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3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79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tags" Target="tags/tag164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01608-8489-4856-ACFF-14A604703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0AAC1-051C-42C3-9F67-AA4FE2112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88723-CDD7-4C3E-A795-67673CBE7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6DDB3-D52F-456C-958D-E0DD80B80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B86169-8B53-4B84-B4A2-077A6A15A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9F5A22-7A60-4115-A4F7-F4C3FC451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54A2B1-CCC6-4EAF-954E-4A60E61F8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29D27-BED6-4D4D-9712-8C0EBEA68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DD7C6-EA10-47BD-8AAD-7B15808C0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07C88-EAC9-48A6-9AF8-829074314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52977-0EDF-4BC3-B7E3-24E6A4EE1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2024/1/20</a:t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/>
            <a:r>
              <a:rPr lang="zh-CN" altLang="en-US"/>
              <a:t>三级</a:t>
            </a:r>
          </a:p>
          <a:p>
            <a:pPr marR="0" lvl="3"/>
            <a:r>
              <a:rPr lang="zh-CN" altLang="en-US"/>
              <a:t>四级</a:t>
            </a:r>
          </a:p>
          <a:p>
            <a:pPr marR="0" lvl="4"/>
            <a:r>
              <a:rPr lang="zh-CN" altLang="en-US"/>
              <a:t>五级</a:t>
            </a:r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317" r:id="rId2"/>
    <p:sldLayoutId id="2147485318" r:id="rId3"/>
    <p:sldLayoutId id="2147485319" r:id="rId4"/>
    <p:sldLayoutId id="2147485320" r:id="rId5"/>
    <p:sldLayoutId id="2147485321" r:id="rId6"/>
    <p:sldLayoutId id="2147485322" r:id="rId7"/>
    <p:sldLayoutId id="2147485323" r:id="rId8"/>
    <p:sldLayoutId id="2147485324" r:id="rId9"/>
    <p:sldLayoutId id="2147485325" r:id="rId10"/>
    <p:sldLayoutId id="214748532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ags" Target="../tags/tag105.xml" /><Relationship Id="rId23" Type="http://schemas.openxmlformats.org/officeDocument/2006/relationships/tags" Target="../tags/tag106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20" Type="http://schemas.openxmlformats.org/officeDocument/2006/relationships/tags" Target="../tags/tag137.xml" /><Relationship Id="rId21" Type="http://schemas.openxmlformats.org/officeDocument/2006/relationships/tags" Target="../tags/tag138.xml" /><Relationship Id="rId22" Type="http://schemas.openxmlformats.org/officeDocument/2006/relationships/tags" Target="../tags/tag139.xml" /><Relationship Id="rId23" Type="http://schemas.openxmlformats.org/officeDocument/2006/relationships/tags" Target="../tags/tag140.xml" /><Relationship Id="rId24" Type="http://schemas.openxmlformats.org/officeDocument/2006/relationships/tags" Target="../tags/tag141.xml" /><Relationship Id="rId25" Type="http://schemas.openxmlformats.org/officeDocument/2006/relationships/tags" Target="../tags/tag142.xml" /><Relationship Id="rId26" Type="http://schemas.openxmlformats.org/officeDocument/2006/relationships/tags" Target="../tags/tag143.xml" /><Relationship Id="rId27" Type="http://schemas.openxmlformats.org/officeDocument/2006/relationships/tags" Target="../tags/tag144.xml" /><Relationship Id="rId28" Type="http://schemas.openxmlformats.org/officeDocument/2006/relationships/tags" Target="../tags/tag145.xml" /><Relationship Id="rId29" Type="http://schemas.openxmlformats.org/officeDocument/2006/relationships/tags" Target="../tags/tag146.xml" /><Relationship Id="rId3" Type="http://schemas.openxmlformats.org/officeDocument/2006/relationships/tags" Target="../tags/tag120.xml" /><Relationship Id="rId30" Type="http://schemas.openxmlformats.org/officeDocument/2006/relationships/tags" Target="../tags/tag147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04002134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建筑工地施工概述</a:t>
            </a: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建筑安装工程内容</a:t>
            </a: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施工组织与管理</a:t>
            </a: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建筑工地施工技术和方法</a:t>
            </a: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建筑工地施工安全与环保</a:t>
            </a: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01</a:t>
            </a:r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02</a:t>
            </a:r>
          </a:p>
        </p:txBody>
      </p:sp>
      <p:sp>
        <p:nvSpPr>
          <p:cNvPr id="104895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建筑工地施工概述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建筑工地施工的定义和重要性</a:t>
            </a:r>
          </a:p>
        </p:txBody>
      </p:sp>
      <p:sp>
        <p:nvSpPr>
          <p:cNvPr id="1049044" name="矩形 5"/>
          <p:cNvSpPr/>
          <p:nvPr>
            <p:custDataLst>
              <p:tags r:id="rId2"/>
            </p:custDataLst>
          </p:nvPr>
        </p:nvSpPr>
        <p:spPr>
          <a:xfrm>
            <a:off x="905004" y="1268288"/>
            <a:ext cx="4858382" cy="491380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6" name="矩形 10"/>
          <p:cNvSpPr/>
          <p:nvPr>
            <p:custDataLst>
              <p:tags r:id="rId3"/>
            </p:custDataLst>
          </p:nvPr>
        </p:nvSpPr>
        <p:spPr>
          <a:xfrm>
            <a:off x="1569708" y="1258888"/>
            <a:ext cx="997539" cy="51724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TextBox 2"/>
          <p:cNvSpPr txBox="1"/>
          <p:nvPr>
            <p:custDataLst>
              <p:tags r:id="rId4"/>
            </p:custDataLst>
          </p:nvPr>
        </p:nvSpPr>
        <p:spPr>
          <a:xfrm>
            <a:off x="1195728" y="2619181"/>
            <a:ext cx="4277100" cy="259483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9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建筑工地施工的定义：指在建筑工地进行建筑物或构筑物的建设活动，包括土方开挖、基础施工、主体结构施工、装修装饰等各个阶段。</a:t>
            </a:r>
          </a:p>
        </p:txBody>
      </p:sp>
      <p:sp>
        <p:nvSpPr>
          <p:cNvPr id="1049050" name="矩形 6"/>
          <p:cNvSpPr/>
          <p:nvPr>
            <p:custDataLst>
              <p:tags r:id="rId5"/>
            </p:custDataLst>
          </p:nvPr>
        </p:nvSpPr>
        <p:spPr>
          <a:xfrm>
            <a:off x="6428089" y="1268288"/>
            <a:ext cx="4858382" cy="491380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2" name="矩形 11"/>
          <p:cNvSpPr/>
          <p:nvPr>
            <p:custDataLst>
              <p:tags r:id="rId6"/>
            </p:custDataLst>
          </p:nvPr>
        </p:nvSpPr>
        <p:spPr>
          <a:xfrm>
            <a:off x="7130393" y="1258888"/>
            <a:ext cx="997539" cy="51724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TextBox 2"/>
          <p:cNvSpPr txBox="1"/>
          <p:nvPr>
            <p:custDataLst>
              <p:tags r:id="rId7"/>
            </p:custDataLst>
          </p:nvPr>
        </p:nvSpPr>
        <p:spPr>
          <a:xfrm>
            <a:off x="6718813" y="2619181"/>
            <a:ext cx="4277100" cy="2594832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建筑工地施工的重要性：建筑工地施工是城市建设的重要组成部分，对于城市的发展和人们的生活具有重要意义。它不仅满足了人类对居住和工作的需求，同时也为城市带来了经济增长和社会效益。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施工阶段的主要任务和目标</a:t>
            </a:r>
          </a:p>
        </p:txBody>
      </p:sp>
      <p:sp>
        <p:nvSpPr>
          <p:cNvPr id="1049090" name="椭圆 262"/>
          <p:cNvSpPr/>
          <p:nvPr>
            <p:custDataLst>
              <p:tags r:id="rId2"/>
            </p:custDataLst>
          </p:nvPr>
        </p:nvSpPr>
        <p:spPr>
          <a:xfrm>
            <a:off x="2473016" y="3968729"/>
            <a:ext cx="7244941" cy="189544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63"/>
          <p:cNvSpPr/>
          <p:nvPr>
            <p:custDataLst>
              <p:tags r:id="rId3"/>
            </p:custDataLst>
          </p:nvPr>
        </p:nvSpPr>
        <p:spPr>
          <a:xfrm>
            <a:off x="3312247" y="4047890"/>
            <a:ext cx="5493004" cy="162773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4" name="椭圆 264"/>
          <p:cNvSpPr/>
          <p:nvPr>
            <p:custDataLst>
              <p:tags r:id="rId4"/>
            </p:custDataLst>
          </p:nvPr>
        </p:nvSpPr>
        <p:spPr>
          <a:xfrm>
            <a:off x="4098060" y="4280866"/>
            <a:ext cx="3920492" cy="116175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65"/>
          <p:cNvSpPr/>
          <p:nvPr>
            <p:custDataLst>
              <p:tags r:id="rId5"/>
            </p:custDataLst>
          </p:nvPr>
        </p:nvSpPr>
        <p:spPr>
          <a:xfrm>
            <a:off x="4762236" y="4477802"/>
            <a:ext cx="2591893" cy="76805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66"/>
          <p:cNvSpPr/>
          <p:nvPr>
            <p:custDataLst>
              <p:tags r:id="rId6"/>
            </p:custDataLst>
          </p:nvPr>
        </p:nvSpPr>
        <p:spPr>
          <a:xfrm>
            <a:off x="5443146" y="4679243"/>
            <a:ext cx="1490870" cy="441789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593" y="4605875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0" name="椭圆 268"/>
          <p:cNvSpPr/>
          <p:nvPr>
            <p:custDataLst>
              <p:tags r:id="rId8"/>
            </p:custDataLst>
          </p:nvPr>
        </p:nvSpPr>
        <p:spPr>
          <a:xfrm flipV="1">
            <a:off x="2831491" y="4422454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2" name="椭圆 269"/>
          <p:cNvSpPr/>
          <p:nvPr>
            <p:custDataLst>
              <p:tags r:id="rId9"/>
            </p:custDataLst>
          </p:nvPr>
        </p:nvSpPr>
        <p:spPr>
          <a:xfrm flipV="1">
            <a:off x="2872680" y="4464287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70"/>
          <p:cNvSpPr/>
          <p:nvPr>
            <p:custDataLst>
              <p:tags r:id="rId10"/>
            </p:custDataLst>
          </p:nvPr>
        </p:nvSpPr>
        <p:spPr>
          <a:xfrm flipV="1">
            <a:off x="7763901" y="3620551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6031" y="3733822"/>
            <a:ext cx="0" cy="189544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椭圆 272"/>
          <p:cNvSpPr/>
          <p:nvPr>
            <p:custDataLst>
              <p:tags r:id="rId12"/>
            </p:custDataLst>
          </p:nvPr>
        </p:nvSpPr>
        <p:spPr>
          <a:xfrm flipV="1">
            <a:off x="4044643" y="3496984"/>
            <a:ext cx="381715" cy="3817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4499" y="3910163"/>
            <a:ext cx="0" cy="100154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745" y="3602531"/>
            <a:ext cx="0" cy="8345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8" name="椭圆 275"/>
          <p:cNvSpPr/>
          <p:nvPr>
            <p:custDataLst>
              <p:tags r:id="rId15"/>
            </p:custDataLst>
          </p:nvPr>
        </p:nvSpPr>
        <p:spPr>
          <a:xfrm flipV="1">
            <a:off x="7027644" y="3419110"/>
            <a:ext cx="172208" cy="17220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76"/>
          <p:cNvSpPr/>
          <p:nvPr>
            <p:custDataLst>
              <p:tags r:id="rId16"/>
            </p:custDataLst>
          </p:nvPr>
        </p:nvSpPr>
        <p:spPr>
          <a:xfrm flipV="1">
            <a:off x="7068833" y="3460943"/>
            <a:ext cx="89227" cy="8922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2" name="椭圆 277"/>
          <p:cNvSpPr/>
          <p:nvPr>
            <p:custDataLst>
              <p:tags r:id="rId17"/>
            </p:custDataLst>
          </p:nvPr>
        </p:nvSpPr>
        <p:spPr>
          <a:xfrm flipV="1">
            <a:off x="3796864" y="4266707"/>
            <a:ext cx="103667" cy="10366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994" y="4379978"/>
            <a:ext cx="0" cy="109598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椭圆 279"/>
          <p:cNvSpPr/>
          <p:nvPr>
            <p:custDataLst>
              <p:tags r:id="rId19"/>
            </p:custDataLst>
          </p:nvPr>
        </p:nvSpPr>
        <p:spPr>
          <a:xfrm flipV="1">
            <a:off x="8495010" y="4499040"/>
            <a:ext cx="260012" cy="26000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726" y="4787365"/>
            <a:ext cx="0" cy="4066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椭圆 281"/>
          <p:cNvSpPr/>
          <p:nvPr>
            <p:custDataLst>
              <p:tags r:id="rId21"/>
            </p:custDataLst>
          </p:nvPr>
        </p:nvSpPr>
        <p:spPr>
          <a:xfrm flipV="1">
            <a:off x="4969469" y="4806029"/>
            <a:ext cx="322073" cy="32206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791" y="5179306"/>
            <a:ext cx="0" cy="71148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图形 15"/>
          <p:cNvSpPr/>
          <p:nvPr>
            <p:custDataLst>
              <p:tags r:id="rId23"/>
            </p:custDataLst>
          </p:nvPr>
        </p:nvSpPr>
        <p:spPr>
          <a:xfrm>
            <a:off x="5035758" y="4874892"/>
            <a:ext cx="184162" cy="17944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图形 19"/>
          <p:cNvSpPr/>
          <p:nvPr>
            <p:custDataLst>
              <p:tags r:id="rId24"/>
            </p:custDataLst>
          </p:nvPr>
        </p:nvSpPr>
        <p:spPr>
          <a:xfrm>
            <a:off x="8561942" y="4571765"/>
            <a:ext cx="126124" cy="11357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图形 27"/>
          <p:cNvSpPr/>
          <p:nvPr>
            <p:custDataLst>
              <p:tags r:id="rId25"/>
            </p:custDataLst>
          </p:nvPr>
        </p:nvSpPr>
        <p:spPr>
          <a:xfrm>
            <a:off x="4146328" y="3619264"/>
            <a:ext cx="178358" cy="137177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286"/>
          <p:cNvSpPr/>
          <p:nvPr>
            <p:custDataLst>
              <p:tags r:id="rId26"/>
            </p:custDataLst>
          </p:nvPr>
        </p:nvSpPr>
        <p:spPr>
          <a:xfrm>
            <a:off x="5434135" y="3569065"/>
            <a:ext cx="1322666" cy="132267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正文"/>
          <p:cNvSpPr txBox="1"/>
          <p:nvPr>
            <p:custDataLst>
              <p:tags r:id="rId27"/>
            </p:custDataLst>
          </p:nvPr>
        </p:nvSpPr>
        <p:spPr>
          <a:xfrm>
            <a:off x="694800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完成建筑设计图纸中的所有施工内容，确保工程质量符合要求。</a:t>
            </a:r>
          </a:p>
        </p:txBody>
      </p:sp>
      <p:sp>
        <p:nvSpPr>
          <p:cNvPr id="1049128" name="正文"/>
          <p:cNvSpPr txBox="1"/>
          <p:nvPr>
            <p:custDataLst>
              <p:tags r:id="rId28"/>
            </p:custDataLst>
          </p:nvPr>
        </p:nvSpPr>
        <p:spPr>
          <a:xfrm>
            <a:off x="9371568" y="3640502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保证施工安全，预防施工现场安全事故的发生。</a:t>
            </a:r>
          </a:p>
        </p:txBody>
      </p:sp>
      <p:sp>
        <p:nvSpPr>
          <p:cNvPr id="1049130" name="正文"/>
          <p:cNvSpPr txBox="1"/>
          <p:nvPr>
            <p:custDataLst>
              <p:tags r:id="rId29"/>
            </p:custDataLst>
          </p:nvPr>
        </p:nvSpPr>
        <p:spPr>
          <a:xfrm>
            <a:off x="7051456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控制施工成本，确保工程预算不超支。</a:t>
            </a:r>
          </a:p>
        </p:txBody>
      </p:sp>
      <p:sp>
        <p:nvSpPr>
          <p:cNvPr id="1049132" name="正文"/>
          <p:cNvSpPr txBox="1"/>
          <p:nvPr>
            <p:custDataLst>
              <p:tags r:id="rId30"/>
            </p:custDataLst>
          </p:nvPr>
        </p:nvSpPr>
        <p:spPr>
          <a:xfrm>
            <a:off x="3014912" y="1549506"/>
            <a:ext cx="2125178" cy="7965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按照施工进度计划，合理安排施工任务，确保工程按时完成。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施工过程中的安全与质量控制</a:t>
            </a:r>
          </a:p>
        </p:txBody>
      </p:sp>
      <p:sp>
        <p:nvSpPr>
          <p:cNvPr id="1049168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定期检查：对施工现场进行定期检查，确保安全措施得到有效执行</a:t>
            </a:r>
          </a:p>
        </p:txBody>
      </p:sp>
      <p:sp>
        <p:nvSpPr>
          <p:cNvPr id="1049176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工人安全培训：确保所有工人接受安全操作规程和紧急情况处理培训</a:t>
            </a:r>
          </a:p>
        </p:txBody>
      </p:sp>
      <p:sp>
        <p:nvSpPr>
          <p:cNvPr id="1049184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安全防护措施：提供必要的安全设备和防护措施，如安全帽、手套、护目镜等</a:t>
            </a:r>
          </a:p>
        </p:txBody>
      </p:sp>
      <p:sp>
        <p:nvSpPr>
          <p:cNvPr id="1049192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质量控制标准：建立严格的质量控制标准，确保施工质量和安全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https://d.book118.com/455040021344011101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87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4">
      <vt:lpstr>Arial</vt:lpstr>
      <vt:lpstr>Calibri</vt:lpstr>
      <vt:lpstr>微软雅黑</vt:lpstr>
      <vt:lpstr>Wingdings</vt:lpstr>
      <vt:lpstr>Calibri Light</vt:lpstr>
      <vt:lpstr>Office Theme</vt:lpstr>
      <vt:lpstr>目录</vt:lpstr>
      <vt:lpstr>添加章节标题</vt:lpstr>
      <vt:lpstr>建筑工地施工概述</vt:lpstr>
      <vt:lpstr>PowerPoint Presentation</vt:lpstr>
      <vt:lpstr>建筑工地施工的定义和重要性</vt:lpstr>
      <vt:lpstr>施工阶段的主要任务和目标</vt:lpstr>
      <vt:lpstr>施工过程中的安全与质量控制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2024-09-10T16:12:43.882</cp:lastPrinted>
  <dcterms:created xsi:type="dcterms:W3CDTF">2024-09-10T08:12:43Z</dcterms:created>
  <dcterms:modified xsi:type="dcterms:W3CDTF">2024-09-10T08:12:46Z</dcterms:modified>
</cp:coreProperties>
</file>