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4" r:id="rId2"/>
    <p:sldMasterId id="2147483746" r:id="rId3"/>
    <p:sldMasterId id="2147483757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9144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7FA4F-933D-42DD-93F2-69C2ABBFB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BE1AB-D5D8-497D-BA36-27D263AFB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B55F6-C84D-49CD-A9E8-15B7506B5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5B682-BD9A-4201-8122-D76E96673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D004BB-2A00-4F75-96A2-75BA5F5BB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5098C9-FE32-457C-B195-24152F791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B1D847-FDE2-4DBF-899C-33F26788A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92B8E-0AFD-4810-8F36-1969A8F94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1D90F-D1B0-4C8D-A624-25A1EA0C5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03620-904B-4947-B667-5B194B901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3E6E2-4692-4B2D-A877-53A328B19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018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3962400" y="1066800"/>
            <a:ext cx="4648200" cy="19812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214019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3962400" y="3657600"/>
            <a:ext cx="4572000" cy="16764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301625" y="6076950"/>
            <a:ext cx="2289175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076950"/>
            <a:ext cx="2895600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076950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fld id="{F8FBB9B5-4B0B-486A-ADCA-73003847EC1A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8143298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CE7869-CDCB-44AE-A486-72A052DE8CCC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7525596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906680-5008-4D3B-90C8-296AA2F459C0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840842327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4800" y="1981200"/>
            <a:ext cx="4194175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1375" y="1981200"/>
            <a:ext cx="4194175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5CE7CA-F002-4723-8ED6-6827C151E733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648504244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BBBC27-5533-496C-A31A-DE4B7FC61DC9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116327272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314C85-7AF3-49DA-8579-8CA600B2A23A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719266754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1417A6-B52F-4178-AC6A-DE7E0647AB34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69544075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A28E40-8722-4D1F-A912-68A4C586C6C0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699483196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826E4A-BFA5-49A1-BB8F-967C4430700D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287116317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C1A1B9-CA92-4005-8AF2-41EA4D4469F4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117994288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10363" y="685800"/>
            <a:ext cx="2135187" cy="51816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85800"/>
            <a:ext cx="6256338" cy="51816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D589A2-6E90-4914-A139-E5029486DD2F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4205814775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fourObj" preserve="1">
  <p:cSld name="标题和四项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304800" y="1981200"/>
            <a:ext cx="4194175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51375" y="1981200"/>
            <a:ext cx="4194175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304800" y="4000500"/>
            <a:ext cx="4194175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51375" y="4000500"/>
            <a:ext cx="4194175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8F394E-76D4-4E53-BC41-BC006F38A82D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824432863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AndObj" preserve="1">
  <p:cSld name="标题，文本与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304800" y="1981200"/>
            <a:ext cx="4194175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1375" y="1981200"/>
            <a:ext cx="4194175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9F5AFC-A558-4D63-A037-A7413069CC92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218484477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AndTx" preserve="1">
  <p:cSld name="标题，内容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4800" y="1981200"/>
            <a:ext cx="4194175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651375" y="1981200"/>
            <a:ext cx="4194175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193900-1ABC-49EE-BF3C-2BD07F97C7A3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245693474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OverChart" preserve="1">
  <p:cSld name="垂直排列标题且文本在图表之上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10363" y="685800"/>
            <a:ext cx="2135187" cy="51816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sz="half" idx="1"/>
          </p:nvPr>
        </p:nvSpPr>
        <p:spPr>
          <a:xfrm>
            <a:off x="301625" y="685800"/>
            <a:ext cx="6256338" cy="25146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图表占位符 3"/>
          <p:cNvSpPr>
            <a:spLocks noGrp="1"/>
          </p:cNvSpPr>
          <p:nvPr>
            <p:ph type="chart" sz="half" idx="2"/>
          </p:nvPr>
        </p:nvSpPr>
        <p:spPr>
          <a:xfrm>
            <a:off x="301625" y="3352800"/>
            <a:ext cx="6256338" cy="2514600"/>
          </a:xfrm>
        </p:spPr>
        <p:txBody>
          <a:bodyPr/>
          <a:lstStyle/>
          <a:p>
            <a:pPr lvl="0"/>
            <a:r>
              <a:rPr lang="zh-CN" altLang="en-US" noProof="0" smtClean="0"/>
              <a:t>单击图标添加图表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984101-6419-4CA6-AC35-DE02A5F87090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126566662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AndMedia" preserve="1">
  <p:cSld name="标题，文本与媒体剪辑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304800" y="1981200"/>
            <a:ext cx="4194175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媒体占位符 3"/>
          <p:cNvSpPr>
            <a:spLocks noGrp="1"/>
          </p:cNvSpPr>
          <p:nvPr>
            <p:ph type="media" sz="half" idx="2"/>
          </p:nvPr>
        </p:nvSpPr>
        <p:spPr>
          <a:xfrm>
            <a:off x="4651375" y="1981200"/>
            <a:ext cx="4194175" cy="3886200"/>
          </a:xfrm>
        </p:spPr>
        <p:txBody>
          <a:bodyPr/>
          <a:lstStyle/>
          <a:p>
            <a:pPr lvl="0"/>
            <a:r>
              <a:rPr lang="zh-CN" altLang="en-US" noProof="0" smtClean="0"/>
              <a:t>单击图标添加媒体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AC9BF4-1FE2-415C-A614-44D3585B9A10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761252177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OverObj" preserve="1">
  <p:cSld name="标题和文本在内容之上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304800" y="1981200"/>
            <a:ext cx="8540750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304800" y="4000500"/>
            <a:ext cx="8540750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652DE8-3DBC-46B9-9CC5-0886EBE04BAB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451971863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AndTx" preserve="1">
  <p:cSld name="标题，两项内容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304800" y="1981200"/>
            <a:ext cx="4194175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304800" y="4000500"/>
            <a:ext cx="4194175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half" idx="3"/>
          </p:nvPr>
        </p:nvSpPr>
        <p:spPr>
          <a:xfrm>
            <a:off x="4651375" y="1981200"/>
            <a:ext cx="4194175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AF6ECB-560F-4837-885D-265ED2E01456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018965101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clipArtAndVertTx" preserve="1">
  <p:cSld name="标题，剪贴画与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剪贴画占位符 2"/>
          <p:cNvSpPr>
            <a:spLocks noGrp="1"/>
          </p:cNvSpPr>
          <p:nvPr>
            <p:ph type="clipArt" sz="half" idx="1"/>
          </p:nvPr>
        </p:nvSpPr>
        <p:spPr>
          <a:xfrm>
            <a:off x="304800" y="1981200"/>
            <a:ext cx="4194175" cy="3886200"/>
          </a:xfrm>
        </p:spPr>
        <p:txBody>
          <a:bodyPr/>
          <a:lstStyle/>
          <a:p>
            <a:pPr lvl="0"/>
            <a:r>
              <a:rPr lang="zh-CN" altLang="en-US" noProof="0" smtClean="0"/>
              <a:t>单击图标添加联机映像</a:t>
            </a:r>
          </a:p>
        </p:txBody>
      </p:sp>
      <p:sp>
        <p:nvSpPr>
          <p:cNvPr id="4" name="竖排文字占位符 3"/>
          <p:cNvSpPr>
            <a:spLocks noGrp="1"/>
          </p:cNvSpPr>
          <p:nvPr>
            <p:ph type="body" orient="vert" sz="half" idx="2"/>
          </p:nvPr>
        </p:nvSpPr>
        <p:spPr>
          <a:xfrm>
            <a:off x="4651375" y="1981200"/>
            <a:ext cx="4194175" cy="38862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EDB86A-1C5B-4CCB-B952-35A987FA7FE1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341594646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OverTx" preserve="1">
  <p:cSld name="标题和两项内容在文本之上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304800" y="1981200"/>
            <a:ext cx="4194175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51375" y="1981200"/>
            <a:ext cx="4194175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half" idx="3"/>
          </p:nvPr>
        </p:nvSpPr>
        <p:spPr>
          <a:xfrm>
            <a:off x="304800" y="4000500"/>
            <a:ext cx="8540750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0DCB7B-4EA1-4876-94E2-C0D91F29BF6F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833581120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538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 b="0">
                <a:solidFill>
                  <a:srgbClr val="000000"/>
                </a:solidFill>
              </a:defRPr>
            </a:lvl1pPr>
          </a:lstStyle>
          <a:p>
            <a:pPr lvl="0"/>
            <a:r>
              <a:rPr lang="zh-CN" altLang="en-US" noProof="0" smtClean="0"/>
              <a:t>单击此处编辑母版标题样式</a:t>
            </a:r>
          </a:p>
        </p:txBody>
      </p:sp>
      <p:sp>
        <p:nvSpPr>
          <p:cNvPr id="65539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b="0">
                <a:solidFill>
                  <a:srgbClr val="000000"/>
                </a:solidFill>
              </a:defRPr>
            </a:lvl1pPr>
          </a:lstStyle>
          <a:p>
            <a:pPr lvl="0"/>
            <a:r>
              <a:rPr lang="zh-CN" altLang="en-US" noProof="0" smtClean="0"/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905000"/>
            <a:ext cx="4194175" cy="4194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194175" cy="4194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None/>
              <a:defRPr/>
            </a:pPr>
            <a:endParaRPr kumimoji="0" lang="zh-CN" altLang="en-US" sz="32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609600"/>
            <a:ext cx="2135187" cy="548957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09600"/>
            <a:ext cx="6253163" cy="548957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10" Type="http://schemas.openxmlformats.org/officeDocument/2006/relationships/slideLayout" Target="../slideLayouts/slideLayout42.xml" /><Relationship Id="rId11" Type="http://schemas.openxmlformats.org/officeDocument/2006/relationships/theme" Target="../theme/theme4.xml" /><Relationship Id="rId2" Type="http://schemas.openxmlformats.org/officeDocument/2006/relationships/slideLayout" Target="../slideLayouts/slideLayout34.xml" /><Relationship Id="rId3" Type="http://schemas.openxmlformats.org/officeDocument/2006/relationships/slideLayout" Target="../slideLayouts/slideLayout35.xml" /><Relationship Id="rId4" Type="http://schemas.openxmlformats.org/officeDocument/2006/relationships/slideLayout" Target="../slideLayouts/slideLayout36.xml" /><Relationship Id="rId5" Type="http://schemas.openxmlformats.org/officeDocument/2006/relationships/slideLayout" Target="../slideLayouts/slideLayout37.xml" /><Relationship Id="rId6" Type="http://schemas.openxmlformats.org/officeDocument/2006/relationships/slideLayout" Target="../slideLayouts/slideLayout38.xml" /><Relationship Id="rId7" Type="http://schemas.openxmlformats.org/officeDocument/2006/relationships/slideLayout" Target="../slideLayouts/slideLayout39.xml" /><Relationship Id="rId8" Type="http://schemas.openxmlformats.org/officeDocument/2006/relationships/slideLayout" Target="../slideLayouts/slideLayout40.xml" /><Relationship Id="rId9" Type="http://schemas.openxmlformats.org/officeDocument/2006/relationships/slideLayout" Target="../slideLayouts/slideLayout4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5" y="685800"/>
            <a:ext cx="85407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4800" y="1981200"/>
            <a:ext cx="854075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2129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 algn="l" rtl="0" eaLnBrk="1" hangingPunct="0">
              <a:defRPr kumimoji="0" lang="zh-CN" altLang="en-US"/>
            </a:defPPr>
            <a:lvl1pPr marL="0" indent="0" algn="l" defTabSz="914400" rtl="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/>
            </a:pPr>
            <a:endParaRPr lang="en-US" altLang="zh-CN"/>
          </a:p>
        </p:txBody>
      </p:sp>
      <p:sp>
        <p:nvSpPr>
          <p:cNvPr id="2129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 algn="l" rtl="0" eaLnBrk="1" hangingPunct="0">
              <a:defRPr kumimoji="0" lang="zh-CN" altLang="en-US"/>
            </a:defPPr>
            <a:lvl1pPr marL="0" indent="0" algn="ctr" defTabSz="914400" rtl="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/>
            </a:pPr>
            <a:endParaRPr lang="en-US" altLang="zh-CN"/>
          </a:p>
        </p:txBody>
      </p:sp>
      <p:sp>
        <p:nvSpPr>
          <p:cNvPr id="2129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 algn="l" rtl="0" eaLnBrk="1" hangingPunct="0">
              <a:defRPr kumimoji="0" lang="zh-CN" altLang="en-US"/>
            </a:defPPr>
            <a:lvl1pPr marL="0" indent="0" algn="r" defTabSz="914400" rtl="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fld id="{C581296A-DE29-46BD-BC3B-BF993CBE0A88}" type="slidenum">
              <a:rPr lang="en-US" altLang="zh-CN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6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  <p:sldLayoutId id="2147483740" r:id="rId17"/>
    <p:sldLayoutId id="2147483741" r:id="rId18"/>
    <p:sldLayoutId id="2147483742" r:id="rId19"/>
    <p:sldLayoutId id="2147483743" r:id="rId20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accent5">
              <a:lumMod val="10000"/>
            </a:schemeClr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v"/>
        <a:defRPr sz="3200">
          <a:solidFill>
            <a:schemeClr val="accent5">
              <a:lumMod val="10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itchFamily="2" charset="2"/>
        <a:buChar char=""/>
        <a:defRPr sz="2800">
          <a:solidFill>
            <a:schemeClr val="accent5">
              <a:lumMod val="10000"/>
            </a:schemeClr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400">
          <a:solidFill>
            <a:schemeClr val="accent5">
              <a:lumMod val="10000"/>
            </a:schemeClr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"/>
        <a:defRPr sz="2000">
          <a:solidFill>
            <a:schemeClr val="accent5">
              <a:lumMod val="10000"/>
            </a:schemeClr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accent5">
              <a:lumMod val="10000"/>
            </a:schemeClr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2050" name="Rectangle 2"/>
          <p:cNvSpPr/>
          <p:nvPr>
            <p:ph type="title"/>
          </p:nvPr>
        </p:nvSpPr>
        <p:spPr>
          <a:xfrm>
            <a:off x="301625" y="6096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9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Rectangle 3"/>
          <p:cNvSpPr/>
          <p:nvPr>
            <p:ph type="body" idx="1"/>
          </p:nvPr>
        </p:nvSpPr>
        <p:spPr>
          <a:xfrm>
            <a:off x="301625" y="1905000"/>
            <a:ext cx="8540750" cy="4194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EF127C15-F8DD-49EF-8590-DAC3F6AF8E9E}" type="slidenum">
              <a:rPr lang="en-US" altLang="zh-CN" sz="1400"/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1" i="0" u="none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  <a:ea typeface="黑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  <a:ea typeface="黑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  <a:ea typeface="黑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  <a:ea typeface="黑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  <a:ea typeface="黑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  <a:ea typeface="黑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  <a:ea typeface="黑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  <a:ea typeface="黑体" pitchFamily="2" charset="-122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v"/>
        <a:defRPr kumimoji="0" sz="3200" b="1" i="0" u="none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itchFamily="2" charset="2"/>
        <a:buChar char=""/>
        <a:defRPr kumimoji="0" sz="2800" b="1" i="0" u="none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kumimoji="0" sz="2400" b="1" i="0" u="none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"/>
        <a:defRPr kumimoji="0" sz="2000" b="1" i="0" u="none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kumimoji="0" sz="2000" b="1" i="0" u="none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 b="1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 b="1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 b="1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 b="1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/>
          <p:nvPr>
            <p:ph type="title"/>
          </p:nvPr>
        </p:nvSpPr>
        <p:spPr>
          <a:xfrm>
            <a:off x="301625" y="6096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9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/>
          <p:cNvSpPr/>
          <p:nvPr>
            <p:ph type="body" idx="1"/>
          </p:nvPr>
        </p:nvSpPr>
        <p:spPr>
          <a:xfrm>
            <a:off x="301625" y="1905000"/>
            <a:ext cx="8540750" cy="4194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E7453C83-B995-47BA-BE3A-EF1984AD2FBD}" type="slidenum">
              <a:rPr lang="en-US" altLang="zh-CN" sz="2000">
                <a:ea typeface="黑体" pitchFamily="2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1" i="0" u="none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  <a:ea typeface="黑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  <a:ea typeface="黑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  <a:ea typeface="黑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  <a:ea typeface="黑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  <a:ea typeface="黑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  <a:ea typeface="黑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  <a:ea typeface="黑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  <a:ea typeface="黑体" pitchFamily="2" charset="-122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v"/>
        <a:defRPr kumimoji="0" sz="3200" b="1" i="0" u="none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itchFamily="2" charset="2"/>
        <a:buChar char=""/>
        <a:defRPr kumimoji="0" sz="2800" b="1" i="0" u="none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kumimoji="0" sz="2400" b="1" i="0" u="none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"/>
        <a:defRPr kumimoji="0" sz="2000" b="1" i="0" u="none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kumimoji="0" sz="2000" b="1" i="0" u="none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 b="1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 b="1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 b="1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 b="1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04124221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8890000" cy="660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algn="l" rtl="0" eaLnBrk="1" hangingPunct="1">
              <a:defRPr kumimoji="0" lang="zh-CN" alt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rgbClr val="FFFFFF"/>
                </a:solidFill>
                <a:latin typeface="Calibri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rgbClr val="FFFFFF"/>
                </a:solidFill>
                <a:latin typeface="Calibri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rgbClr val="FFFFFF"/>
                </a:solidFill>
                <a:latin typeface="Calibri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rgbClr val="FFFFFF"/>
                </a:solidFill>
                <a:latin typeface="Calibri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rgbClr val="FFFFFF"/>
                </a:solidFill>
                <a:latin typeface="Calibri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Calibri"/>
              </a:defRPr>
            </a:lvl6pPr>
            <a:lvl7pPr>
              <a:defRPr lang="zh-CN">
                <a:solidFill>
                  <a:srgbClr val="FFFFFF"/>
                </a:solidFill>
                <a:latin typeface="Calibri"/>
              </a:defRPr>
            </a:lvl7pPr>
            <a:lvl8pPr>
              <a:defRPr lang="zh-CN">
                <a:solidFill>
                  <a:srgbClr val="FFFFFF"/>
                </a:solidFill>
                <a:latin typeface="Calibri"/>
              </a:defRPr>
            </a:lvl8pPr>
            <a:lvl9pPr>
              <a:defRPr lang="zh-CN">
                <a:solidFill>
                  <a:srgbClr val="FFFFFF"/>
                </a:solidFill>
                <a:latin typeface="Calibri"/>
              </a:defRPr>
            </a:lvl9pPr>
          </a:lstStyle>
          <a:p>
            <a:pPr algn="ctr"/>
            <a:r>
              <a:rPr sz="5628">
                <a:solidFill>
                  <a:srgbClr val="000000"/>
                </a:solidFill>
                <a:ea typeface="方正姚体"/>
              </a:rPr>
              <a:t>第五讲电子商务概述</a:t>
            </a:r>
          </a:p>
        </p:txBody>
      </p:sp>
    </p:spTree>
    <p:extLst>
      <p:ext uri="{BB962C8B-B14F-4D97-AF65-F5344CB8AC3E}">
        <p14:creationId xmlns:p14="http://schemas.microsoft.com/office/powerpoint/2010/main" val="4219457597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6"/>
          <p:cNvSpPr/>
          <p:nvPr>
            <p:ph type="sldNum" idx="4294967295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947E65C2-7794-4272-9FFD-AC9965EDBD77}" type="slidenum">
              <a:rPr lang="en-US" altLang="zh-CN" sz="1400">
                <a:solidFill>
                  <a:srgbClr val="000000"/>
                </a:solidFill>
                <a:ea typeface="方正姚体"/>
              </a:rPr>
              <a:t>2</a:t>
            </a:fld>
          </a:p>
        </p:txBody>
      </p:sp>
      <p:sp>
        <p:nvSpPr>
          <p:cNvPr id="3075" name="Text Box 4"/>
          <p:cNvSpPr/>
          <p:nvPr/>
        </p:nvSpPr>
        <p:spPr>
          <a:xfrm>
            <a:off x="460315" y="1700212"/>
            <a:ext cx="8009055" cy="3508706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just"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第</a:t>
            </a: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方正姚体"/>
              </a:rPr>
              <a:t>二</a:t>
            </a:r>
            <a:r>
              <a:rPr lang="zh-CN" altLang="en-US" sz="32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部分</a:t>
            </a: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方正姚体"/>
              </a:rPr>
              <a:t>  </a:t>
            </a:r>
            <a:r>
              <a:rPr lang="zh-CN" altLang="en-US" sz="32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电子商务及安全</a:t>
            </a:r>
            <a:endParaRPr lang="en-US" altLang="zh-CN" sz="3200" b="1">
              <a:solidFill>
                <a:srgbClr val="000000"/>
              </a:solidFill>
              <a:latin typeface="宋体" pitchFamily="2" charset="-122"/>
              <a:ea typeface="方正姚体"/>
            </a:endParaRPr>
          </a:p>
          <a:p>
            <a:pPr marL="0" lvl="0" indent="0" algn="just" eaLnBrk="1" hangingPunct="1">
              <a:spcBef>
                <a:spcPct val="50000"/>
              </a:spcBef>
            </a:pPr>
            <a:r>
              <a:rPr lang="en-US" altLang="zh-CN" sz="32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    5.1</a:t>
            </a:r>
            <a:r>
              <a:rPr lang="zh-CN" altLang="en-US" sz="32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概论</a:t>
            </a:r>
          </a:p>
          <a:p>
            <a:pPr marL="0" lvl="0" indent="0" algn="just"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      特性、发展、分类</a:t>
            </a:r>
            <a:r>
              <a:rPr lang="zh-CN" altLang="en-US" b="1">
                <a:solidFill>
                  <a:srgbClr val="000000"/>
                </a:solidFill>
                <a:ea typeface="方正姚体"/>
              </a:rPr>
              <a:t>、</a:t>
            </a:r>
            <a:endParaRPr lang="zh-CN" altLang="en-US" sz="3200" b="1">
              <a:solidFill>
                <a:srgbClr val="000000"/>
              </a:solidFill>
              <a:latin typeface="Times New Roman" pitchFamily="18" charset="0"/>
              <a:ea typeface="方正姚体"/>
            </a:endParaRPr>
          </a:p>
          <a:p>
            <a:pPr marL="0" lvl="0" indent="0" algn="just"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方正姚体"/>
              </a:rPr>
              <a:t>         </a:t>
            </a: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方正姚体"/>
              </a:rPr>
              <a:t>5.2 </a:t>
            </a:r>
            <a:r>
              <a:rPr lang="zh-CN" altLang="en-US" sz="32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电子商务系统的设计</a:t>
            </a:r>
            <a:endParaRPr lang="zh-CN" altLang="en-US" sz="3200" b="1">
              <a:solidFill>
                <a:srgbClr val="000000"/>
              </a:solidFill>
              <a:latin typeface="Times New Roman" pitchFamily="18" charset="0"/>
              <a:ea typeface="方正姚体"/>
            </a:endParaRPr>
          </a:p>
          <a:p>
            <a:pPr marL="0" lvl="0" indent="0" algn="just"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方正姚体"/>
              </a:rPr>
              <a:t>         </a:t>
            </a: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方正姚体"/>
              </a:rPr>
              <a:t>5.3 </a:t>
            </a: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方正姚体"/>
              </a:rPr>
              <a:t>电</a:t>
            </a:r>
            <a:r>
              <a:rPr lang="zh-CN" altLang="en-US" sz="32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子商务及安全模型</a:t>
            </a:r>
            <a:r>
              <a:rPr lang="zh-CN" altLang="en-US" sz="3200" b="1">
                <a:solidFill>
                  <a:srgbClr val="000000"/>
                </a:solidFill>
                <a:latin typeface="Verdana" pitchFamily="34" charset="0"/>
                <a:ea typeface="方正姚体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4620D34F-B7B6-4FA2-ADC6-CDA6C016F8EC}" type="slidenum">
              <a:rPr lang="en-US" altLang="zh-CN" sz="2000">
                <a:solidFill>
                  <a:srgbClr val="000000"/>
                </a:solidFill>
                <a:ea typeface="方正姚体"/>
              </a:rPr>
              <a:t>3</a:t>
            </a:fld>
          </a:p>
        </p:txBody>
      </p:sp>
      <p:sp>
        <p:nvSpPr>
          <p:cNvPr id="4099" name="Rectangle 2"/>
          <p:cNvSpPr/>
          <p:nvPr>
            <p:ph type="title" idx="4294967295"/>
          </p:nvPr>
        </p:nvSpPr>
        <p:spPr>
          <a:xfrm>
            <a:off x="250825" y="404812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9pPr>
          </a:lstStyle>
          <a:p>
            <a:pPr lvl="0" eaLnBrk="1" hangingPunct="1"/>
            <a:r>
              <a:rPr lang="en-US" altLang="zh-CN" b="0">
                <a:solidFill>
                  <a:srgbClr val="000000"/>
                </a:solidFill>
                <a:ea typeface="方正姚体"/>
              </a:rPr>
              <a:t>5.1  </a:t>
            </a:r>
            <a:r>
              <a:rPr lang="zh-CN" altLang="en-US" b="0">
                <a:solidFill>
                  <a:srgbClr val="000000"/>
                </a:solidFill>
                <a:latin typeface="宋体" pitchFamily="2" charset="-122"/>
                <a:ea typeface="方正姚体"/>
              </a:rPr>
              <a:t>电子商务概述</a:t>
            </a:r>
            <a:r>
              <a:rPr lang="zh-CN" altLang="en-US">
                <a:solidFill>
                  <a:srgbClr val="000000"/>
                </a:solidFill>
                <a:ea typeface="方正姚体"/>
              </a:rPr>
              <a:t> </a:t>
            </a:r>
          </a:p>
        </p:txBody>
      </p:sp>
      <p:sp>
        <p:nvSpPr>
          <p:cNvPr id="4100" name="Rectangle 3"/>
          <p:cNvSpPr/>
          <p:nvPr>
            <p:ph type="body" idx="4294967295"/>
          </p:nvPr>
        </p:nvSpPr>
        <p:spPr>
          <a:xfrm>
            <a:off x="395288" y="1412875"/>
            <a:ext cx="8497888" cy="467995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algn="just" eaLnBrk="1" hangingPunct="1">
              <a:lnSpc>
                <a:spcPct val="90000"/>
              </a:lnSpc>
            </a:pPr>
            <a:r>
              <a:rPr lang="en-US" altLang="zh-CN" sz="2400">
                <a:solidFill>
                  <a:srgbClr val="000000"/>
                </a:solidFill>
                <a:ea typeface="方正姚体"/>
              </a:rPr>
              <a:t>qu: 1.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电子商务特性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zh-CN" altLang="en-US" sz="2400">
                <a:solidFill>
                  <a:srgbClr val="000000"/>
                </a:solidFill>
                <a:ea typeface="方正姚体"/>
              </a:rPr>
              <a:t>       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2.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安全性需求、分类、安全问题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zh-CN" altLang="en-US" sz="2400">
                <a:solidFill>
                  <a:srgbClr val="000000"/>
                </a:solidFill>
                <a:ea typeface="方正姚体"/>
              </a:rPr>
              <a:t>       </a:t>
            </a:r>
          </a:p>
          <a:p>
            <a:pPr lvl="0" algn="just" eaLnBrk="1" hangingPunct="1">
              <a:lnSpc>
                <a:spcPct val="90000"/>
              </a:lnSpc>
              <a:buNone/>
            </a:pPr>
            <a:r>
              <a:rPr lang="en-US" altLang="zh-CN" sz="2400">
                <a:solidFill>
                  <a:srgbClr val="000000"/>
                </a:solidFill>
                <a:ea typeface="方正姚体"/>
              </a:rPr>
              <a:t>1.  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什么是电子商务</a:t>
            </a:r>
          </a:p>
          <a:p>
            <a:pPr lvl="0" algn="just" eaLnBrk="1" hangingPunct="1">
              <a:lnSpc>
                <a:spcPct val="90000"/>
              </a:lnSpc>
              <a:buNone/>
            </a:pPr>
            <a:r>
              <a:rPr lang="en-US" altLang="zh-CN" sz="2400">
                <a:solidFill>
                  <a:srgbClr val="000000"/>
                </a:solidFill>
                <a:ea typeface="方正姚体"/>
              </a:rPr>
              <a:t>def: 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电子商务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EC(EC/ecfronic comerce)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en-US" altLang="zh-CN" sz="24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是指采用电子形式开展商务活动，它包括在供应商、客户、政府及其参与方之间通过任何电子工具。如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EDI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、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Web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技术、电子邮件等共享结构化商务信息，并管理和完成在商务活动中、管理活动和消费活动中的各种交易。</a:t>
            </a:r>
          </a:p>
          <a:p>
            <a:pPr lvl="0" algn="just" eaLnBrk="1" hangingPunct="1">
              <a:lnSpc>
                <a:spcPct val="90000"/>
              </a:lnSpc>
            </a:pPr>
            <a:endParaRPr lang="zh-CN" altLang="en-US" sz="2400">
              <a:solidFill>
                <a:srgbClr val="000000"/>
              </a:solidFill>
              <a:ea typeface="方正姚体"/>
            </a:endParaRPr>
          </a:p>
          <a:p>
            <a:pPr lvl="0" algn="just" eaLnBrk="1" hangingPunct="1">
              <a:lnSpc>
                <a:spcPct val="90000"/>
              </a:lnSpc>
            </a:pPr>
            <a:r>
              <a:rPr lang="en-US" altLang="zh-CN" sz="2400">
                <a:solidFill>
                  <a:srgbClr val="000000"/>
                </a:solidFill>
                <a:ea typeface="方正姚体"/>
              </a:rPr>
              <a:t>EDI: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电子数据交换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(Electronic Data Inter)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46993C23-6142-439A-AAFA-4C087FC5AB87}" type="slidenum">
              <a:rPr lang="en-US" altLang="zh-CN" sz="2000">
                <a:solidFill>
                  <a:srgbClr val="000000"/>
                </a:solidFill>
                <a:ea typeface="方正姚体"/>
              </a:rPr>
              <a:t>4</a:t>
            </a:fld>
          </a:p>
        </p:txBody>
      </p:sp>
      <p:sp>
        <p:nvSpPr>
          <p:cNvPr id="5123" name="Rectangle 3"/>
          <p:cNvSpPr/>
          <p:nvPr>
            <p:ph type="body" idx="4294967295"/>
          </p:nvPr>
        </p:nvSpPr>
        <p:spPr>
          <a:xfrm>
            <a:off x="755650" y="476250"/>
            <a:ext cx="7772400" cy="552291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algn="just" eaLnBrk="1" hangingPunct="1">
              <a:lnSpc>
                <a:spcPct val="90000"/>
              </a:lnSpc>
              <a:buNone/>
            </a:pPr>
            <a:r>
              <a:rPr lang="en-US" altLang="zh-CN" sz="2800">
                <a:solidFill>
                  <a:srgbClr val="000000"/>
                </a:solidFill>
                <a:ea typeface="方正姚体"/>
              </a:rPr>
              <a:t>2.  EC 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研究现状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   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1998 .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全球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规模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375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亿美元 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   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2003.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全球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规模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1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万亿美元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   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2004.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全球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规模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7.29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万亿美元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   “上网的企业不一定成功，但不上网的企业将迟早被淘汰出局”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(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共识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) 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大企业：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如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IBM: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约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1/4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的收入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200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亿美元来自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EC.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实现网上   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 采购，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2000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年节约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18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亿美元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.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en-US" altLang="zh-CN" sz="2800">
                <a:solidFill>
                  <a:srgbClr val="000000"/>
                </a:solidFill>
                <a:ea typeface="方正姚体"/>
              </a:rPr>
              <a:t>ORACLE: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近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100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％在线销售，节约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10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亿美元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/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年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.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en-US" altLang="zh-CN" sz="2800">
                <a:solidFill>
                  <a:srgbClr val="000000"/>
                </a:solidFill>
                <a:ea typeface="方正姚体"/>
              </a:rPr>
              <a:t>Intel: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网上交易超过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10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亿美元，占收入的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42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％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.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594482B8-4E16-41F1-B7E9-FB433DE7B541}" type="slidenum">
              <a:rPr lang="en-US" altLang="zh-CN" sz="2000">
                <a:solidFill>
                  <a:srgbClr val="000000"/>
                </a:solidFill>
                <a:ea typeface="方正姚体"/>
              </a:rPr>
              <a:t>5</a:t>
            </a:fld>
          </a:p>
        </p:txBody>
      </p:sp>
      <p:sp>
        <p:nvSpPr>
          <p:cNvPr id="6147" name="Rectangle 3"/>
          <p:cNvSpPr/>
          <p:nvPr>
            <p:ph type="body" idx="4294967295"/>
          </p:nvPr>
        </p:nvSpPr>
        <p:spPr>
          <a:xfrm>
            <a:off x="684212" y="1196975"/>
            <a:ext cx="7543800" cy="445611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algn="just" eaLnBrk="1" hangingPunct="1"/>
            <a:r>
              <a:rPr lang="zh-CN" altLang="en-US" sz="2800">
                <a:solidFill>
                  <a:srgbClr val="000000"/>
                </a:solidFill>
                <a:ea typeface="方正姚体"/>
              </a:rPr>
              <a:t>美国 ：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的启动期 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92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～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95.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高速增长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95~99. 2000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后稳定增长期。</a:t>
            </a:r>
          </a:p>
          <a:p>
            <a:pPr lvl="0" algn="just" eaLnBrk="1" hangingPunct="1"/>
            <a:r>
              <a:rPr lang="zh-CN" altLang="en-US" sz="2800">
                <a:solidFill>
                  <a:srgbClr val="000000"/>
                </a:solidFill>
                <a:ea typeface="方正姚体"/>
              </a:rPr>
              <a:t> </a:t>
            </a:r>
          </a:p>
          <a:p>
            <a:pPr lvl="0" algn="just" eaLnBrk="1" hangingPunct="1"/>
            <a:r>
              <a:rPr lang="zh-CN" altLang="en-US" sz="2800">
                <a:solidFill>
                  <a:srgbClr val="000000"/>
                </a:solidFill>
                <a:ea typeface="方正姚体"/>
              </a:rPr>
              <a:t> 国内 ：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1999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年以来每天增加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2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家，已过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300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家。中国人民银行成立全国认证中心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CA(Certificate Authority)       </a:t>
            </a:r>
          </a:p>
          <a:p>
            <a:pPr lvl="0" algn="just" eaLnBrk="1" hangingPunct="1"/>
            <a:r>
              <a:rPr lang="en-US" altLang="zh-CN" sz="2800">
                <a:solidFill>
                  <a:srgbClr val="000000"/>
                </a:solidFill>
                <a:ea typeface="方正姚体"/>
              </a:rPr>
              <a:t> 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中国 ：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的启动期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95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～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99.</a:t>
            </a:r>
          </a:p>
          <a:p>
            <a:pPr lvl="0" algn="just" eaLnBrk="1" hangingPunct="1"/>
            <a:r>
              <a:rPr lang="zh-CN" altLang="en-US" sz="2800">
                <a:solidFill>
                  <a:srgbClr val="000000"/>
                </a:solidFill>
                <a:ea typeface="方正姚体"/>
              </a:rPr>
              <a:t>高速增长从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99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年开始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.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BA6427A8-59ED-490A-AB23-43D2191EE8A8}" type="slidenum">
              <a:rPr lang="en-US" altLang="zh-CN" sz="2000">
                <a:solidFill>
                  <a:srgbClr val="000000"/>
                </a:solidFill>
                <a:ea typeface="方正姚体"/>
              </a:rPr>
              <a:t>6</a:t>
            </a:fld>
          </a:p>
        </p:txBody>
      </p:sp>
      <p:sp>
        <p:nvSpPr>
          <p:cNvPr id="7171" name="Rectangle 3"/>
          <p:cNvSpPr/>
          <p:nvPr>
            <p:ph type="body" idx="4294967295"/>
          </p:nvPr>
        </p:nvSpPr>
        <p:spPr>
          <a:xfrm>
            <a:off x="900112" y="476250"/>
            <a:ext cx="7086600" cy="58674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algn="just" eaLnBrk="1" hangingPunct="1"/>
            <a:r>
              <a:rPr lang="en-US" altLang="zh-CN">
                <a:solidFill>
                  <a:srgbClr val="000000"/>
                </a:solidFill>
                <a:ea typeface="方正姚体"/>
              </a:rPr>
              <a:t>3.  EC</a:t>
            </a:r>
            <a:r>
              <a:rPr lang="zh-CN" altLang="en-US">
                <a:solidFill>
                  <a:srgbClr val="000000"/>
                </a:solidFill>
                <a:ea typeface="方正姚体"/>
              </a:rPr>
              <a:t>系统产品</a:t>
            </a:r>
          </a:p>
          <a:p>
            <a:pPr lvl="0" algn="just" eaLnBrk="1" hangingPunct="1"/>
            <a:r>
              <a:rPr lang="zh-CN" altLang="en-US" sz="2400">
                <a:solidFill>
                  <a:srgbClr val="000000"/>
                </a:solidFill>
                <a:ea typeface="方正姚体"/>
              </a:rPr>
              <a:t> 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IBM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公司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: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基于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DB2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的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Websphere Commerce Suite  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提供全面的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解决方案。</a:t>
            </a:r>
          </a:p>
          <a:p>
            <a:pPr lvl="0" algn="just" eaLnBrk="1" hangingPunct="1"/>
            <a:r>
              <a:rPr lang="zh-CN" altLang="en-US" sz="2400">
                <a:solidFill>
                  <a:srgbClr val="000000"/>
                </a:solidFill>
                <a:ea typeface="方正姚体"/>
              </a:rPr>
              <a:t> 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Microsoft: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基于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Win 2000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和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SQL Server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提供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Web Sit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和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MS Market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、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MS Sale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、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MS Expense                                     </a:t>
            </a:r>
          </a:p>
          <a:p>
            <a:pPr lvl="0" algn="just" eaLnBrk="1" hangingPunct="1"/>
            <a:r>
              <a:rPr lang="en-US" altLang="zh-CN" sz="2400">
                <a:solidFill>
                  <a:srgbClr val="000000"/>
                </a:solidFill>
                <a:ea typeface="方正姚体"/>
              </a:rPr>
              <a:t> 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全套软件。</a:t>
            </a:r>
          </a:p>
          <a:p>
            <a:pPr lvl="0" algn="just" eaLnBrk="1" hangingPunct="1"/>
            <a:r>
              <a:rPr lang="zh-CN" altLang="en-US" sz="2400">
                <a:solidFill>
                  <a:srgbClr val="000000"/>
                </a:solidFill>
                <a:ea typeface="方正姚体"/>
              </a:rPr>
              <a:t> 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ORACLE: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基于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ORACLE 9: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提供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套件。</a:t>
            </a:r>
          </a:p>
          <a:p>
            <a:pPr lvl="0" algn="just" eaLnBrk="1" hangingPunct="1"/>
            <a:r>
              <a:rPr lang="zh-CN" altLang="en-US" sz="2400">
                <a:solidFill>
                  <a:srgbClr val="000000"/>
                </a:solidFill>
                <a:ea typeface="方正姚体"/>
              </a:rPr>
              <a:t> 国内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:    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用友公司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: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新世纪版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应用软件</a:t>
            </a:r>
          </a:p>
          <a:p>
            <a:pPr lvl="0" algn="just" eaLnBrk="1" hangingPunct="1"/>
            <a:r>
              <a:rPr lang="zh-CN" altLang="en-US" sz="2400">
                <a:solidFill>
                  <a:srgbClr val="000000"/>
                </a:solidFill>
                <a:ea typeface="方正姚体"/>
              </a:rPr>
              <a:t>              实达    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: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全套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EC</a:t>
            </a:r>
          </a:p>
          <a:p>
            <a:pPr lvl="0" algn="just" eaLnBrk="1" hangingPunct="1"/>
            <a:r>
              <a:rPr lang="en-US" altLang="zh-CN" sz="2400">
                <a:solidFill>
                  <a:srgbClr val="000000"/>
                </a:solidFill>
                <a:ea typeface="方正姚体"/>
              </a:rPr>
              <a:t>              8848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公司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: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网上交易市场</a:t>
            </a:r>
          </a:p>
          <a:p>
            <a:pPr lvl="0" eaLnBrk="1" hangingPunct="1"/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方正姚体"/>
              </a:rPr>
              <a:t>       联想、方正、中软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… 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E3F6A882-E765-49A1-9775-48FBE218924A}" type="slidenum">
              <a:rPr lang="en-US" altLang="zh-CN" sz="2000">
                <a:solidFill>
                  <a:srgbClr val="000000"/>
                </a:solidFill>
                <a:ea typeface="方正姚体"/>
              </a:rPr>
              <a:t>7</a:t>
            </a:fld>
          </a:p>
        </p:txBody>
      </p:sp>
      <p:sp>
        <p:nvSpPr>
          <p:cNvPr id="8195" name="Rectangle 3"/>
          <p:cNvSpPr/>
          <p:nvPr>
            <p:ph type="body" idx="4294967295"/>
          </p:nvPr>
        </p:nvSpPr>
        <p:spPr>
          <a:xfrm>
            <a:off x="755650" y="549275"/>
            <a:ext cx="7924800" cy="2133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algn="just" eaLnBrk="1" hangingPunct="1">
              <a:lnSpc>
                <a:spcPct val="90000"/>
              </a:lnSpc>
            </a:pPr>
            <a:r>
              <a:rPr lang="en-US" altLang="zh-CN">
                <a:solidFill>
                  <a:srgbClr val="000000"/>
                </a:solidFill>
                <a:ea typeface="方正姚体"/>
              </a:rPr>
              <a:t>4.  EC</a:t>
            </a:r>
            <a:r>
              <a:rPr lang="zh-CN" altLang="en-US">
                <a:solidFill>
                  <a:srgbClr val="000000"/>
                </a:solidFill>
                <a:ea typeface="方正姚体"/>
              </a:rPr>
              <a:t>模型</a:t>
            </a:r>
          </a:p>
          <a:p>
            <a:pPr lvl="0" eaLnBrk="1" hangingPunct="1">
              <a:lnSpc>
                <a:spcPct val="90000"/>
              </a:lnSpc>
            </a:pPr>
            <a:r>
              <a:rPr lang="zh-CN" altLang="en-US" sz="2300">
                <a:solidFill>
                  <a:srgbClr val="000000"/>
                </a:solidFill>
                <a:ea typeface="方正姚体"/>
              </a:rPr>
              <a:t>     </a:t>
            </a:r>
            <a:r>
              <a:rPr lang="en-US" altLang="zh-CN" sz="23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300">
                <a:solidFill>
                  <a:srgbClr val="000000"/>
                </a:solidFill>
                <a:latin typeface="宋体" pitchFamily="2" charset="-122"/>
                <a:ea typeface="方正姚体"/>
              </a:rPr>
              <a:t>是客户</a:t>
            </a:r>
            <a:r>
              <a:rPr lang="en-US" altLang="zh-CN" sz="2300">
                <a:solidFill>
                  <a:srgbClr val="000000"/>
                </a:solidFill>
                <a:ea typeface="方正姚体"/>
              </a:rPr>
              <a:t>(customer)</a:t>
            </a:r>
            <a:r>
              <a:rPr lang="zh-CN" altLang="en-US" sz="2300">
                <a:solidFill>
                  <a:srgbClr val="000000"/>
                </a:solidFill>
                <a:latin typeface="宋体" pitchFamily="2" charset="-122"/>
                <a:ea typeface="方正姚体"/>
              </a:rPr>
              <a:t>、商家</a:t>
            </a:r>
            <a:r>
              <a:rPr lang="en-US" altLang="zh-CN" sz="2300">
                <a:solidFill>
                  <a:srgbClr val="000000"/>
                </a:solidFill>
                <a:ea typeface="方正姚体"/>
              </a:rPr>
              <a:t>(merchant)</a:t>
            </a:r>
            <a:r>
              <a:rPr lang="zh-CN" altLang="en-US" sz="2300">
                <a:solidFill>
                  <a:srgbClr val="000000"/>
                </a:solidFill>
                <a:latin typeface="宋体" pitchFamily="2" charset="-122"/>
                <a:ea typeface="方正姚体"/>
              </a:rPr>
              <a:t>、银行</a:t>
            </a:r>
            <a:r>
              <a:rPr lang="en-US" altLang="zh-CN" sz="2300">
                <a:solidFill>
                  <a:srgbClr val="000000"/>
                </a:solidFill>
                <a:ea typeface="方正姚体"/>
              </a:rPr>
              <a:t>(bank)</a:t>
            </a:r>
            <a:r>
              <a:rPr lang="zh-CN" altLang="en-US" sz="2300">
                <a:solidFill>
                  <a:srgbClr val="000000"/>
                </a:solidFill>
                <a:latin typeface="宋体" pitchFamily="2" charset="-122"/>
                <a:ea typeface="方正姚体"/>
              </a:rPr>
              <a:t>和为各方所信任的第三方认证机制</a:t>
            </a:r>
            <a:r>
              <a:rPr lang="en-US" altLang="zh-CN" sz="2300">
                <a:solidFill>
                  <a:srgbClr val="000000"/>
                </a:solidFill>
                <a:ea typeface="方正姚体"/>
              </a:rPr>
              <a:t>CA</a:t>
            </a:r>
            <a:r>
              <a:rPr lang="zh-CN" altLang="en-US" sz="2300">
                <a:solidFill>
                  <a:srgbClr val="000000"/>
                </a:solidFill>
                <a:latin typeface="宋体" pitchFamily="2" charset="-122"/>
                <a:ea typeface="方正姚体"/>
              </a:rPr>
              <a:t>之间的信息流、资金流和物流的交互关系，各方是由遍及全球的、开放的，但不安全的</a:t>
            </a:r>
            <a:r>
              <a:rPr lang="en-US" altLang="zh-CN" sz="2300">
                <a:solidFill>
                  <a:srgbClr val="000000"/>
                </a:solidFill>
                <a:ea typeface="方正姚体"/>
              </a:rPr>
              <a:t>internet</a:t>
            </a:r>
            <a:r>
              <a:rPr lang="zh-CN" altLang="en-US" sz="2300">
                <a:solidFill>
                  <a:srgbClr val="000000"/>
                </a:solidFill>
                <a:latin typeface="宋体" pitchFamily="2" charset="-122"/>
                <a:ea typeface="方正姚体"/>
              </a:rPr>
              <a:t>相互联系的。</a:t>
            </a:r>
            <a:r>
              <a:rPr lang="zh-CN" altLang="en-US" sz="2300">
                <a:solidFill>
                  <a:srgbClr val="000000"/>
                </a:solidFill>
                <a:ea typeface="方正姚体"/>
              </a:rPr>
              <a:t> </a:t>
            </a:r>
          </a:p>
        </p:txBody>
      </p:sp>
      <p:grpSp>
        <p:nvGrpSpPr>
          <p:cNvPr id="8196" name="Group 16"/>
          <p:cNvGrpSpPr/>
          <p:nvPr/>
        </p:nvGrpSpPr>
        <p:grpSpPr>
          <a:xfrm>
            <a:off x="1908175" y="2852738"/>
            <a:ext cx="4914900" cy="1485900"/>
            <a:chOff x="1776" y="2304"/>
            <a:chExt cx="3096" cy="936"/>
          </a:xfrm>
        </p:grpSpPr>
        <p:grpSp>
          <p:nvGrpSpPr>
            <p:cNvPr id="8198" name="Group 4"/>
            <p:cNvGrpSpPr/>
            <p:nvPr/>
          </p:nvGrpSpPr>
          <p:grpSpPr>
            <a:xfrm>
              <a:off x="1776" y="2304"/>
              <a:ext cx="3096" cy="936"/>
              <a:chOff x="2520" y="11112"/>
              <a:chExt cx="7740" cy="2340"/>
            </a:xfrm>
          </p:grpSpPr>
          <p:sp>
            <p:nvSpPr>
              <p:cNvPr id="8200" name="Rectangle 5"/>
              <p:cNvSpPr/>
              <p:nvPr/>
            </p:nvSpPr>
            <p:spPr>
              <a:xfrm>
                <a:off x="2520" y="11112"/>
                <a:ext cx="1260" cy="780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00CC00"/>
                </a:solidFill>
                <a:miter lim="800000"/>
              </a:ln>
            </p:spPr>
            <p:txBody>
              <a:bodyPr>
                <a:noAutofit/>
              </a:bodyPr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just"/>
                <a:r>
                  <a:rPr lang="zh-CN" altLang="en-US" sz="2000" b="1">
                    <a:solidFill>
                      <a:srgbClr val="000000"/>
                    </a:solidFill>
                    <a:latin typeface="Times New Roman" pitchFamily="18" charset="0"/>
                    <a:ea typeface="方正姚体"/>
                  </a:rPr>
                  <a:t>客户    </a:t>
                </a:r>
              </a:p>
            </p:txBody>
          </p:sp>
          <p:sp>
            <p:nvSpPr>
              <p:cNvPr id="8201" name="Rectangle 6"/>
              <p:cNvSpPr/>
              <p:nvPr/>
            </p:nvSpPr>
            <p:spPr>
              <a:xfrm>
                <a:off x="7740" y="11112"/>
                <a:ext cx="1260" cy="780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00CC00"/>
                </a:solidFill>
                <a:miter lim="800000"/>
              </a:ln>
            </p:spPr>
            <p:txBody>
              <a:bodyPr>
                <a:noAutofit/>
              </a:bodyPr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just"/>
                <a:r>
                  <a:rPr lang="zh-CN" altLang="en-US" sz="2000" b="1">
                    <a:solidFill>
                      <a:srgbClr val="000000"/>
                    </a:solidFill>
                    <a:latin typeface="Times New Roman" pitchFamily="18" charset="0"/>
                    <a:ea typeface="方正姚体"/>
                  </a:rPr>
                  <a:t>商家    </a:t>
                </a:r>
              </a:p>
            </p:txBody>
          </p:sp>
          <p:sp>
            <p:nvSpPr>
              <p:cNvPr id="8202" name="Rectangle 7"/>
              <p:cNvSpPr/>
              <p:nvPr/>
            </p:nvSpPr>
            <p:spPr>
              <a:xfrm>
                <a:off x="2520" y="12672"/>
                <a:ext cx="1260" cy="780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00CC00"/>
                </a:solidFill>
                <a:miter lim="800000"/>
              </a:ln>
            </p:spPr>
            <p:txBody>
              <a:bodyPr>
                <a:noAutofit/>
              </a:bodyPr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just"/>
                <a:r>
                  <a:rPr lang="zh-CN" altLang="en-US" sz="2000" b="1">
                    <a:solidFill>
                      <a:srgbClr val="000000"/>
                    </a:solidFill>
                    <a:latin typeface="Times New Roman" pitchFamily="18" charset="0"/>
                    <a:ea typeface="方正姚体"/>
                  </a:rPr>
                  <a:t>银行    </a:t>
                </a:r>
              </a:p>
            </p:txBody>
          </p:sp>
          <p:sp>
            <p:nvSpPr>
              <p:cNvPr id="8203" name="Rectangle 8"/>
              <p:cNvSpPr/>
              <p:nvPr/>
            </p:nvSpPr>
            <p:spPr>
              <a:xfrm>
                <a:off x="7740" y="12672"/>
                <a:ext cx="2520" cy="780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00CC00"/>
                </a:solidFill>
                <a:miter lim="800000"/>
              </a:ln>
            </p:spPr>
            <p:txBody>
              <a:bodyPr>
                <a:noAutofit/>
              </a:bodyPr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just"/>
                <a:r>
                  <a:rPr lang="en-US" altLang="zh-CN" sz="2000" b="1">
                    <a:solidFill>
                      <a:srgbClr val="000000"/>
                    </a:solidFill>
                    <a:latin typeface="Times New Roman" pitchFamily="18" charset="0"/>
                    <a:ea typeface="方正姚体"/>
                  </a:rPr>
                  <a:t>CA</a:t>
                </a:r>
                <a:r>
                  <a:rPr lang="zh-CN" altLang="en-US" sz="2000" b="1">
                    <a:solidFill>
                      <a:srgbClr val="000000"/>
                    </a:solidFill>
                    <a:latin typeface="Times New Roman" pitchFamily="18" charset="0"/>
                    <a:ea typeface="方正姚体"/>
                  </a:rPr>
                  <a:t>认证中心    </a:t>
                </a:r>
              </a:p>
            </p:txBody>
          </p:sp>
          <p:sp>
            <p:nvSpPr>
              <p:cNvPr id="8204" name="Freeform 9"/>
              <p:cNvSpPr/>
              <p:nvPr/>
            </p:nvSpPr>
            <p:spPr bwMode="auto">
              <a:xfrm>
                <a:off x="4575" y="11196"/>
                <a:ext cx="2334" cy="1415"/>
              </a:xfrm>
              <a:custGeom>
                <a:cxnLst>
                  <a:cxn ang="0">
                    <a:pos x="150" y="144"/>
                  </a:cxn>
                  <a:cxn ang="0">
                    <a:pos x="555" y="84"/>
                  </a:cxn>
                  <a:cxn ang="0">
                    <a:pos x="750" y="39"/>
                  </a:cxn>
                  <a:cxn ang="0">
                    <a:pos x="990" y="69"/>
                  </a:cxn>
                  <a:cxn ang="0">
                    <a:pos x="1305" y="54"/>
                  </a:cxn>
                  <a:cxn ang="0">
                    <a:pos x="2145" y="69"/>
                  </a:cxn>
                  <a:cxn ang="0">
                    <a:pos x="2205" y="159"/>
                  </a:cxn>
                  <a:cxn ang="0">
                    <a:pos x="2250" y="174"/>
                  </a:cxn>
                  <a:cxn ang="0">
                    <a:pos x="2325" y="999"/>
                  </a:cxn>
                  <a:cxn ang="0">
                    <a:pos x="2310" y="1134"/>
                  </a:cxn>
                  <a:cxn ang="0">
                    <a:pos x="2220" y="1164"/>
                  </a:cxn>
                  <a:cxn ang="0">
                    <a:pos x="2130" y="1224"/>
                  </a:cxn>
                  <a:cxn ang="0">
                    <a:pos x="2040" y="1254"/>
                  </a:cxn>
                  <a:cxn ang="0">
                    <a:pos x="1995" y="1299"/>
                  </a:cxn>
                  <a:cxn ang="0">
                    <a:pos x="1785" y="1344"/>
                  </a:cxn>
                  <a:cxn ang="0">
                    <a:pos x="1620" y="1389"/>
                  </a:cxn>
                  <a:cxn ang="0">
                    <a:pos x="1305" y="1314"/>
                  </a:cxn>
                  <a:cxn ang="0">
                    <a:pos x="1275" y="1209"/>
                  </a:cxn>
                  <a:cxn ang="0">
                    <a:pos x="1230" y="1194"/>
                  </a:cxn>
                  <a:cxn ang="0">
                    <a:pos x="1185" y="1164"/>
                  </a:cxn>
                  <a:cxn ang="0">
                    <a:pos x="435" y="1134"/>
                  </a:cxn>
                  <a:cxn ang="0">
                    <a:pos x="330" y="1074"/>
                  </a:cxn>
                  <a:cxn ang="0">
                    <a:pos x="105" y="909"/>
                  </a:cxn>
                  <a:cxn ang="0">
                    <a:pos x="0" y="804"/>
                  </a:cxn>
                  <a:cxn ang="0">
                    <a:pos x="15" y="579"/>
                  </a:cxn>
                  <a:cxn ang="0">
                    <a:pos x="30" y="309"/>
                  </a:cxn>
                  <a:cxn ang="0">
                    <a:pos x="105" y="294"/>
                  </a:cxn>
                  <a:cxn ang="0">
                    <a:pos x="150" y="144"/>
                  </a:cxn>
                </a:cxnLst>
                <a:rect l="l" t="t" r="r" b="b"/>
                <a:pathLst>
                  <a:path w="2334" h="1415">
                    <a:moveTo>
                      <a:pt x="150" y="144"/>
                    </a:moveTo>
                    <a:cubicBezTo>
                      <a:pt x="286" y="178"/>
                      <a:pt x="421" y="111"/>
                      <a:pt x="555" y="84"/>
                    </a:cubicBezTo>
                    <a:cubicBezTo>
                      <a:pt x="611" y="0"/>
                      <a:pt x="644" y="25"/>
                      <a:pt x="750" y="39"/>
                    </a:cubicBezTo>
                    <a:cubicBezTo>
                      <a:pt x="964" y="68"/>
                      <a:pt x="738" y="41"/>
                      <a:pt x="990" y="69"/>
                    </a:cubicBezTo>
                    <a:cubicBezTo>
                      <a:pt x="1093" y="103"/>
                      <a:pt x="1202" y="80"/>
                      <a:pt x="1305" y="54"/>
                    </a:cubicBezTo>
                    <a:cubicBezTo>
                      <a:pt x="1585" y="59"/>
                      <a:pt x="1867" y="37"/>
                      <a:pt x="2145" y="69"/>
                    </a:cubicBezTo>
                    <a:cubicBezTo>
                      <a:pt x="2181" y="73"/>
                      <a:pt x="2185" y="129"/>
                      <a:pt x="2205" y="159"/>
                    </a:cubicBezTo>
                    <a:cubicBezTo>
                      <a:pt x="2214" y="172"/>
                      <a:pt x="2235" y="169"/>
                      <a:pt x="2250" y="174"/>
                    </a:cubicBezTo>
                    <a:cubicBezTo>
                      <a:pt x="2296" y="453"/>
                      <a:pt x="2308" y="712"/>
                      <a:pt x="2325" y="999"/>
                    </a:cubicBezTo>
                    <a:cubicBezTo>
                      <a:pt x="2320" y="1044"/>
                      <a:pt x="2334" y="1096"/>
                      <a:pt x="2310" y="1134"/>
                    </a:cubicBezTo>
                    <a:cubicBezTo>
                      <a:pt x="2293" y="1161"/>
                      <a:pt x="2250" y="1154"/>
                      <a:pt x="2220" y="1164"/>
                    </a:cubicBezTo>
                    <a:cubicBezTo>
                      <a:pt x="2186" y="1175"/>
                      <a:pt x="2160" y="1204"/>
                      <a:pt x="2130" y="1224"/>
                    </a:cubicBezTo>
                    <a:cubicBezTo>
                      <a:pt x="2104" y="1242"/>
                      <a:pt x="2040" y="1254"/>
                      <a:pt x="2040" y="1254"/>
                    </a:cubicBezTo>
                    <a:cubicBezTo>
                      <a:pt x="2025" y="1269"/>
                      <a:pt x="2015" y="1291"/>
                      <a:pt x="1995" y="1299"/>
                    </a:cubicBezTo>
                    <a:cubicBezTo>
                      <a:pt x="1928" y="1325"/>
                      <a:pt x="1854" y="1324"/>
                      <a:pt x="1785" y="1344"/>
                    </a:cubicBezTo>
                    <a:cubicBezTo>
                      <a:pt x="1730" y="1360"/>
                      <a:pt x="1620" y="1389"/>
                      <a:pt x="1620" y="1389"/>
                    </a:cubicBezTo>
                    <a:cubicBezTo>
                      <a:pt x="1503" y="1381"/>
                      <a:pt x="1373" y="1415"/>
                      <a:pt x="1305" y="1314"/>
                    </a:cubicBezTo>
                    <a:cubicBezTo>
                      <a:pt x="1305" y="1313"/>
                      <a:pt x="1282" y="1216"/>
                      <a:pt x="1275" y="1209"/>
                    </a:cubicBezTo>
                    <a:cubicBezTo>
                      <a:pt x="1264" y="1198"/>
                      <a:pt x="1244" y="1201"/>
                      <a:pt x="1230" y="1194"/>
                    </a:cubicBezTo>
                    <a:cubicBezTo>
                      <a:pt x="1214" y="1186"/>
                      <a:pt x="1203" y="1165"/>
                      <a:pt x="1185" y="1164"/>
                    </a:cubicBezTo>
                    <a:cubicBezTo>
                      <a:pt x="936" y="1145"/>
                      <a:pt x="685" y="1144"/>
                      <a:pt x="435" y="1134"/>
                    </a:cubicBezTo>
                    <a:cubicBezTo>
                      <a:pt x="347" y="1105"/>
                      <a:pt x="434" y="1139"/>
                      <a:pt x="330" y="1074"/>
                    </a:cubicBezTo>
                    <a:cubicBezTo>
                      <a:pt x="249" y="1023"/>
                      <a:pt x="177" y="975"/>
                      <a:pt x="105" y="909"/>
                    </a:cubicBezTo>
                    <a:cubicBezTo>
                      <a:pt x="68" y="876"/>
                      <a:pt x="0" y="804"/>
                      <a:pt x="0" y="804"/>
                    </a:cubicBezTo>
                    <a:cubicBezTo>
                      <a:pt x="5" y="729"/>
                      <a:pt x="10" y="654"/>
                      <a:pt x="15" y="579"/>
                    </a:cubicBezTo>
                    <a:cubicBezTo>
                      <a:pt x="20" y="489"/>
                      <a:pt x="3" y="395"/>
                      <a:pt x="30" y="309"/>
                    </a:cubicBezTo>
                    <a:cubicBezTo>
                      <a:pt x="38" y="285"/>
                      <a:pt x="80" y="299"/>
                      <a:pt x="105" y="294"/>
                    </a:cubicBezTo>
                    <a:cubicBezTo>
                      <a:pt x="155" y="220"/>
                      <a:pt x="132" y="267"/>
                      <a:pt x="150" y="144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solidFill>
                  <a:srgbClr val="00CC00"/>
                </a:solidFill>
                <a:round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cxnSp>
            <p:nvCxnSpPr>
              <p:cNvPr id="8205" name="Line 10"/>
              <p:cNvCxnSpPr/>
              <p:nvPr/>
            </p:nvCxnSpPr>
            <p:spPr>
              <a:xfrm>
                <a:off x="3780" y="11580"/>
                <a:ext cx="900" cy="468"/>
              </a:xfrm>
              <a:prstGeom prst="line">
                <a:avLst/>
              </a:prstGeom>
              <a:noFill/>
              <a:ln>
                <a:solidFill>
                  <a:srgbClr val="00CC00"/>
                </a:solidFill>
                <a:miter lim="800000"/>
              </a:ln>
            </p:spPr>
          </p:cxnSp>
          <p:cxnSp>
            <p:nvCxnSpPr>
              <p:cNvPr id="8206" name="Line 11"/>
              <p:cNvCxnSpPr/>
              <p:nvPr/>
            </p:nvCxnSpPr>
            <p:spPr>
              <a:xfrm flipV="1">
                <a:off x="3780" y="12204"/>
                <a:ext cx="1080" cy="468"/>
              </a:xfrm>
              <a:prstGeom prst="line">
                <a:avLst/>
              </a:prstGeom>
              <a:noFill/>
              <a:ln>
                <a:solidFill>
                  <a:srgbClr val="00CC00"/>
                </a:solidFill>
                <a:miter lim="800000"/>
              </a:ln>
            </p:spPr>
          </p:cxnSp>
          <p:cxnSp>
            <p:nvCxnSpPr>
              <p:cNvPr id="8207" name="Line 12"/>
              <p:cNvCxnSpPr/>
              <p:nvPr/>
            </p:nvCxnSpPr>
            <p:spPr>
              <a:xfrm flipV="1">
                <a:off x="6840" y="11580"/>
                <a:ext cx="900" cy="468"/>
              </a:xfrm>
              <a:prstGeom prst="line">
                <a:avLst/>
              </a:prstGeom>
              <a:noFill/>
              <a:ln>
                <a:solidFill>
                  <a:srgbClr val="00CC00"/>
                </a:solidFill>
                <a:miter lim="800000"/>
              </a:ln>
            </p:spPr>
          </p:cxnSp>
          <p:cxnSp>
            <p:nvCxnSpPr>
              <p:cNvPr id="8208" name="Line 13"/>
              <p:cNvCxnSpPr/>
              <p:nvPr/>
            </p:nvCxnSpPr>
            <p:spPr>
              <a:xfrm>
                <a:off x="6840" y="12360"/>
                <a:ext cx="900" cy="312"/>
              </a:xfrm>
              <a:prstGeom prst="line">
                <a:avLst/>
              </a:prstGeom>
              <a:noFill/>
              <a:ln>
                <a:solidFill>
                  <a:srgbClr val="00CC00"/>
                </a:solidFill>
                <a:miter lim="800000"/>
              </a:ln>
            </p:spPr>
          </p:cxnSp>
        </p:grpSp>
        <p:sp>
          <p:nvSpPr>
            <p:cNvPr id="8199" name="Text Box 14"/>
            <p:cNvSpPr/>
            <p:nvPr/>
          </p:nvSpPr>
          <p:spPr>
            <a:xfrm>
              <a:off x="2784" y="2448"/>
              <a:ext cx="769" cy="25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en-US" altLang="zh-CN" sz="2000">
                  <a:solidFill>
                    <a:srgbClr val="000000"/>
                  </a:solidFill>
                  <a:latin typeface="Times New Roman" pitchFamily="18" charset="0"/>
                  <a:ea typeface="方正姚体"/>
                </a:rPr>
                <a:t>Internet</a:t>
              </a:r>
              <a:r>
                <a:rPr lang="en-US" altLang="zh-CN" sz="2000">
                  <a:solidFill>
                    <a:srgbClr val="000000"/>
                  </a:solidFill>
                  <a:latin typeface="Verdana" pitchFamily="34" charset="0"/>
                  <a:ea typeface="方正姚体"/>
                </a:rPr>
                <a:t> </a:t>
              </a:r>
            </a:p>
          </p:txBody>
        </p:sp>
      </p:grpSp>
      <p:sp>
        <p:nvSpPr>
          <p:cNvPr id="8197" name="Text Box 18"/>
          <p:cNvSpPr/>
          <p:nvPr/>
        </p:nvSpPr>
        <p:spPr>
          <a:xfrm>
            <a:off x="2700338" y="4797425"/>
            <a:ext cx="2450373" cy="36612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b="1">
                <a:solidFill>
                  <a:srgbClr val="000000"/>
                </a:solidFill>
                <a:ea typeface="方正姚体"/>
              </a:rPr>
              <a:t>  EC</a:t>
            </a:r>
            <a:r>
              <a:rPr lang="zh-CN" altLang="en-US" b="1">
                <a:solidFill>
                  <a:srgbClr val="000000"/>
                </a:solidFill>
                <a:ea typeface="方正姚体"/>
              </a:rPr>
              <a:t>模型示意图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9DE4FC55-5F06-4494-A648-2D9D60FCE750}" type="slidenum">
              <a:rPr lang="en-US" altLang="zh-CN" sz="2000">
                <a:solidFill>
                  <a:srgbClr val="000000"/>
                </a:solidFill>
                <a:ea typeface="方正姚体"/>
              </a:rPr>
              <a:t>8</a:t>
            </a:fld>
          </a:p>
        </p:txBody>
      </p:sp>
      <p:sp>
        <p:nvSpPr>
          <p:cNvPr id="9219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9pPr>
          </a:lstStyle>
          <a:p>
            <a:pPr lvl="0" algn="just" eaLnBrk="1" hangingPunct="1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Char char="v"/>
            </a:pPr>
            <a:r>
              <a:rPr lang="en-US" altLang="zh-CN" sz="3600">
                <a:solidFill>
                  <a:srgbClr val="000000"/>
                </a:solidFill>
                <a:ea typeface="方正姚体"/>
              </a:rPr>
              <a:t>5. </a:t>
            </a:r>
            <a:r>
              <a:rPr lang="zh-CN" altLang="en-US" sz="3600">
                <a:solidFill>
                  <a:srgbClr val="000000"/>
                </a:solidFill>
                <a:ea typeface="方正姚体"/>
              </a:rPr>
              <a:t>电子商务的特性</a:t>
            </a:r>
          </a:p>
        </p:txBody>
      </p:sp>
      <p:sp>
        <p:nvSpPr>
          <p:cNvPr id="9220" name="Rectangle 3"/>
          <p:cNvSpPr/>
          <p:nvPr>
            <p:ph type="body" idx="4294967295"/>
          </p:nvPr>
        </p:nvSpPr>
        <p:spPr>
          <a:xfrm>
            <a:off x="323850" y="1700212"/>
            <a:ext cx="8540750" cy="419417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8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普遍性，生产企业，流通企业，消费者，政府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方便性，地域、时间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整体性，将人工操作，电子信息处理有机结合为一个整体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协调性，需要客户、公司内部、生产商、批发商、零售商以及银行、通讯部门、技术部门通力协作，使电子商务过程能一气呵成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安全性，核心问题。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要求网络提供一种端到端的安全解决方案，如加密机制，签名机制，安全管理，存取控制，防火墙、防病毒等保护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1A0A8E55-3495-49DD-B857-0580BC93B683}" type="slidenum">
              <a:rPr lang="en-US" altLang="zh-CN" sz="2000">
                <a:solidFill>
                  <a:srgbClr val="000000"/>
                </a:solidFill>
                <a:ea typeface="方正姚体"/>
              </a:rPr>
              <a:t>9</a:t>
            </a:fld>
          </a:p>
        </p:txBody>
      </p:sp>
      <p:sp>
        <p:nvSpPr>
          <p:cNvPr id="10243" name="Rectangle 3"/>
          <p:cNvSpPr/>
          <p:nvPr>
            <p:ph type="body" idx="4294967295"/>
          </p:nvPr>
        </p:nvSpPr>
        <p:spPr>
          <a:xfrm>
            <a:off x="827088" y="765175"/>
            <a:ext cx="7391400" cy="445611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algn="just" eaLnBrk="1" hangingPunct="1">
              <a:lnSpc>
                <a:spcPct val="90000"/>
              </a:lnSpc>
            </a:pPr>
            <a:r>
              <a:rPr lang="en-US" altLang="zh-CN" sz="3600">
                <a:solidFill>
                  <a:srgbClr val="000000"/>
                </a:solidFill>
                <a:ea typeface="方正姚体"/>
              </a:rPr>
              <a:t>   6.  EC</a:t>
            </a:r>
            <a:r>
              <a:rPr lang="zh-CN" altLang="en-US" sz="3600">
                <a:solidFill>
                  <a:srgbClr val="000000"/>
                </a:solidFill>
                <a:ea typeface="方正姚体"/>
              </a:rPr>
              <a:t>系统的安全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     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系统是一个计算机系统，其安全性是一个系统的概念，它包括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: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en-US" altLang="zh-CN" sz="2800">
                <a:solidFill>
                  <a:srgbClr val="000000"/>
                </a:solidFill>
                <a:ea typeface="方正姚体"/>
              </a:rPr>
              <a:t>(1)ECS 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硬件安全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: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物理安全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.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en-US" altLang="zh-CN" sz="2800">
                <a:solidFill>
                  <a:srgbClr val="000000"/>
                </a:solidFill>
                <a:ea typeface="方正姚体"/>
              </a:rPr>
              <a:t>(2)ECS 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软件安全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: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逻辑安全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: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指保护软件和数据不被篡改，破坏，非法复制。又分为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:OS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安全，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DB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安全，网络软件安全，应用软件安全。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en-US" altLang="zh-CN" sz="2800">
                <a:solidFill>
                  <a:srgbClr val="000000"/>
                </a:solidFill>
                <a:ea typeface="方正姚体"/>
              </a:rPr>
              <a:t>(3)ECS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运行安全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: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指系统能连续，正常地运行。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en-US" altLang="zh-CN" sz="2800">
                <a:solidFill>
                  <a:srgbClr val="000000"/>
                </a:solidFill>
                <a:ea typeface="方正姚体"/>
              </a:rPr>
              <a:t>(4)EC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安全方法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A2AE0DC9-E679-4622-81E8-1F19623F855A}" type="slidenum">
              <a:rPr lang="en-US" altLang="zh-CN" sz="2000">
                <a:solidFill>
                  <a:srgbClr val="000000"/>
                </a:solidFill>
                <a:ea typeface="方正姚体"/>
              </a:rPr>
              <a:t>10</a:t>
            </a:fld>
          </a:p>
        </p:txBody>
      </p:sp>
      <p:sp>
        <p:nvSpPr>
          <p:cNvPr id="11267" name="Rectangle 3"/>
          <p:cNvSpPr/>
          <p:nvPr>
            <p:ph type="body" idx="4294967295"/>
          </p:nvPr>
        </p:nvSpPr>
        <p:spPr>
          <a:xfrm>
            <a:off x="827088" y="333375"/>
            <a:ext cx="7391400" cy="575151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algn="just" eaLnBrk="1" hangingPunct="1">
              <a:lnSpc>
                <a:spcPct val="90000"/>
              </a:lnSpc>
            </a:pPr>
            <a:r>
              <a:rPr lang="en-US" altLang="zh-CN" sz="3600">
                <a:solidFill>
                  <a:srgbClr val="000000"/>
                </a:solidFill>
                <a:ea typeface="方正姚体"/>
              </a:rPr>
              <a:t>7</a:t>
            </a:r>
            <a:r>
              <a:rPr lang="zh-CN" altLang="en-US" sz="3600">
                <a:solidFill>
                  <a:srgbClr val="000000"/>
                </a:solidFill>
                <a:ea typeface="方正姚体"/>
              </a:rPr>
              <a:t>．</a:t>
            </a:r>
            <a:r>
              <a:rPr lang="en-US" altLang="zh-CN" sz="36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3600">
                <a:solidFill>
                  <a:srgbClr val="000000"/>
                </a:solidFill>
                <a:ea typeface="方正姚体"/>
              </a:rPr>
              <a:t>的安全需求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en-US" altLang="zh-CN" sz="2800">
                <a:solidFill>
                  <a:srgbClr val="000000"/>
                </a:solidFill>
                <a:ea typeface="方正姚体"/>
              </a:rPr>
              <a:t>1)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信息的保密性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  指信息在传输过程或存储中不被他人窃取。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en-US" altLang="zh-CN" sz="2800">
                <a:solidFill>
                  <a:srgbClr val="000000"/>
                </a:solidFill>
                <a:ea typeface="方正姚体"/>
              </a:rPr>
              <a:t>2)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信息的完整性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      从传输和存储两方面看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: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en-US" altLang="zh-CN" sz="2800">
                <a:solidFill>
                  <a:srgbClr val="000000"/>
                </a:solidFill>
                <a:ea typeface="方正姚体"/>
              </a:rPr>
              <a:t>      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存储中 防止非法篡改、破坏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      传输中 被篡改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en-US" altLang="zh-CN" sz="2800">
                <a:solidFill>
                  <a:srgbClr val="000000"/>
                </a:solidFill>
                <a:ea typeface="方正姚体"/>
              </a:rPr>
              <a:t>3)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交易者身份的真实性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    指交易双方确实存在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en-US" altLang="zh-CN" sz="2800">
                <a:solidFill>
                  <a:srgbClr val="000000"/>
                </a:solidFill>
                <a:ea typeface="方正姚体"/>
              </a:rPr>
              <a:t>4) 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系统的可靠性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/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信息的有效性</a:t>
            </a:r>
          </a:p>
          <a:p>
            <a:pPr lvl="0" algn="just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    指防止计算机的失效、程序错误、传输错误、自然灾害引起的信息失误、失效。</a:t>
            </a:r>
          </a:p>
        </p:txBody>
      </p:sp>
      <p:sp>
        <p:nvSpPr>
          <p:cNvPr id="11268" name="AutoShape 5"/>
          <p:cNvSpPr/>
          <p:nvPr/>
        </p:nvSpPr>
        <p:spPr>
          <a:xfrm>
            <a:off x="3429000" y="2743200"/>
            <a:ext cx="228600" cy="533400"/>
          </a:xfrm>
          <a:prstGeom prst="leftBrace">
            <a:avLst>
              <a:gd name="adj1" fmla="val 19444"/>
              <a:gd name="adj2" fmla="val 50000"/>
            </a:avLst>
          </a:prstGeom>
          <a:noFill/>
          <a:ln w="28575">
            <a:solidFill>
              <a:schemeClr val="accent1"/>
            </a:solidFill>
            <a:round/>
          </a:ln>
        </p:spPr>
        <p:txBody>
          <a:bodyPr wrap="none" anchor="ctr" anchorCtr="0"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>
              <a:solidFill>
                <a:srgbClr val="000000"/>
              </a:solidFill>
              <a:ea typeface="方正姚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6A7F68EA-8731-4D17-93C5-DC7184024A1F}" type="slidenum">
              <a:rPr lang="en-US" altLang="zh-CN" sz="2000">
                <a:solidFill>
                  <a:srgbClr val="000000"/>
                </a:solidFill>
                <a:ea typeface="方正姚体"/>
              </a:rPr>
              <a:t>11</a:t>
            </a:fld>
          </a:p>
        </p:txBody>
      </p:sp>
      <p:sp>
        <p:nvSpPr>
          <p:cNvPr id="12291" name="Rectangle 3"/>
          <p:cNvSpPr/>
          <p:nvPr>
            <p:ph type="body" idx="4294967295"/>
          </p:nvPr>
        </p:nvSpPr>
        <p:spPr>
          <a:xfrm>
            <a:off x="900112" y="692150"/>
            <a:ext cx="7010400" cy="537051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algn="just" eaLnBrk="1" hangingPunct="1"/>
            <a:r>
              <a:rPr lang="en-US" altLang="zh-CN" sz="3600">
                <a:solidFill>
                  <a:srgbClr val="000000"/>
                </a:solidFill>
                <a:ea typeface="方正姚体"/>
              </a:rPr>
              <a:t>8</a:t>
            </a:r>
            <a:r>
              <a:rPr lang="zh-CN" altLang="en-US" sz="3600">
                <a:solidFill>
                  <a:srgbClr val="000000"/>
                </a:solidFill>
                <a:ea typeface="方正姚体"/>
              </a:rPr>
              <a:t>．</a:t>
            </a:r>
            <a:r>
              <a:rPr lang="en-US" altLang="zh-CN" sz="3600">
                <a:solidFill>
                  <a:srgbClr val="000000"/>
                </a:solidFill>
                <a:ea typeface="方正姚体"/>
              </a:rPr>
              <a:t>ECS</a:t>
            </a:r>
            <a:r>
              <a:rPr lang="zh-CN" altLang="en-US" sz="3600">
                <a:solidFill>
                  <a:srgbClr val="000000"/>
                </a:solidFill>
                <a:ea typeface="方正姚体"/>
              </a:rPr>
              <a:t>安全常用技术</a:t>
            </a:r>
          </a:p>
          <a:p>
            <a:pPr lvl="0" algn="just" eaLnBrk="1" hangingPunct="1"/>
            <a:r>
              <a:rPr lang="en-US" altLang="zh-CN" sz="2800">
                <a:solidFill>
                  <a:srgbClr val="000000"/>
                </a:solidFill>
                <a:ea typeface="方正姚体"/>
              </a:rPr>
              <a:t>1.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防火墙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: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是由软件系统和硬设备组合而成，在内网、外网之间的界面上构造的保护屏障。</a:t>
            </a:r>
          </a:p>
          <a:p>
            <a:pPr lvl="0" algn="just" eaLnBrk="1" hangingPunct="1"/>
            <a:r>
              <a:rPr lang="en-US" altLang="zh-CN" sz="2800">
                <a:solidFill>
                  <a:srgbClr val="000000"/>
                </a:solidFill>
                <a:ea typeface="方正姚体"/>
              </a:rPr>
              <a:t>2.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密钥系统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: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公钥、私钥的产生、传输、管理。</a:t>
            </a:r>
          </a:p>
          <a:p>
            <a:pPr lvl="0" algn="just" eaLnBrk="1" hangingPunct="1"/>
            <a:r>
              <a:rPr lang="en-US" altLang="zh-CN" sz="2800">
                <a:solidFill>
                  <a:srgbClr val="000000"/>
                </a:solidFill>
                <a:ea typeface="方正姚体"/>
              </a:rPr>
              <a:t>3.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消息摘要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(hash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或 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MDS)</a:t>
            </a:r>
          </a:p>
          <a:p>
            <a:pPr lvl="0" algn="just" eaLnBrk="1" hangingPunct="1"/>
            <a:r>
              <a:rPr lang="en-US" altLang="zh-CN" sz="2800">
                <a:solidFill>
                  <a:srgbClr val="000000"/>
                </a:solidFill>
                <a:ea typeface="方正姚体"/>
              </a:rPr>
              <a:t>4.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数字签名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: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盲签名、群盲签名</a:t>
            </a:r>
          </a:p>
          <a:p>
            <a:pPr lvl="0" algn="just" eaLnBrk="1" hangingPunct="1"/>
            <a:r>
              <a:rPr lang="en-US" altLang="zh-CN" sz="2800">
                <a:solidFill>
                  <a:srgbClr val="000000"/>
                </a:solidFill>
                <a:ea typeface="方正姚体"/>
              </a:rPr>
              <a:t>5.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数字时间戳</a:t>
            </a:r>
          </a:p>
          <a:p>
            <a:pPr lvl="0" algn="just" eaLnBrk="1" hangingPunct="1"/>
            <a:r>
              <a:rPr lang="en-US" altLang="zh-CN" sz="2800">
                <a:solidFill>
                  <a:srgbClr val="000000"/>
                </a:solidFill>
                <a:ea typeface="方正姚体"/>
              </a:rPr>
              <a:t>6.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数字证书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(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认证中心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CA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颁发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)</a:t>
            </a:r>
          </a:p>
          <a:p>
            <a:pPr lvl="0" eaLnBrk="1" hangingPunct="1"/>
            <a:endParaRPr lang="en-US" altLang="zh-CN" sz="2800">
              <a:solidFill>
                <a:srgbClr val="000000"/>
              </a:solidFill>
              <a:ea typeface="方正姚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D2172CFC-008A-4DF3-8843-FE4DBD75DB34}" type="slidenum">
              <a:rPr lang="en-US" altLang="zh-CN" sz="2000">
                <a:solidFill>
                  <a:srgbClr val="000000"/>
                </a:solidFill>
                <a:ea typeface="方正姚体"/>
              </a:rPr>
              <a:t>12</a:t>
            </a:fld>
          </a:p>
        </p:txBody>
      </p:sp>
      <p:sp>
        <p:nvSpPr>
          <p:cNvPr id="13315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9pPr>
          </a:lstStyle>
          <a:p>
            <a:pPr lvl="0" algn="l" eaLnBrk="1" hangingPunct="1"/>
            <a:r>
              <a:rPr lang="en-US" altLang="zh-CN">
                <a:solidFill>
                  <a:srgbClr val="000000"/>
                </a:solidFill>
                <a:ea typeface="方正姚体"/>
              </a:rPr>
              <a:t>9.EC</a:t>
            </a:r>
            <a:r>
              <a:rPr lang="zh-CN" altLang="en-US">
                <a:solidFill>
                  <a:srgbClr val="000000"/>
                </a:solidFill>
                <a:ea typeface="方正姚体"/>
              </a:rPr>
              <a:t>的分类</a:t>
            </a:r>
          </a:p>
        </p:txBody>
      </p:sp>
      <p:sp>
        <p:nvSpPr>
          <p:cNvPr id="13316" name="Rectangle 3"/>
          <p:cNvSpPr/>
          <p:nvPr>
            <p:ph type="body" idx="4294967295"/>
          </p:nvPr>
        </p:nvSpPr>
        <p:spPr>
          <a:xfrm>
            <a:off x="301625" y="1905000"/>
            <a:ext cx="8540750" cy="419417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>
                <a:solidFill>
                  <a:srgbClr val="000000"/>
                </a:solidFill>
                <a:ea typeface="方正姚体"/>
              </a:rPr>
              <a:t>按商业活动运作方式</a:t>
            </a:r>
          </a:p>
          <a:p>
            <a:pPr lvl="0" eaLnBrk="1" hangingPunct="1">
              <a:buNone/>
            </a:pPr>
            <a:r>
              <a:rPr lang="zh-CN" altLang="en-US">
                <a:solidFill>
                  <a:srgbClr val="000000"/>
                </a:solidFill>
                <a:ea typeface="方正姚体"/>
              </a:rPr>
              <a:t>（</a:t>
            </a:r>
            <a:r>
              <a:rPr lang="en-US" altLang="zh-CN">
                <a:solidFill>
                  <a:srgbClr val="000000"/>
                </a:solidFill>
                <a:ea typeface="方正姚体"/>
              </a:rPr>
              <a:t>1</a:t>
            </a:r>
            <a:r>
              <a:rPr lang="zh-CN" altLang="en-US">
                <a:solidFill>
                  <a:srgbClr val="000000"/>
                </a:solidFill>
                <a:ea typeface="方正姚体"/>
              </a:rPr>
              <a:t>）完全</a:t>
            </a:r>
            <a:r>
              <a:rPr lang="en-US" altLang="zh-CN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>
                <a:solidFill>
                  <a:srgbClr val="000000"/>
                </a:solidFill>
                <a:ea typeface="方正姚体"/>
              </a:rPr>
              <a:t>：整个交易过程通过电子商务交易方式实现，如金融行业</a:t>
            </a:r>
          </a:p>
          <a:p>
            <a:pPr lvl="0" eaLnBrk="1" hangingPunct="1">
              <a:buNone/>
            </a:pPr>
            <a:r>
              <a:rPr lang="zh-CN" altLang="en-US">
                <a:solidFill>
                  <a:srgbClr val="000000"/>
                </a:solidFill>
                <a:ea typeface="方正姚体"/>
              </a:rPr>
              <a:t>（</a:t>
            </a:r>
            <a:r>
              <a:rPr lang="en-US" altLang="zh-CN">
                <a:solidFill>
                  <a:srgbClr val="000000"/>
                </a:solidFill>
                <a:ea typeface="方正姚体"/>
              </a:rPr>
              <a:t>2</a:t>
            </a:r>
            <a:r>
              <a:rPr lang="zh-CN" altLang="en-US">
                <a:solidFill>
                  <a:srgbClr val="000000"/>
                </a:solidFill>
                <a:ea typeface="方正姚体"/>
              </a:rPr>
              <a:t>）不完全</a:t>
            </a:r>
            <a:r>
              <a:rPr lang="en-US" altLang="zh-CN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>
                <a:solidFill>
                  <a:srgbClr val="000000"/>
                </a:solidFill>
                <a:ea typeface="方正姚体"/>
              </a:rPr>
              <a:t>：有时依靠外部因素，如运输系统，订花业务等</a:t>
            </a:r>
          </a:p>
          <a:p>
            <a:pPr lvl="0" eaLnBrk="1" hangingPunct="1">
              <a:buNone/>
            </a:pPr>
            <a:r>
              <a:rPr lang="zh-CN" altLang="en-US">
                <a:solidFill>
                  <a:srgbClr val="000000"/>
                </a:solidFill>
                <a:ea typeface="方正姚体"/>
              </a:rPr>
              <a:t>按</a:t>
            </a:r>
            <a:r>
              <a:rPr lang="en-US" altLang="zh-CN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>
                <a:solidFill>
                  <a:srgbClr val="000000"/>
                </a:solidFill>
                <a:ea typeface="方正姚体"/>
              </a:rPr>
              <a:t>的应用领域</a:t>
            </a:r>
          </a:p>
          <a:p>
            <a:pPr lvl="0" eaLnBrk="1" hangingPunct="1">
              <a:buNone/>
            </a:pPr>
            <a:endParaRPr lang="en-US" altLang="zh-CN">
              <a:solidFill>
                <a:srgbClr val="000000"/>
              </a:solidFill>
              <a:ea typeface="方正姚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E37CE367-1F3A-4057-BEF2-1549027367CB}" type="slidenum">
              <a:rPr lang="en-US" altLang="zh-CN" sz="2000">
                <a:solidFill>
                  <a:srgbClr val="000000"/>
                </a:solidFill>
                <a:ea typeface="方正姚体"/>
              </a:rPr>
              <a:t>13</a:t>
            </a:fld>
          </a:p>
        </p:txBody>
      </p:sp>
      <p:sp>
        <p:nvSpPr>
          <p:cNvPr id="14339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9pPr>
          </a:lstStyle>
          <a:p>
            <a:pPr lvl="0" algn="l" eaLnBrk="1" hangingPunct="1"/>
            <a:r>
              <a:rPr lang="en-US" altLang="zh-CN">
                <a:solidFill>
                  <a:srgbClr val="000000"/>
                </a:solidFill>
                <a:ea typeface="方正姚体"/>
              </a:rPr>
              <a:t>9.EC</a:t>
            </a:r>
            <a:r>
              <a:rPr lang="zh-CN" altLang="en-US">
                <a:solidFill>
                  <a:srgbClr val="000000"/>
                </a:solidFill>
                <a:ea typeface="方正姚体"/>
              </a:rPr>
              <a:t>的分类</a:t>
            </a:r>
          </a:p>
        </p:txBody>
      </p:sp>
      <p:sp>
        <p:nvSpPr>
          <p:cNvPr id="14340" name="Rectangle 3"/>
          <p:cNvSpPr/>
          <p:nvPr>
            <p:ph type="body" idx="4294967295"/>
          </p:nvPr>
        </p:nvSpPr>
        <p:spPr>
          <a:xfrm>
            <a:off x="250825" y="1557338"/>
            <a:ext cx="8540750" cy="419417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sz="2800">
                <a:solidFill>
                  <a:srgbClr val="000000"/>
                </a:solidFill>
                <a:ea typeface="方正姚体"/>
              </a:rPr>
              <a:t>按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的应用领域</a:t>
            </a:r>
          </a:p>
          <a:p>
            <a:pPr lvl="0" eaLnBrk="1" hangingPunct="1"/>
            <a:r>
              <a:rPr lang="zh-CN" altLang="en-US" sz="2800">
                <a:solidFill>
                  <a:srgbClr val="000000"/>
                </a:solidFill>
                <a:ea typeface="方正姚体"/>
              </a:rPr>
              <a:t>（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1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）企业－消费者，或商家－客户，如书籍、计算机、鲜花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…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，网上商店，网上支付</a:t>
            </a:r>
          </a:p>
          <a:p>
            <a:pPr lvl="0" eaLnBrk="1" hangingPunct="1"/>
            <a:r>
              <a:rPr lang="zh-CN" altLang="en-US" sz="2800">
                <a:solidFill>
                  <a:srgbClr val="000000"/>
                </a:solidFill>
                <a:ea typeface="方正姚体"/>
              </a:rPr>
              <a:t>（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2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）企业－企业，，或商家－商家，如商家向供货商的订货、付款、合同等。最有发展潜力，是完全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的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10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倍值得关注、探讨</a:t>
            </a:r>
          </a:p>
          <a:p>
            <a:pPr lvl="0" eaLnBrk="1" hangingPunct="1"/>
            <a:r>
              <a:rPr lang="zh-CN" altLang="en-US" sz="2800">
                <a:solidFill>
                  <a:srgbClr val="000000"/>
                </a:solidFill>
                <a:ea typeface="方正姚体"/>
              </a:rPr>
              <a:t>（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3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）企业－政府，如政府的网上采购</a:t>
            </a:r>
          </a:p>
          <a:p>
            <a:pPr lvl="0" eaLnBrk="1" hangingPunct="1"/>
            <a:r>
              <a:rPr lang="zh-CN" altLang="en-US" sz="2800">
                <a:solidFill>
                  <a:srgbClr val="000000"/>
                </a:solidFill>
                <a:ea typeface="方正姚体"/>
              </a:rPr>
              <a:t>（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4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）消费者－政府，如个人税收，福利费发放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52C47341-ED59-4783-8AED-89F3C1A5274C}" type="slidenum">
              <a:rPr lang="en-US" altLang="zh-CN" sz="2000">
                <a:solidFill>
                  <a:srgbClr val="000000"/>
                </a:solidFill>
                <a:ea typeface="方正姚体"/>
              </a:rPr>
              <a:t>14</a:t>
            </a:fld>
          </a:p>
        </p:txBody>
      </p:sp>
      <p:sp>
        <p:nvSpPr>
          <p:cNvPr id="15363" name="Rectangle 2"/>
          <p:cNvSpPr/>
          <p:nvPr>
            <p:ph type="title" idx="4294967295"/>
          </p:nvPr>
        </p:nvSpPr>
        <p:spPr>
          <a:xfrm>
            <a:off x="323850" y="188912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9pPr>
          </a:lstStyle>
          <a:p>
            <a:pPr lvl="0" algn="l" eaLnBrk="1" hangingPunct="1"/>
            <a:r>
              <a:rPr lang="en-US" altLang="zh-CN">
                <a:solidFill>
                  <a:srgbClr val="000000"/>
                </a:solidFill>
                <a:ea typeface="方正姚体"/>
              </a:rPr>
              <a:t>9.EC</a:t>
            </a:r>
            <a:r>
              <a:rPr lang="zh-CN" altLang="en-US">
                <a:solidFill>
                  <a:srgbClr val="000000"/>
                </a:solidFill>
                <a:ea typeface="方正姚体"/>
              </a:rPr>
              <a:t>的分类</a:t>
            </a:r>
          </a:p>
        </p:txBody>
      </p:sp>
      <p:sp>
        <p:nvSpPr>
          <p:cNvPr id="15364" name="Rectangle 3"/>
          <p:cNvSpPr/>
          <p:nvPr>
            <p:ph type="body" idx="4294967295"/>
          </p:nvPr>
        </p:nvSpPr>
        <p:spPr>
          <a:xfrm>
            <a:off x="0" y="1052512"/>
            <a:ext cx="8540750" cy="518477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80000"/>
              </a:lnSpc>
            </a:pPr>
            <a:r>
              <a:rPr lang="zh-CN" altLang="en-US" sz="2000">
                <a:solidFill>
                  <a:srgbClr val="000000"/>
                </a:solidFill>
                <a:ea typeface="方正姚体"/>
              </a:rPr>
              <a:t>按电子交易的信息范围</a:t>
            </a:r>
          </a:p>
          <a:p>
            <a:pPr lvl="0" eaLnBrk="1" hangingPunct="1">
              <a:lnSpc>
                <a:spcPct val="80000"/>
              </a:lnSpc>
              <a:buNone/>
            </a:pPr>
            <a:r>
              <a:rPr lang="zh-CN" altLang="en-US" sz="2000">
                <a:solidFill>
                  <a:srgbClr val="000000"/>
                </a:solidFill>
                <a:ea typeface="方正姚体"/>
              </a:rPr>
              <a:t>（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1</a:t>
            </a:r>
            <a:r>
              <a:rPr lang="zh-CN" altLang="en-US" sz="2000">
                <a:solidFill>
                  <a:srgbClr val="000000"/>
                </a:solidFill>
                <a:ea typeface="方正姚体"/>
              </a:rPr>
              <a:t>）企业内部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EC</a:t>
            </a:r>
          </a:p>
          <a:p>
            <a:pPr lvl="0" eaLnBrk="1" hangingPunct="1">
              <a:lnSpc>
                <a:spcPct val="80000"/>
              </a:lnSpc>
              <a:buNone/>
            </a:pPr>
            <a:r>
              <a:rPr lang="zh-CN" altLang="en-US" sz="2000">
                <a:solidFill>
                  <a:srgbClr val="000000"/>
                </a:solidFill>
                <a:ea typeface="方正姚体"/>
              </a:rPr>
              <a:t>（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2</a:t>
            </a:r>
            <a:r>
              <a:rPr lang="zh-CN" altLang="en-US" sz="2000">
                <a:solidFill>
                  <a:srgbClr val="000000"/>
                </a:solidFill>
                <a:ea typeface="方正姚体"/>
              </a:rPr>
              <a:t>）本地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EC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>
                <a:solidFill>
                  <a:srgbClr val="000000"/>
                </a:solidFill>
                <a:ea typeface="方正姚体"/>
              </a:rPr>
              <a:t>本地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000">
                <a:solidFill>
                  <a:srgbClr val="000000"/>
                </a:solidFill>
                <a:ea typeface="方正姚体"/>
              </a:rPr>
              <a:t>系统是指通过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Iternete</a:t>
            </a:r>
            <a:r>
              <a:rPr lang="zh-CN" altLang="en-US" sz="2000">
                <a:solidFill>
                  <a:srgbClr val="000000"/>
                </a:solidFill>
                <a:ea typeface="方正姚体"/>
              </a:rPr>
              <a:t>等下列系统连接在一起的网络系统：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>
                <a:solidFill>
                  <a:srgbClr val="000000"/>
                </a:solidFill>
                <a:ea typeface="方正姚体"/>
              </a:rPr>
              <a:t>交易各方的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000">
                <a:solidFill>
                  <a:srgbClr val="000000"/>
                </a:solidFill>
                <a:ea typeface="方正姚体"/>
              </a:rPr>
              <a:t>信息系统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>
                <a:solidFill>
                  <a:srgbClr val="000000"/>
                </a:solidFill>
                <a:ea typeface="方正姚体"/>
              </a:rPr>
              <a:t>银行、金融电子信息系统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>
                <a:solidFill>
                  <a:srgbClr val="000000"/>
                </a:solidFill>
                <a:ea typeface="方正姚体"/>
              </a:rPr>
              <a:t>商品检验电子信息系统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>
                <a:solidFill>
                  <a:srgbClr val="000000"/>
                </a:solidFill>
                <a:ea typeface="方正姚体"/>
              </a:rPr>
              <a:t>税务管理电子信息系统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>
                <a:solidFill>
                  <a:srgbClr val="000000"/>
                </a:solidFill>
                <a:ea typeface="方正姚体"/>
              </a:rPr>
              <a:t>货物运输电子信息系统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>
                <a:solidFill>
                  <a:srgbClr val="000000"/>
                </a:solidFill>
                <a:ea typeface="方正姚体"/>
              </a:rPr>
              <a:t>本地区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EDI</a:t>
            </a:r>
            <a:r>
              <a:rPr lang="zh-CN" altLang="en-US" sz="2000">
                <a:solidFill>
                  <a:srgbClr val="000000"/>
                </a:solidFill>
                <a:ea typeface="方正姚体"/>
              </a:rPr>
              <a:t>中心系统</a:t>
            </a:r>
          </a:p>
          <a:p>
            <a:pPr lvl="0" eaLnBrk="1" hangingPunct="1">
              <a:lnSpc>
                <a:spcPct val="80000"/>
              </a:lnSpc>
              <a:buNone/>
            </a:pPr>
            <a:r>
              <a:rPr lang="zh-CN" altLang="en-US" sz="2000">
                <a:solidFill>
                  <a:srgbClr val="000000"/>
                </a:solidFill>
                <a:ea typeface="方正姚体"/>
              </a:rPr>
              <a:t>（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3</a:t>
            </a:r>
            <a:r>
              <a:rPr lang="zh-CN" altLang="en-US" sz="2000">
                <a:solidFill>
                  <a:srgbClr val="000000"/>
                </a:solidFill>
                <a:ea typeface="方正姚体"/>
              </a:rPr>
              <a:t>）远程国内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EC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>
                <a:solidFill>
                  <a:srgbClr val="000000"/>
                </a:solidFill>
                <a:ea typeface="方正姚体"/>
              </a:rPr>
              <a:t>在全国范围内实现商业电子化、自动化、金融电子化</a:t>
            </a:r>
          </a:p>
          <a:p>
            <a:pPr lvl="0" eaLnBrk="1" hangingPunct="1">
              <a:lnSpc>
                <a:spcPct val="80000"/>
              </a:lnSpc>
              <a:buNone/>
            </a:pPr>
            <a:r>
              <a:rPr lang="zh-CN" altLang="en-US" sz="2000">
                <a:solidFill>
                  <a:srgbClr val="000000"/>
                </a:solidFill>
                <a:ea typeface="方正姚体"/>
              </a:rPr>
              <a:t>（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4</a:t>
            </a:r>
            <a:r>
              <a:rPr lang="zh-CN" altLang="en-US" sz="2000">
                <a:solidFill>
                  <a:srgbClr val="000000"/>
                </a:solidFill>
                <a:ea typeface="方正姚体"/>
              </a:rPr>
              <a:t>）全球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EC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>
                <a:solidFill>
                  <a:srgbClr val="000000"/>
                </a:solidFill>
                <a:ea typeface="方正姚体"/>
              </a:rPr>
              <a:t>各国和全球范围的海关系统、银行金融系统、税务系统、运输系统、保险系统等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A1B92225-F2AF-4F05-88AC-87DDD4C71047}" type="slidenum">
              <a:rPr lang="en-US" altLang="zh-CN" sz="2000">
                <a:solidFill>
                  <a:srgbClr val="000000"/>
                </a:solidFill>
                <a:ea typeface="方正姚体"/>
              </a:rPr>
              <a:t>15</a:t>
            </a:fld>
          </a:p>
        </p:txBody>
      </p:sp>
      <p:sp>
        <p:nvSpPr>
          <p:cNvPr id="16387" name="Rectangle 3"/>
          <p:cNvSpPr/>
          <p:nvPr>
            <p:ph type="body" idx="4294967295"/>
          </p:nvPr>
        </p:nvSpPr>
        <p:spPr>
          <a:xfrm>
            <a:off x="827088" y="836612"/>
            <a:ext cx="7162800" cy="521811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algn="just" eaLnBrk="1" hangingPunct="1"/>
            <a:r>
              <a:rPr lang="en-US" altLang="zh-CN" sz="3600">
                <a:solidFill>
                  <a:srgbClr val="000000"/>
                </a:solidFill>
                <a:ea typeface="方正姚体"/>
              </a:rPr>
              <a:t>10</a:t>
            </a:r>
            <a:r>
              <a:rPr lang="zh-CN" altLang="en-US" sz="3600">
                <a:solidFill>
                  <a:srgbClr val="000000"/>
                </a:solidFill>
                <a:ea typeface="方正姚体"/>
              </a:rPr>
              <a:t>．</a:t>
            </a:r>
            <a:r>
              <a:rPr lang="en-US" altLang="zh-CN" sz="36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3600">
                <a:solidFill>
                  <a:srgbClr val="000000"/>
                </a:solidFill>
                <a:ea typeface="方正姚体"/>
              </a:rPr>
              <a:t>功能</a:t>
            </a:r>
          </a:p>
          <a:p>
            <a:pPr lvl="0" algn="just" eaLnBrk="1" hangingPunct="1"/>
            <a:r>
              <a:rPr lang="en-US" altLang="zh-CN" sz="2800">
                <a:solidFill>
                  <a:srgbClr val="000000"/>
                </a:solidFill>
                <a:ea typeface="方正姚体"/>
              </a:rPr>
              <a:t>IBM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认为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:EC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提供网上交易和管理等全过程的服务。</a:t>
            </a:r>
          </a:p>
          <a:p>
            <a:pPr lvl="0" algn="just" eaLnBrk="1" hangingPunct="1"/>
            <a:r>
              <a:rPr lang="zh-CN" altLang="en-US" sz="2800">
                <a:solidFill>
                  <a:srgbClr val="000000"/>
                </a:solidFill>
                <a:ea typeface="方正姚体"/>
              </a:rPr>
              <a:t>其功能为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:</a:t>
            </a:r>
          </a:p>
          <a:p>
            <a:pPr lvl="0" algn="just" eaLnBrk="1" hangingPunct="1"/>
            <a:r>
              <a:rPr lang="en-US" altLang="zh-CN" sz="2800">
                <a:solidFill>
                  <a:srgbClr val="000000"/>
                </a:solidFill>
                <a:ea typeface="方正姚体"/>
              </a:rPr>
              <a:t>   1)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网上订购     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5)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网上支付</a:t>
            </a:r>
          </a:p>
          <a:p>
            <a:pPr lvl="0" algn="just" eaLnBrk="1" hangingPunct="1"/>
            <a:r>
              <a:rPr lang="zh-CN" altLang="en-US" sz="2800">
                <a:solidFill>
                  <a:srgbClr val="000000"/>
                </a:solidFill>
                <a:ea typeface="方正姚体"/>
              </a:rPr>
              <a:t>   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2)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服务传递     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6)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电子银行</a:t>
            </a:r>
          </a:p>
          <a:p>
            <a:pPr lvl="0" algn="just" eaLnBrk="1" hangingPunct="1"/>
            <a:r>
              <a:rPr lang="zh-CN" altLang="en-US" sz="2800">
                <a:solidFill>
                  <a:srgbClr val="000000"/>
                </a:solidFill>
                <a:ea typeface="方正姚体"/>
              </a:rPr>
              <a:t>   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3)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咨询洽谈     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7)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广告宣传</a:t>
            </a:r>
          </a:p>
          <a:p>
            <a:pPr lvl="0" algn="just" eaLnBrk="1" hangingPunct="1"/>
            <a:r>
              <a:rPr lang="zh-CN" altLang="en-US" sz="2800">
                <a:solidFill>
                  <a:srgbClr val="000000"/>
                </a:solidFill>
                <a:ea typeface="方正姚体"/>
              </a:rPr>
              <a:t>   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4)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意见征询     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8)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业务管理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5D5DE36C-E5C5-42F6-956B-7F6A22D2D869}" type="slidenum">
              <a:rPr lang="en-US" altLang="zh-CN" sz="2000">
                <a:solidFill>
                  <a:srgbClr val="000000"/>
                </a:solidFill>
                <a:ea typeface="方正姚体"/>
              </a:rPr>
              <a:t>16</a:t>
            </a:fld>
          </a:p>
        </p:txBody>
      </p:sp>
      <p:sp>
        <p:nvSpPr>
          <p:cNvPr id="17411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9pPr>
          </a:lstStyle>
          <a:p>
            <a:pPr lvl="0" algn="l" eaLnBrk="1" hangingPunct="1"/>
            <a:r>
              <a:rPr lang="en-US" altLang="zh-CN">
                <a:solidFill>
                  <a:srgbClr val="000000"/>
                </a:solidFill>
                <a:ea typeface="方正姚体"/>
              </a:rPr>
              <a:t>11.EC</a:t>
            </a:r>
            <a:r>
              <a:rPr lang="zh-CN" altLang="en-US">
                <a:solidFill>
                  <a:srgbClr val="000000"/>
                </a:solidFill>
                <a:ea typeface="方正姚体"/>
              </a:rPr>
              <a:t>应用系统的构成</a:t>
            </a:r>
          </a:p>
        </p:txBody>
      </p:sp>
      <p:sp>
        <p:nvSpPr>
          <p:cNvPr id="17412" name="Rectangle 3"/>
          <p:cNvSpPr/>
          <p:nvPr>
            <p:ph type="body" idx="4294967295"/>
          </p:nvPr>
        </p:nvSpPr>
        <p:spPr>
          <a:xfrm>
            <a:off x="301625" y="1905000"/>
            <a:ext cx="8540750" cy="419417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从技术角度看， 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应用系统由三部分组成：</a:t>
            </a:r>
          </a:p>
          <a:p>
            <a:pPr lvl="0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（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1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）企业内部网，由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Web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、电子邮件、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DB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等一系列服务器和客户端的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PC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机构成</a:t>
            </a:r>
          </a:p>
          <a:p>
            <a:pPr lvl="0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（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2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）与 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Iternet 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的连接</a:t>
            </a:r>
          </a:p>
          <a:p>
            <a:pPr lvl="0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（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3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）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应用系统，包括两部分：</a:t>
            </a:r>
          </a:p>
          <a:p>
            <a:pPr lvl="0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企业内部的业务处理和向外部用户提供服务，如查询产品目录、资料等</a:t>
            </a:r>
          </a:p>
          <a:p>
            <a:pPr lvl="0"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方正姚体"/>
              </a:rPr>
              <a:t>安全的电子支付系统，使用户通过互联网在网上购物、支付等，真正实现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EC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53F5BF40-6D96-437D-AB7F-7D20B00DD753}" type="slidenum">
              <a:rPr lang="en-US" altLang="zh-CN" sz="2000">
                <a:solidFill>
                  <a:srgbClr val="000000"/>
                </a:solidFill>
                <a:ea typeface="方正姚体"/>
              </a:rPr>
              <a:t>17</a:t>
            </a:fld>
          </a:p>
        </p:txBody>
      </p:sp>
      <p:sp>
        <p:nvSpPr>
          <p:cNvPr id="18435" name="Rectangle 2"/>
          <p:cNvSpPr/>
          <p:nvPr>
            <p:ph type="title" idx="4294967295"/>
          </p:nvPr>
        </p:nvSpPr>
        <p:spPr>
          <a:xfrm>
            <a:off x="250825" y="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9pPr>
          </a:lstStyle>
          <a:p>
            <a:pPr lvl="0" eaLnBrk="1" hangingPunct="1"/>
            <a:r>
              <a:rPr lang="en-US" altLang="zh-CN">
                <a:solidFill>
                  <a:srgbClr val="000000"/>
                </a:solidFill>
                <a:ea typeface="方正姚体"/>
              </a:rPr>
              <a:t>12.  </a:t>
            </a:r>
            <a:r>
              <a:rPr lang="zh-CN" altLang="en-US">
                <a:solidFill>
                  <a:srgbClr val="000000"/>
                </a:solidFill>
                <a:ea typeface="方正姚体"/>
              </a:rPr>
              <a:t>电子商务发展中的问题</a:t>
            </a:r>
          </a:p>
        </p:txBody>
      </p:sp>
      <p:sp>
        <p:nvSpPr>
          <p:cNvPr id="18436" name="Rectangle 3"/>
          <p:cNvSpPr/>
          <p:nvPr>
            <p:ph type="body" idx="4294967295"/>
          </p:nvPr>
        </p:nvSpPr>
        <p:spPr>
          <a:xfrm>
            <a:off x="301625" y="981075"/>
            <a:ext cx="8842375" cy="540067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80000"/>
              </a:lnSpc>
            </a:pPr>
            <a:r>
              <a:rPr lang="en-US" altLang="zh-CN" sz="2400">
                <a:solidFill>
                  <a:srgbClr val="000000"/>
                </a:solidFill>
                <a:ea typeface="方正姚体"/>
              </a:rPr>
              <a:t>1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．国际发展的前沿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400">
                <a:solidFill>
                  <a:srgbClr val="000000"/>
                </a:solidFill>
                <a:ea typeface="方正姚体"/>
              </a:rPr>
              <a:t>  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(1) EC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的法律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?</a:t>
            </a:r>
          </a:p>
          <a:p>
            <a:pPr lvl="0" eaLnBrk="1" hangingPunct="1">
              <a:lnSpc>
                <a:spcPct val="80000"/>
              </a:lnSpc>
            </a:pPr>
            <a:r>
              <a:rPr lang="en-US" altLang="zh-CN" sz="2400">
                <a:solidFill>
                  <a:srgbClr val="000000"/>
                </a:solidFill>
                <a:ea typeface="方正姚体"/>
              </a:rPr>
              <a:t>  (2) EC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的税收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?</a:t>
            </a:r>
          </a:p>
          <a:p>
            <a:pPr lvl="0" eaLnBrk="1" hangingPunct="1">
              <a:lnSpc>
                <a:spcPct val="80000"/>
              </a:lnSpc>
            </a:pPr>
            <a:r>
              <a:rPr lang="en-US" altLang="zh-CN" sz="2400">
                <a:solidFill>
                  <a:srgbClr val="000000"/>
                </a:solidFill>
                <a:ea typeface="方正姚体"/>
              </a:rPr>
              <a:t>  (3) EC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的安全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? 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是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的中心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?</a:t>
            </a:r>
          </a:p>
          <a:p>
            <a:pPr lvl="0" eaLnBrk="1" hangingPunct="1">
              <a:lnSpc>
                <a:spcPct val="80000"/>
              </a:lnSpc>
            </a:pPr>
            <a:r>
              <a:rPr lang="en-US" altLang="zh-CN" sz="2400">
                <a:solidFill>
                  <a:srgbClr val="000000"/>
                </a:solidFill>
                <a:ea typeface="方正姚体"/>
              </a:rPr>
              <a:t>       (1)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通信网络  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(2)DB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服务器  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(3)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权威认证机构</a:t>
            </a:r>
          </a:p>
          <a:p>
            <a:pPr lvl="0" eaLnBrk="1" hangingPunct="1">
              <a:lnSpc>
                <a:spcPct val="80000"/>
              </a:lnSpc>
            </a:pPr>
            <a:r>
              <a:rPr lang="en-US" altLang="zh-CN" sz="2400">
                <a:solidFill>
                  <a:srgbClr val="000000"/>
                </a:solidFill>
                <a:ea typeface="方正姚体"/>
              </a:rPr>
              <a:t>2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．国内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的发展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400">
                <a:solidFill>
                  <a:srgbClr val="000000"/>
                </a:solidFill>
                <a:ea typeface="方正姚体"/>
              </a:rPr>
              <a:t>  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1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。同上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400">
                <a:solidFill>
                  <a:srgbClr val="000000"/>
                </a:solidFill>
                <a:ea typeface="方正姚体"/>
              </a:rPr>
              <a:t>  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2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。国内的特点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400">
                <a:solidFill>
                  <a:srgbClr val="000000"/>
                </a:solidFill>
                <a:ea typeface="方正姚体"/>
              </a:rPr>
              <a:t>    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(1)EC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的信息基础设施：信息网络、终端设备、内容及费用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400">
                <a:solidFill>
                  <a:srgbClr val="000000"/>
                </a:solidFill>
                <a:ea typeface="方正姚体"/>
              </a:rPr>
              <a:t>    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(2)EC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所需的商业准则和规范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400">
                <a:solidFill>
                  <a:srgbClr val="000000"/>
                </a:solidFill>
                <a:ea typeface="方正姚体"/>
              </a:rPr>
              <a:t>    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(3)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现实市场容量</a:t>
            </a:r>
          </a:p>
          <a:p>
            <a:pPr lvl="0" eaLnBrk="1" hangingPunct="1">
              <a:lnSpc>
                <a:spcPct val="80000"/>
              </a:lnSpc>
            </a:pPr>
            <a:r>
              <a:rPr lang="en-US" altLang="zh-CN" sz="2400">
                <a:solidFill>
                  <a:srgbClr val="000000"/>
                </a:solidFill>
                <a:ea typeface="方正姚体"/>
              </a:rPr>
              <a:t>(4)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今后的工作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400">
                <a:solidFill>
                  <a:srgbClr val="000000"/>
                </a:solidFill>
                <a:ea typeface="方正姚体"/>
              </a:rPr>
              <a:t>     跟踪市场，加强政策研究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400">
                <a:solidFill>
                  <a:srgbClr val="000000"/>
                </a:solidFill>
                <a:ea typeface="方正姚体"/>
              </a:rPr>
              <a:t>     加强标准制定，安全技术研究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A22D2ADA-5BA2-40FC-84D3-6B4B826572D1}" type="slidenum">
              <a:rPr lang="en-US" altLang="zh-CN" sz="2000">
                <a:solidFill>
                  <a:srgbClr val="000000"/>
                </a:solidFill>
                <a:ea typeface="方正姚体"/>
              </a:rPr>
              <a:t>18</a:t>
            </a:fld>
          </a:p>
        </p:txBody>
      </p:sp>
      <p:sp>
        <p:nvSpPr>
          <p:cNvPr id="19459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/>
                <a:ea typeface="黑体" pitchFamily="2" charset="-122"/>
              </a:defRPr>
            </a:lvl9pPr>
          </a:lstStyle>
          <a:p>
            <a:pPr lvl="0" algn="l" eaLnBrk="1" hangingPunct="1"/>
            <a:r>
              <a:rPr lang="en-US" altLang="zh-CN">
                <a:solidFill>
                  <a:srgbClr val="000000"/>
                </a:solidFill>
                <a:ea typeface="方正姚体"/>
              </a:rPr>
              <a:t>           </a:t>
            </a:r>
            <a:r>
              <a:rPr lang="zh-CN" altLang="en-US">
                <a:solidFill>
                  <a:srgbClr val="000000"/>
                </a:solidFill>
                <a:ea typeface="方正姚体"/>
              </a:rPr>
              <a:t>第</a:t>
            </a:r>
            <a:r>
              <a:rPr lang="en-US" altLang="zh-CN">
                <a:solidFill>
                  <a:srgbClr val="000000"/>
                </a:solidFill>
                <a:ea typeface="方正姚体"/>
              </a:rPr>
              <a:t>5</a:t>
            </a:r>
            <a:r>
              <a:rPr lang="zh-CN" altLang="en-US">
                <a:solidFill>
                  <a:srgbClr val="000000"/>
                </a:solidFill>
                <a:ea typeface="方正姚体"/>
              </a:rPr>
              <a:t>讲完</a:t>
            </a:r>
          </a:p>
        </p:txBody>
      </p:sp>
      <p:sp>
        <p:nvSpPr>
          <p:cNvPr id="19460" name="Rectangle 3"/>
          <p:cNvSpPr/>
          <p:nvPr>
            <p:ph type="body" idx="4294967295"/>
          </p:nvPr>
        </p:nvSpPr>
        <p:spPr>
          <a:xfrm>
            <a:off x="301625" y="1905000"/>
            <a:ext cx="8540750" cy="419417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>
                <a:solidFill>
                  <a:srgbClr val="000000"/>
                </a:solidFill>
                <a:ea typeface="方正姚体"/>
              </a:rPr>
              <a:t>转电子商务系统的设计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7E76CB78-7A62-4FA1-ACE7-218844C55993}" type="slidenum">
              <a:rPr lang="en-US" altLang="zh-CN" sz="2000">
                <a:solidFill>
                  <a:srgbClr val="000000"/>
                </a:solidFill>
                <a:ea typeface="方正姚体"/>
              </a:rPr>
              <a:t>19</a:t>
            </a:fld>
          </a:p>
        </p:txBody>
      </p:sp>
      <p:sp>
        <p:nvSpPr>
          <p:cNvPr id="20483" name="Rectangle 3"/>
          <p:cNvSpPr/>
          <p:nvPr>
            <p:ph type="body" idx="4294967295"/>
          </p:nvPr>
        </p:nvSpPr>
        <p:spPr>
          <a:xfrm>
            <a:off x="755650" y="549275"/>
            <a:ext cx="7445375" cy="5943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algn="just" eaLnBrk="1" hangingPunct="1"/>
            <a:r>
              <a:rPr lang="en-US" altLang="zh-CN" sz="3600">
                <a:solidFill>
                  <a:srgbClr val="000000"/>
                </a:solidFill>
                <a:ea typeface="方正姚体"/>
              </a:rPr>
              <a:t>11</a:t>
            </a:r>
            <a:r>
              <a:rPr lang="zh-CN" altLang="en-US" sz="3600">
                <a:solidFill>
                  <a:srgbClr val="000000"/>
                </a:solidFill>
                <a:ea typeface="方正姚体"/>
              </a:rPr>
              <a:t>．</a:t>
            </a:r>
            <a:r>
              <a:rPr lang="en-US" altLang="zh-CN" sz="3600">
                <a:solidFill>
                  <a:srgbClr val="000000"/>
                </a:solidFill>
                <a:ea typeface="方正姚体"/>
              </a:rPr>
              <a:t>EC</a:t>
            </a:r>
            <a:r>
              <a:rPr lang="zh-CN" altLang="en-US" sz="3600">
                <a:solidFill>
                  <a:srgbClr val="000000"/>
                </a:solidFill>
                <a:ea typeface="方正姚体"/>
              </a:rPr>
              <a:t>支付的工具</a:t>
            </a:r>
          </a:p>
          <a:p>
            <a:pPr lvl="0" algn="just" eaLnBrk="1" hangingPunct="1"/>
            <a:r>
              <a:rPr lang="zh-CN" altLang="en-US" sz="2000">
                <a:solidFill>
                  <a:srgbClr val="000000"/>
                </a:solidFill>
                <a:ea typeface="方正姚体"/>
              </a:rPr>
              <a:t>         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网上金融服务是电子商务的一部分，包括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:</a:t>
            </a:r>
            <a:r>
              <a:rPr lang="zh-CN" altLang="en-US" sz="2400">
                <a:solidFill>
                  <a:srgbClr val="000000"/>
                </a:solidFill>
                <a:ea typeface="方正姚体"/>
              </a:rPr>
              <a:t>网上消费、家庭银行、个人理财、网上投资交易、网上保险、它们的共同特点是：通过网上支付工具及时进行</a:t>
            </a:r>
            <a:fld id="{F5CBC0E2-6AD1-4C3F-A47F-B9C4A205A9D2}" type="slidenum">
              <a:rPr lang="zh-CN" altLang="en-US" sz="2400">
                <a:solidFill>
                  <a:srgbClr val="000000"/>
                </a:solidFill>
                <a:ea typeface="方正姚体"/>
              </a:rPr>
              <a:t>19</a:t>
            </a:fld>
            <a:r>
              <a:rPr lang="zh-CN" altLang="en-US" sz="2400">
                <a:solidFill>
                  <a:srgbClr val="000000"/>
                </a:solidFill>
                <a:ea typeface="方正姚体"/>
              </a:rPr>
              <a:t>电子支付与结算。</a:t>
            </a:r>
          </a:p>
          <a:p>
            <a:pPr lvl="0" algn="just" eaLnBrk="1" hangingPunct="1"/>
            <a:r>
              <a:rPr lang="zh-CN" altLang="en-US" sz="2000">
                <a:solidFill>
                  <a:srgbClr val="000000"/>
                </a:solidFill>
                <a:latin typeface="宋体" pitchFamily="2" charset="-122"/>
                <a:ea typeface="方正姚体"/>
              </a:rPr>
              <a:t>   </a:t>
            </a: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方正姚体"/>
              </a:rPr>
              <a:t>银行采用计算机等技术进行电子支付的形式有五</a:t>
            </a:r>
          </a:p>
          <a:p>
            <a:pPr lvl="0" algn="just" eaLnBrk="1" hangingPunct="1"/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方正姚体"/>
              </a:rPr>
              <a:t>种，代表电子支付发展的不同阶段</a:t>
            </a:r>
            <a:r>
              <a:rPr lang="en-US" altLang="zh-CN" sz="2400">
                <a:solidFill>
                  <a:srgbClr val="000000"/>
                </a:solidFill>
                <a:ea typeface="方正姚体"/>
              </a:rPr>
              <a:t>: </a:t>
            </a:r>
          </a:p>
          <a:p>
            <a:pPr lvl="0" algn="just" eaLnBrk="1" hangingPunct="1"/>
            <a:r>
              <a:rPr lang="zh-CN" altLang="en-US" sz="2000">
                <a:solidFill>
                  <a:srgbClr val="000000"/>
                </a:solidFill>
                <a:ea typeface="方正姚体"/>
              </a:rPr>
              <a:t>第一阶段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:</a:t>
            </a:r>
            <a:r>
              <a:rPr lang="zh-CN" altLang="en-US" sz="2000">
                <a:solidFill>
                  <a:srgbClr val="000000"/>
                </a:solidFill>
                <a:ea typeface="方正姚体"/>
              </a:rPr>
              <a:t>银行之间</a:t>
            </a:r>
          </a:p>
          <a:p>
            <a:pPr lvl="0" algn="just" eaLnBrk="1" hangingPunct="1"/>
            <a:r>
              <a:rPr lang="zh-CN" altLang="en-US" sz="2000">
                <a:solidFill>
                  <a:srgbClr val="000000"/>
                </a:solidFill>
                <a:ea typeface="方正姚体"/>
              </a:rPr>
              <a:t>第二阶段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:</a:t>
            </a:r>
            <a:r>
              <a:rPr lang="zh-CN" altLang="en-US" sz="2000">
                <a:solidFill>
                  <a:srgbClr val="000000"/>
                </a:solidFill>
                <a:ea typeface="方正姚体"/>
              </a:rPr>
              <a:t>银行－企业，如代发工资。</a:t>
            </a:r>
          </a:p>
          <a:p>
            <a:pPr lvl="0" algn="just" eaLnBrk="1" hangingPunct="1"/>
            <a:r>
              <a:rPr lang="zh-CN" altLang="en-US" sz="2000">
                <a:solidFill>
                  <a:srgbClr val="000000"/>
                </a:solidFill>
                <a:ea typeface="方正姚体"/>
              </a:rPr>
              <a:t>第三阶段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:</a:t>
            </a:r>
            <a:r>
              <a:rPr lang="zh-CN" altLang="en-US" sz="2000">
                <a:solidFill>
                  <a:srgbClr val="000000"/>
                </a:solidFill>
                <a:ea typeface="方正姚体"/>
              </a:rPr>
              <a:t>利用网络终端向客户提供服务，如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ATM</a:t>
            </a:r>
            <a:r>
              <a:rPr lang="zh-CN" altLang="en-US" sz="2000">
                <a:solidFill>
                  <a:srgbClr val="000000"/>
                </a:solidFill>
                <a:ea typeface="方正姚体"/>
              </a:rPr>
              <a:t>存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/</a:t>
            </a:r>
            <a:r>
              <a:rPr lang="zh-CN" altLang="en-US" sz="2000">
                <a:solidFill>
                  <a:srgbClr val="000000"/>
                </a:solidFill>
                <a:ea typeface="方正姚体"/>
              </a:rPr>
              <a:t>取款</a:t>
            </a:r>
          </a:p>
          <a:p>
            <a:pPr lvl="0" algn="just" eaLnBrk="1" hangingPunct="1"/>
            <a:r>
              <a:rPr lang="zh-CN" altLang="en-US" sz="2000">
                <a:solidFill>
                  <a:srgbClr val="000000"/>
                </a:solidFill>
                <a:ea typeface="方正姚体"/>
              </a:rPr>
              <a:t>第四阶段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:</a:t>
            </a:r>
            <a:r>
              <a:rPr lang="zh-CN" altLang="en-US" sz="2000">
                <a:solidFill>
                  <a:srgbClr val="000000"/>
                </a:solidFill>
                <a:ea typeface="方正姚体"/>
              </a:rPr>
              <a:t>利用银行销售中断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POS</a:t>
            </a:r>
            <a:r>
              <a:rPr lang="zh-CN" altLang="en-US" sz="2000">
                <a:solidFill>
                  <a:srgbClr val="000000"/>
                </a:solidFill>
                <a:ea typeface="方正姚体"/>
              </a:rPr>
              <a:t>提供自动扣款等服务。</a:t>
            </a:r>
          </a:p>
          <a:p>
            <a:pPr lvl="0" algn="just" eaLnBrk="1" hangingPunct="1"/>
            <a:r>
              <a:rPr lang="zh-CN" altLang="en-US" sz="2000">
                <a:solidFill>
                  <a:srgbClr val="000000"/>
                </a:solidFill>
                <a:latin typeface="宋体" pitchFamily="2" charset="-122"/>
                <a:ea typeface="方正姚体"/>
              </a:rPr>
              <a:t>第五阶段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: (</a:t>
            </a:r>
            <a:r>
              <a:rPr lang="zh-CN" altLang="en-US" sz="2000">
                <a:solidFill>
                  <a:srgbClr val="000000"/>
                </a:solidFill>
                <a:latin typeface="宋体" pitchFamily="2" charset="-122"/>
                <a:ea typeface="方正姚体"/>
              </a:rPr>
              <a:t>新发展，下一世纪的主要支付方式</a:t>
            </a:r>
            <a:r>
              <a:rPr lang="en-US" altLang="zh-CN" sz="2000">
                <a:solidFill>
                  <a:srgbClr val="000000"/>
                </a:solidFill>
                <a:ea typeface="方正姚体"/>
              </a:rPr>
              <a:t>)</a:t>
            </a:r>
            <a:r>
              <a:rPr lang="zh-CN" altLang="en-US" sz="2000">
                <a:solidFill>
                  <a:srgbClr val="000000"/>
                </a:solidFill>
                <a:latin typeface="宋体" pitchFamily="2" charset="-122"/>
                <a:ea typeface="方正姚体"/>
              </a:rPr>
              <a:t>电子支付，随时随地直接转帐、结算、也称为网上支付。</a:t>
            </a:r>
            <a:endParaRPr lang="zh-CN" altLang="en-US" sz="2000">
              <a:solidFill>
                <a:srgbClr val="000000"/>
              </a:solidFill>
              <a:ea typeface="方正姚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F7FC2BCD-2921-459C-923D-70AE629D4AA4}" type="slidenum">
              <a:rPr lang="en-US" altLang="zh-CN" sz="2000">
                <a:solidFill>
                  <a:srgbClr val="000000"/>
                </a:solidFill>
                <a:ea typeface="方正姚体"/>
              </a:rPr>
              <a:t>20</a:t>
            </a:fld>
          </a:p>
        </p:txBody>
      </p:sp>
      <p:sp>
        <p:nvSpPr>
          <p:cNvPr id="21507" name="Rectangle 3"/>
          <p:cNvSpPr/>
          <p:nvPr>
            <p:ph type="body" idx="4294967295"/>
          </p:nvPr>
        </p:nvSpPr>
        <p:spPr>
          <a:xfrm>
            <a:off x="900112" y="981075"/>
            <a:ext cx="7391400" cy="4191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algn="just" eaLnBrk="1" hangingPunct="1"/>
            <a:r>
              <a:rPr lang="en-US" altLang="zh-CN" sz="2800">
                <a:solidFill>
                  <a:srgbClr val="000000"/>
                </a:solidFill>
                <a:ea typeface="方正姚体"/>
              </a:rPr>
              <a:t>      10.  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电子支付的载体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:</a:t>
            </a:r>
          </a:p>
          <a:p>
            <a:pPr lvl="0" algn="just" eaLnBrk="1" hangingPunct="1"/>
            <a:r>
              <a:rPr lang="zh-CN" altLang="en-US" sz="2800">
                <a:solidFill>
                  <a:srgbClr val="000000"/>
                </a:solidFill>
                <a:ea typeface="方正姚体"/>
              </a:rPr>
              <a:t>信用卡、电子现金、电子钱包、电子支票</a:t>
            </a:r>
          </a:p>
          <a:p>
            <a:pPr lvl="0" algn="just" eaLnBrk="1" hangingPunct="1"/>
            <a:r>
              <a:rPr lang="en-US" altLang="zh-CN" sz="2800">
                <a:solidFill>
                  <a:srgbClr val="000000"/>
                </a:solidFill>
                <a:ea typeface="方正姚体"/>
              </a:rPr>
              <a:t>(1)  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信用卡支付方式</a:t>
            </a:r>
          </a:p>
          <a:p>
            <a:pPr lvl="0" algn="just" eaLnBrk="1" hangingPunct="1"/>
            <a:r>
              <a:rPr lang="zh-CN" altLang="en-US" sz="2800">
                <a:solidFill>
                  <a:srgbClr val="000000"/>
                </a:solidFill>
                <a:ea typeface="方正姚体"/>
              </a:rPr>
              <a:t>       四类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: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无安全措施的</a:t>
            </a:r>
          </a:p>
          <a:p>
            <a:pPr lvl="0" algn="just" eaLnBrk="1" hangingPunct="1"/>
            <a:r>
              <a:rPr lang="zh-CN" altLang="en-US" sz="2800">
                <a:solidFill>
                  <a:srgbClr val="000000"/>
                </a:solidFill>
                <a:ea typeface="方正姚体"/>
              </a:rPr>
              <a:t>       通过第三方的</a:t>
            </a:r>
          </a:p>
          <a:p>
            <a:pPr lvl="0" algn="just" eaLnBrk="1" hangingPunct="1"/>
            <a:r>
              <a:rPr lang="zh-CN" altLang="en-US" sz="2800">
                <a:solidFill>
                  <a:srgbClr val="000000"/>
                </a:solidFill>
                <a:ea typeface="方正姚体"/>
              </a:rPr>
              <a:t>       简单信用卡加密的</a:t>
            </a:r>
          </a:p>
          <a:p>
            <a:pPr lvl="0" algn="just" eaLnBrk="1" hangingPunct="1"/>
            <a:r>
              <a:rPr lang="zh-CN" altLang="en-US" sz="2800">
                <a:solidFill>
                  <a:srgbClr val="000000"/>
                </a:solidFill>
                <a:ea typeface="方正姚体"/>
              </a:rPr>
              <a:t>       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SET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灯片编号占位符 5"/>
          <p:cNvSpPr txBox="1">
            <a:spLocks noGrp="1"/>
          </p:cNvSpPr>
          <p:nvPr>
            <p:ph type="sldNum" idx="4294967295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B5E0F497-E2E1-48B1-95BF-B5F8993AA666}" type="slidenum">
              <a:rPr lang="en-US" altLang="zh-CN" sz="2000">
                <a:solidFill>
                  <a:srgbClr val="000000"/>
                </a:solidFill>
                <a:ea typeface="方正姚体"/>
              </a:rPr>
              <a:t>21</a:t>
            </a:fld>
          </a:p>
        </p:txBody>
      </p:sp>
      <p:sp>
        <p:nvSpPr>
          <p:cNvPr id="22531" name="Rectangle 3"/>
          <p:cNvSpPr/>
          <p:nvPr>
            <p:ph type="body" idx="4294967295"/>
          </p:nvPr>
        </p:nvSpPr>
        <p:spPr>
          <a:xfrm>
            <a:off x="990600" y="533400"/>
            <a:ext cx="76200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1" i="0" u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1" i="0" u="none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1" i="0" u="none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1" i="0" u="none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1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algn="just" eaLnBrk="1" hangingPunct="1"/>
            <a:r>
              <a:rPr lang="en-US" altLang="zh-CN" sz="2800">
                <a:solidFill>
                  <a:srgbClr val="000000"/>
                </a:solidFill>
                <a:ea typeface="方正姚体"/>
              </a:rPr>
              <a:t>1. 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信用卡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(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由磁卡发展到智能卡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:</a:t>
            </a:r>
            <a:r>
              <a:rPr lang="zh-CN" altLang="en-US" sz="2800">
                <a:solidFill>
                  <a:srgbClr val="000000"/>
                </a:solidFill>
                <a:ea typeface="方正姚体"/>
              </a:rPr>
              <a:t>安全可靠、数据量大，在线支付</a:t>
            </a:r>
            <a:r>
              <a:rPr lang="en-US" altLang="zh-CN" sz="2800">
                <a:solidFill>
                  <a:srgbClr val="000000"/>
                </a:solidFill>
                <a:ea typeface="方正姚体"/>
              </a:rPr>
              <a:t>)</a:t>
            </a:r>
          </a:p>
        </p:txBody>
      </p:sp>
      <p:grpSp>
        <p:nvGrpSpPr>
          <p:cNvPr id="22532" name="Group 22"/>
          <p:cNvGrpSpPr/>
          <p:nvPr/>
        </p:nvGrpSpPr>
        <p:grpSpPr>
          <a:xfrm>
            <a:off x="2484438" y="1773238"/>
            <a:ext cx="5183188" cy="1662112"/>
            <a:chOff x="1565" y="1344"/>
            <a:chExt cx="3265" cy="1047"/>
          </a:xfrm>
        </p:grpSpPr>
        <p:grpSp>
          <p:nvGrpSpPr>
            <p:cNvPr id="22534" name="Group 4"/>
            <p:cNvGrpSpPr/>
            <p:nvPr/>
          </p:nvGrpSpPr>
          <p:grpSpPr>
            <a:xfrm>
              <a:off x="1872" y="1344"/>
              <a:ext cx="2448" cy="998"/>
              <a:chOff x="2160" y="3312"/>
              <a:chExt cx="6120" cy="2496"/>
            </a:xfrm>
          </p:grpSpPr>
          <p:sp>
            <p:nvSpPr>
              <p:cNvPr id="22542" name="Rectangle 5"/>
              <p:cNvSpPr/>
              <p:nvPr/>
            </p:nvSpPr>
            <p:spPr>
              <a:xfrm>
                <a:off x="4680" y="3312"/>
                <a:ext cx="1260" cy="780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accent2"/>
                </a:solidFill>
                <a:miter lim="800000"/>
              </a:ln>
            </p:spPr>
            <p:txBody>
              <a:bodyPr>
                <a:noAutofit/>
              </a:bodyPr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just"/>
                <a:r>
                  <a:rPr lang="zh-CN" altLang="en-US" sz="2200" b="1">
                    <a:solidFill>
                      <a:srgbClr val="000000"/>
                    </a:solidFill>
                    <a:latin typeface="Times New Roman" pitchFamily="18" charset="0"/>
                    <a:ea typeface="方正姚体"/>
                  </a:rPr>
                  <a:t>客户</a:t>
                </a:r>
                <a:endParaRPr lang="zh-CN" altLang="en-US" sz="1000" b="1">
                  <a:solidFill>
                    <a:srgbClr val="000000"/>
                  </a:solidFill>
                  <a:latin typeface="Times New Roman" pitchFamily="18" charset="0"/>
                  <a:ea typeface="方正姚体"/>
                </a:endParaRPr>
              </a:p>
            </p:txBody>
          </p:sp>
          <p:sp>
            <p:nvSpPr>
              <p:cNvPr id="22543" name="Rectangle 6"/>
              <p:cNvSpPr/>
              <p:nvPr/>
            </p:nvSpPr>
            <p:spPr>
              <a:xfrm>
                <a:off x="4680" y="5028"/>
                <a:ext cx="1260" cy="780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accent2"/>
                </a:solidFill>
                <a:miter lim="800000"/>
              </a:ln>
            </p:spPr>
            <p:txBody>
              <a:bodyPr>
                <a:noAutofit/>
              </a:bodyPr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just"/>
                <a:r>
                  <a:rPr lang="zh-CN" altLang="en-US" sz="2200" b="1">
                    <a:solidFill>
                      <a:srgbClr val="000000"/>
                    </a:solidFill>
                    <a:latin typeface="Times New Roman" pitchFamily="18" charset="0"/>
                    <a:ea typeface="方正姚体"/>
                  </a:rPr>
                  <a:t>支付</a:t>
                </a:r>
                <a:endParaRPr lang="zh-CN" altLang="en-US" sz="1000" b="1">
                  <a:solidFill>
                    <a:srgbClr val="000000"/>
                  </a:solidFill>
                  <a:latin typeface="Times New Roman" pitchFamily="18" charset="0"/>
                  <a:ea typeface="方正姚体"/>
                </a:endParaRPr>
              </a:p>
            </p:txBody>
          </p:sp>
          <p:cxnSp>
            <p:nvCxnSpPr>
              <p:cNvPr id="22544" name="Line 7"/>
              <p:cNvCxnSpPr/>
              <p:nvPr/>
            </p:nvCxnSpPr>
            <p:spPr>
              <a:xfrm>
                <a:off x="2700" y="3936"/>
                <a:ext cx="1980" cy="0"/>
              </a:xfrm>
              <a:prstGeom prst="line">
                <a:avLst/>
              </a:prstGeom>
              <a:noFill/>
              <a:ln>
                <a:solidFill>
                  <a:schemeClr val="accent2"/>
                </a:solidFill>
                <a:miter lim="800000"/>
                <a:tailEnd type="triangle"/>
              </a:ln>
            </p:spPr>
          </p:cxnSp>
          <p:cxnSp>
            <p:nvCxnSpPr>
              <p:cNvPr id="22545" name="Line 8"/>
              <p:cNvCxnSpPr/>
              <p:nvPr/>
            </p:nvCxnSpPr>
            <p:spPr>
              <a:xfrm>
                <a:off x="5940" y="3936"/>
                <a:ext cx="1800" cy="0"/>
              </a:xfrm>
              <a:prstGeom prst="line">
                <a:avLst/>
              </a:prstGeom>
              <a:noFill/>
              <a:ln>
                <a:solidFill>
                  <a:schemeClr val="accent2"/>
                </a:solidFill>
                <a:miter lim="800000"/>
                <a:tailEnd type="triangle"/>
              </a:ln>
            </p:spPr>
          </p:cxnSp>
          <p:cxnSp>
            <p:nvCxnSpPr>
              <p:cNvPr id="22546" name="Line 9"/>
              <p:cNvCxnSpPr/>
              <p:nvPr/>
            </p:nvCxnSpPr>
            <p:spPr>
              <a:xfrm>
                <a:off x="5940" y="5496"/>
                <a:ext cx="2340" cy="0"/>
              </a:xfrm>
              <a:prstGeom prst="line">
                <a:avLst/>
              </a:prstGeom>
              <a:noFill/>
              <a:ln>
                <a:solidFill>
                  <a:schemeClr val="accent2"/>
                </a:solidFill>
                <a:miter lim="800000"/>
                <a:headEnd type="triangle"/>
                <a:tailEnd type="triangle"/>
              </a:ln>
            </p:spPr>
          </p:cxnSp>
          <p:cxnSp>
            <p:nvCxnSpPr>
              <p:cNvPr id="22547" name="Line 10"/>
              <p:cNvCxnSpPr/>
              <p:nvPr/>
            </p:nvCxnSpPr>
            <p:spPr>
              <a:xfrm flipH="1">
                <a:off x="5940" y="5184"/>
                <a:ext cx="2160" cy="0"/>
              </a:xfrm>
              <a:prstGeom prst="line">
                <a:avLst/>
              </a:prstGeom>
              <a:noFill/>
              <a:ln>
                <a:solidFill>
                  <a:schemeClr val="accent2"/>
                </a:solidFill>
                <a:miter lim="800000"/>
                <a:tailEnd type="triangle"/>
              </a:ln>
            </p:spPr>
          </p:cxnSp>
          <p:cxnSp>
            <p:nvCxnSpPr>
              <p:cNvPr id="22548" name="Line 11"/>
              <p:cNvCxnSpPr/>
              <p:nvPr/>
            </p:nvCxnSpPr>
            <p:spPr>
              <a:xfrm flipH="1" flipV="1">
                <a:off x="8100" y="3780"/>
                <a:ext cx="0" cy="1404"/>
              </a:xfrm>
              <a:prstGeom prst="line">
                <a:avLst/>
              </a:prstGeom>
              <a:noFill/>
              <a:ln>
                <a:solidFill>
                  <a:schemeClr val="accent2"/>
                </a:solidFill>
                <a:miter lim="800000"/>
                <a:tailEnd type="triangle"/>
              </a:ln>
            </p:spPr>
          </p:cxnSp>
          <p:cxnSp>
            <p:nvCxnSpPr>
              <p:cNvPr id="22549" name="Line 12"/>
              <p:cNvCxnSpPr/>
              <p:nvPr/>
            </p:nvCxnSpPr>
            <p:spPr>
              <a:xfrm>
                <a:off x="2700" y="5340"/>
                <a:ext cx="1980" cy="0"/>
              </a:xfrm>
              <a:prstGeom prst="line">
                <a:avLst/>
              </a:prstGeom>
              <a:noFill/>
              <a:ln>
                <a:solidFill>
                  <a:schemeClr val="accent2"/>
                </a:solidFill>
                <a:miter lim="800000"/>
                <a:tailEnd type="triangle"/>
              </a:ln>
            </p:spPr>
          </p:cxnSp>
          <p:cxnSp>
            <p:nvCxnSpPr>
              <p:cNvPr id="22550" name="Line 13"/>
              <p:cNvCxnSpPr/>
              <p:nvPr/>
            </p:nvCxnSpPr>
            <p:spPr>
              <a:xfrm flipH="1" flipV="1">
                <a:off x="2160" y="3780"/>
                <a:ext cx="540" cy="1560"/>
              </a:xfrm>
              <a:prstGeom prst="line">
                <a:avLst/>
              </a:prstGeom>
              <a:noFill/>
              <a:ln>
                <a:solidFill>
                  <a:schemeClr val="accent2"/>
                </a:solidFill>
                <a:miter lim="800000"/>
                <a:tailEnd type="triangle"/>
              </a:ln>
            </p:spPr>
          </p:cxnSp>
        </p:grpSp>
        <p:sp>
          <p:nvSpPr>
            <p:cNvPr id="22535" name="Text Box 15"/>
            <p:cNvSpPr/>
            <p:nvPr/>
          </p:nvSpPr>
          <p:spPr>
            <a:xfrm>
              <a:off x="1565" y="1344"/>
              <a:ext cx="726" cy="23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b="1">
                  <a:solidFill>
                    <a:srgbClr val="000000"/>
                  </a:solidFill>
                  <a:latin typeface="Verdana" pitchFamily="34" charset="0"/>
                  <a:ea typeface="方正姚体"/>
                </a:rPr>
                <a:t>用户</a:t>
              </a:r>
            </a:p>
          </p:txBody>
        </p:sp>
        <p:sp>
          <p:nvSpPr>
            <p:cNvPr id="22536" name="Text Box 16"/>
            <p:cNvSpPr/>
            <p:nvPr/>
          </p:nvSpPr>
          <p:spPr>
            <a:xfrm>
              <a:off x="3969" y="1344"/>
              <a:ext cx="636" cy="23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b="1">
                  <a:solidFill>
                    <a:srgbClr val="000000"/>
                  </a:solidFill>
                  <a:latin typeface="Verdana" pitchFamily="34" charset="0"/>
                  <a:ea typeface="方正姚体"/>
                </a:rPr>
                <a:t>银行</a:t>
              </a:r>
            </a:p>
          </p:txBody>
        </p:sp>
        <p:sp>
          <p:nvSpPr>
            <p:cNvPr id="22537" name="Text Box 17"/>
            <p:cNvSpPr/>
            <p:nvPr/>
          </p:nvSpPr>
          <p:spPr>
            <a:xfrm>
              <a:off x="4150" y="2160"/>
              <a:ext cx="681" cy="23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b="1">
                  <a:solidFill>
                    <a:srgbClr val="000000"/>
                  </a:solidFill>
                  <a:latin typeface="Verdana" pitchFamily="34" charset="0"/>
                  <a:ea typeface="方正姚体"/>
                </a:rPr>
                <a:t>商家</a:t>
              </a:r>
            </a:p>
          </p:txBody>
        </p:sp>
        <p:sp>
          <p:nvSpPr>
            <p:cNvPr id="22538" name="Text Box 18"/>
            <p:cNvSpPr/>
            <p:nvPr/>
          </p:nvSpPr>
          <p:spPr>
            <a:xfrm>
              <a:off x="2245" y="1344"/>
              <a:ext cx="499" cy="23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en-US" altLang="zh-CN" b="1">
                  <a:solidFill>
                    <a:srgbClr val="000000"/>
                  </a:solidFill>
                  <a:latin typeface="Verdana" pitchFamily="34" charset="0"/>
                  <a:ea typeface="方正姚体"/>
                </a:rPr>
                <a:t>①</a:t>
              </a:r>
            </a:p>
          </p:txBody>
        </p:sp>
        <p:sp>
          <p:nvSpPr>
            <p:cNvPr id="22539" name="Text Box 19"/>
            <p:cNvSpPr/>
            <p:nvPr/>
          </p:nvSpPr>
          <p:spPr>
            <a:xfrm>
              <a:off x="3515" y="1389"/>
              <a:ext cx="363" cy="23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en-US" altLang="zh-CN" b="1">
                  <a:solidFill>
                    <a:srgbClr val="000000"/>
                  </a:solidFill>
                  <a:latin typeface="Verdana" pitchFamily="34" charset="0"/>
                  <a:ea typeface="方正姚体"/>
                </a:rPr>
                <a:t>②</a:t>
              </a:r>
            </a:p>
          </p:txBody>
        </p:sp>
        <p:sp>
          <p:nvSpPr>
            <p:cNvPr id="22540" name="Text Box 20"/>
            <p:cNvSpPr/>
            <p:nvPr/>
          </p:nvSpPr>
          <p:spPr>
            <a:xfrm>
              <a:off x="2018" y="1570"/>
              <a:ext cx="908" cy="23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b="1">
                  <a:solidFill>
                    <a:srgbClr val="000000"/>
                  </a:solidFill>
                  <a:latin typeface="Verdana" pitchFamily="34" charset="0"/>
                  <a:ea typeface="方正姚体"/>
                </a:rPr>
                <a:t>卡号、密码</a:t>
              </a:r>
            </a:p>
          </p:txBody>
        </p:sp>
        <p:sp>
          <p:nvSpPr>
            <p:cNvPr id="22541" name="Text Box 21"/>
            <p:cNvSpPr/>
            <p:nvPr/>
          </p:nvSpPr>
          <p:spPr>
            <a:xfrm>
              <a:off x="2109" y="2160"/>
              <a:ext cx="727" cy="23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b="1">
                  <a:solidFill>
                    <a:srgbClr val="000000"/>
                  </a:solidFill>
                  <a:latin typeface="Verdana" pitchFamily="34" charset="0"/>
                  <a:ea typeface="方正姚体"/>
                </a:rPr>
                <a:t>合法验证 </a:t>
              </a:r>
            </a:p>
          </p:txBody>
        </p:sp>
      </p:grpSp>
      <p:sp>
        <p:nvSpPr>
          <p:cNvPr id="22533" name="Text Box 23"/>
          <p:cNvSpPr/>
          <p:nvPr/>
        </p:nvSpPr>
        <p:spPr>
          <a:xfrm>
            <a:off x="971550" y="3716338"/>
            <a:ext cx="5838308" cy="228828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000000"/>
                </a:solidFill>
                <a:latin typeface="Verdana" pitchFamily="34" charset="0"/>
                <a:ea typeface="方正姚体"/>
              </a:rPr>
              <a:t>信用卡支付的几种模式</a:t>
            </a:r>
            <a:r>
              <a:rPr lang="en-US" altLang="zh-CN" sz="2400" b="1">
                <a:solidFill>
                  <a:srgbClr val="000000"/>
                </a:solidFill>
                <a:latin typeface="Verdana" pitchFamily="34" charset="0"/>
                <a:ea typeface="方正姚体"/>
              </a:rPr>
              <a:t>:</a:t>
            </a:r>
          </a:p>
          <a:p>
            <a:pPr marL="0" lvl="0" indent="0" eaLnBrk="1" hangingPunct="1"/>
            <a:r>
              <a:rPr lang="en-US" altLang="zh-CN" sz="2400" b="1">
                <a:solidFill>
                  <a:srgbClr val="000000"/>
                </a:solidFill>
                <a:latin typeface="Times New Roman" pitchFamily="18" charset="0"/>
                <a:ea typeface="方正姚体"/>
              </a:rPr>
              <a:t>(1)</a:t>
            </a:r>
            <a:r>
              <a:rPr lang="zh-CN" altLang="en-US" sz="2400" b="1">
                <a:solidFill>
                  <a:srgbClr val="000000"/>
                </a:solidFill>
                <a:latin typeface="Verdana" pitchFamily="34" charset="0"/>
                <a:ea typeface="方正姚体"/>
              </a:rPr>
              <a:t>通过中介</a:t>
            </a:r>
            <a:r>
              <a:rPr lang="en-US" altLang="zh-CN" sz="2400" b="1">
                <a:solidFill>
                  <a:srgbClr val="000000"/>
                </a:solidFill>
                <a:latin typeface="Verdana" pitchFamily="34" charset="0"/>
                <a:ea typeface="方正姚体"/>
              </a:rPr>
              <a:t>(</a:t>
            </a:r>
            <a:r>
              <a:rPr lang="zh-CN" altLang="en-US" sz="2400" b="1">
                <a:solidFill>
                  <a:srgbClr val="000000"/>
                </a:solidFill>
                <a:latin typeface="Verdana" pitchFamily="34" charset="0"/>
                <a:ea typeface="方正姚体"/>
              </a:rPr>
              <a:t>经纪人</a:t>
            </a:r>
            <a:r>
              <a:rPr lang="en-US" altLang="zh-CN" sz="2400" b="1">
                <a:solidFill>
                  <a:srgbClr val="000000"/>
                </a:solidFill>
                <a:latin typeface="Verdana" pitchFamily="34" charset="0"/>
                <a:ea typeface="方正姚体"/>
              </a:rPr>
              <a:t>)</a:t>
            </a:r>
            <a:r>
              <a:rPr lang="zh-CN" altLang="en-US" sz="2400" b="1">
                <a:solidFill>
                  <a:srgbClr val="000000"/>
                </a:solidFill>
                <a:latin typeface="Verdana" pitchFamily="34" charset="0"/>
                <a:ea typeface="方正姚体"/>
              </a:rPr>
              <a:t>支付的模式</a:t>
            </a:r>
          </a:p>
          <a:p>
            <a:pPr marL="0" lvl="0" indent="0" eaLnBrk="1" hangingPunct="1"/>
            <a:r>
              <a:rPr lang="en-US" altLang="zh-CN" sz="2400" b="1">
                <a:solidFill>
                  <a:srgbClr val="000000"/>
                </a:solidFill>
                <a:latin typeface="Times New Roman" pitchFamily="18" charset="0"/>
                <a:ea typeface="方正姚体"/>
              </a:rPr>
              <a:t>(2)</a:t>
            </a:r>
            <a:r>
              <a:rPr lang="zh-CN" altLang="en-US" sz="2400" b="1">
                <a:solidFill>
                  <a:srgbClr val="000000"/>
                </a:solidFill>
                <a:latin typeface="Verdana" pitchFamily="34" charset="0"/>
                <a:ea typeface="方正姚体"/>
              </a:rPr>
              <a:t>简单支付加密模式</a:t>
            </a:r>
          </a:p>
          <a:p>
            <a:pPr marL="0" lvl="0" indent="0" eaLnBrk="1" hangingPunct="1"/>
            <a:r>
              <a:rPr lang="en-US" altLang="zh-CN" sz="2400" b="1">
                <a:solidFill>
                  <a:srgbClr val="000000"/>
                </a:solidFill>
                <a:latin typeface="Times New Roman" pitchFamily="18" charset="0"/>
                <a:ea typeface="方正姚体"/>
              </a:rPr>
              <a:t>(3)SET</a:t>
            </a:r>
            <a:r>
              <a:rPr lang="zh-CN" altLang="en-US" sz="2400" b="1">
                <a:solidFill>
                  <a:srgbClr val="000000"/>
                </a:solidFill>
                <a:latin typeface="Verdana" pitchFamily="34" charset="0"/>
                <a:ea typeface="方正姚体"/>
              </a:rPr>
              <a:t>模式</a:t>
            </a:r>
          </a:p>
          <a:p>
            <a:pPr marL="0" lvl="0" indent="0" eaLnBrk="1" hangingPunct="1"/>
            <a:r>
              <a:rPr lang="en-US" altLang="zh-CN" sz="2400" b="1">
                <a:solidFill>
                  <a:srgbClr val="000000"/>
                </a:solidFill>
                <a:latin typeface="Times New Roman" pitchFamily="18" charset="0"/>
                <a:ea typeface="方正姚体"/>
              </a:rPr>
              <a:t>(4)FV</a:t>
            </a:r>
            <a:r>
              <a:rPr lang="zh-CN" altLang="en-US" sz="2400" b="1">
                <a:solidFill>
                  <a:srgbClr val="000000"/>
                </a:solidFill>
                <a:latin typeface="Verdana" pitchFamily="34" charset="0"/>
                <a:ea typeface="方正姚体"/>
              </a:rPr>
              <a:t>模式</a:t>
            </a:r>
            <a:r>
              <a:rPr lang="en-US" altLang="zh-CN" sz="2400" b="1">
                <a:solidFill>
                  <a:srgbClr val="000000"/>
                </a:solidFill>
                <a:latin typeface="Times New Roman" pitchFamily="18" charset="0"/>
                <a:ea typeface="方正姚体"/>
              </a:rPr>
              <a:t>(First Virtual)</a:t>
            </a:r>
          </a:p>
          <a:p>
            <a:pPr marL="0" lvl="0" indent="0" eaLnBrk="1" hangingPunct="1"/>
            <a:r>
              <a:rPr lang="en-US" altLang="zh-CN" sz="2400" b="1">
                <a:solidFill>
                  <a:srgbClr val="000000"/>
                </a:solidFill>
                <a:latin typeface="Times New Roman" pitchFamily="18" charset="0"/>
                <a:ea typeface="方正姚体"/>
              </a:rPr>
              <a:t>(5) CyberCash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https://d.book118.com/455041242213011112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2_古瓶荷花 1">
      <a:dk1>
        <a:srgbClr val="0033CC"/>
      </a:dk1>
      <a:lt1>
        <a:srgbClr val="FFFFFF"/>
      </a:lt1>
      <a:dk2>
        <a:srgbClr val="007572"/>
      </a:dk2>
      <a:lt2>
        <a:srgbClr val="C0C0C0"/>
      </a:lt2>
      <a:accent1>
        <a:srgbClr val="CCECFF"/>
      </a:accent1>
      <a:accent2>
        <a:srgbClr val="3399FF"/>
      </a:accent2>
      <a:accent3>
        <a:srgbClr val="FFFFFF"/>
      </a:accent3>
      <a:accent4>
        <a:srgbClr val="002AAE"/>
      </a:accent4>
      <a:accent5>
        <a:srgbClr val="E2F4FF"/>
      </a:accent5>
      <a:accent6>
        <a:srgbClr val="2D8AE7"/>
      </a:accent6>
      <a:hlink>
        <a:srgbClr val="CC0066"/>
      </a:hlink>
      <a:folHlink>
        <a:srgbClr val="7D7DA9"/>
      </a:folHlink>
    </a:clrScheme>
    <a:fontScheme name="Cambria-Calibri">
      <a:majorFont>
        <a:latin typeface="Cambria" panose="02040503050406030204"/>
        <a:ea typeface="Arial"/>
        <a:cs typeface="Arial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>
    <a:extraClrScheme>
      <a:clrScheme name="2_古瓶荷花 1">
        <a:dk1>
          <a:srgbClr val="0033CC"/>
        </a:dk1>
        <a:lt1>
          <a:srgbClr val="FFFFFF"/>
        </a:lt1>
        <a:dk2>
          <a:srgbClr val="007572"/>
        </a:dk2>
        <a:lt2>
          <a:srgbClr val="C0C0C0"/>
        </a:lt2>
        <a:accent1>
          <a:srgbClr val="CCECFF"/>
        </a:accent1>
        <a:accent2>
          <a:srgbClr val="3399FF"/>
        </a:accent2>
        <a:accent3>
          <a:srgbClr val="FFFFFF"/>
        </a:accent3>
        <a:accent4>
          <a:srgbClr val="002AAE"/>
        </a:accent4>
        <a:accent5>
          <a:srgbClr val="E2F4FF"/>
        </a:accent5>
        <a:accent6>
          <a:srgbClr val="2D8AE7"/>
        </a:accent6>
        <a:hlink>
          <a:srgbClr val="CC0066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2">
        <a:dk1>
          <a:srgbClr val="007A77"/>
        </a:dk1>
        <a:lt1>
          <a:srgbClr val="EFF6EE"/>
        </a:lt1>
        <a:dk2>
          <a:srgbClr val="0066CC"/>
        </a:dk2>
        <a:lt2>
          <a:srgbClr val="C0C0C0"/>
        </a:lt2>
        <a:accent1>
          <a:srgbClr val="E7EEE6"/>
        </a:accent1>
        <a:accent2>
          <a:srgbClr val="FF9933"/>
        </a:accent2>
        <a:accent3>
          <a:srgbClr val="F6FAF5"/>
        </a:accent3>
        <a:accent4>
          <a:srgbClr val="006765"/>
        </a:accent4>
        <a:accent5>
          <a:srgbClr val="F1F5F0"/>
        </a:accent5>
        <a:accent6>
          <a:srgbClr val="E78A2D"/>
        </a:accent6>
        <a:hlink>
          <a:srgbClr val="636395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3">
        <a:dk1>
          <a:srgbClr val="000000"/>
        </a:dk1>
        <a:lt1>
          <a:srgbClr val="CCFFCC"/>
        </a:lt1>
        <a:dk2>
          <a:srgbClr val="E88A00"/>
        </a:dk2>
        <a:lt2>
          <a:srgbClr val="C0C0C0"/>
        </a:lt2>
        <a:accent1>
          <a:srgbClr val="CCECFF"/>
        </a:accent1>
        <a:accent2>
          <a:srgbClr val="336600"/>
        </a:accent2>
        <a:accent3>
          <a:srgbClr val="E2FFE2"/>
        </a:accent3>
        <a:accent4>
          <a:srgbClr val="000000"/>
        </a:accent4>
        <a:accent5>
          <a:srgbClr val="E2F4FF"/>
        </a:accent5>
        <a:accent6>
          <a:srgbClr val="2D5C00"/>
        </a:accent6>
        <a:hlink>
          <a:srgbClr val="3333CC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4">
        <a:dk1>
          <a:srgbClr val="000000"/>
        </a:dk1>
        <a:lt1>
          <a:srgbClr val="FFFFCC"/>
        </a:lt1>
        <a:dk2>
          <a:srgbClr val="CC3300"/>
        </a:dk2>
        <a:lt2>
          <a:srgbClr val="C0C0C0"/>
        </a:lt2>
        <a:accent1>
          <a:srgbClr val="FFFFCC"/>
        </a:accent1>
        <a:accent2>
          <a:srgbClr val="339933"/>
        </a:accent2>
        <a:accent3>
          <a:srgbClr val="FFFFE2"/>
        </a:accent3>
        <a:accent4>
          <a:srgbClr val="000000"/>
        </a:accent4>
        <a:accent5>
          <a:srgbClr val="FFFFE2"/>
        </a:accent5>
        <a:accent6>
          <a:srgbClr val="2D8A2D"/>
        </a:accent6>
        <a:hlink>
          <a:srgbClr val="0066FF"/>
        </a:hlink>
        <a:folHlink>
          <a:srgbClr val="6F6F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5">
        <a:dk1>
          <a:srgbClr val="636395"/>
        </a:dk1>
        <a:lt1>
          <a:srgbClr val="FFE2C5"/>
        </a:lt1>
        <a:dk2>
          <a:srgbClr val="000000"/>
        </a:dk2>
        <a:lt2>
          <a:srgbClr val="C0C0C0"/>
        </a:lt2>
        <a:accent1>
          <a:srgbClr val="FFE1E1"/>
        </a:accent1>
        <a:accent2>
          <a:srgbClr val="FF9933"/>
        </a:accent2>
        <a:accent3>
          <a:srgbClr val="FFEEDF"/>
        </a:accent3>
        <a:accent4>
          <a:srgbClr val="53537E"/>
        </a:accent4>
        <a:accent5>
          <a:srgbClr val="FFEEEE"/>
        </a:accent5>
        <a:accent6>
          <a:srgbClr val="E78A2D"/>
        </a:accent6>
        <a:hlink>
          <a:srgbClr val="008080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6">
        <a:dk1>
          <a:srgbClr val="626292"/>
        </a:dk1>
        <a:lt1>
          <a:srgbClr val="CCECFF"/>
        </a:lt1>
        <a:dk2>
          <a:srgbClr val="3333CC"/>
        </a:dk2>
        <a:lt2>
          <a:srgbClr val="C0C0C0"/>
        </a:lt2>
        <a:accent1>
          <a:srgbClr val="D9F1FF"/>
        </a:accent1>
        <a:accent2>
          <a:srgbClr val="FF9900"/>
        </a:accent2>
        <a:accent3>
          <a:srgbClr val="E2F4FF"/>
        </a:accent3>
        <a:accent4>
          <a:srgbClr val="53537C"/>
        </a:accent4>
        <a:accent5>
          <a:srgbClr val="E9F7FF"/>
        </a:accent5>
        <a:accent6>
          <a:srgbClr val="E78A00"/>
        </a:accent6>
        <a:hlink>
          <a:srgbClr val="CC0066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7">
        <a:dk1>
          <a:srgbClr val="0066CC"/>
        </a:dk1>
        <a:lt1>
          <a:srgbClr val="FFE1E1"/>
        </a:lt1>
        <a:dk2>
          <a:srgbClr val="006600"/>
        </a:dk2>
        <a:lt2>
          <a:srgbClr val="C0C0C0"/>
        </a:lt2>
        <a:accent1>
          <a:srgbClr val="FFFFCC"/>
        </a:accent1>
        <a:accent2>
          <a:srgbClr val="009999"/>
        </a:accent2>
        <a:accent3>
          <a:srgbClr val="FFEEEE"/>
        </a:accent3>
        <a:accent4>
          <a:srgbClr val="0056AE"/>
        </a:accent4>
        <a:accent5>
          <a:srgbClr val="FFFFE2"/>
        </a:accent5>
        <a:accent6>
          <a:srgbClr val="008A8A"/>
        </a:accent6>
        <a:hlink>
          <a:srgbClr val="EC0000"/>
        </a:hlink>
        <a:folHlink>
          <a:srgbClr val="00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8">
        <a:dk1>
          <a:srgbClr val="292929"/>
        </a:dk1>
        <a:lt1>
          <a:srgbClr val="DDDDDD"/>
        </a:lt1>
        <a:dk2>
          <a:srgbClr val="0066CC"/>
        </a:dk2>
        <a:lt2>
          <a:srgbClr val="B2B2B2"/>
        </a:lt2>
        <a:accent1>
          <a:srgbClr val="CACADC"/>
        </a:accent1>
        <a:accent2>
          <a:srgbClr val="FFCC00"/>
        </a:accent2>
        <a:accent3>
          <a:srgbClr val="EBEBEB"/>
        </a:accent3>
        <a:accent4>
          <a:srgbClr val="212121"/>
        </a:accent4>
        <a:accent5>
          <a:srgbClr val="E1E1EB"/>
        </a:accent5>
        <a:accent6>
          <a:srgbClr val="E7B900"/>
        </a:accent6>
        <a:hlink>
          <a:srgbClr val="008080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主题5" id="{FF76B2AA-8A63-4B72-B207-6DCA03AF9DB5}" vid="{5B7A9777-7CC4-42C1-B7FA-1094E321D7C4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诗情画意">
  <a:themeElements>
    <a:clrScheme name="诗情画意 9">
      <a:dk1>
        <a:srgbClr val="006666"/>
      </a:dk1>
      <a:lt1>
        <a:srgbClr val="CCECFF"/>
      </a:lt1>
      <a:dk2>
        <a:srgbClr val="336699"/>
      </a:dk2>
      <a:lt2>
        <a:srgbClr val="C0C0C0"/>
      </a:lt2>
      <a:accent1>
        <a:srgbClr val="FF6600"/>
      </a:accent1>
      <a:accent2>
        <a:srgbClr val="FF6600"/>
      </a:accent2>
      <a:accent3>
        <a:srgbClr val="E2F4FF"/>
      </a:accent3>
      <a:accent4>
        <a:srgbClr val="005656"/>
      </a:accent4>
      <a:accent5>
        <a:srgbClr val="FFB8AA"/>
      </a:accent5>
      <a:accent6>
        <a:srgbClr val="E75C00"/>
      </a:accent6>
      <a:hlink>
        <a:srgbClr val="0066FF"/>
      </a:hlink>
      <a:folHlink>
        <a:srgbClr val="BE547F"/>
      </a:folHlink>
    </a:clrScheme>
    <a:fontScheme name="诗情画意">
      <a:majorFont>
        <a:latin typeface="Arial"/>
        <a:ea typeface="黑体" charset="-122"/>
        <a:cs typeface="Arial"/>
      </a:majorFont>
      <a:minorFont>
        <a:latin typeface="Arial"/>
        <a:ea typeface="黑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诗情画意 1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FFFFFF"/>
        </a:accent3>
        <a:accent4>
          <a:srgbClr val="006765"/>
        </a:accent4>
        <a:accent5>
          <a:srgbClr val="F3FAFF"/>
        </a:accent5>
        <a:accent6>
          <a:srgbClr val="2D5CE7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2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FFFFEB"/>
        </a:accent3>
        <a:accent4>
          <a:srgbClr val="0050A2"/>
        </a:accent4>
        <a:accent5>
          <a:srgbClr val="F2FAFF"/>
        </a:accent5>
        <a:accent6>
          <a:srgbClr val="E18600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3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EAF3EC"/>
        </a:accent3>
        <a:accent4>
          <a:srgbClr val="4E4E76"/>
        </a:accent4>
        <a:accent5>
          <a:srgbClr val="FFFFEB"/>
        </a:accent5>
        <a:accent6>
          <a:srgbClr val="2D8AE7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4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E2F4FF"/>
        </a:accent3>
        <a:accent4>
          <a:srgbClr val="005656"/>
        </a:accent4>
        <a:accent5>
          <a:srgbClr val="FFFFE2"/>
        </a:accent5>
        <a:accent6>
          <a:srgbClr val="E75C00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5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FFF2F2"/>
        </a:accent3>
        <a:accent4>
          <a:srgbClr val="002AAE"/>
        </a:accent4>
        <a:accent5>
          <a:srgbClr val="E7F0EA"/>
        </a:accent5>
        <a:accent6>
          <a:srgbClr val="2D5CE7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6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F8F2ED"/>
        </a:accent3>
        <a:accent4>
          <a:srgbClr val="2A5682"/>
        </a:accent4>
        <a:accent5>
          <a:srgbClr val="EFEFEF"/>
        </a:accent5>
        <a:accent6>
          <a:srgbClr val="2D8AE7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7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F0F0FF"/>
        </a:accent3>
        <a:accent4>
          <a:srgbClr val="AE2A00"/>
        </a:accent4>
        <a:accent5>
          <a:srgbClr val="F0EFF4"/>
        </a:accent5>
        <a:accent6>
          <a:srgbClr val="005CB9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8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FFEEDF"/>
        </a:accent3>
        <a:accent4>
          <a:srgbClr val="000082"/>
        </a:accent4>
        <a:accent5>
          <a:srgbClr val="F3F3F3"/>
        </a:accent5>
        <a:accent6>
          <a:srgbClr val="A163A3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9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6600"/>
        </a:accent1>
        <a:accent2>
          <a:srgbClr val="FF6600"/>
        </a:accent2>
        <a:accent3>
          <a:srgbClr val="E2F4FF"/>
        </a:accent3>
        <a:accent4>
          <a:srgbClr val="005656"/>
        </a:accent4>
        <a:accent5>
          <a:srgbClr val="FFB8AA"/>
        </a:accent5>
        <a:accent6>
          <a:srgbClr val="E75C00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6600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诗情画意">
  <a:themeElements>
    <a:clrScheme name="诗情画意 9">
      <a:dk1>
        <a:srgbClr val="006666"/>
      </a:dk1>
      <a:lt1>
        <a:srgbClr val="CCECFF"/>
      </a:lt1>
      <a:dk2>
        <a:srgbClr val="336699"/>
      </a:dk2>
      <a:lt2>
        <a:srgbClr val="C0C0C0"/>
      </a:lt2>
      <a:accent1>
        <a:srgbClr val="FF6600"/>
      </a:accent1>
      <a:accent2>
        <a:srgbClr val="FF6600"/>
      </a:accent2>
      <a:accent3>
        <a:srgbClr val="E2F4FF"/>
      </a:accent3>
      <a:accent4>
        <a:srgbClr val="005656"/>
      </a:accent4>
      <a:accent5>
        <a:srgbClr val="FFB8AA"/>
      </a:accent5>
      <a:accent6>
        <a:srgbClr val="E75C00"/>
      </a:accent6>
      <a:hlink>
        <a:srgbClr val="0066FF"/>
      </a:hlink>
      <a:folHlink>
        <a:srgbClr val="BE547F"/>
      </a:folHlink>
    </a:clrScheme>
    <a:fontScheme name="诗情画意">
      <a:majorFont>
        <a:latin typeface="Arial"/>
        <a:ea typeface="黑体" charset="-122"/>
        <a:cs typeface="Arial"/>
      </a:majorFont>
      <a:minorFont>
        <a:latin typeface="Arial"/>
        <a:ea typeface="黑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诗情画意 1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FFFFFF"/>
        </a:accent3>
        <a:accent4>
          <a:srgbClr val="006765"/>
        </a:accent4>
        <a:accent5>
          <a:srgbClr val="F3FAFF"/>
        </a:accent5>
        <a:accent6>
          <a:srgbClr val="2D5CE7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2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FFFFEB"/>
        </a:accent3>
        <a:accent4>
          <a:srgbClr val="0050A2"/>
        </a:accent4>
        <a:accent5>
          <a:srgbClr val="F2FAFF"/>
        </a:accent5>
        <a:accent6>
          <a:srgbClr val="E18600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3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EAF3EC"/>
        </a:accent3>
        <a:accent4>
          <a:srgbClr val="4E4E76"/>
        </a:accent4>
        <a:accent5>
          <a:srgbClr val="FFFFEB"/>
        </a:accent5>
        <a:accent6>
          <a:srgbClr val="2D8AE7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4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E2F4FF"/>
        </a:accent3>
        <a:accent4>
          <a:srgbClr val="005656"/>
        </a:accent4>
        <a:accent5>
          <a:srgbClr val="FFFFE2"/>
        </a:accent5>
        <a:accent6>
          <a:srgbClr val="E75C00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5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FFF2F2"/>
        </a:accent3>
        <a:accent4>
          <a:srgbClr val="002AAE"/>
        </a:accent4>
        <a:accent5>
          <a:srgbClr val="E7F0EA"/>
        </a:accent5>
        <a:accent6>
          <a:srgbClr val="2D5CE7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6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F8F2ED"/>
        </a:accent3>
        <a:accent4>
          <a:srgbClr val="2A5682"/>
        </a:accent4>
        <a:accent5>
          <a:srgbClr val="EFEFEF"/>
        </a:accent5>
        <a:accent6>
          <a:srgbClr val="2D8AE7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7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F0F0FF"/>
        </a:accent3>
        <a:accent4>
          <a:srgbClr val="AE2A00"/>
        </a:accent4>
        <a:accent5>
          <a:srgbClr val="F0EFF4"/>
        </a:accent5>
        <a:accent6>
          <a:srgbClr val="005CB9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8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FFEEDF"/>
        </a:accent3>
        <a:accent4>
          <a:srgbClr val="000082"/>
        </a:accent4>
        <a:accent5>
          <a:srgbClr val="F3F3F3"/>
        </a:accent5>
        <a:accent6>
          <a:srgbClr val="A163A3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9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6600"/>
        </a:accent1>
        <a:accent2>
          <a:srgbClr val="FF6600"/>
        </a:accent2>
        <a:accent3>
          <a:srgbClr val="E2F4FF"/>
        </a:accent3>
        <a:accent4>
          <a:srgbClr val="005656"/>
        </a:accent4>
        <a:accent5>
          <a:srgbClr val="FFB8AA"/>
        </a:accent5>
        <a:accent6>
          <a:srgbClr val="E75C00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6600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186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2">
      <vt:lpstr>Arial</vt:lpstr>
      <vt:lpstr>Calibri</vt:lpstr>
      <vt:lpstr>Cambria</vt:lpstr>
      <vt:lpstr>宋体</vt:lpstr>
      <vt:lpstr>Wingdings</vt:lpstr>
      <vt:lpstr>方正姚体</vt:lpstr>
      <vt:lpstr>黑体</vt:lpstr>
      <vt:lpstr>Times New Roman</vt:lpstr>
      <vt:lpstr>Verdana</vt:lpstr>
      <vt:lpstr>Office Theme</vt:lpstr>
      <vt:lpstr>PowerPoint Presentation</vt:lpstr>
      <vt:lpstr>PowerPoint Presentation</vt:lpstr>
      <vt:lpstr>5.1  电子商务概述 </vt:lpstr>
      <vt:lpstr>PowerPoint Presentation</vt:lpstr>
      <vt:lpstr>PowerPoint Presentation</vt:lpstr>
      <vt:lpstr>PowerPoint Presentation</vt:lpstr>
      <vt:lpstr>PowerPoint Presentation</vt:lpstr>
      <vt:lpstr>5. 电子商务的特性</vt:lpstr>
      <vt:lpstr>PowerPoint Presentation</vt:lpstr>
      <vt:lpstr>PowerPoint Presentation</vt:lpstr>
      <vt:lpstr>PowerPoint Presentation</vt:lpstr>
      <vt:lpstr>9.EC的分类</vt:lpstr>
      <vt:lpstr>9.EC的分类</vt:lpstr>
      <vt:lpstr>9.EC的分类</vt:lpstr>
      <vt:lpstr>PowerPoint Presentation</vt:lpstr>
      <vt:lpstr>11.EC应用系统的构成</vt:lpstr>
      <vt:lpstr>12.  电子商务发展中的问题</vt:lpstr>
      <vt:lpstr>           第5讲完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2024-09-19T00:30:52.186</cp:lastPrinted>
  <dcterms:created xsi:type="dcterms:W3CDTF">2024-09-18T16:30:52Z</dcterms:created>
  <dcterms:modified xsi:type="dcterms:W3CDTF">2024-09-18T16:30:53Z</dcterms:modified>
</cp:coreProperties>
</file>