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36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B4C477-EA29-4FF5-9177-71C12357B8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9EC996-0EF0-4F4B-B9E8-F3190957A7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314E4D-DC61-450E-AD61-B43213DB03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EE86E1-6A28-4AD4-88BC-A1BA082946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20AC47-3F5D-4FB5-B84F-9EF830572B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6633ED6-FDF4-43EF-A5C6-7BF99125B4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63DB6F6-E1F5-4FAD-857A-B355A55514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D2C689-5B00-4788-BC18-BC6E35CAF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5904B3-4448-4874-80B1-E636D3C548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A08B51-8112-4AD4-A61B-380EF18F66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B87FEC-3810-4F9F-B05D-F2F705F146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uFillTx/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5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14" Type="http://schemas.openxmlformats.org/officeDocument/2006/relationships/tags" Target="../tags/tag132.xml" /><Relationship Id="rId15" Type="http://schemas.openxmlformats.org/officeDocument/2006/relationships/tags" Target="../tags/tag133.xml" /><Relationship Id="rId16" Type="http://schemas.openxmlformats.org/officeDocument/2006/relationships/tags" Target="../tags/tag134.xml" /><Relationship Id="rId17" Type="http://schemas.openxmlformats.org/officeDocument/2006/relationships/tags" Target="../tags/tag135.xml" /><Relationship Id="rId18" Type="http://schemas.openxmlformats.org/officeDocument/2006/relationships/tags" Target="../tags/tag136.xml" /><Relationship Id="rId19" Type="http://schemas.openxmlformats.org/officeDocument/2006/relationships/tags" Target="../tags/tag137.xml" /><Relationship Id="rId2" Type="http://schemas.openxmlformats.org/officeDocument/2006/relationships/tags" Target="../tags/tag120.xml" /><Relationship Id="rId20" Type="http://schemas.openxmlformats.org/officeDocument/2006/relationships/tags" Target="../tags/tag138.xml" /><Relationship Id="rId21" Type="http://schemas.openxmlformats.org/officeDocument/2006/relationships/tags" Target="../tags/tag139.xml" /><Relationship Id="rId22" Type="http://schemas.openxmlformats.org/officeDocument/2006/relationships/tags" Target="../tags/tag140.xml" /><Relationship Id="rId23" Type="http://schemas.openxmlformats.org/officeDocument/2006/relationships/tags" Target="../tags/tag141.xml" /><Relationship Id="rId24" Type="http://schemas.openxmlformats.org/officeDocument/2006/relationships/tags" Target="../tags/tag142.xml" /><Relationship Id="rId25" Type="http://schemas.openxmlformats.org/officeDocument/2006/relationships/tags" Target="../tags/tag143.xml" /><Relationship Id="rId26" Type="http://schemas.openxmlformats.org/officeDocument/2006/relationships/tags" Target="../tags/tag144.xml" /><Relationship Id="rId27" Type="http://schemas.openxmlformats.org/officeDocument/2006/relationships/tags" Target="../tags/tag145.xml" /><Relationship Id="rId28" Type="http://schemas.openxmlformats.org/officeDocument/2006/relationships/tags" Target="../tags/tag146.xml" /><Relationship Id="rId29" Type="http://schemas.openxmlformats.org/officeDocument/2006/relationships/tags" Target="../tags/tag147.xml" /><Relationship Id="rId3" Type="http://schemas.openxmlformats.org/officeDocument/2006/relationships/tags" Target="../tags/tag121.xml" /><Relationship Id="rId30" Type="http://schemas.openxmlformats.org/officeDocument/2006/relationships/tags" Target="../tags/tag148.xml" /><Relationship Id="rId31" Type="http://schemas.openxmlformats.org/officeDocument/2006/relationships/tags" Target="../tags/tag149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14" Type="http://schemas.openxmlformats.org/officeDocument/2006/relationships/tags" Target="../tags/tag162.xml" /><Relationship Id="rId15" Type="http://schemas.openxmlformats.org/officeDocument/2006/relationships/tags" Target="../tags/tag163.xml" /><Relationship Id="rId16" Type="http://schemas.openxmlformats.org/officeDocument/2006/relationships/tags" Target="../tags/tag164.xml" /><Relationship Id="rId17" Type="http://schemas.openxmlformats.org/officeDocument/2006/relationships/tags" Target="../tags/tag165.xml" /><Relationship Id="rId18" Type="http://schemas.openxmlformats.org/officeDocument/2006/relationships/tags" Target="../tags/tag166.xml" /><Relationship Id="rId19" Type="http://schemas.openxmlformats.org/officeDocument/2006/relationships/tags" Target="../tags/tag167.xml" /><Relationship Id="rId2" Type="http://schemas.openxmlformats.org/officeDocument/2006/relationships/tags" Target="../tags/tag150.xml" /><Relationship Id="rId20" Type="http://schemas.openxmlformats.org/officeDocument/2006/relationships/tags" Target="../tags/tag168.xml" /><Relationship Id="rId21" Type="http://schemas.openxmlformats.org/officeDocument/2006/relationships/tags" Target="../tags/tag169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tags" Target="../tags/tag155.xml" /><Relationship Id="rId8" Type="http://schemas.openxmlformats.org/officeDocument/2006/relationships/tags" Target="../tags/tag156.xml" /><Relationship Id="rId9" Type="http://schemas.openxmlformats.org/officeDocument/2006/relationships/tags" Target="../tags/tag15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tags" Target="../tags/tag181.xml" /><Relationship Id="rId14" Type="http://schemas.openxmlformats.org/officeDocument/2006/relationships/tags" Target="../tags/tag182.xml" /><Relationship Id="rId15" Type="http://schemas.openxmlformats.org/officeDocument/2006/relationships/tags" Target="../tags/tag183.xml" /><Relationship Id="rId16" Type="http://schemas.openxmlformats.org/officeDocument/2006/relationships/tags" Target="../tags/tag184.xml" /><Relationship Id="rId17" Type="http://schemas.openxmlformats.org/officeDocument/2006/relationships/tags" Target="../tags/tag185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tags" Target="../tags/tag212.xml" /><Relationship Id="rId14" Type="http://schemas.openxmlformats.org/officeDocument/2006/relationships/tags" Target="../tags/tag213.xml" /><Relationship Id="rId2" Type="http://schemas.openxmlformats.org/officeDocument/2006/relationships/tags" Target="../tags/tag20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Relationship Id="rId7" Type="http://schemas.openxmlformats.org/officeDocument/2006/relationships/tags" Target="../tags/tag206.xml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18" Type="http://schemas.openxmlformats.org/officeDocument/2006/relationships/tags" Target="../tags/tag234.xml" /><Relationship Id="rId19" Type="http://schemas.openxmlformats.org/officeDocument/2006/relationships/tags" Target="../tags/tag235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504422120201111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_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羊跳跃脑炎的个案护理</a:t>
            </a:r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汇报人：刀客特万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0" name="矩形: 圆角 2"/>
          <p:cNvSpPr/>
          <p:nvPr>
            <p:custDataLst>
              <p:tags r:id="rId7"/>
            </p:custDataLst>
          </p:nvPr>
        </p:nvSpPr>
        <p:spPr>
          <a:xfrm>
            <a:off x="4461510" y="22428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1" name="椭圆 70"/>
          <p:cNvSpPr/>
          <p:nvPr>
            <p:custDataLst>
              <p:tags r:id="rId8"/>
            </p:custDataLst>
          </p:nvPr>
        </p:nvSpPr>
        <p:spPr>
          <a:xfrm>
            <a:off x="4471035" y="225171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2" name="序号"/>
          <p:cNvSpPr/>
          <p:nvPr>
            <p:custDataLst>
              <p:tags r:id="rId9"/>
            </p:custDataLst>
          </p:nvPr>
        </p:nvSpPr>
        <p:spPr>
          <a:xfrm>
            <a:off x="4559935" y="235140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74" name="标题"/>
          <p:cNvSpPr txBox="1"/>
          <p:nvPr>
            <p:custDataLst>
              <p:tags r:id="rId10"/>
            </p:custDataLst>
          </p:nvPr>
        </p:nvSpPr>
        <p:spPr>
          <a:xfrm>
            <a:off x="5932170" y="2242820"/>
            <a:ext cx="4530725" cy="965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个案护理的方案制定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6" name="矩形: 圆角 2"/>
          <p:cNvSpPr/>
          <p:nvPr>
            <p:custDataLst>
              <p:tags r:id="rId11"/>
            </p:custDataLst>
          </p:nvPr>
        </p:nvSpPr>
        <p:spPr>
          <a:xfrm>
            <a:off x="4471035" y="36461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7" name="椭圆 76"/>
          <p:cNvSpPr/>
          <p:nvPr>
            <p:custDataLst>
              <p:tags r:id="rId12"/>
            </p:custDataLst>
          </p:nvPr>
        </p:nvSpPr>
        <p:spPr>
          <a:xfrm>
            <a:off x="4480560" y="365506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8" name="序号"/>
          <p:cNvSpPr/>
          <p:nvPr>
            <p:custDataLst>
              <p:tags r:id="rId13"/>
            </p:custDataLst>
          </p:nvPr>
        </p:nvSpPr>
        <p:spPr>
          <a:xfrm>
            <a:off x="4569460" y="375475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80" name="标题"/>
          <p:cNvSpPr txBox="1"/>
          <p:nvPr>
            <p:custDataLst>
              <p:tags r:id="rId14"/>
            </p:custDataLst>
          </p:nvPr>
        </p:nvSpPr>
        <p:spPr>
          <a:xfrm>
            <a:off x="5941695" y="3646170"/>
            <a:ext cx="4530725" cy="965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个案护理的具体实施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" name="矩形: 圆角 2"/>
          <p:cNvSpPr/>
          <p:nvPr>
            <p:custDataLst>
              <p:tags r:id="rId15"/>
            </p:custDataLst>
          </p:nvPr>
        </p:nvSpPr>
        <p:spPr>
          <a:xfrm>
            <a:off x="4101465" y="8394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8" name="椭圆 47"/>
          <p:cNvSpPr/>
          <p:nvPr>
            <p:custDataLst>
              <p:tags r:id="rId16"/>
            </p:custDataLst>
          </p:nvPr>
        </p:nvSpPr>
        <p:spPr>
          <a:xfrm>
            <a:off x="4110990" y="84836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序号"/>
          <p:cNvSpPr/>
          <p:nvPr>
            <p:custDataLst>
              <p:tags r:id="rId17"/>
            </p:custDataLst>
          </p:nvPr>
        </p:nvSpPr>
        <p:spPr>
          <a:xfrm>
            <a:off x="4199890" y="94805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41" name="标题"/>
          <p:cNvSpPr txBox="1"/>
          <p:nvPr>
            <p:custDataLst>
              <p:tags r:id="rId18"/>
            </p:custDataLst>
          </p:nvPr>
        </p:nvSpPr>
        <p:spPr>
          <a:xfrm>
            <a:off x="5572125" y="839470"/>
            <a:ext cx="4530725" cy="965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羊跳跃脑炎的概述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2" name="矩形: 圆角 2"/>
          <p:cNvSpPr/>
          <p:nvPr>
            <p:custDataLst>
              <p:tags r:id="rId19"/>
            </p:custDataLst>
          </p:nvPr>
        </p:nvSpPr>
        <p:spPr>
          <a:xfrm>
            <a:off x="4101465" y="50495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3" name="椭圆 82"/>
          <p:cNvSpPr/>
          <p:nvPr>
            <p:custDataLst>
              <p:tags r:id="rId20"/>
            </p:custDataLst>
          </p:nvPr>
        </p:nvSpPr>
        <p:spPr>
          <a:xfrm>
            <a:off x="4110990" y="505841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4" name="序号"/>
          <p:cNvSpPr/>
          <p:nvPr>
            <p:custDataLst>
              <p:tags r:id="rId21"/>
            </p:custDataLst>
          </p:nvPr>
        </p:nvSpPr>
        <p:spPr>
          <a:xfrm>
            <a:off x="4199890" y="515810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86" name="标题"/>
          <p:cNvSpPr txBox="1"/>
          <p:nvPr>
            <p:custDataLst>
              <p:tags r:id="rId22"/>
            </p:custDataLst>
          </p:nvPr>
        </p:nvSpPr>
        <p:spPr>
          <a:xfrm>
            <a:off x="5596890" y="5049520"/>
            <a:ext cx="4530725" cy="965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个案护理的注意事项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羊跳跃脑炎的概述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定义和症状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定义：羊跳跃脑炎是一种由病毒引起的中枢神经系统疾病，主要影响羊群。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预防措施：加强羊群的管理和卫生，定期进行疫苗接种。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传播途径：主要通过接触病羊或其排泄物传播。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症状：病羊会出现跳跃、抽搐、站立不稳等症状，严重时可能导致死亡。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病因和发病机制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1927828" y="3457164"/>
            <a:ext cx="76157" cy="12692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1960829" y="3593612"/>
            <a:ext cx="8559452" cy="68795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发病机制：病毒侵入中枢神经系统，引起炎症和神经损伤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1927828" y="1491035"/>
            <a:ext cx="76157" cy="12692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1960829" y="1621137"/>
            <a:ext cx="8559452" cy="68795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病原体：羊跳跃脑炎病毒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1927828" y="2474099"/>
            <a:ext cx="76157" cy="126929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960829" y="2610548"/>
            <a:ext cx="8559452" cy="68795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传播途径：通过接触病羊或其分泌物传播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1927828" y="4440228"/>
            <a:ext cx="76157" cy="126929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960829" y="4576677"/>
            <a:ext cx="8559452" cy="68795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症状：包括发热、头痛、呕吐、抽搐等神经系统症状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对角圆角矩形 14"/>
          <p:cNvSpPr/>
          <p:nvPr>
            <p:custDataLst>
              <p:tags r:id="rId18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9" name="对角圆角矩形 18"/>
          <p:cNvSpPr/>
          <p:nvPr>
            <p:custDataLst>
              <p:tags r:id="rId19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65100" dist="25400" dir="2700000" sx="102000" sy="102000" algn="tl" rotWithShape="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0" name="直角三角形 19"/>
          <p:cNvSpPr/>
          <p:nvPr>
            <p:custDataLst>
              <p:tags r:id="rId20"/>
            </p:custDataLst>
          </p:nvPr>
        </p:nvSpPr>
        <p:spPr>
          <a:xfrm>
            <a:off x="1927828" y="5423293"/>
            <a:ext cx="76157" cy="12692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1960829" y="5559741"/>
            <a:ext cx="8559452" cy="687955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治疗：目前尚无特效治疗方法，主要采取对症和支持治疗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诊断和鉴别诊断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影像学检查：CT、MRI等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临床表现：发热、头痛、呕吐、意识障碍等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实验室检查：脑脊液检查、血清学检查等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鉴别诊断：与其他脑炎、脑膜炎等疾病进行鉴别诊断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疾病进展和预后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6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疾病进展：从潜伏期到发病期，再到恢复期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症状表现：发热、头痛、恶心、呕吐、肌肉疼痛等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75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/>
                <a:sym typeface="+mn-ea"/>
              </a:rPr>
              <a:t>预后：大多数患者可以完全康复，少数患者可能出现后遗症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sym typeface="+mn-ea"/>
              </a:rPr>
              <a:t>预防措施：加强卫生管理，提高免疫力，避免接触病羊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个案护理的方案制定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护理目标的确定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评估患者的病情和需求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制定个性化的护理计划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确定护理目标，包括症状缓解、功能恢复、生活质量提高等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itchFamily="34" charset="0"/>
              </a:rPr>
              <a:t>定期评估护理目标的实现情况，并根据需要进行调整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itchFamily="34" charset="0"/>
            </a:endParaRP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护理措施的制定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评估患者的病情和需求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制定个性化的护理计划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确保护理计划的可行性和可操作性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定期评估护理效果，并根据需要调整护理计划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护理计划的实施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972714" y="1775192"/>
            <a:ext cx="4918093" cy="124158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608400" y="1775192"/>
            <a:ext cx="177667" cy="124158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160644" y="188230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评估患者病情：了解患者的症状、体征、病史等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972714" y="3249126"/>
            <a:ext cx="4918093" cy="124158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608400" y="3249126"/>
            <a:ext cx="177667" cy="124158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1160644" y="335624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制定护理目标：根据评估结果，制定具体的护理目标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972714" y="4723060"/>
            <a:ext cx="4918093" cy="124158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608400" y="4723060"/>
            <a:ext cx="177667" cy="124158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160644" y="4830174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制定护理措施：根据护理目标，制定具体的护理措施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1"/>
            </p:custDataLst>
          </p:nvPr>
        </p:nvSpPr>
        <p:spPr>
          <a:xfrm>
            <a:off x="6659355" y="1775192"/>
            <a:ext cx="4918093" cy="124158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2"/>
            </p:custDataLst>
          </p:nvPr>
        </p:nvSpPr>
        <p:spPr>
          <a:xfrm>
            <a:off x="6295041" y="1775192"/>
            <a:ext cx="177667" cy="124158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6847285" y="1882305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实施护理计划：按照护理计划，对患者进行护理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5" name="矩形 64"/>
          <p:cNvSpPr/>
          <p:nvPr>
            <p:custDataLst>
              <p:tags r:id="rId14"/>
            </p:custDataLst>
          </p:nvPr>
        </p:nvSpPr>
        <p:spPr>
          <a:xfrm>
            <a:off x="6659355" y="3249126"/>
            <a:ext cx="4918093" cy="1241586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6" name="矩形 65"/>
          <p:cNvSpPr/>
          <p:nvPr>
            <p:custDataLst>
              <p:tags r:id="rId15"/>
            </p:custDataLst>
          </p:nvPr>
        </p:nvSpPr>
        <p:spPr>
          <a:xfrm>
            <a:off x="6295041" y="3249126"/>
            <a:ext cx="177667" cy="1241586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6"/>
            </p:custDataLst>
          </p:nvPr>
        </p:nvSpPr>
        <p:spPr>
          <a:xfrm>
            <a:off x="6847285" y="3356240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评估护理效果：定期评估护理效果，根据评估结果调整护理计划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8" name="矩形 67"/>
          <p:cNvSpPr/>
          <p:nvPr>
            <p:custDataLst>
              <p:tags r:id="rId17"/>
            </p:custDataLst>
          </p:nvPr>
        </p:nvSpPr>
        <p:spPr>
          <a:xfrm>
            <a:off x="6659355" y="4723060"/>
            <a:ext cx="4918093" cy="1241586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9" name="矩形 68"/>
          <p:cNvSpPr/>
          <p:nvPr>
            <p:custDataLst>
              <p:tags r:id="rId18"/>
            </p:custDataLst>
          </p:nvPr>
        </p:nvSpPr>
        <p:spPr>
          <a:xfrm>
            <a:off x="6295041" y="4723060"/>
            <a:ext cx="177667" cy="1241586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>
            <p:custDataLst>
              <p:tags r:id="rId19"/>
            </p:custDataLst>
          </p:nvPr>
        </p:nvSpPr>
        <p:spPr>
          <a:xfrm>
            <a:off x="6847285" y="4830174"/>
            <a:ext cx="4619588" cy="1027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护理记录：记录护理过程和效果，以便后续护理和研究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https://d.book118.com/455044221202011113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TYPE" val="1"/>
  <p:tag name="KSO_WM_UNIT_TYPE" val="b"/>
  <p:tag name="KSO_WM_UNIT_USESOURCEFORMAT_APPLY" val="0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i*1_1"/>
  <p:tag name="KSO_WM_UNIT_INDEX" val="1_1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i*1_2"/>
  <p:tag name="KSO_WM_UNIT_INDEX" val="1_2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2_3"/>
  <p:tag name="KSO_WM_UNIT_INDEX" val="1_2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4*l_h_i*1_2_2"/>
  <p:tag name="KSO_WM_UNIT_INDEX" val="1_2_2"/>
  <p:tag name="KSO_WM_UNIT_LAYERLEVEL" val="1_1_1"/>
  <p:tag name="KSO_WM_UNIT_PRESET_TEXT" val="02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3_3"/>
  <p:tag name="KSO_WM_UNIT_INDEX" val="1_3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4*l_h_i*1_3_2"/>
  <p:tag name="KSO_WM_UNIT_INDEX" val="1_3_2"/>
  <p:tag name="KSO_WM_UNIT_LAYERLEVEL" val="1_1_1"/>
  <p:tag name="KSO_WM_UNIT_PRESET_TEXT" val="03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4*l_h_i*1_1_2"/>
  <p:tag name="KSO_WM_UNIT_INDEX" val="1_1_2"/>
  <p:tag name="KSO_WM_UNIT_LAYERLEVEL" val="1_1_1"/>
  <p:tag name="KSO_WM_UNIT_PRESET_TEXT" val="0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4_3"/>
  <p:tag name="KSO_WM_UNIT_INDEX" val="1_4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4*l_h_i*1_4_2"/>
  <p:tag name="KSO_WM_UNIT_INDEX" val="1_4_2"/>
  <p:tag name="KSO_WM_UNIT_LAYERLEVEL" val="1_1_1"/>
  <p:tag name="KSO_WM_UNIT_PRESET_TEXT" val="04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1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49.xml><?xml version="1.0" encoding="utf-8"?>
<p:tagLst xmlns:p="http://schemas.openxmlformats.org/presentationml/2006/main">
  <p:tag name="KSO_WM_TEMPLATE_CATEGORY" val="custom"/>
  <p:tag name="KSO_WM_TEMPLATE_INDEX" val="20230914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4*l_h_i*1_3_2"/>
  <p:tag name="KSO_WM_UNIT_INDEX" val="1_3_2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4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4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4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4*l_h_i*1_2_2"/>
  <p:tag name="KSO_WM_UNIT_INDEX" val="1_2_2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4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4*l_h_i*1_4_2"/>
  <p:tag name="KSO_WM_UNIT_INDEX" val="1_4_2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4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1_4*l_h_i*1_5_2"/>
  <p:tag name="KSO_WM_UNIT_INDEX" val="1_5_2"/>
  <p:tag name="KSO_WM_UNIT_LAYERLEVEL" val="1_1_1"/>
  <p:tag name="KSO_WM_UNIT_SHADOW_SCHEMECOLOR_INDEX" val="9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01_4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4*l_h_f*1_5_1"/>
  <p:tag name="KSO_WM_UNIT_INDEX" val="1_5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3"/>
  <p:tag name="KSO_WM_UNIT_INDEX" val="1_3_3"/>
  <p:tag name="KSO_WM_UNIT_LAYERLEVEL" val="1_1_1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0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0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3"/>
  <p:tag name="KSO_WM_UNIT_INDEX" val="1_2_3"/>
  <p:tag name="KSO_WM_UNIT_LAYERLEVEL" val="1_1_1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0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3"/>
  <p:tag name="KSO_WM_UNIT_INDEX" val="1_4_3"/>
  <p:tag name="KSO_WM_UNIT_LAYERLEVEL" val="1_1_1"/>
  <p:tag name="KSO_WM_UNIT_SHADOW_SCHEMECOLOR_INDEX" val="8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0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1"/>
  <p:tag name="KSO_WM_UNIT_INDEX" val="1_2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2"/>
  <p:tag name="KSO_WM_UNIT_TEXT_FILL_TYPE" val="1"/>
  <p:tag name="KSO_WM_UNIT_TYPE" val="l_h_f"/>
  <p:tag name="KSO_WM_UNIT_USESOURCEFORMAT_APPLY" val="0"/>
  <p:tag name="KSO_WM_UNIT_VALUE" val="46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70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1"/>
  <p:tag name="KSO_WM_UNIT_INDEX" val="1_4_1"/>
  <p:tag name="KSO_WM_UNIT_LAYERLEVEL" val="1_1_1"/>
  <p:tag name="KSO_WM_UNIT_LINE_FILL_TYPE" val="2"/>
  <p:tag name="KSO_WM_UNIT_LINE_FORE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70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7,&quot;width&quot;:864.847716535433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46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200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1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"/>
  <p:tag name="KSO_WM_UNIT_TEXT_FILL_TYPE" val="1"/>
  <p:tag name="KSO_WM_UNIT_TYPE" val="l_h_f"/>
  <p:tag name="KSO_WM_UNIT_USESOURCEFORMAT_APPLY" val="0"/>
  <p:tag name="KSO_WM_UNIT_VALUE" val="36"/>
</p:tagLst>
</file>

<file path=ppt/tags/tag213.xml><?xml version="1.0" encoding="utf-8"?>
<p:tagLst xmlns:p="http://schemas.openxmlformats.org/presentationml/2006/main">
  <p:tag name="KSO_WM_TEMPLATE_CATEGORY" val="custom"/>
  <p:tag name="KSO_WM_TEMPLATE_INDEX" val="20230914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75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5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20_5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5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20_5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5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20_5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5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20_5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20_5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31320_5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20_5*l_h_i*1_6_1"/>
  <p:tag name="KSO_WM_UNIT_INDEX" val="1_6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320_5*l_h_i*1_6_2"/>
  <p:tag name="KSO_WM_UNIT_INDEX" val="1_6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33"/>
</p:tagLst>
</file>

<file path=ppt/tags/tag23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微软雅黑</vt:lpstr>
      <vt:lpstr>Wingdings</vt:lpstr>
      <vt:lpstr>Calibri Light</vt:lpstr>
      <vt:lpstr>Office Theme</vt:lpstr>
      <vt:lpstr>羊跳跃脑炎的个案护理</vt:lpstr>
      <vt:lpstr>目录</vt:lpstr>
      <vt:lpstr>羊跳跃脑炎的概述</vt:lpstr>
      <vt:lpstr>定义和症状</vt:lpstr>
      <vt:lpstr>病因和发病机制</vt:lpstr>
      <vt:lpstr>诊断和鉴别诊断</vt:lpstr>
      <vt:lpstr>疾病进展和预后</vt:lpstr>
      <vt:lpstr>个案护理的方案制定</vt:lpstr>
      <vt:lpstr>护理目标的确定</vt:lpstr>
      <vt:lpstr>护理措施的制定</vt:lpstr>
      <vt:lpstr>护理计划的实施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2024-09-20T07:07:08.643</cp:lastPrinted>
  <dcterms:created xsi:type="dcterms:W3CDTF">2024-09-19T23:07:08Z</dcterms:created>
  <dcterms:modified xsi:type="dcterms:W3CDTF">2024-09-19T23:07:10Z</dcterms:modified>
</cp:coreProperties>
</file>