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20259-F1D8-4AC2-8E1F-8D4F936A6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86542-D6D5-4C35-BD4D-2BB393616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1EA70-E774-40AD-9538-40C0F4B11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3536F-D651-4C32-9D72-1A578A65A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68BCC4-0C8F-466C-9722-C604C6AD9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A0A3F5-BC42-442D-BE96-57A77A7B9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E5F5C-7125-4D53-9B5D-C6A22BDDB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89331-E872-4686-8BC3-9790D9355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0DCB4-5E30-4A4D-B804-5680E9FAF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49834-BBEA-4970-8B44-0F96B0A91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4D8EE-F3F6-4134-8460-EA2FE5A87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9206483" y="5969508"/>
            <a:ext cx="2257044" cy="493776"/>
          </a:xfrm>
          <a:prstGeom prst="rect">
            <a:avLst/>
          </a:prstGeom>
          <a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i="0"/>
          </a:p>
        </p:txBody>
      </p:sp>
      <p:sp>
        <p:nvSpPr>
          <p:cNvPr id="17" name="bk object 17"/>
          <p:cNvSpPr/>
          <p:nvPr/>
        </p:nvSpPr>
        <p:spPr>
          <a:xfrm>
            <a:off x="0" y="0"/>
            <a:ext cx="12195048" cy="684733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i="0"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88872" y="1628393"/>
            <a:ext cx="10220604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i="0"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1D1D1B"/>
                </a:solidFill>
                <a:latin typeface="Arial"/>
                <a:cs typeface="Arial"/>
              </a:defRPr>
            </a:lvl1pPr>
          </a:lstStyle>
          <a:p>
            <a:pPr marL="38100">
              <a:spcBef>
                <a:spcPts val="30"/>
              </a:spcBef>
            </a:pPr>
            <a:fld id="{81D60167-4931-47E6-BA6A-407CBD079E47}" type="slidenum">
              <a:rPr lang="en-US" altLang="zh-CN" spc="10" smtClean="0"/>
              <a:pPr marL="38100">
                <a:spcBef>
                  <a:spcPts val="30"/>
                </a:spcBef>
              </a:pPr>
              <a:t>‹#›</a:t>
            </a:fld>
            <a:endParaRPr lang="en-US" altLang="zh-CN" spc="1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1D1D1A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1D1D1B"/>
                </a:solidFill>
                <a:latin typeface="Arial"/>
                <a:cs typeface="Arial"/>
              </a:defRPr>
            </a:lvl1pPr>
          </a:lstStyle>
          <a:p>
            <a:pPr marL="38100">
              <a:spcBef>
                <a:spcPts val="30"/>
              </a:spcBef>
            </a:pPr>
            <a:fld id="{81D60167-4931-47E6-BA6A-407CBD079E47}" type="slidenum">
              <a:rPr lang="en-US" altLang="zh-CN" spc="10" smtClean="0"/>
              <a:pPr marL="38100">
                <a:spcBef>
                  <a:spcPts val="30"/>
                </a:spcBef>
              </a:pPr>
              <a:t>‹#›</a:t>
            </a:fld>
            <a:endParaRPr lang="en-US" altLang="zh-CN" spc="1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1D1D1A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i="0"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214616" y="1998091"/>
            <a:ext cx="4401820" cy="24622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1D1D1B"/>
                </a:solidFill>
                <a:latin typeface="Arial"/>
                <a:cs typeface="Arial"/>
              </a:defRPr>
            </a:lvl1pPr>
          </a:lstStyle>
          <a:p>
            <a:pPr marL="38100">
              <a:spcBef>
                <a:spcPts val="30"/>
              </a:spcBef>
            </a:pPr>
            <a:fld id="{81D60167-4931-47E6-BA6A-407CBD079E47}" type="slidenum">
              <a:rPr lang="en-US" altLang="zh-CN" spc="10" smtClean="0"/>
              <a:pPr marL="38100">
                <a:spcBef>
                  <a:spcPts val="30"/>
                </a:spcBef>
              </a:pPr>
              <a:t>‹#›</a:t>
            </a:fld>
            <a:endParaRPr lang="en-US" altLang="zh-CN" spc="1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1D1D1A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1D1D1B"/>
                </a:solidFill>
                <a:latin typeface="Arial"/>
                <a:cs typeface="Arial"/>
              </a:defRPr>
            </a:lvl1pPr>
          </a:lstStyle>
          <a:p>
            <a:pPr marL="38100">
              <a:spcBef>
                <a:spcPts val="30"/>
              </a:spcBef>
            </a:pPr>
            <a:fld id="{81D60167-4931-47E6-BA6A-407CBD079E47}" type="slidenum">
              <a:rPr lang="en-US" altLang="zh-CN" spc="10" smtClean="0"/>
              <a:pPr marL="38100">
                <a:spcBef>
                  <a:spcPts val="30"/>
                </a:spcBef>
              </a:pPr>
              <a:t>‹#›</a:t>
            </a:fld>
            <a:endParaRPr lang="en-US" altLang="zh-CN" spc="1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824773"/>
            <a:ext cx="12193524" cy="3899628"/>
          </a:xfrm>
          <a:prstGeom prst="rect">
            <a:avLst/>
          </a:prstGeom>
          <a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i="0"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1D1D1B"/>
                </a:solidFill>
                <a:latin typeface="Arial"/>
                <a:cs typeface="Arial"/>
              </a:defRPr>
            </a:lvl1pPr>
          </a:lstStyle>
          <a:p>
            <a:pPr marL="38100">
              <a:spcBef>
                <a:spcPts val="30"/>
              </a:spcBef>
            </a:pPr>
            <a:fld id="{81D60167-4931-47E6-BA6A-407CBD079E47}" type="slidenum">
              <a:rPr lang="en-US" altLang="zh-CN" spc="10" smtClean="0"/>
              <a:pPr marL="38100">
                <a:spcBef>
                  <a:spcPts val="30"/>
                </a:spcBef>
              </a:pPr>
              <a:t>‹#›</a:t>
            </a:fld>
            <a:endParaRPr lang="en-US" altLang="zh-CN" spc="1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4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3792" y="51307"/>
            <a:ext cx="11389995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1">
                <a:solidFill>
                  <a:srgbClr val="1D1D1A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47852" y="1090549"/>
            <a:ext cx="1146429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96163" y="6400098"/>
            <a:ext cx="213359" cy="1461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50" b="0" i="0" kern="1200">
                <a:solidFill>
                  <a:srgbClr val="1D1D1B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spcBef>
                <a:spcPts val="30"/>
              </a:spcBef>
            </a:pPr>
            <a:fld id="{81D60167-4931-47E6-BA6A-407CBD079E47}" type="slidenum">
              <a:rPr lang="en-US" altLang="zh-CN" spc="10" smtClean="0"/>
              <a:pPr marL="38100">
                <a:spcBef>
                  <a:spcPts val="30"/>
                </a:spcBef>
              </a:pPr>
              <a:t>‹#›</a:t>
            </a:fld>
            <a:endParaRPr lang="en-US" altLang="zh-CN" spc="1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B1F45D2-1FF0-48EA-801B-00A3D4F37403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9586"/>
          <a:stretch>
            <a:fillRect/>
          </a:stretch>
        </p:blipFill>
        <p:spPr>
          <a:xfrm>
            <a:off x="-1057" y="6739126"/>
            <a:ext cx="12193057" cy="171426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 i="0">
          <a:latin typeface="+mj-lt"/>
          <a:ea typeface="+mj-ea"/>
          <a:cs typeface="+mj-cs"/>
        </a:defRPr>
      </a:lvl1pPr>
    </p:titleStyle>
    <p:bodyStyle>
      <a:lvl1pPr marL="0">
        <a:defRPr i="0"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20.png" /><Relationship Id="rId11" Type="http://schemas.openxmlformats.org/officeDocument/2006/relationships/image" Target="../media/image21.png" /><Relationship Id="rId12" Type="http://schemas.openxmlformats.org/officeDocument/2006/relationships/image" Target="../media/image22.png" /><Relationship Id="rId13" Type="http://schemas.openxmlformats.org/officeDocument/2006/relationships/image" Target="../media/image23.png" /><Relationship Id="rId14" Type="http://schemas.openxmlformats.org/officeDocument/2006/relationships/image" Target="../media/image24.png" /><Relationship Id="rId15" Type="http://schemas.openxmlformats.org/officeDocument/2006/relationships/image" Target="../media/image25.png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Relationship Id="rId9" Type="http://schemas.openxmlformats.org/officeDocument/2006/relationships/image" Target="../media/image1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s://www.centos.org/legal/trademarks/" TargetMode="Ex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Relationship Id="rId3" Type="http://schemas.openxmlformats.org/officeDocument/2006/relationships/image" Target="../media/image2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8.png" /><Relationship Id="rId3" Type="http://schemas.openxmlformats.org/officeDocument/2006/relationships/image" Target="../media/image29.png" /><Relationship Id="rId4" Type="http://schemas.openxmlformats.org/officeDocument/2006/relationships/image" Target="../media/image3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9.png" /><Relationship Id="rId11" Type="http://schemas.openxmlformats.org/officeDocument/2006/relationships/image" Target="../media/image40.png" /><Relationship Id="rId12" Type="http://schemas.openxmlformats.org/officeDocument/2006/relationships/image" Target="../media/image41.png" /><Relationship Id="rId13" Type="http://schemas.openxmlformats.org/officeDocument/2006/relationships/image" Target="../media/image42.png" /><Relationship Id="rId2" Type="http://schemas.openxmlformats.org/officeDocument/2006/relationships/image" Target="../media/image31.jpeg" /><Relationship Id="rId3" Type="http://schemas.openxmlformats.org/officeDocument/2006/relationships/image" Target="../media/image32.png" /><Relationship Id="rId4" Type="http://schemas.openxmlformats.org/officeDocument/2006/relationships/image" Target="../media/image33.png" /><Relationship Id="rId5" Type="http://schemas.openxmlformats.org/officeDocument/2006/relationships/image" Target="../media/image34.png" /><Relationship Id="rId6" Type="http://schemas.openxmlformats.org/officeDocument/2006/relationships/image" Target="../media/image35.png" /><Relationship Id="rId7" Type="http://schemas.openxmlformats.org/officeDocument/2006/relationships/image" Target="../media/image36.png" /><Relationship Id="rId8" Type="http://schemas.openxmlformats.org/officeDocument/2006/relationships/image" Target="../media/image37.png" /><Relationship Id="rId9" Type="http://schemas.openxmlformats.org/officeDocument/2006/relationships/image" Target="../media/image3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3.png" /><Relationship Id="rId3" Type="http://schemas.openxmlformats.org/officeDocument/2006/relationships/image" Target="../media/image44.png" /><Relationship Id="rId4" Type="http://schemas.openxmlformats.org/officeDocument/2006/relationships/image" Target="../media/image4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6.png" /><Relationship Id="rId3" Type="http://schemas.openxmlformats.org/officeDocument/2006/relationships/image" Target="../media/image47.png" /><Relationship Id="rId4" Type="http://schemas.openxmlformats.org/officeDocument/2006/relationships/image" Target="../media/image48.png" /><Relationship Id="rId5" Type="http://schemas.openxmlformats.org/officeDocument/2006/relationships/image" Target="../media/image49.png" /><Relationship Id="rId6" Type="http://schemas.openxmlformats.org/officeDocument/2006/relationships/image" Target="../media/image50.png" /><Relationship Id="rId7" Type="http://schemas.openxmlformats.org/officeDocument/2006/relationships/image" Target="../media/image51.png" /><Relationship Id="rId8" Type="http://schemas.openxmlformats.org/officeDocument/2006/relationships/image" Target="../media/image52.png" /><Relationship Id="rId9" Type="http://schemas.openxmlformats.org/officeDocument/2006/relationships/image" Target="../media/image5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2.png" /><Relationship Id="rId11" Type="http://schemas.openxmlformats.org/officeDocument/2006/relationships/image" Target="../media/image63.png" /><Relationship Id="rId12" Type="http://schemas.openxmlformats.org/officeDocument/2006/relationships/image" Target="../media/image64.png" /><Relationship Id="rId13" Type="http://schemas.openxmlformats.org/officeDocument/2006/relationships/image" Target="../media/image65.png" /><Relationship Id="rId14" Type="http://schemas.openxmlformats.org/officeDocument/2006/relationships/image" Target="../media/image66.png" /><Relationship Id="rId15" Type="http://schemas.openxmlformats.org/officeDocument/2006/relationships/image" Target="../media/image67.png" /><Relationship Id="rId16" Type="http://schemas.openxmlformats.org/officeDocument/2006/relationships/image" Target="../media/image68.png" /><Relationship Id="rId17" Type="http://schemas.openxmlformats.org/officeDocument/2006/relationships/image" Target="../media/image69.png" /><Relationship Id="rId18" Type="http://schemas.openxmlformats.org/officeDocument/2006/relationships/image" Target="../media/image70.png" /><Relationship Id="rId19" Type="http://schemas.openxmlformats.org/officeDocument/2006/relationships/image" Target="../media/image71.png" /><Relationship Id="rId2" Type="http://schemas.openxmlformats.org/officeDocument/2006/relationships/image" Target="../media/image54.png" /><Relationship Id="rId20" Type="http://schemas.openxmlformats.org/officeDocument/2006/relationships/image" Target="../media/image72.png" /><Relationship Id="rId21" Type="http://schemas.openxmlformats.org/officeDocument/2006/relationships/image" Target="../media/image73.png" /><Relationship Id="rId22" Type="http://schemas.openxmlformats.org/officeDocument/2006/relationships/image" Target="../media/image74.png" /><Relationship Id="rId23" Type="http://schemas.openxmlformats.org/officeDocument/2006/relationships/image" Target="../media/image75.png" /><Relationship Id="rId24" Type="http://schemas.openxmlformats.org/officeDocument/2006/relationships/image" Target="../media/image76.png" /><Relationship Id="rId25" Type="http://schemas.openxmlformats.org/officeDocument/2006/relationships/image" Target="../media/image77.png" /><Relationship Id="rId26" Type="http://schemas.openxmlformats.org/officeDocument/2006/relationships/image" Target="../media/image78.png" /><Relationship Id="rId27" Type="http://schemas.openxmlformats.org/officeDocument/2006/relationships/image" Target="../media/image79.png" /><Relationship Id="rId3" Type="http://schemas.openxmlformats.org/officeDocument/2006/relationships/image" Target="../media/image55.png" /><Relationship Id="rId4" Type="http://schemas.openxmlformats.org/officeDocument/2006/relationships/image" Target="../media/image56.png" /><Relationship Id="rId5" Type="http://schemas.openxmlformats.org/officeDocument/2006/relationships/image" Target="../media/image57.png" /><Relationship Id="rId6" Type="http://schemas.openxmlformats.org/officeDocument/2006/relationships/image" Target="../media/image58.png" /><Relationship Id="rId7" Type="http://schemas.openxmlformats.org/officeDocument/2006/relationships/image" Target="../media/image59.png" /><Relationship Id="rId8" Type="http://schemas.openxmlformats.org/officeDocument/2006/relationships/image" Target="../media/image60.png" /><Relationship Id="rId9" Type="http://schemas.openxmlformats.org/officeDocument/2006/relationships/image" Target="../media/image6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1310412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88872" y="1628393"/>
            <a:ext cx="8688528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b="1" spc="285">
                <a:solidFill>
                  <a:srgbClr val="1D1D1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open</a:t>
            </a:r>
            <a:r>
              <a:rPr sz="4000" b="1" spc="-760">
                <a:solidFill>
                  <a:srgbClr val="1D1D1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 </a:t>
            </a:r>
            <a:r>
              <a:rPr sz="4000" b="1" spc="310">
                <a:solidFill>
                  <a:srgbClr val="1D1D1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Euler</a:t>
            </a:r>
            <a:r>
              <a:rPr lang="zh-CN" altLang="en-US" sz="4000" b="1" spc="310">
                <a:solidFill>
                  <a:srgbClr val="1D1D1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操作系统及生态概述</a:t>
            </a:r>
            <a:endParaRPr sz="4000">
              <a:latin typeface="微软雅黑" panose="020b0503020204020204" pitchFamily="34" charset="-122"/>
              <a:ea typeface="微软雅黑" panose="020b0503020204020204" pitchFamily="34" charset="-122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/>
          <p:nvPr/>
        </p:nvSpPr>
        <p:spPr>
          <a:xfrm>
            <a:off x="1030986" y="1349502"/>
            <a:ext cx="886460" cy="0"/>
          </a:xfrm>
          <a:custGeom>
            <a:rect l="l" t="t" r="r" b="b"/>
            <a:pathLst>
              <a:path w="886460">
                <a:moveTo>
                  <a:pt x="885951" y="0"/>
                </a:moveTo>
                <a:lnTo>
                  <a:pt x="0" y="0"/>
                </a:lnTo>
              </a:path>
            </a:pathLst>
          </a:custGeom>
          <a:ln w="28956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997711" y="646938"/>
            <a:ext cx="939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i="0">
                <a:latin typeface="微软雅黑"/>
                <a:cs typeface="微软雅黑"/>
              </a:rPr>
              <a:t>目录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034539" y="1426463"/>
            <a:ext cx="1960245" cy="2489200"/>
          </a:xfrm>
          <a:prstGeom prst="rect">
            <a:avLst/>
          </a:prstGeom>
          <a:solidFill>
            <a:srgbClr val="BEBEBE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200">
              <a:latin typeface="Times New Roman"/>
              <a:cs typeface="Times New Roman"/>
            </a:endParaRPr>
          </a:p>
          <a:p>
            <a:pPr marL="213360">
              <a:lnSpc>
                <a:spcPct val="100000"/>
              </a:lnSpc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鲲鹏计算战略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39184" y="1426463"/>
            <a:ext cx="1960245" cy="2489200"/>
          </a:xfrm>
          <a:prstGeom prst="rect">
            <a:avLst/>
          </a:prstGeom>
          <a:solidFill>
            <a:srgbClr val="FF8388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200">
              <a:latin typeface="Times New Roman"/>
              <a:cs typeface="Times New Roman"/>
            </a:endParaRPr>
          </a:p>
          <a:p>
            <a:pPr marL="340360">
              <a:lnSpc>
                <a:spcPct val="100000"/>
              </a:lnSpc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趋势与挑战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243828" y="1426463"/>
            <a:ext cx="1960245" cy="2489200"/>
          </a:xfrm>
          <a:prstGeom prst="rect">
            <a:avLst/>
          </a:prstGeom>
          <a:solidFill>
            <a:srgbClr val="BEBEBE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200">
              <a:latin typeface="Times New Roman"/>
              <a:cs typeface="Times New Roman"/>
            </a:endParaRPr>
          </a:p>
          <a:p>
            <a:pPr marL="106045">
              <a:lnSpc>
                <a:spcPct val="100000"/>
              </a:lnSpc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openEuler优势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348471" y="1426463"/>
            <a:ext cx="1960245" cy="2489200"/>
          </a:xfrm>
          <a:prstGeom prst="rect">
            <a:avLst/>
          </a:prstGeom>
          <a:solidFill>
            <a:srgbClr val="BEBEBE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200">
              <a:latin typeface="Times New Roman"/>
              <a:cs typeface="Times New Roman"/>
            </a:endParaRPr>
          </a:p>
          <a:p>
            <a:pPr marL="214629">
              <a:lnSpc>
                <a:spcPct val="100000"/>
              </a:lnSpc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共建开源生态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18178" y="4330953"/>
            <a:ext cx="7823834" cy="134139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1D1D1A"/>
                </a:solidFill>
                <a:latin typeface="微软雅黑"/>
                <a:cs typeface="微软雅黑"/>
              </a:rPr>
              <a:t>通过交流、探讨，希望</a:t>
            </a:r>
            <a:r>
              <a:rPr sz="2000" b="1" spc="-15">
                <a:solidFill>
                  <a:srgbClr val="1D1D1A"/>
                </a:solidFill>
                <a:latin typeface="微软雅黑"/>
                <a:cs typeface="微软雅黑"/>
              </a:rPr>
              <a:t>您</a:t>
            </a:r>
            <a:r>
              <a:rPr sz="2000" b="1">
                <a:solidFill>
                  <a:srgbClr val="1D1D1A"/>
                </a:solidFill>
                <a:latin typeface="微软雅黑"/>
                <a:cs typeface="微软雅黑"/>
              </a:rPr>
              <a:t>可以：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了解华为什么开</a:t>
            </a:r>
            <a:r>
              <a:rPr sz="2000" spc="5">
                <a:solidFill>
                  <a:srgbClr val="C00000"/>
                </a:solidFill>
                <a:latin typeface="微软雅黑"/>
                <a:cs typeface="微软雅黑"/>
              </a:rPr>
              <a:t>源</a:t>
            </a:r>
            <a:r>
              <a:rPr sz="2000" spc="-5">
                <a:solidFill>
                  <a:srgbClr val="C00000"/>
                </a:solidFill>
                <a:latin typeface="微软雅黑"/>
                <a:cs typeface="微软雅黑"/>
              </a:rPr>
              <a:t>openEuler</a:t>
            </a: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系统以</a:t>
            </a:r>
            <a:r>
              <a:rPr sz="2000" spc="-10">
                <a:solidFill>
                  <a:srgbClr val="C00000"/>
                </a:solidFill>
                <a:latin typeface="微软雅黑"/>
                <a:cs typeface="微软雅黑"/>
              </a:rPr>
              <a:t>及</a:t>
            </a:r>
            <a:r>
              <a:rPr sz="2000" spc="-5">
                <a:solidFill>
                  <a:srgbClr val="C00000"/>
                </a:solidFill>
                <a:latin typeface="微软雅黑"/>
                <a:cs typeface="微软雅黑"/>
              </a:rPr>
              <a:t>openEuler</a:t>
            </a:r>
            <a:r>
              <a:rPr sz="2000" spc="5">
                <a:solidFill>
                  <a:srgbClr val="C00000"/>
                </a:solidFill>
                <a:latin typeface="微软雅黑"/>
                <a:cs typeface="微软雅黑"/>
              </a:rPr>
              <a:t>系操</a:t>
            </a:r>
            <a:r>
              <a:rPr sz="2000" spc="-5">
                <a:solidFill>
                  <a:srgbClr val="C00000"/>
                </a:solidFill>
                <a:latin typeface="微软雅黑"/>
                <a:cs typeface="微软雅黑"/>
              </a:rPr>
              <a:t>作</a:t>
            </a:r>
            <a:r>
              <a:rPr sz="2000" spc="-10">
                <a:solidFill>
                  <a:srgbClr val="C00000"/>
                </a:solidFill>
                <a:latin typeface="微软雅黑"/>
                <a:cs typeface="微软雅黑"/>
              </a:rPr>
              <a:t>系</a:t>
            </a:r>
            <a:r>
              <a:rPr sz="2000" spc="5">
                <a:solidFill>
                  <a:srgbClr val="C00000"/>
                </a:solidFill>
                <a:latin typeface="微软雅黑"/>
                <a:cs typeface="微软雅黑"/>
              </a:rPr>
              <a:t>统</a:t>
            </a: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对</a:t>
            </a:r>
            <a:r>
              <a:rPr sz="2000" b="1" spc="-10">
                <a:solidFill>
                  <a:srgbClr val="C00000"/>
                </a:solidFill>
                <a:latin typeface="微软雅黑"/>
                <a:cs typeface="微软雅黑"/>
              </a:rPr>
              <a:t>鲲</a:t>
            </a:r>
            <a:r>
              <a:rPr sz="2000" b="1">
                <a:solidFill>
                  <a:srgbClr val="C00000"/>
                </a:solidFill>
                <a:latin typeface="微软雅黑"/>
                <a:cs typeface="微软雅黑"/>
              </a:rPr>
              <a:t>鹏</a:t>
            </a:r>
            <a:r>
              <a:rPr sz="2000" spc="5">
                <a:solidFill>
                  <a:srgbClr val="C00000"/>
                </a:solidFill>
                <a:latin typeface="微软雅黑"/>
                <a:cs typeface="微软雅黑"/>
              </a:rPr>
              <a:t>产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2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业发展的</a:t>
            </a:r>
            <a:r>
              <a:rPr sz="2000" b="1">
                <a:solidFill>
                  <a:srgbClr val="C00000"/>
                </a:solidFill>
                <a:latin typeface="微软雅黑"/>
                <a:cs typeface="微软雅黑"/>
              </a:rPr>
              <a:t>必要性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477511" y="3974591"/>
            <a:ext cx="1277620" cy="236220"/>
          </a:xfrm>
          <a:custGeom>
            <a:rect l="l" t="t" r="r" b="b"/>
            <a:pathLst>
              <a:path w="1277620" h="236220">
                <a:moveTo>
                  <a:pt x="1277112" y="118109"/>
                </a:moveTo>
                <a:lnTo>
                  <a:pt x="0" y="118109"/>
                </a:lnTo>
                <a:lnTo>
                  <a:pt x="638555" y="236219"/>
                </a:lnTo>
                <a:lnTo>
                  <a:pt x="1277112" y="118109"/>
                </a:lnTo>
                <a:close/>
              </a:path>
              <a:path w="1277620" h="236220">
                <a:moveTo>
                  <a:pt x="957834" y="0"/>
                </a:moveTo>
                <a:lnTo>
                  <a:pt x="319277" y="0"/>
                </a:lnTo>
                <a:lnTo>
                  <a:pt x="319277" y="118109"/>
                </a:lnTo>
                <a:lnTo>
                  <a:pt x="957834" y="118109"/>
                </a:lnTo>
                <a:lnTo>
                  <a:pt x="957834" y="0"/>
                </a:lnTo>
                <a:close/>
              </a:path>
            </a:pathLst>
          </a:custGeom>
          <a:solidFill>
            <a:srgbClr val="FF838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/>
          <p:nvPr/>
        </p:nvSpPr>
        <p:spPr>
          <a:xfrm>
            <a:off x="4975352" y="6503923"/>
            <a:ext cx="1957705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endParaRPr sz="16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82041" y="197561"/>
            <a:ext cx="11770360" cy="83629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3195"/>
              </a:lnSpc>
              <a:spcBef>
                <a:spcPts val="95"/>
              </a:spcBef>
            </a:pPr>
            <a:r>
              <a:rPr i="0" spc="-10">
                <a:solidFill>
                  <a:srgbClr val="C00000"/>
                </a:solidFill>
              </a:rPr>
              <a:t>华为为什么要开源？</a:t>
            </a:r>
          </a:p>
          <a:p>
            <a:pPr marL="12700">
              <a:lnSpc>
                <a:spcPts val="3195"/>
              </a:lnSpc>
            </a:pPr>
            <a:r>
              <a:rPr i="0" spc="-5">
                <a:solidFill>
                  <a:srgbClr val="C00000"/>
                </a:solidFill>
                <a:latin typeface="微软雅黑"/>
                <a:cs typeface="微软雅黑"/>
              </a:rPr>
              <a:t>723</a:t>
            </a:r>
            <a:r>
              <a:rPr i="0" spc="-5">
                <a:solidFill>
                  <a:srgbClr val="C00000"/>
                </a:solidFill>
              </a:rPr>
              <a:t>发布操作系统策略“</a:t>
            </a:r>
            <a:r>
              <a:rPr i="0" spc="-5">
                <a:solidFill>
                  <a:srgbClr val="C00000"/>
                </a:solidFill>
                <a:latin typeface="微软雅黑"/>
                <a:cs typeface="微软雅黑"/>
              </a:rPr>
              <a:t>openEuler</a:t>
            </a:r>
            <a:r>
              <a:rPr i="0" spc="-5">
                <a:solidFill>
                  <a:srgbClr val="C00000"/>
                </a:solidFill>
              </a:rPr>
              <a:t>全面开源，使能</a:t>
            </a:r>
            <a:r>
              <a:rPr i="0" spc="-5">
                <a:solidFill>
                  <a:srgbClr val="C00000"/>
                </a:solidFill>
                <a:latin typeface="微软雅黑"/>
                <a:cs typeface="微软雅黑"/>
              </a:rPr>
              <a:t>OSV</a:t>
            </a:r>
            <a:r>
              <a:rPr i="0" spc="-5">
                <a:solidFill>
                  <a:srgbClr val="C00000"/>
                </a:solidFill>
              </a:rPr>
              <a:t>发展商业</a:t>
            </a:r>
            <a:r>
              <a:rPr i="0">
                <a:solidFill>
                  <a:srgbClr val="C00000"/>
                </a:solidFill>
              </a:rPr>
              <a:t>发</a:t>
            </a:r>
            <a:r>
              <a:rPr i="0" spc="-5">
                <a:solidFill>
                  <a:srgbClr val="C00000"/>
                </a:solidFill>
              </a:rPr>
              <a:t>行版”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06616" y="1540256"/>
            <a:ext cx="5043170" cy="3074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9085" indent="-287020">
              <a:lnSpc>
                <a:spcPct val="100000"/>
              </a:lnSpc>
              <a:spcBef>
                <a:spcPts val="105"/>
              </a:spcBef>
              <a:buFont typeface="Wingdings"/>
              <a:buChar char=""/>
              <a:tabLst>
                <a:tab pos="299720"/>
              </a:tabLst>
            </a:pPr>
            <a:r>
              <a:rPr sz="2000">
                <a:latin typeface="微软雅黑"/>
                <a:cs typeface="微软雅黑"/>
              </a:rPr>
              <a:t>总体策略：使能鲲鹏的</a:t>
            </a:r>
            <a:r>
              <a:rPr sz="2000" spc="-15">
                <a:latin typeface="微软雅黑"/>
                <a:cs typeface="微软雅黑"/>
              </a:rPr>
              <a:t>能</a:t>
            </a:r>
            <a:r>
              <a:rPr sz="2000">
                <a:latin typeface="微软雅黑"/>
                <a:cs typeface="微软雅黑"/>
              </a:rPr>
              <a:t>力全</a:t>
            </a:r>
            <a:r>
              <a:rPr sz="2000" spc="-15">
                <a:latin typeface="微软雅黑"/>
                <a:cs typeface="微软雅黑"/>
              </a:rPr>
              <a:t>部</a:t>
            </a:r>
            <a:r>
              <a:rPr sz="2000">
                <a:latin typeface="微软雅黑"/>
                <a:cs typeface="微软雅黑"/>
              </a:rPr>
              <a:t>开源</a:t>
            </a:r>
            <a:endParaRPr sz="2000">
              <a:latin typeface="微软雅黑"/>
              <a:cs typeface="微软雅黑"/>
            </a:endParaRPr>
          </a:p>
          <a:p>
            <a:pPr marL="299085" marR="172085" indent="-287020">
              <a:lnSpc>
                <a:spcPct val="100000"/>
              </a:lnSpc>
              <a:spcBef>
                <a:spcPts val="1800"/>
              </a:spcBef>
              <a:buFont typeface="Wingdings"/>
              <a:buChar char=""/>
              <a:tabLst>
                <a:tab pos="299720"/>
              </a:tabLst>
            </a:pPr>
            <a:r>
              <a:rPr sz="2000">
                <a:latin typeface="微软雅黑"/>
                <a:cs typeface="微软雅黑"/>
              </a:rPr>
              <a:t>原华为EulerOS使能</a:t>
            </a:r>
            <a:r>
              <a:rPr sz="2000" spc="5">
                <a:latin typeface="微软雅黑"/>
                <a:cs typeface="微软雅黑"/>
              </a:rPr>
              <a:t>鲲</a:t>
            </a:r>
            <a:r>
              <a:rPr sz="2000">
                <a:latin typeface="微软雅黑"/>
                <a:cs typeface="微软雅黑"/>
              </a:rPr>
              <a:t>鹏的代码和</a:t>
            </a:r>
            <a:r>
              <a:rPr sz="2000" spc="-10">
                <a:latin typeface="微软雅黑"/>
                <a:cs typeface="微软雅黑"/>
              </a:rPr>
              <a:t>能</a:t>
            </a:r>
            <a:r>
              <a:rPr sz="2000">
                <a:latin typeface="微软雅黑"/>
                <a:cs typeface="微软雅黑"/>
              </a:rPr>
              <a:t>力贡 献到开源社区，坚持</a:t>
            </a:r>
            <a:r>
              <a:rPr sz="2000" spc="-10">
                <a:latin typeface="微软雅黑"/>
                <a:cs typeface="微软雅黑"/>
              </a:rPr>
              <a:t>Upstream</a:t>
            </a:r>
            <a:r>
              <a:rPr sz="2000" spc="-65">
                <a:latin typeface="微软雅黑"/>
                <a:cs typeface="微软雅黑"/>
              </a:rPr>
              <a:t> </a:t>
            </a:r>
            <a:r>
              <a:rPr sz="2000">
                <a:latin typeface="微软雅黑"/>
                <a:cs typeface="微软雅黑"/>
              </a:rPr>
              <a:t>First策略</a:t>
            </a:r>
            <a:endParaRPr sz="2000">
              <a:latin typeface="微软雅黑"/>
              <a:cs typeface="微软雅黑"/>
            </a:endParaRPr>
          </a:p>
          <a:p>
            <a:pPr marL="299085" marR="5080" indent="-287020">
              <a:lnSpc>
                <a:spcPct val="100000"/>
              </a:lnSpc>
              <a:spcBef>
                <a:spcPts val="1800"/>
              </a:spcBef>
              <a:buFont typeface="Wingdings"/>
              <a:buChar char=""/>
              <a:tabLst>
                <a:tab pos="299720"/>
              </a:tabLst>
            </a:pPr>
            <a:r>
              <a:rPr sz="2000">
                <a:latin typeface="微软雅黑"/>
                <a:cs typeface="微软雅黑"/>
              </a:rPr>
              <a:t>第三方操作系统厂商可</a:t>
            </a:r>
            <a:r>
              <a:rPr sz="2000" spc="-15">
                <a:latin typeface="微软雅黑"/>
                <a:cs typeface="微软雅黑"/>
              </a:rPr>
              <a:t>基</a:t>
            </a:r>
            <a:r>
              <a:rPr sz="2000">
                <a:latin typeface="微软雅黑"/>
                <a:cs typeface="微软雅黑"/>
              </a:rPr>
              <a:t>于开</a:t>
            </a:r>
            <a:r>
              <a:rPr sz="2000" spc="-15">
                <a:latin typeface="微软雅黑"/>
                <a:cs typeface="微软雅黑"/>
              </a:rPr>
              <a:t>源</a:t>
            </a:r>
            <a:r>
              <a:rPr sz="2000">
                <a:latin typeface="微软雅黑"/>
                <a:cs typeface="微软雅黑"/>
              </a:rPr>
              <a:t>社区</a:t>
            </a:r>
            <a:r>
              <a:rPr sz="2000" spc="-130">
                <a:latin typeface="微软雅黑"/>
                <a:cs typeface="微软雅黑"/>
              </a:rPr>
              <a:t>L</a:t>
            </a:r>
            <a:r>
              <a:rPr sz="2000" spc="-5">
                <a:latin typeface="微软雅黑"/>
                <a:cs typeface="微软雅黑"/>
              </a:rPr>
              <a:t>T</a:t>
            </a:r>
            <a:r>
              <a:rPr sz="2000">
                <a:latin typeface="微软雅黑"/>
                <a:cs typeface="微软雅黑"/>
              </a:rPr>
              <a:t>S版 本，发布各自品牌的商</a:t>
            </a:r>
            <a:r>
              <a:rPr sz="2000" spc="-15">
                <a:latin typeface="微软雅黑"/>
                <a:cs typeface="微软雅黑"/>
              </a:rPr>
              <a:t>用</a:t>
            </a:r>
            <a:r>
              <a:rPr sz="2000">
                <a:latin typeface="微软雅黑"/>
                <a:cs typeface="微软雅黑"/>
              </a:rPr>
              <a:t>操作</a:t>
            </a:r>
            <a:r>
              <a:rPr sz="2000" spc="-15">
                <a:latin typeface="微软雅黑"/>
                <a:cs typeface="微软雅黑"/>
              </a:rPr>
              <a:t>系</a:t>
            </a:r>
            <a:r>
              <a:rPr sz="2000">
                <a:latin typeface="微软雅黑"/>
                <a:cs typeface="微软雅黑"/>
              </a:rPr>
              <a:t>统</a:t>
            </a:r>
            <a:endParaRPr sz="20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1800"/>
              </a:spcBef>
              <a:buFont typeface="Wingdings"/>
              <a:buChar char=""/>
              <a:tabLst>
                <a:tab pos="299720"/>
              </a:tabLst>
            </a:pPr>
            <a:r>
              <a:rPr sz="2000">
                <a:latin typeface="微软雅黑"/>
                <a:cs typeface="微软雅黑"/>
              </a:rPr>
              <a:t>华为不发布操作系统商</a:t>
            </a:r>
            <a:r>
              <a:rPr sz="2000" spc="-15">
                <a:latin typeface="微软雅黑"/>
                <a:cs typeface="微软雅黑"/>
              </a:rPr>
              <a:t>业</a:t>
            </a:r>
            <a:r>
              <a:rPr sz="2000">
                <a:latin typeface="微软雅黑"/>
                <a:cs typeface="微软雅黑"/>
              </a:rPr>
              <a:t>版本</a:t>
            </a:r>
            <a:endParaRPr sz="20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1800"/>
              </a:spcBef>
              <a:buFont typeface="Wingdings"/>
              <a:buChar char=""/>
              <a:tabLst>
                <a:tab pos="299720"/>
              </a:tabLst>
            </a:pPr>
            <a:r>
              <a:rPr sz="2000" spc="-20">
                <a:latin typeface="微软雅黑"/>
                <a:cs typeface="微软雅黑"/>
              </a:rPr>
              <a:t>LTS：Long </a:t>
            </a:r>
            <a:r>
              <a:rPr sz="2000" spc="-55">
                <a:latin typeface="微软雅黑"/>
                <a:cs typeface="微软雅黑"/>
              </a:rPr>
              <a:t>Term</a:t>
            </a:r>
            <a:r>
              <a:rPr sz="2000" spc="-35">
                <a:latin typeface="微软雅黑"/>
                <a:cs typeface="微软雅黑"/>
              </a:rPr>
              <a:t> </a:t>
            </a:r>
            <a:r>
              <a:rPr sz="2000" spc="5">
                <a:latin typeface="微软雅黑"/>
                <a:cs typeface="微软雅黑"/>
              </a:rPr>
              <a:t>Support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481833" y="1358646"/>
            <a:ext cx="1290955" cy="342401"/>
          </a:xfrm>
          <a:prstGeom prst="rect">
            <a:avLst/>
          </a:prstGeom>
          <a:ln w="19811">
            <a:solidFill>
              <a:srgbClr val="000000"/>
            </a:solidFill>
          </a:ln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7495">
              <a:lnSpc>
                <a:spcPct val="100000"/>
              </a:lnSpc>
              <a:spcBef>
                <a:spcPts val="750"/>
              </a:spcBef>
            </a:pPr>
            <a:r>
              <a:rPr sz="1600" b="1" spc="-5">
                <a:latin typeface="微软雅黑"/>
                <a:cs typeface="微软雅黑"/>
              </a:rPr>
              <a:t>用户群2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087623" y="1808988"/>
            <a:ext cx="76200" cy="1685925"/>
          </a:xfrm>
          <a:custGeom>
            <a:rect l="l" t="t" r="r" b="b"/>
            <a:pathLst>
              <a:path w="76200" h="1685925">
                <a:moveTo>
                  <a:pt x="44450" y="63500"/>
                </a:moveTo>
                <a:lnTo>
                  <a:pt x="31750" y="63500"/>
                </a:lnTo>
                <a:lnTo>
                  <a:pt x="31750" y="1685925"/>
                </a:lnTo>
                <a:lnTo>
                  <a:pt x="44450" y="1685925"/>
                </a:lnTo>
                <a:lnTo>
                  <a:pt x="44450" y="63500"/>
                </a:lnTo>
                <a:close/>
              </a:path>
              <a:path w="76200" h="1685925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1685925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385D8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722746" y="1801367"/>
            <a:ext cx="76200" cy="2677160"/>
          </a:xfrm>
          <a:custGeom>
            <a:rect l="l" t="t" r="r" b="b"/>
            <a:pathLst>
              <a:path w="76200" h="2677160">
                <a:moveTo>
                  <a:pt x="44475" y="76178"/>
                </a:moveTo>
                <a:lnTo>
                  <a:pt x="31775" y="76221"/>
                </a:lnTo>
                <a:lnTo>
                  <a:pt x="37083" y="2676652"/>
                </a:lnTo>
                <a:lnTo>
                  <a:pt x="49783" y="2676525"/>
                </a:lnTo>
                <a:lnTo>
                  <a:pt x="44475" y="76178"/>
                </a:lnTo>
                <a:close/>
              </a:path>
              <a:path w="76200" h="2677160">
                <a:moveTo>
                  <a:pt x="37973" y="0"/>
                </a:moveTo>
                <a:lnTo>
                  <a:pt x="0" y="76327"/>
                </a:lnTo>
                <a:lnTo>
                  <a:pt x="31775" y="76221"/>
                </a:lnTo>
                <a:lnTo>
                  <a:pt x="31750" y="63500"/>
                </a:lnTo>
                <a:lnTo>
                  <a:pt x="69882" y="63500"/>
                </a:lnTo>
                <a:lnTo>
                  <a:pt x="37973" y="0"/>
                </a:lnTo>
                <a:close/>
              </a:path>
              <a:path w="76200" h="2677160">
                <a:moveTo>
                  <a:pt x="44450" y="63500"/>
                </a:moveTo>
                <a:lnTo>
                  <a:pt x="31750" y="63500"/>
                </a:lnTo>
                <a:lnTo>
                  <a:pt x="31775" y="76221"/>
                </a:lnTo>
                <a:lnTo>
                  <a:pt x="44475" y="76178"/>
                </a:lnTo>
                <a:lnTo>
                  <a:pt x="44450" y="63500"/>
                </a:lnTo>
                <a:close/>
              </a:path>
              <a:path w="76200" h="2677160">
                <a:moveTo>
                  <a:pt x="69882" y="63500"/>
                </a:moveTo>
                <a:lnTo>
                  <a:pt x="44450" y="63500"/>
                </a:lnTo>
                <a:lnTo>
                  <a:pt x="44475" y="76178"/>
                </a:lnTo>
                <a:lnTo>
                  <a:pt x="76200" y="76073"/>
                </a:lnTo>
                <a:lnTo>
                  <a:pt x="69882" y="63500"/>
                </a:lnTo>
                <a:close/>
              </a:path>
            </a:pathLst>
          </a:custGeom>
          <a:solidFill>
            <a:srgbClr val="385D8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3297173" y="2350770"/>
            <a:ext cx="1922145" cy="342401"/>
          </a:xfrm>
          <a:prstGeom prst="rect">
            <a:avLst/>
          </a:prstGeom>
          <a:ln w="19811">
            <a:solidFill>
              <a:srgbClr val="000000"/>
            </a:solidFill>
          </a:ln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7030">
              <a:lnSpc>
                <a:spcPct val="100000"/>
              </a:lnSpc>
              <a:spcBef>
                <a:spcPts val="750"/>
              </a:spcBef>
            </a:pPr>
            <a:r>
              <a:rPr sz="1600" b="1" spc="-60">
                <a:latin typeface="微软雅黑"/>
                <a:cs typeface="微软雅黑"/>
              </a:rPr>
              <a:t>Top</a:t>
            </a:r>
            <a:r>
              <a:rPr sz="1600" b="1" spc="-5">
                <a:latin typeface="微软雅黑"/>
                <a:cs typeface="微软雅黑"/>
              </a:rPr>
              <a:t>应用厂家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89253" y="1358646"/>
            <a:ext cx="1203960" cy="342401"/>
          </a:xfrm>
          <a:prstGeom prst="rect">
            <a:avLst/>
          </a:prstGeom>
          <a:ln w="19812">
            <a:solidFill>
              <a:srgbClr val="000000"/>
            </a:solidFill>
          </a:ln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4950">
              <a:lnSpc>
                <a:spcPct val="100000"/>
              </a:lnSpc>
              <a:spcBef>
                <a:spcPts val="750"/>
              </a:spcBef>
            </a:pPr>
            <a:r>
              <a:rPr sz="1600" b="1" spc="-5">
                <a:latin typeface="微软雅黑"/>
                <a:cs typeface="微软雅黑"/>
              </a:rPr>
              <a:t>用户群1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441450" y="1808988"/>
            <a:ext cx="87630" cy="4200525"/>
          </a:xfrm>
          <a:custGeom>
            <a:rect l="l" t="t" r="r" b="b"/>
            <a:pathLst>
              <a:path w="87630" h="4200525">
                <a:moveTo>
                  <a:pt x="42920" y="76136"/>
                </a:moveTo>
                <a:lnTo>
                  <a:pt x="0" y="4200105"/>
                </a:lnTo>
                <a:lnTo>
                  <a:pt x="12700" y="4200232"/>
                </a:lnTo>
                <a:lnTo>
                  <a:pt x="55620" y="76263"/>
                </a:lnTo>
                <a:lnTo>
                  <a:pt x="42920" y="76136"/>
                </a:lnTo>
                <a:close/>
              </a:path>
              <a:path w="87630" h="4200525">
                <a:moveTo>
                  <a:pt x="80958" y="63373"/>
                </a:moveTo>
                <a:lnTo>
                  <a:pt x="43053" y="63373"/>
                </a:lnTo>
                <a:lnTo>
                  <a:pt x="55753" y="63500"/>
                </a:lnTo>
                <a:lnTo>
                  <a:pt x="55620" y="76263"/>
                </a:lnTo>
                <a:lnTo>
                  <a:pt x="87375" y="76581"/>
                </a:lnTo>
                <a:lnTo>
                  <a:pt x="80958" y="63373"/>
                </a:lnTo>
                <a:close/>
              </a:path>
              <a:path w="87630" h="4200525">
                <a:moveTo>
                  <a:pt x="43053" y="63373"/>
                </a:moveTo>
                <a:lnTo>
                  <a:pt x="42920" y="76136"/>
                </a:lnTo>
                <a:lnTo>
                  <a:pt x="55620" y="76263"/>
                </a:lnTo>
                <a:lnTo>
                  <a:pt x="55753" y="63500"/>
                </a:lnTo>
                <a:lnTo>
                  <a:pt x="43053" y="63373"/>
                </a:lnTo>
                <a:close/>
              </a:path>
              <a:path w="87630" h="4200525">
                <a:moveTo>
                  <a:pt x="50165" y="0"/>
                </a:moveTo>
                <a:lnTo>
                  <a:pt x="11175" y="75819"/>
                </a:lnTo>
                <a:lnTo>
                  <a:pt x="42920" y="76136"/>
                </a:lnTo>
                <a:lnTo>
                  <a:pt x="43053" y="63373"/>
                </a:lnTo>
                <a:lnTo>
                  <a:pt x="80958" y="63373"/>
                </a:lnTo>
                <a:lnTo>
                  <a:pt x="50165" y="0"/>
                </a:lnTo>
                <a:close/>
              </a:path>
            </a:pathLst>
          </a:custGeom>
          <a:solidFill>
            <a:srgbClr val="385D8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218432" y="2837688"/>
            <a:ext cx="76200" cy="722630"/>
          </a:xfrm>
          <a:custGeom>
            <a:rect l="l" t="t" r="r" b="b"/>
            <a:pathLst>
              <a:path w="76200" h="722629">
                <a:moveTo>
                  <a:pt x="44450" y="63500"/>
                </a:moveTo>
                <a:lnTo>
                  <a:pt x="31750" y="63500"/>
                </a:lnTo>
                <a:lnTo>
                  <a:pt x="31750" y="722629"/>
                </a:lnTo>
                <a:lnTo>
                  <a:pt x="44450" y="722629"/>
                </a:lnTo>
                <a:lnTo>
                  <a:pt x="44450" y="63500"/>
                </a:lnTo>
                <a:close/>
              </a:path>
              <a:path w="76200" h="722629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722629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385D8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486911" y="3745991"/>
            <a:ext cx="1417320" cy="556260"/>
          </a:xfrm>
          <a:custGeom>
            <a:rect l="l" t="t" r="r" b="b"/>
            <a:pathLst>
              <a:path w="1417320" h="556260">
                <a:moveTo>
                  <a:pt x="1062989" y="278129"/>
                </a:moveTo>
                <a:lnTo>
                  <a:pt x="354329" y="278129"/>
                </a:lnTo>
                <a:lnTo>
                  <a:pt x="354329" y="556259"/>
                </a:lnTo>
                <a:lnTo>
                  <a:pt x="1062989" y="556259"/>
                </a:lnTo>
                <a:lnTo>
                  <a:pt x="1062989" y="278129"/>
                </a:lnTo>
                <a:close/>
              </a:path>
              <a:path w="1417320" h="556260">
                <a:moveTo>
                  <a:pt x="708660" y="0"/>
                </a:moveTo>
                <a:lnTo>
                  <a:pt x="0" y="278129"/>
                </a:lnTo>
                <a:lnTo>
                  <a:pt x="1417320" y="278129"/>
                </a:lnTo>
                <a:lnTo>
                  <a:pt x="708660" y="0"/>
                </a:lnTo>
                <a:close/>
              </a:path>
            </a:pathLst>
          </a:custGeom>
          <a:solidFill>
            <a:srgbClr val="C5E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464052" y="5234940"/>
            <a:ext cx="1419225" cy="180340"/>
          </a:xfrm>
          <a:custGeom>
            <a:rect l="l" t="t" r="r" b="b"/>
            <a:pathLst>
              <a:path w="1419225" h="180339">
                <a:moveTo>
                  <a:pt x="1064133" y="89916"/>
                </a:moveTo>
                <a:lnTo>
                  <a:pt x="354711" y="89916"/>
                </a:lnTo>
                <a:lnTo>
                  <a:pt x="354711" y="179832"/>
                </a:lnTo>
                <a:lnTo>
                  <a:pt x="1064133" y="179832"/>
                </a:lnTo>
                <a:lnTo>
                  <a:pt x="1064133" y="89916"/>
                </a:lnTo>
                <a:close/>
              </a:path>
              <a:path w="1419225" h="180339">
                <a:moveTo>
                  <a:pt x="709422" y="0"/>
                </a:moveTo>
                <a:lnTo>
                  <a:pt x="0" y="89916"/>
                </a:lnTo>
                <a:lnTo>
                  <a:pt x="1418844" y="89916"/>
                </a:lnTo>
                <a:lnTo>
                  <a:pt x="709422" y="0"/>
                </a:lnTo>
                <a:close/>
              </a:path>
            </a:pathLst>
          </a:custGeom>
          <a:solidFill>
            <a:srgbClr val="C5E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926335" y="3745991"/>
            <a:ext cx="76200" cy="1877060"/>
          </a:xfrm>
          <a:custGeom>
            <a:rect l="l" t="t" r="r" b="b"/>
            <a:pathLst>
              <a:path w="76200" h="1877060">
                <a:moveTo>
                  <a:pt x="44450" y="63499"/>
                </a:moveTo>
                <a:lnTo>
                  <a:pt x="31750" y="63499"/>
                </a:lnTo>
                <a:lnTo>
                  <a:pt x="31750" y="1876501"/>
                </a:lnTo>
                <a:lnTo>
                  <a:pt x="44450" y="1876501"/>
                </a:lnTo>
                <a:lnTo>
                  <a:pt x="44450" y="63499"/>
                </a:lnTo>
                <a:close/>
              </a:path>
              <a:path w="76200" h="1877060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499"/>
                </a:lnTo>
                <a:lnTo>
                  <a:pt x="69850" y="63499"/>
                </a:lnTo>
                <a:lnTo>
                  <a:pt x="38100" y="0"/>
                </a:lnTo>
                <a:close/>
              </a:path>
              <a:path w="76200" h="1877060">
                <a:moveTo>
                  <a:pt x="69850" y="63499"/>
                </a:moveTo>
                <a:lnTo>
                  <a:pt x="44450" y="63499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499"/>
                </a:lnTo>
                <a:close/>
              </a:path>
            </a:pathLst>
          </a:custGeom>
          <a:solidFill>
            <a:srgbClr val="385D8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888491" y="5647944"/>
            <a:ext cx="5325110" cy="341119"/>
          </a:xfrm>
          <a:prstGeom prst="rect">
            <a:avLst/>
          </a:prstGeom>
          <a:solidFill>
            <a:srgbClr val="A6A6A6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40"/>
              </a:spcBef>
            </a:pPr>
            <a:r>
              <a:rPr sz="1600" spc="-10">
                <a:solidFill>
                  <a:srgbClr val="FFFFFF"/>
                </a:solidFill>
                <a:latin typeface="微软雅黑"/>
                <a:cs typeface="微软雅黑"/>
              </a:rPr>
              <a:t>Linux</a:t>
            </a:r>
            <a:r>
              <a:rPr sz="1600" spc="-5">
                <a:solidFill>
                  <a:srgbClr val="FFFFFF"/>
                </a:solidFill>
                <a:latin typeface="微软雅黑"/>
                <a:cs typeface="微软雅黑"/>
              </a:rPr>
              <a:t>开源项目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027676" y="1350263"/>
            <a:ext cx="1466215" cy="314830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1289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4139">
              <a:lnSpc>
                <a:spcPct val="100000"/>
              </a:lnSpc>
              <a:spcBef>
                <a:spcPts val="1015"/>
              </a:spcBef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EulerOS</a:t>
            </a:r>
            <a:r>
              <a:rPr sz="1200" b="1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内部自用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435351" y="4477511"/>
            <a:ext cx="3720465" cy="462306"/>
          </a:xfrm>
          <a:prstGeom prst="rect">
            <a:avLst/>
          </a:prstGeom>
          <a:solidFill>
            <a:srgbClr val="92D050"/>
          </a:solidFill>
        </p:spPr>
        <p:txBody>
          <a:bodyPr vert="horz" wrap="square" lIns="0" tIns="1530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205"/>
              </a:spcBef>
            </a:pPr>
            <a:r>
              <a:rPr sz="2000" b="1" spc="-5">
                <a:solidFill>
                  <a:srgbClr val="C00000"/>
                </a:solidFill>
                <a:latin typeface="微软雅黑"/>
                <a:cs typeface="微软雅黑"/>
              </a:rPr>
              <a:t>openEuler </a:t>
            </a:r>
            <a:r>
              <a:rPr sz="2000" b="1">
                <a:solidFill>
                  <a:srgbClr val="C00000"/>
                </a:solidFill>
                <a:latin typeface="微软雅黑"/>
                <a:cs typeface="微软雅黑"/>
              </a:rPr>
              <a:t>社区发行版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702307" y="3174492"/>
            <a:ext cx="3202305" cy="357149"/>
          </a:xfrm>
          <a:prstGeom prst="rect">
            <a:avLst/>
          </a:prstGeom>
          <a:solidFill>
            <a:srgbClr val="00AFEF"/>
          </a:solidFill>
        </p:spPr>
        <p:txBody>
          <a:bodyPr vert="horz" wrap="square" lIns="0" tIns="793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85495">
              <a:lnSpc>
                <a:spcPct val="100000"/>
              </a:lnSpc>
              <a:spcBef>
                <a:spcPts val="625"/>
              </a:spcBef>
            </a:pPr>
            <a:r>
              <a:rPr sz="1800" b="1" spc="-5">
                <a:solidFill>
                  <a:srgbClr val="FFFFFF"/>
                </a:solidFill>
                <a:latin typeface="微软雅黑"/>
                <a:cs typeface="微软雅黑"/>
              </a:rPr>
              <a:t>OSV</a:t>
            </a: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商业发行商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3464052" y="5411723"/>
            <a:ext cx="1419225" cy="180340"/>
          </a:xfrm>
          <a:custGeom>
            <a:rect l="l" t="t" r="r" b="b"/>
            <a:pathLst>
              <a:path w="1419225" h="180339">
                <a:moveTo>
                  <a:pt x="1418844" y="89915"/>
                </a:moveTo>
                <a:lnTo>
                  <a:pt x="0" y="89915"/>
                </a:lnTo>
                <a:lnTo>
                  <a:pt x="709422" y="179831"/>
                </a:lnTo>
                <a:lnTo>
                  <a:pt x="1418844" y="89915"/>
                </a:lnTo>
                <a:close/>
              </a:path>
              <a:path w="1419225" h="180339">
                <a:moveTo>
                  <a:pt x="1064133" y="0"/>
                </a:moveTo>
                <a:lnTo>
                  <a:pt x="354711" y="0"/>
                </a:lnTo>
                <a:lnTo>
                  <a:pt x="354711" y="89915"/>
                </a:lnTo>
                <a:lnTo>
                  <a:pt x="1064133" y="89915"/>
                </a:lnTo>
                <a:lnTo>
                  <a:pt x="1064133" y="0"/>
                </a:lnTo>
                <a:close/>
              </a:path>
            </a:pathLst>
          </a:custGeom>
          <a:solidFill>
            <a:srgbClr val="C5E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980178" y="2822448"/>
            <a:ext cx="76200" cy="1212850"/>
          </a:xfrm>
          <a:custGeom>
            <a:rect l="l" t="t" r="r" b="b"/>
            <a:pathLst>
              <a:path w="76200" h="1212850">
                <a:moveTo>
                  <a:pt x="44543" y="76092"/>
                </a:moveTo>
                <a:lnTo>
                  <a:pt x="31842" y="76304"/>
                </a:lnTo>
                <a:lnTo>
                  <a:pt x="51562" y="1212595"/>
                </a:lnTo>
                <a:lnTo>
                  <a:pt x="64262" y="1212469"/>
                </a:lnTo>
                <a:lnTo>
                  <a:pt x="44543" y="76092"/>
                </a:lnTo>
                <a:close/>
              </a:path>
              <a:path w="76200" h="1212850">
                <a:moveTo>
                  <a:pt x="36830" y="0"/>
                </a:moveTo>
                <a:lnTo>
                  <a:pt x="0" y="76835"/>
                </a:lnTo>
                <a:lnTo>
                  <a:pt x="31842" y="76304"/>
                </a:lnTo>
                <a:lnTo>
                  <a:pt x="31623" y="63626"/>
                </a:lnTo>
                <a:lnTo>
                  <a:pt x="44323" y="63373"/>
                </a:lnTo>
                <a:lnTo>
                  <a:pt x="69847" y="63373"/>
                </a:lnTo>
                <a:lnTo>
                  <a:pt x="36830" y="0"/>
                </a:lnTo>
                <a:close/>
              </a:path>
              <a:path w="76200" h="1212850">
                <a:moveTo>
                  <a:pt x="44323" y="63373"/>
                </a:moveTo>
                <a:lnTo>
                  <a:pt x="31623" y="63626"/>
                </a:lnTo>
                <a:lnTo>
                  <a:pt x="31842" y="76304"/>
                </a:lnTo>
                <a:lnTo>
                  <a:pt x="44543" y="76092"/>
                </a:lnTo>
                <a:lnTo>
                  <a:pt x="44323" y="63373"/>
                </a:lnTo>
                <a:close/>
              </a:path>
              <a:path w="76200" h="1212850">
                <a:moveTo>
                  <a:pt x="69847" y="63373"/>
                </a:moveTo>
                <a:lnTo>
                  <a:pt x="44323" y="63373"/>
                </a:lnTo>
                <a:lnTo>
                  <a:pt x="44543" y="76092"/>
                </a:lnTo>
                <a:lnTo>
                  <a:pt x="76200" y="75564"/>
                </a:lnTo>
                <a:lnTo>
                  <a:pt x="69847" y="63373"/>
                </a:lnTo>
                <a:close/>
              </a:path>
            </a:pathLst>
          </a:custGeom>
          <a:solidFill>
            <a:srgbClr val="385D8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6488048" y="5026863"/>
            <a:ext cx="551180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0033CC"/>
                </a:solidFill>
                <a:latin typeface="微软雅黑"/>
                <a:cs typeface="微软雅黑"/>
              </a:rPr>
              <a:t>从做产品到做产业转身，开放场景华为不可能全栈都做</a:t>
            </a:r>
            <a:endParaRPr sz="1800">
              <a:latin typeface="微软雅黑"/>
              <a:cs typeface="微软雅黑"/>
            </a:endParaRPr>
          </a:p>
          <a:p>
            <a:pPr marL="5080" algn="ctr">
              <a:lnSpc>
                <a:spcPct val="100000"/>
              </a:lnSpc>
              <a:spcBef>
                <a:spcPts val="5"/>
              </a:spcBef>
            </a:pPr>
            <a:r>
              <a:rPr sz="1800" b="1">
                <a:solidFill>
                  <a:srgbClr val="0033CC"/>
                </a:solidFill>
                <a:latin typeface="微软雅黑"/>
                <a:cs typeface="微软雅黑"/>
              </a:rPr>
              <a:t>没有生态鲲鹏不可能上量、不可能有格局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/>
          <p:nvPr/>
        </p:nvSpPr>
        <p:spPr>
          <a:xfrm>
            <a:off x="725423" y="1527047"/>
            <a:ext cx="6057900" cy="1973580"/>
          </a:xfrm>
          <a:custGeom>
            <a:rect l="l" t="t" r="r" b="b"/>
            <a:pathLst>
              <a:path w="6057900" h="1973579">
                <a:moveTo>
                  <a:pt x="0" y="1973579"/>
                </a:moveTo>
                <a:lnTo>
                  <a:pt x="6057900" y="1973579"/>
                </a:lnTo>
                <a:lnTo>
                  <a:pt x="6057900" y="0"/>
                </a:lnTo>
                <a:lnTo>
                  <a:pt x="0" y="0"/>
                </a:lnTo>
                <a:lnTo>
                  <a:pt x="0" y="1973579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214616" y="1542288"/>
            <a:ext cx="4401820" cy="4685030"/>
          </a:xfrm>
          <a:custGeom>
            <a:rect l="l" t="t" r="r" b="b"/>
            <a:pathLst>
              <a:path w="4401820" h="4685030">
                <a:moveTo>
                  <a:pt x="0" y="4684776"/>
                </a:moveTo>
                <a:lnTo>
                  <a:pt x="4401312" y="4684776"/>
                </a:lnTo>
                <a:lnTo>
                  <a:pt x="4401312" y="0"/>
                </a:lnTo>
                <a:lnTo>
                  <a:pt x="0" y="0"/>
                </a:lnTo>
                <a:lnTo>
                  <a:pt x="0" y="4684776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99338" y="264363"/>
            <a:ext cx="644525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i="0" spc="-5">
                <a:solidFill>
                  <a:srgbClr val="C00000"/>
                </a:solidFill>
                <a:latin typeface="微软雅黑"/>
                <a:cs typeface="微软雅黑"/>
              </a:rPr>
              <a:t>openEuler</a:t>
            </a:r>
            <a:r>
              <a:rPr spc="-10">
                <a:solidFill>
                  <a:srgbClr val="C00000"/>
                </a:solidFill>
              </a:rPr>
              <a:t>繁荣鲲鹏生态，释放鲲鹏算力</a:t>
            </a:r>
          </a:p>
        </p:txBody>
      </p:sp>
      <p:sp>
        <p:nvSpPr>
          <p:cNvPr id="6" name="object 6"/>
          <p:cNvSpPr/>
          <p:nvPr/>
        </p:nvSpPr>
        <p:spPr>
          <a:xfrm>
            <a:off x="1520952" y="1702307"/>
            <a:ext cx="1429511" cy="1002791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87323" y="4497323"/>
            <a:ext cx="6096000" cy="1729739"/>
          </a:xfrm>
          <a:custGeom>
            <a:rect l="l" t="t" r="r" b="b"/>
            <a:pathLst>
              <a:path w="6096000" h="1729739">
                <a:moveTo>
                  <a:pt x="0" y="1729739"/>
                </a:moveTo>
                <a:lnTo>
                  <a:pt x="6096000" y="1729739"/>
                </a:lnTo>
                <a:lnTo>
                  <a:pt x="6096000" y="0"/>
                </a:lnTo>
                <a:lnTo>
                  <a:pt x="0" y="0"/>
                </a:lnTo>
                <a:lnTo>
                  <a:pt x="0" y="1729739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113282" y="5915405"/>
            <a:ext cx="1551305" cy="0"/>
          </a:xfrm>
          <a:custGeom>
            <a:rect l="l" t="t" r="r" b="b"/>
            <a:pathLst>
              <a:path w="1551305">
                <a:moveTo>
                  <a:pt x="0" y="0"/>
                </a:moveTo>
                <a:lnTo>
                  <a:pt x="1551051" y="0"/>
                </a:lnTo>
              </a:path>
            </a:pathLst>
          </a:custGeom>
          <a:ln w="28956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 flipH="1">
            <a:off x="4923282" y="5113782"/>
            <a:ext cx="0" cy="274320"/>
          </a:xfrm>
          <a:custGeom>
            <a:rect l="l" t="t" r="r" b="b"/>
            <a:pathLst>
              <a:path h="274320">
                <a:moveTo>
                  <a:pt x="0" y="0"/>
                </a:moveTo>
                <a:lnTo>
                  <a:pt x="0" y="273812"/>
                </a:lnTo>
              </a:path>
            </a:pathLst>
          </a:custGeom>
          <a:ln w="28956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663189" y="5654802"/>
            <a:ext cx="1134110" cy="0"/>
          </a:xfrm>
          <a:custGeom>
            <a:rect l="l" t="t" r="r" b="b"/>
            <a:pathLst>
              <a:path w="1134110">
                <a:moveTo>
                  <a:pt x="0" y="0"/>
                </a:moveTo>
                <a:lnTo>
                  <a:pt x="1134110" y="0"/>
                </a:lnTo>
              </a:path>
            </a:pathLst>
          </a:custGeom>
          <a:ln w="28956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798570" y="5386578"/>
            <a:ext cx="1134110" cy="0"/>
          </a:xfrm>
          <a:custGeom>
            <a:rect l="l" t="t" r="r" b="b"/>
            <a:pathLst>
              <a:path w="1134110">
                <a:moveTo>
                  <a:pt x="0" y="0"/>
                </a:moveTo>
                <a:lnTo>
                  <a:pt x="1134109" y="0"/>
                </a:lnTo>
              </a:path>
            </a:pathLst>
          </a:custGeom>
          <a:ln w="28956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 flipH="1">
            <a:off x="2663189" y="5650229"/>
            <a:ext cx="0" cy="274320"/>
          </a:xfrm>
          <a:custGeom>
            <a:rect l="l" t="t" r="r" b="b"/>
            <a:pathLst>
              <a:path h="274320">
                <a:moveTo>
                  <a:pt x="0" y="0"/>
                </a:moveTo>
                <a:lnTo>
                  <a:pt x="0" y="273850"/>
                </a:lnTo>
              </a:path>
            </a:pathLst>
          </a:custGeom>
          <a:ln w="28956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 flipH="1">
            <a:off x="3798570" y="5383529"/>
            <a:ext cx="0" cy="274320"/>
          </a:xfrm>
          <a:custGeom>
            <a:rect l="l" t="t" r="r" b="b"/>
            <a:pathLst>
              <a:path h="274320">
                <a:moveTo>
                  <a:pt x="0" y="0"/>
                </a:moveTo>
                <a:lnTo>
                  <a:pt x="0" y="273850"/>
                </a:lnTo>
              </a:path>
            </a:pathLst>
          </a:custGeom>
          <a:ln w="28956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930902" y="5119878"/>
            <a:ext cx="1134110" cy="0"/>
          </a:xfrm>
          <a:custGeom>
            <a:rect l="l" t="t" r="r" b="b"/>
            <a:pathLst>
              <a:path w="1134110">
                <a:moveTo>
                  <a:pt x="0" y="0"/>
                </a:moveTo>
                <a:lnTo>
                  <a:pt x="1134110" y="0"/>
                </a:lnTo>
              </a:path>
            </a:pathLst>
          </a:custGeom>
          <a:ln w="28956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256080" y="6012586"/>
            <a:ext cx="4699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b="1" i="1">
                <a:solidFill>
                  <a:srgbClr val="C00000"/>
                </a:solidFill>
                <a:latin typeface="微软雅黑"/>
                <a:cs typeface="微软雅黑"/>
              </a:rPr>
              <a:t>筹备阶段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801111" y="5790996"/>
            <a:ext cx="8877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350" b="1" i="1" spc="-7" baseline="6172">
                <a:solidFill>
                  <a:srgbClr val="C00000"/>
                </a:solidFill>
                <a:latin typeface="微软雅黑"/>
                <a:cs typeface="微软雅黑"/>
              </a:rPr>
              <a:t>社区起</a:t>
            </a:r>
            <a:r>
              <a:rPr sz="1350" b="1" i="1" baseline="6172">
                <a:solidFill>
                  <a:srgbClr val="C00000"/>
                </a:solidFill>
                <a:latin typeface="微软雅黑"/>
                <a:cs typeface="微软雅黑"/>
              </a:rPr>
              <a:t>步</a:t>
            </a:r>
            <a:r>
              <a:rPr sz="1350" b="1" i="1" spc="337" baseline="6172">
                <a:solidFill>
                  <a:srgbClr val="C00000"/>
                </a:solidFill>
                <a:latin typeface="微软雅黑"/>
                <a:cs typeface="微软雅黑"/>
              </a:rPr>
              <a:t> </a:t>
            </a: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2020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47414" y="5513628"/>
            <a:ext cx="89090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350" b="1" i="1" baseline="6172">
                <a:solidFill>
                  <a:srgbClr val="C00000"/>
                </a:solidFill>
                <a:latin typeface="微软雅黑"/>
                <a:cs typeface="微软雅黑"/>
              </a:rPr>
              <a:t>开放治理</a:t>
            </a:r>
            <a:r>
              <a:rPr sz="1350" b="1" i="1" spc="367" baseline="6172">
                <a:solidFill>
                  <a:srgbClr val="C00000"/>
                </a:solidFill>
                <a:latin typeface="微软雅黑"/>
                <a:cs typeface="微软雅黑"/>
              </a:rPr>
              <a:t> </a:t>
            </a: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2021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080380" y="5242940"/>
            <a:ext cx="9169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  <a:tabLst>
                <a:tab pos="592455"/>
              </a:tabLst>
            </a:pPr>
            <a:r>
              <a:rPr sz="900" b="1" i="1">
                <a:solidFill>
                  <a:srgbClr val="C00000"/>
                </a:solidFill>
                <a:latin typeface="微软雅黑"/>
                <a:cs typeface="微软雅黑"/>
              </a:rPr>
              <a:t>自治繁荣	</a:t>
            </a: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2022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041270" y="6003442"/>
            <a:ext cx="3238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2019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597911" y="4120641"/>
            <a:ext cx="245808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i="1" spc="-5">
                <a:solidFill>
                  <a:srgbClr val="990000"/>
                </a:solidFill>
                <a:latin typeface="微软雅黑"/>
                <a:cs typeface="微软雅黑"/>
              </a:rPr>
              <a:t>从开源建设走向自治、自理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30833" y="5160416"/>
            <a:ext cx="157670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2085" marR="5080" indent="-172720">
              <a:lnSpc>
                <a:spcPct val="120200"/>
              </a:lnSpc>
              <a:spcBef>
                <a:spcPts val="100"/>
              </a:spcBef>
              <a:buFont typeface="Arial"/>
              <a:buChar char="•"/>
              <a:tabLst>
                <a:tab pos="172085"/>
                <a:tab pos="172720"/>
              </a:tabLst>
            </a:pPr>
            <a:r>
              <a:rPr sz="1000" spc="-5">
                <a:solidFill>
                  <a:srgbClr val="C00000"/>
                </a:solidFill>
                <a:latin typeface="微软雅黑"/>
                <a:cs typeface="微软雅黑"/>
              </a:rPr>
              <a:t>共同构建开源社区</a:t>
            </a: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，筹备 并完成治理组织建设。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752721" y="4567199"/>
            <a:ext cx="15767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2085" marR="5080" indent="-172720">
              <a:lnSpc>
                <a:spcPct val="120000"/>
              </a:lnSpc>
              <a:spcBef>
                <a:spcPts val="100"/>
              </a:spcBef>
              <a:buFont typeface="Arial"/>
              <a:buChar char="•"/>
              <a:tabLst>
                <a:tab pos="172085"/>
                <a:tab pos="172720"/>
              </a:tabLst>
            </a:pPr>
            <a:r>
              <a:rPr sz="1000" spc="-5">
                <a:solidFill>
                  <a:srgbClr val="C00000"/>
                </a:solidFill>
                <a:latin typeface="微软雅黑"/>
                <a:cs typeface="微软雅黑"/>
              </a:rPr>
              <a:t>社区自治</a:t>
            </a: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，各厂商</a:t>
            </a:r>
            <a:r>
              <a:rPr sz="1000" spc="-10">
                <a:solidFill>
                  <a:srgbClr val="1D1D1A"/>
                </a:solidFill>
                <a:latin typeface="微软雅黑"/>
                <a:cs typeface="微软雅黑"/>
              </a:rPr>
              <a:t>&amp;</a:t>
            </a: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生态 伙伴共同投入，共同治理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143123" y="4967478"/>
            <a:ext cx="13233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2085" indent="-17272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172085"/>
                <a:tab pos="172720"/>
              </a:tabLst>
            </a:pP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建立</a:t>
            </a:r>
            <a:r>
              <a:rPr sz="1000" spc="-5">
                <a:solidFill>
                  <a:srgbClr val="C00000"/>
                </a:solidFill>
                <a:latin typeface="微软雅黑"/>
                <a:cs typeface="微软雅黑"/>
              </a:rPr>
              <a:t>认证和标准</a:t>
            </a: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体系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120546" y="2735707"/>
            <a:ext cx="2125345" cy="588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006FC0"/>
                </a:solidFill>
                <a:latin typeface="Calibri"/>
                <a:cs typeface="Calibri"/>
              </a:rPr>
              <a:t>https://openeuler.org/</a:t>
            </a:r>
            <a:endParaRPr sz="1800">
              <a:latin typeface="Calibri"/>
              <a:cs typeface="Calibri"/>
            </a:endParaRPr>
          </a:p>
          <a:p>
            <a:pPr marL="360045">
              <a:lnSpc>
                <a:spcPct val="100000"/>
              </a:lnSpc>
              <a:spcBef>
                <a:spcPts val="1070"/>
              </a:spcBef>
            </a:pPr>
            <a:r>
              <a:rPr sz="1000" b="1" spc="-10">
                <a:solidFill>
                  <a:srgbClr val="990000"/>
                </a:solidFill>
                <a:latin typeface="微软雅黑"/>
                <a:cs typeface="微软雅黑"/>
              </a:rPr>
              <a:t>2019</a:t>
            </a:r>
            <a:r>
              <a:rPr sz="1000" b="1" i="1" spc="-10">
                <a:solidFill>
                  <a:srgbClr val="990000"/>
                </a:solidFill>
                <a:latin typeface="微软雅黑"/>
                <a:cs typeface="微软雅黑"/>
              </a:rPr>
              <a:t>年</a:t>
            </a:r>
            <a:r>
              <a:rPr sz="1000" b="1" spc="-10">
                <a:solidFill>
                  <a:srgbClr val="990000"/>
                </a:solidFill>
                <a:latin typeface="微软雅黑"/>
                <a:cs typeface="微软雅黑"/>
              </a:rPr>
              <a:t>12</a:t>
            </a:r>
            <a:r>
              <a:rPr sz="1000" b="1" i="1" spc="-10">
                <a:solidFill>
                  <a:srgbClr val="990000"/>
                </a:solidFill>
                <a:latin typeface="微软雅黑"/>
                <a:cs typeface="微软雅黑"/>
              </a:rPr>
              <a:t>月</a:t>
            </a:r>
            <a:r>
              <a:rPr sz="1000" b="1" spc="-10">
                <a:solidFill>
                  <a:srgbClr val="990000"/>
                </a:solidFill>
                <a:latin typeface="微软雅黑"/>
                <a:cs typeface="微软雅黑"/>
              </a:rPr>
              <a:t>31</a:t>
            </a:r>
            <a:r>
              <a:rPr sz="1000" b="1" i="1" spc="-10">
                <a:solidFill>
                  <a:srgbClr val="990000"/>
                </a:solidFill>
                <a:latin typeface="微软雅黑"/>
                <a:cs typeface="微软雅黑"/>
              </a:rPr>
              <a:t>日正式上线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546097" y="1025779"/>
            <a:ext cx="4501515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0">
                <a:solidFill>
                  <a:srgbClr val="990000"/>
                </a:solidFill>
                <a:latin typeface="微软雅黑"/>
                <a:cs typeface="微软雅黑"/>
              </a:rPr>
              <a:t>openEuler</a:t>
            </a:r>
            <a:r>
              <a:rPr sz="1600" b="1" spc="-5">
                <a:solidFill>
                  <a:srgbClr val="990000"/>
                </a:solidFill>
                <a:latin typeface="微软雅黑"/>
                <a:cs typeface="微软雅黑"/>
              </a:rPr>
              <a:t>社区：代码开源、能</a:t>
            </a:r>
            <a:r>
              <a:rPr sz="1600" b="1" spc="5">
                <a:solidFill>
                  <a:srgbClr val="990000"/>
                </a:solidFill>
                <a:latin typeface="微软雅黑"/>
                <a:cs typeface="微软雅黑"/>
              </a:rPr>
              <a:t>力</a:t>
            </a:r>
            <a:r>
              <a:rPr sz="1600" b="1" spc="-5">
                <a:solidFill>
                  <a:srgbClr val="990000"/>
                </a:solidFill>
                <a:latin typeface="微软雅黑"/>
                <a:cs typeface="微软雅黑"/>
              </a:rPr>
              <a:t>共享</a:t>
            </a:r>
            <a:r>
              <a:rPr sz="1600" b="1" spc="5">
                <a:solidFill>
                  <a:srgbClr val="990000"/>
                </a:solidFill>
                <a:latin typeface="微软雅黑"/>
                <a:cs typeface="微软雅黑"/>
              </a:rPr>
              <a:t>、</a:t>
            </a:r>
            <a:r>
              <a:rPr sz="1600" b="1" spc="-5">
                <a:solidFill>
                  <a:srgbClr val="990000"/>
                </a:solidFill>
                <a:latin typeface="微软雅黑"/>
                <a:cs typeface="微软雅黑"/>
              </a:rPr>
              <a:t>社区</a:t>
            </a:r>
            <a:r>
              <a:rPr sz="1600" b="1" spc="5">
                <a:solidFill>
                  <a:srgbClr val="990000"/>
                </a:solidFill>
                <a:latin typeface="微软雅黑"/>
                <a:cs typeface="微软雅黑"/>
              </a:rPr>
              <a:t>共</a:t>
            </a:r>
            <a:r>
              <a:rPr sz="1600" b="1" spc="-5">
                <a:solidFill>
                  <a:srgbClr val="990000"/>
                </a:solidFill>
                <a:latin typeface="微软雅黑"/>
                <a:cs typeface="微软雅黑"/>
              </a:rPr>
              <a:t>建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8533638" y="1957577"/>
            <a:ext cx="1911350" cy="365760"/>
          </a:xfrm>
          <a:custGeom>
            <a:rect l="l" t="t" r="r" b="b"/>
            <a:pathLst>
              <a:path w="1911350" h="365760">
                <a:moveTo>
                  <a:pt x="1850135" y="0"/>
                </a:moveTo>
                <a:lnTo>
                  <a:pt x="60959" y="0"/>
                </a:lnTo>
                <a:lnTo>
                  <a:pt x="37236" y="4792"/>
                </a:lnTo>
                <a:lnTo>
                  <a:pt x="17859" y="17859"/>
                </a:lnTo>
                <a:lnTo>
                  <a:pt x="4792" y="37236"/>
                </a:lnTo>
                <a:lnTo>
                  <a:pt x="0" y="60960"/>
                </a:lnTo>
                <a:lnTo>
                  <a:pt x="0" y="304800"/>
                </a:lnTo>
                <a:lnTo>
                  <a:pt x="4792" y="328523"/>
                </a:lnTo>
                <a:lnTo>
                  <a:pt x="17859" y="347900"/>
                </a:lnTo>
                <a:lnTo>
                  <a:pt x="37236" y="360967"/>
                </a:lnTo>
                <a:lnTo>
                  <a:pt x="60959" y="365760"/>
                </a:lnTo>
                <a:lnTo>
                  <a:pt x="1850135" y="365760"/>
                </a:lnTo>
                <a:lnTo>
                  <a:pt x="1873859" y="360967"/>
                </a:lnTo>
                <a:lnTo>
                  <a:pt x="1893236" y="347900"/>
                </a:lnTo>
                <a:lnTo>
                  <a:pt x="1906303" y="328523"/>
                </a:lnTo>
                <a:lnTo>
                  <a:pt x="1911095" y="304800"/>
                </a:lnTo>
                <a:lnTo>
                  <a:pt x="1911095" y="60960"/>
                </a:lnTo>
                <a:lnTo>
                  <a:pt x="1906303" y="37236"/>
                </a:lnTo>
                <a:lnTo>
                  <a:pt x="1893236" y="17859"/>
                </a:lnTo>
                <a:lnTo>
                  <a:pt x="1873859" y="4792"/>
                </a:lnTo>
                <a:lnTo>
                  <a:pt x="1850135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8533638" y="1957577"/>
            <a:ext cx="1911350" cy="365760"/>
          </a:xfrm>
          <a:custGeom>
            <a:rect l="l" t="t" r="r" b="b"/>
            <a:pathLst>
              <a:path w="1911350" h="365760">
                <a:moveTo>
                  <a:pt x="0" y="60960"/>
                </a:moveTo>
                <a:lnTo>
                  <a:pt x="4792" y="37236"/>
                </a:lnTo>
                <a:lnTo>
                  <a:pt x="17859" y="17859"/>
                </a:lnTo>
                <a:lnTo>
                  <a:pt x="37236" y="4792"/>
                </a:lnTo>
                <a:lnTo>
                  <a:pt x="60959" y="0"/>
                </a:lnTo>
                <a:lnTo>
                  <a:pt x="1850135" y="0"/>
                </a:lnTo>
                <a:lnTo>
                  <a:pt x="1873859" y="4792"/>
                </a:lnTo>
                <a:lnTo>
                  <a:pt x="1893236" y="17859"/>
                </a:lnTo>
                <a:lnTo>
                  <a:pt x="1906303" y="37236"/>
                </a:lnTo>
                <a:lnTo>
                  <a:pt x="1911095" y="60960"/>
                </a:lnTo>
                <a:lnTo>
                  <a:pt x="1911095" y="304800"/>
                </a:lnTo>
                <a:lnTo>
                  <a:pt x="1906303" y="328523"/>
                </a:lnTo>
                <a:lnTo>
                  <a:pt x="1893236" y="347900"/>
                </a:lnTo>
                <a:lnTo>
                  <a:pt x="1873859" y="360967"/>
                </a:lnTo>
                <a:lnTo>
                  <a:pt x="1850135" y="365760"/>
                </a:lnTo>
                <a:lnTo>
                  <a:pt x="60959" y="365760"/>
                </a:lnTo>
                <a:lnTo>
                  <a:pt x="37236" y="360967"/>
                </a:lnTo>
                <a:lnTo>
                  <a:pt x="17859" y="347900"/>
                </a:lnTo>
                <a:lnTo>
                  <a:pt x="4792" y="328523"/>
                </a:lnTo>
                <a:lnTo>
                  <a:pt x="0" y="304800"/>
                </a:lnTo>
                <a:lnTo>
                  <a:pt x="0" y="60960"/>
                </a:lnTo>
                <a:close/>
              </a:path>
            </a:pathLst>
          </a:custGeom>
          <a:ln w="25908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8533638" y="3192017"/>
            <a:ext cx="1911350" cy="365760"/>
          </a:xfrm>
          <a:custGeom>
            <a:rect l="l" t="t" r="r" b="b"/>
            <a:pathLst>
              <a:path w="1911350" h="365760">
                <a:moveTo>
                  <a:pt x="1850135" y="0"/>
                </a:moveTo>
                <a:lnTo>
                  <a:pt x="60959" y="0"/>
                </a:lnTo>
                <a:lnTo>
                  <a:pt x="37236" y="4792"/>
                </a:lnTo>
                <a:lnTo>
                  <a:pt x="17859" y="17859"/>
                </a:lnTo>
                <a:lnTo>
                  <a:pt x="4792" y="37236"/>
                </a:lnTo>
                <a:lnTo>
                  <a:pt x="0" y="60960"/>
                </a:lnTo>
                <a:lnTo>
                  <a:pt x="0" y="304800"/>
                </a:lnTo>
                <a:lnTo>
                  <a:pt x="4792" y="328523"/>
                </a:lnTo>
                <a:lnTo>
                  <a:pt x="17859" y="347900"/>
                </a:lnTo>
                <a:lnTo>
                  <a:pt x="37236" y="360967"/>
                </a:lnTo>
                <a:lnTo>
                  <a:pt x="60959" y="365760"/>
                </a:lnTo>
                <a:lnTo>
                  <a:pt x="1850135" y="365760"/>
                </a:lnTo>
                <a:lnTo>
                  <a:pt x="1873859" y="360967"/>
                </a:lnTo>
                <a:lnTo>
                  <a:pt x="1893236" y="347900"/>
                </a:lnTo>
                <a:lnTo>
                  <a:pt x="1906303" y="328523"/>
                </a:lnTo>
                <a:lnTo>
                  <a:pt x="1911095" y="304800"/>
                </a:lnTo>
                <a:lnTo>
                  <a:pt x="1911095" y="60960"/>
                </a:lnTo>
                <a:lnTo>
                  <a:pt x="1906303" y="37236"/>
                </a:lnTo>
                <a:lnTo>
                  <a:pt x="1893236" y="17859"/>
                </a:lnTo>
                <a:lnTo>
                  <a:pt x="1873859" y="4792"/>
                </a:lnTo>
                <a:lnTo>
                  <a:pt x="1850135" y="0"/>
                </a:lnTo>
                <a:close/>
              </a:path>
            </a:pathLst>
          </a:custGeom>
          <a:solidFill>
            <a:srgbClr val="7BBE33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8533638" y="3192017"/>
            <a:ext cx="1911350" cy="365760"/>
          </a:xfrm>
          <a:custGeom>
            <a:rect l="l" t="t" r="r" b="b"/>
            <a:pathLst>
              <a:path w="1911350" h="365760">
                <a:moveTo>
                  <a:pt x="0" y="60960"/>
                </a:moveTo>
                <a:lnTo>
                  <a:pt x="4792" y="37236"/>
                </a:lnTo>
                <a:lnTo>
                  <a:pt x="17859" y="17859"/>
                </a:lnTo>
                <a:lnTo>
                  <a:pt x="37236" y="4792"/>
                </a:lnTo>
                <a:lnTo>
                  <a:pt x="60959" y="0"/>
                </a:lnTo>
                <a:lnTo>
                  <a:pt x="1850135" y="0"/>
                </a:lnTo>
                <a:lnTo>
                  <a:pt x="1873859" y="4792"/>
                </a:lnTo>
                <a:lnTo>
                  <a:pt x="1893236" y="17859"/>
                </a:lnTo>
                <a:lnTo>
                  <a:pt x="1906303" y="37236"/>
                </a:lnTo>
                <a:lnTo>
                  <a:pt x="1911095" y="60960"/>
                </a:lnTo>
                <a:lnTo>
                  <a:pt x="1911095" y="304800"/>
                </a:lnTo>
                <a:lnTo>
                  <a:pt x="1906303" y="328523"/>
                </a:lnTo>
                <a:lnTo>
                  <a:pt x="1893236" y="347900"/>
                </a:lnTo>
                <a:lnTo>
                  <a:pt x="1873859" y="360967"/>
                </a:lnTo>
                <a:lnTo>
                  <a:pt x="1850135" y="365760"/>
                </a:lnTo>
                <a:lnTo>
                  <a:pt x="60959" y="365760"/>
                </a:lnTo>
                <a:lnTo>
                  <a:pt x="37236" y="360967"/>
                </a:lnTo>
                <a:lnTo>
                  <a:pt x="17859" y="347900"/>
                </a:lnTo>
                <a:lnTo>
                  <a:pt x="4792" y="328523"/>
                </a:lnTo>
                <a:lnTo>
                  <a:pt x="0" y="304800"/>
                </a:lnTo>
                <a:lnTo>
                  <a:pt x="0" y="60960"/>
                </a:lnTo>
                <a:close/>
              </a:path>
            </a:pathLst>
          </a:custGeom>
          <a:ln w="25908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8526018" y="4732782"/>
            <a:ext cx="1912620" cy="365760"/>
          </a:xfrm>
          <a:custGeom>
            <a:rect l="l" t="t" r="r" b="b"/>
            <a:pathLst>
              <a:path w="1912620" h="365760">
                <a:moveTo>
                  <a:pt x="1851659" y="0"/>
                </a:moveTo>
                <a:lnTo>
                  <a:pt x="60959" y="0"/>
                </a:lnTo>
                <a:lnTo>
                  <a:pt x="37236" y="4792"/>
                </a:lnTo>
                <a:lnTo>
                  <a:pt x="17859" y="17859"/>
                </a:lnTo>
                <a:lnTo>
                  <a:pt x="4792" y="37236"/>
                </a:lnTo>
                <a:lnTo>
                  <a:pt x="0" y="60960"/>
                </a:lnTo>
                <a:lnTo>
                  <a:pt x="0" y="304800"/>
                </a:lnTo>
                <a:lnTo>
                  <a:pt x="4792" y="328523"/>
                </a:lnTo>
                <a:lnTo>
                  <a:pt x="17859" y="347900"/>
                </a:lnTo>
                <a:lnTo>
                  <a:pt x="37236" y="360967"/>
                </a:lnTo>
                <a:lnTo>
                  <a:pt x="60959" y="365760"/>
                </a:lnTo>
                <a:lnTo>
                  <a:pt x="1851659" y="365760"/>
                </a:lnTo>
                <a:lnTo>
                  <a:pt x="1875383" y="360967"/>
                </a:lnTo>
                <a:lnTo>
                  <a:pt x="1894760" y="347900"/>
                </a:lnTo>
                <a:lnTo>
                  <a:pt x="1907827" y="328523"/>
                </a:lnTo>
                <a:lnTo>
                  <a:pt x="1912620" y="304800"/>
                </a:lnTo>
                <a:lnTo>
                  <a:pt x="1912620" y="60960"/>
                </a:lnTo>
                <a:lnTo>
                  <a:pt x="1907827" y="37236"/>
                </a:lnTo>
                <a:lnTo>
                  <a:pt x="1894760" y="17859"/>
                </a:lnTo>
                <a:lnTo>
                  <a:pt x="1875383" y="4792"/>
                </a:lnTo>
                <a:lnTo>
                  <a:pt x="1851659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8526018" y="4732782"/>
            <a:ext cx="1912620" cy="365760"/>
          </a:xfrm>
          <a:custGeom>
            <a:rect l="l" t="t" r="r" b="b"/>
            <a:pathLst>
              <a:path w="1912620" h="365760">
                <a:moveTo>
                  <a:pt x="0" y="60960"/>
                </a:moveTo>
                <a:lnTo>
                  <a:pt x="4792" y="37236"/>
                </a:lnTo>
                <a:lnTo>
                  <a:pt x="17859" y="17859"/>
                </a:lnTo>
                <a:lnTo>
                  <a:pt x="37236" y="4792"/>
                </a:lnTo>
                <a:lnTo>
                  <a:pt x="60959" y="0"/>
                </a:lnTo>
                <a:lnTo>
                  <a:pt x="1851659" y="0"/>
                </a:lnTo>
                <a:lnTo>
                  <a:pt x="1875383" y="4792"/>
                </a:lnTo>
                <a:lnTo>
                  <a:pt x="1894760" y="17859"/>
                </a:lnTo>
                <a:lnTo>
                  <a:pt x="1907827" y="37236"/>
                </a:lnTo>
                <a:lnTo>
                  <a:pt x="1912620" y="60960"/>
                </a:lnTo>
                <a:lnTo>
                  <a:pt x="1912620" y="304800"/>
                </a:lnTo>
                <a:lnTo>
                  <a:pt x="1907827" y="328523"/>
                </a:lnTo>
                <a:lnTo>
                  <a:pt x="1894760" y="347900"/>
                </a:lnTo>
                <a:lnTo>
                  <a:pt x="1875383" y="360967"/>
                </a:lnTo>
                <a:lnTo>
                  <a:pt x="1851659" y="365760"/>
                </a:lnTo>
                <a:lnTo>
                  <a:pt x="60959" y="365760"/>
                </a:lnTo>
                <a:lnTo>
                  <a:pt x="37236" y="360967"/>
                </a:lnTo>
                <a:lnTo>
                  <a:pt x="17859" y="347900"/>
                </a:lnTo>
                <a:lnTo>
                  <a:pt x="4792" y="328523"/>
                </a:lnTo>
                <a:lnTo>
                  <a:pt x="0" y="304800"/>
                </a:lnTo>
                <a:lnTo>
                  <a:pt x="0" y="60960"/>
                </a:lnTo>
                <a:close/>
              </a:path>
            </a:pathLst>
          </a:custGeom>
          <a:ln w="25908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46685" algn="ctr">
              <a:lnSpc>
                <a:spcPct val="100000"/>
              </a:lnSpc>
              <a:spcBef>
                <a:spcPts val="95"/>
              </a:spcBef>
            </a:pPr>
            <a:r>
              <a:rPr spc="-5"/>
              <a:t>卓越性能</a:t>
            </a: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400"/>
          </a:p>
          <a:p>
            <a:pPr marL="662940" indent="-287020">
              <a:lnSpc>
                <a:spcPct val="100000"/>
              </a:lnSpc>
              <a:buFont typeface="Arial"/>
              <a:buChar char="•"/>
              <a:tabLst>
                <a:tab pos="662940"/>
                <a:tab pos="663575"/>
              </a:tabLst>
            </a:pPr>
            <a:r>
              <a:rPr sz="1400" b="0" i="0">
                <a:solidFill>
                  <a:srgbClr val="1D1D1A"/>
                </a:solidFill>
                <a:latin typeface="微软雅黑"/>
                <a:cs typeface="微软雅黑"/>
              </a:rPr>
              <a:t>在主流分布式应用场景</a:t>
            </a:r>
            <a:r>
              <a:rPr sz="1400" b="0" i="0" spc="-15">
                <a:solidFill>
                  <a:srgbClr val="1D1D1A"/>
                </a:solidFill>
                <a:latin typeface="微软雅黑"/>
                <a:cs typeface="微软雅黑"/>
              </a:rPr>
              <a:t>下</a:t>
            </a:r>
            <a:r>
              <a:rPr sz="1400" b="0" i="0">
                <a:solidFill>
                  <a:srgbClr val="1D1D1A"/>
                </a:solidFill>
                <a:latin typeface="微软雅黑"/>
                <a:cs typeface="微软雅黑"/>
              </a:rPr>
              <a:t>性能</a:t>
            </a:r>
            <a:r>
              <a:rPr sz="1400" b="0" i="0" spc="-15">
                <a:solidFill>
                  <a:srgbClr val="1D1D1A"/>
                </a:solidFill>
                <a:latin typeface="微软雅黑"/>
                <a:cs typeface="微软雅黑"/>
              </a:rPr>
              <a:t>提</a:t>
            </a:r>
            <a:r>
              <a:rPr sz="1400" b="0" i="0" spc="-30">
                <a:solidFill>
                  <a:srgbClr val="1D1D1A"/>
                </a:solidFill>
                <a:latin typeface="微软雅黑"/>
                <a:cs typeface="微软雅黑"/>
              </a:rPr>
              <a:t>升</a:t>
            </a:r>
            <a:r>
              <a:rPr sz="1400" b="0" i="0">
                <a:solidFill>
                  <a:srgbClr val="1D1D1A"/>
                </a:solidFill>
                <a:latin typeface="微软雅黑"/>
                <a:cs typeface="微软雅黑"/>
              </a:rPr>
              <a:t>15%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1D1D1A"/>
              </a:buClr>
              <a:buFont typeface="Arial"/>
              <a:buChar char="•"/>
            </a:pPr>
            <a:endParaRPr sz="1850">
              <a:latin typeface="微软雅黑"/>
              <a:cs typeface="微软雅黑"/>
            </a:endParaRPr>
          </a:p>
          <a:p>
            <a:pPr marL="207645" algn="ctr">
              <a:lnSpc>
                <a:spcPct val="100000"/>
              </a:lnSpc>
            </a:pPr>
            <a:r>
              <a:rPr spc="-10"/>
              <a:t>最佳体验</a:t>
            </a: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250"/>
          </a:p>
          <a:p>
            <a:pPr marL="662940" indent="-287020">
              <a:lnSpc>
                <a:spcPct val="100000"/>
              </a:lnSpc>
              <a:buFont typeface="Arial"/>
              <a:buChar char="•"/>
              <a:tabLst>
                <a:tab pos="662940"/>
                <a:tab pos="663575"/>
              </a:tabLst>
            </a:pPr>
            <a:r>
              <a:rPr sz="1400" b="0" i="0" spc="5">
                <a:solidFill>
                  <a:srgbClr val="1D1D1A"/>
                </a:solidFill>
                <a:latin typeface="微软雅黑"/>
                <a:cs typeface="微软雅黑"/>
              </a:rPr>
              <a:t>应用生态兼容度达</a:t>
            </a:r>
            <a:r>
              <a:rPr sz="1400" b="0" i="0" spc="-15">
                <a:solidFill>
                  <a:srgbClr val="1D1D1A"/>
                </a:solidFill>
                <a:latin typeface="微软雅黑"/>
                <a:cs typeface="微软雅黑"/>
              </a:rPr>
              <a:t>到</a:t>
            </a:r>
            <a:r>
              <a:rPr sz="1400" i="0" spc="-5">
                <a:solidFill>
                  <a:srgbClr val="FF0000"/>
                </a:solidFill>
                <a:latin typeface="微软雅黑"/>
                <a:cs typeface="微软雅黑"/>
              </a:rPr>
              <a:t>90%+</a:t>
            </a:r>
            <a:r>
              <a:rPr sz="1400" spc="-5">
                <a:solidFill>
                  <a:srgbClr val="FF0000"/>
                </a:solidFill>
              </a:rPr>
              <a:t>，</a:t>
            </a:r>
            <a:r>
              <a:rPr sz="1400" b="0" i="0">
                <a:solidFill>
                  <a:srgbClr val="1D1D1A"/>
                </a:solidFill>
                <a:latin typeface="微软雅黑"/>
                <a:cs typeface="微软雅黑"/>
              </a:rPr>
              <a:t>软件</a:t>
            </a:r>
            <a:r>
              <a:rPr sz="1400" b="0" i="0" spc="-10">
                <a:solidFill>
                  <a:srgbClr val="000000"/>
                </a:solidFill>
                <a:latin typeface="微软雅黑"/>
                <a:cs typeface="微软雅黑"/>
              </a:rPr>
              <a:t>依</a:t>
            </a:r>
            <a:r>
              <a:rPr sz="1400" b="0" i="0" spc="5">
                <a:solidFill>
                  <a:srgbClr val="000000"/>
                </a:solidFill>
                <a:latin typeface="微软雅黑"/>
                <a:cs typeface="微软雅黑"/>
              </a:rPr>
              <a:t>赖包</a:t>
            </a:r>
            <a:endParaRPr sz="1400">
              <a:latin typeface="微软雅黑"/>
              <a:cs typeface="微软雅黑"/>
            </a:endParaRPr>
          </a:p>
          <a:p>
            <a:pPr marL="376555">
              <a:lnSpc>
                <a:spcPct val="100000"/>
              </a:lnSpc>
              <a:spcBef>
                <a:spcPts val="844"/>
              </a:spcBef>
            </a:pPr>
            <a:r>
              <a:rPr sz="1400" b="0" i="0">
                <a:solidFill>
                  <a:srgbClr val="000000"/>
                </a:solidFill>
                <a:latin typeface="微软雅黑"/>
                <a:cs typeface="微软雅黑"/>
              </a:rPr>
              <a:t>全覆盖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94945" algn="ctr">
              <a:lnSpc>
                <a:spcPct val="100000"/>
              </a:lnSpc>
            </a:pPr>
            <a:r>
              <a:rPr spc="-5"/>
              <a:t>平滑迁移</a:t>
            </a: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400"/>
          </a:p>
          <a:p>
            <a:pPr marL="662940" indent="-287020">
              <a:lnSpc>
                <a:spcPct val="100000"/>
              </a:lnSpc>
              <a:buFont typeface="Arial"/>
              <a:buChar char="•"/>
              <a:tabLst>
                <a:tab pos="662940"/>
                <a:tab pos="663575"/>
              </a:tabLst>
            </a:pPr>
            <a:r>
              <a:rPr sz="1400" b="0" i="0">
                <a:solidFill>
                  <a:srgbClr val="1D1D1A"/>
                </a:solidFill>
                <a:latin typeface="微软雅黑"/>
                <a:cs typeface="微软雅黑"/>
              </a:rPr>
              <a:t>构建完善</a:t>
            </a:r>
            <a:r>
              <a:rPr sz="1400" b="0" i="0" spc="-10">
                <a:solidFill>
                  <a:srgbClr val="1D1D1A"/>
                </a:solidFill>
                <a:latin typeface="微软雅黑"/>
                <a:cs typeface="微软雅黑"/>
              </a:rPr>
              <a:t>的</a:t>
            </a:r>
            <a:r>
              <a:rPr sz="1400" b="0" i="0" spc="-15">
                <a:solidFill>
                  <a:srgbClr val="1D1D1A"/>
                </a:solidFill>
                <a:latin typeface="微软雅黑"/>
                <a:cs typeface="微软雅黑"/>
              </a:rPr>
              <a:t>Repo</a:t>
            </a:r>
            <a:r>
              <a:rPr sz="1400" b="0" i="0">
                <a:solidFill>
                  <a:srgbClr val="1D1D1A"/>
                </a:solidFill>
                <a:latin typeface="微软雅黑"/>
                <a:cs typeface="微软雅黑"/>
              </a:rPr>
              <a:t>库，实现应</a:t>
            </a:r>
            <a:r>
              <a:rPr sz="1400" b="0" i="0" spc="-15">
                <a:solidFill>
                  <a:srgbClr val="1D1D1A"/>
                </a:solidFill>
                <a:latin typeface="微软雅黑"/>
                <a:cs typeface="微软雅黑"/>
              </a:rPr>
              <a:t>用</a:t>
            </a:r>
            <a:r>
              <a:rPr sz="1400" b="0" i="0">
                <a:solidFill>
                  <a:srgbClr val="1D1D1A"/>
                </a:solidFill>
                <a:latin typeface="微软雅黑"/>
                <a:cs typeface="微软雅黑"/>
              </a:rPr>
              <a:t>迁移</a:t>
            </a:r>
            <a:r>
              <a:rPr sz="1400" b="0" i="0" spc="-15">
                <a:solidFill>
                  <a:srgbClr val="1D1D1A"/>
                </a:solidFill>
                <a:latin typeface="微软雅黑"/>
                <a:cs typeface="微软雅黑"/>
              </a:rPr>
              <a:t>自</a:t>
            </a:r>
            <a:r>
              <a:rPr sz="1400" b="0" i="0">
                <a:solidFill>
                  <a:srgbClr val="1D1D1A"/>
                </a:solidFill>
                <a:latin typeface="微软雅黑"/>
                <a:cs typeface="微软雅黑"/>
              </a:rPr>
              <a:t>动化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350">
              <a:latin typeface="微软雅黑"/>
              <a:cs typeface="微软雅黑"/>
            </a:endParaRPr>
          </a:p>
          <a:p>
            <a:pPr marL="290195">
              <a:lnSpc>
                <a:spcPct val="100000"/>
              </a:lnSpc>
            </a:pPr>
            <a:r>
              <a:rPr sz="1000" b="0" i="0" spc="-5">
                <a:solidFill>
                  <a:srgbClr val="C00000"/>
                </a:solidFill>
                <a:latin typeface="微软雅黑"/>
                <a:cs typeface="微软雅黑"/>
              </a:rPr>
              <a:t>备注：相比业界主流操作系统性能</a:t>
            </a:r>
            <a:r>
              <a:rPr sz="1000" b="0" i="0" spc="5">
                <a:solidFill>
                  <a:srgbClr val="C00000"/>
                </a:solidFill>
                <a:latin typeface="微软雅黑"/>
                <a:cs typeface="微软雅黑"/>
              </a:rPr>
              <a:t>和</a:t>
            </a:r>
            <a:r>
              <a:rPr sz="1000" b="0" i="0" spc="-5">
                <a:solidFill>
                  <a:srgbClr val="C00000"/>
                </a:solidFill>
                <a:latin typeface="微软雅黑"/>
                <a:cs typeface="微软雅黑"/>
              </a:rPr>
              <a:t>生态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3474720" y="3435096"/>
            <a:ext cx="403859" cy="656843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4527803" y="2670048"/>
            <a:ext cx="390144" cy="382524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4590288" y="2313432"/>
            <a:ext cx="240791" cy="338327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4448555" y="3119627"/>
            <a:ext cx="524255" cy="217932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4523232" y="1976627"/>
            <a:ext cx="428243" cy="257556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 txBox="1"/>
          <p:nvPr/>
        </p:nvSpPr>
        <p:spPr>
          <a:xfrm>
            <a:off x="5079619" y="2084654"/>
            <a:ext cx="1374140" cy="520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2019/12</a:t>
            </a:r>
            <a:r>
              <a:rPr sz="1200" spc="-5">
                <a:latin typeface="等线"/>
                <a:cs typeface="等线"/>
              </a:rPr>
              <a:t>（已发布）</a:t>
            </a:r>
            <a:endParaRPr sz="1200">
              <a:latin typeface="等线"/>
              <a:cs typeface="等线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200" spc="-5">
                <a:latin typeface="Arial"/>
                <a:cs typeface="Arial"/>
              </a:rPr>
              <a:t>2020/Q1</a:t>
            </a:r>
            <a:r>
              <a:rPr sz="1200" spc="-5">
                <a:latin typeface="等线"/>
                <a:cs typeface="等线"/>
              </a:rPr>
              <a:t>（</a:t>
            </a:r>
            <a:r>
              <a:rPr sz="1200">
                <a:latin typeface="等线"/>
                <a:cs typeface="等线"/>
              </a:rPr>
              <a:t>已发布）</a:t>
            </a:r>
            <a:endParaRPr sz="1200">
              <a:latin typeface="等线"/>
              <a:cs typeface="等线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065014" y="2790190"/>
            <a:ext cx="1389380" cy="534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2020</a:t>
            </a:r>
            <a:r>
              <a:rPr sz="1200">
                <a:latin typeface="Arial"/>
                <a:cs typeface="Arial"/>
              </a:rPr>
              <a:t>/Q</a:t>
            </a:r>
            <a:r>
              <a:rPr sz="1200" spc="-10">
                <a:latin typeface="Arial"/>
                <a:cs typeface="Arial"/>
              </a:rPr>
              <a:t>1</a:t>
            </a:r>
            <a:r>
              <a:rPr sz="1200">
                <a:latin typeface="等线"/>
                <a:cs typeface="等线"/>
              </a:rPr>
              <a:t>（已发布）</a:t>
            </a:r>
            <a:endParaRPr sz="1200">
              <a:latin typeface="等线"/>
              <a:cs typeface="等线"/>
            </a:endParaRPr>
          </a:p>
          <a:p>
            <a:pPr marL="27305">
              <a:lnSpc>
                <a:spcPct val="100000"/>
              </a:lnSpc>
              <a:spcBef>
                <a:spcPts val="1125"/>
              </a:spcBef>
            </a:pPr>
            <a:r>
              <a:rPr sz="1200">
                <a:latin typeface="Arial"/>
                <a:cs typeface="Arial"/>
              </a:rPr>
              <a:t>2</a:t>
            </a:r>
            <a:r>
              <a:rPr sz="1200" spc="5">
                <a:latin typeface="Arial"/>
                <a:cs typeface="Arial"/>
              </a:rPr>
              <a:t>0</a:t>
            </a:r>
            <a:r>
              <a:rPr sz="1200">
                <a:latin typeface="Arial"/>
                <a:cs typeface="Arial"/>
              </a:rPr>
              <a:t>2</a:t>
            </a:r>
            <a:r>
              <a:rPr sz="1200" spc="5">
                <a:latin typeface="Arial"/>
                <a:cs typeface="Arial"/>
              </a:rPr>
              <a:t>0</a:t>
            </a:r>
            <a:r>
              <a:rPr sz="1200">
                <a:latin typeface="Arial"/>
                <a:cs typeface="Arial"/>
              </a:rPr>
              <a:t>/Q</a:t>
            </a:r>
            <a:r>
              <a:rPr sz="1200" spc="-5">
                <a:latin typeface="Arial"/>
                <a:cs typeface="Arial"/>
              </a:rPr>
              <a:t>1</a:t>
            </a:r>
            <a:r>
              <a:rPr sz="1200" spc="-5">
                <a:latin typeface="等线"/>
                <a:cs typeface="等线"/>
              </a:rPr>
              <a:t>（已发布</a:t>
            </a:r>
            <a:r>
              <a:rPr sz="1200">
                <a:latin typeface="等线"/>
                <a:cs typeface="等线"/>
              </a:rPr>
              <a:t>）</a:t>
            </a:r>
            <a:endParaRPr sz="1200">
              <a:latin typeface="等线"/>
              <a:cs typeface="等线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3494532" y="1642872"/>
            <a:ext cx="461772" cy="1781555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 txBox="1"/>
          <p:nvPr/>
        </p:nvSpPr>
        <p:spPr>
          <a:xfrm>
            <a:off x="4909820" y="1625854"/>
            <a:ext cx="116395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i="1" spc="-5">
                <a:solidFill>
                  <a:srgbClr val="990000"/>
                </a:solidFill>
                <a:latin typeface="微软雅黑"/>
                <a:cs typeface="微软雅黑"/>
              </a:rPr>
              <a:t>伙伴商业发行版计划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0"/>
              </a:spcBef>
            </a:pPr>
            <a:r>
              <a:rPr spc="10"/>
              <a:t>12</a:t>
            </a:r>
          </a:p>
        </p:txBody>
      </p:sp>
      <p:sp>
        <p:nvSpPr>
          <p:cNvPr id="43" name="object 43"/>
          <p:cNvSpPr txBox="1"/>
          <p:nvPr/>
        </p:nvSpPr>
        <p:spPr>
          <a:xfrm>
            <a:off x="1174496" y="6400386"/>
            <a:ext cx="1149350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1788" y="27178"/>
            <a:ext cx="11838305" cy="72072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2590"/>
              </a:lnSpc>
              <a:spcBef>
                <a:spcPts val="425"/>
              </a:spcBef>
            </a:pPr>
            <a:r>
              <a:rPr sz="2400" spc="-5">
                <a:solidFill>
                  <a:srgbClr val="C00000"/>
                </a:solidFill>
                <a:latin typeface="微软雅黑"/>
                <a:cs typeface="微软雅黑"/>
              </a:rPr>
              <a:t>openE</a:t>
            </a:r>
            <a:r>
              <a:rPr sz="2400">
                <a:solidFill>
                  <a:srgbClr val="C00000"/>
                </a:solidFill>
                <a:latin typeface="微软雅黑"/>
                <a:cs typeface="微软雅黑"/>
              </a:rPr>
              <a:t>ule</a:t>
            </a:r>
            <a:r>
              <a:rPr sz="2400" spc="-15">
                <a:solidFill>
                  <a:srgbClr val="C00000"/>
                </a:solidFill>
                <a:latin typeface="微软雅黑"/>
                <a:cs typeface="微软雅黑"/>
              </a:rPr>
              <a:t>r</a:t>
            </a:r>
            <a:r>
              <a:rPr sz="2400">
                <a:solidFill>
                  <a:srgbClr val="C00000"/>
                </a:solidFill>
              </a:rPr>
              <a:t>社区总体范围及</a:t>
            </a:r>
            <a:r>
              <a:rPr sz="2400">
                <a:solidFill>
                  <a:srgbClr val="C00000"/>
                </a:solidFill>
                <a:latin typeface="微软雅黑"/>
                <a:cs typeface="微软雅黑"/>
              </a:rPr>
              <a:t>Li</a:t>
            </a:r>
            <a:r>
              <a:rPr sz="2400" spc="-15">
                <a:solidFill>
                  <a:srgbClr val="C00000"/>
                </a:solidFill>
                <a:latin typeface="微软雅黑"/>
                <a:cs typeface="微软雅黑"/>
              </a:rPr>
              <a:t>c</a:t>
            </a:r>
            <a:r>
              <a:rPr sz="2400" spc="-5">
                <a:solidFill>
                  <a:srgbClr val="C00000"/>
                </a:solidFill>
                <a:latin typeface="微软雅黑"/>
                <a:cs typeface="微软雅黑"/>
              </a:rPr>
              <a:t>ense</a:t>
            </a:r>
            <a:r>
              <a:rPr sz="2400">
                <a:solidFill>
                  <a:srgbClr val="C00000"/>
                </a:solidFill>
              </a:rPr>
              <a:t>选择策略：整体和自研部分默认采用木兰协议，保护 生态伙伴商业利益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943343" y="1908048"/>
            <a:ext cx="806450" cy="387350"/>
          </a:xfrm>
          <a:custGeom>
            <a:rect l="l" t="t" r="r" b="b"/>
            <a:pathLst>
              <a:path w="806450" h="387350">
                <a:moveTo>
                  <a:pt x="0" y="387096"/>
                </a:moveTo>
                <a:lnTo>
                  <a:pt x="806196" y="387096"/>
                </a:lnTo>
                <a:lnTo>
                  <a:pt x="806196" y="0"/>
                </a:lnTo>
                <a:lnTo>
                  <a:pt x="0" y="0"/>
                </a:lnTo>
                <a:lnTo>
                  <a:pt x="0" y="387096"/>
                </a:lnTo>
                <a:close/>
              </a:path>
            </a:pathLst>
          </a:custGeom>
          <a:solidFill>
            <a:srgbClr val="66666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943343" y="1908048"/>
            <a:ext cx="806450" cy="387350"/>
          </a:xfrm>
          <a:custGeom>
            <a:rect l="l" t="t" r="r" b="b"/>
            <a:pathLst>
              <a:path w="806450" h="387350">
                <a:moveTo>
                  <a:pt x="0" y="387096"/>
                </a:moveTo>
                <a:lnTo>
                  <a:pt x="806196" y="387096"/>
                </a:lnTo>
                <a:lnTo>
                  <a:pt x="806196" y="0"/>
                </a:lnTo>
                <a:lnTo>
                  <a:pt x="0" y="0"/>
                </a:lnTo>
                <a:lnTo>
                  <a:pt x="0" y="387096"/>
                </a:lnTo>
                <a:close/>
              </a:path>
            </a:pathLst>
          </a:custGeom>
          <a:ln w="12192">
            <a:solidFill>
              <a:srgbClr val="1D1D1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779764" y="1908048"/>
            <a:ext cx="805180" cy="387350"/>
          </a:xfrm>
          <a:custGeom>
            <a:rect l="l" t="t" r="r" b="b"/>
            <a:pathLst>
              <a:path w="805179" h="387350">
                <a:moveTo>
                  <a:pt x="0" y="387096"/>
                </a:moveTo>
                <a:lnTo>
                  <a:pt x="804672" y="387096"/>
                </a:lnTo>
                <a:lnTo>
                  <a:pt x="804672" y="0"/>
                </a:lnTo>
                <a:lnTo>
                  <a:pt x="0" y="0"/>
                </a:lnTo>
                <a:lnTo>
                  <a:pt x="0" y="387096"/>
                </a:lnTo>
                <a:close/>
              </a:path>
            </a:pathLst>
          </a:custGeom>
          <a:solidFill>
            <a:srgbClr val="66666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779764" y="1908048"/>
            <a:ext cx="805180" cy="387350"/>
          </a:xfrm>
          <a:custGeom>
            <a:rect l="l" t="t" r="r" b="b"/>
            <a:pathLst>
              <a:path w="805179" h="387350">
                <a:moveTo>
                  <a:pt x="0" y="387096"/>
                </a:moveTo>
                <a:lnTo>
                  <a:pt x="804672" y="387096"/>
                </a:lnTo>
                <a:lnTo>
                  <a:pt x="804672" y="0"/>
                </a:lnTo>
                <a:lnTo>
                  <a:pt x="0" y="0"/>
                </a:lnTo>
                <a:lnTo>
                  <a:pt x="0" y="387096"/>
                </a:lnTo>
                <a:close/>
              </a:path>
            </a:pathLst>
          </a:custGeom>
          <a:ln w="12192">
            <a:solidFill>
              <a:srgbClr val="1D1D1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774942" y="1123950"/>
            <a:ext cx="2978150" cy="4244340"/>
          </a:xfrm>
          <a:custGeom>
            <a:rect l="l" t="t" r="r" b="b"/>
            <a:pathLst>
              <a:path w="2978150" h="4244340">
                <a:moveTo>
                  <a:pt x="0" y="4244340"/>
                </a:moveTo>
                <a:lnTo>
                  <a:pt x="2977896" y="4244340"/>
                </a:lnTo>
                <a:lnTo>
                  <a:pt x="2977896" y="0"/>
                </a:lnTo>
                <a:lnTo>
                  <a:pt x="0" y="0"/>
                </a:lnTo>
                <a:lnTo>
                  <a:pt x="0" y="4244340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982968" y="4645152"/>
            <a:ext cx="818515" cy="280845"/>
          </a:xfrm>
          <a:prstGeom prst="rect">
            <a:avLst/>
          </a:prstGeom>
          <a:solidFill>
            <a:srgbClr val="6F2F9F"/>
          </a:solidFill>
        </p:spPr>
        <p:txBody>
          <a:bodyPr vert="horz" wrap="square" lIns="0" tIns="11048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3189">
              <a:lnSpc>
                <a:spcPct val="100000"/>
              </a:lnSpc>
              <a:spcBef>
                <a:spcPts val="869"/>
              </a:spcBef>
            </a:pPr>
            <a:r>
              <a:rPr sz="1100">
                <a:solidFill>
                  <a:srgbClr val="FFFFFF"/>
                </a:solidFill>
                <a:latin typeface="微软雅黑"/>
                <a:cs typeface="微软雅黑"/>
              </a:rPr>
              <a:t>GCC增强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889747" y="4651247"/>
            <a:ext cx="805180" cy="275075"/>
          </a:xfrm>
          <a:prstGeom prst="rect">
            <a:avLst/>
          </a:prstGeom>
          <a:solidFill>
            <a:srgbClr val="CC66FF"/>
          </a:solidFill>
          <a:ln w="12192">
            <a:solidFill>
              <a:srgbClr val="1D1D1A"/>
            </a:solidFill>
          </a:ln>
        </p:spPr>
        <p:txBody>
          <a:bodyPr vert="horz" wrap="square" lIns="0" tIns="1047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795">
              <a:lnSpc>
                <a:spcPct val="100000"/>
              </a:lnSpc>
              <a:spcBef>
                <a:spcPts val="825"/>
              </a:spcBef>
            </a:pPr>
            <a:r>
              <a:rPr sz="1100" spc="-5">
                <a:solidFill>
                  <a:srgbClr val="1D1D1A"/>
                </a:solidFill>
                <a:latin typeface="微软雅黑"/>
                <a:cs typeface="微软雅黑"/>
              </a:rPr>
              <a:t>JDK</a:t>
            </a:r>
            <a:r>
              <a:rPr sz="1100">
                <a:solidFill>
                  <a:srgbClr val="1D1D1A"/>
                </a:solidFill>
                <a:latin typeface="微软雅黑"/>
                <a:cs typeface="微软雅黑"/>
              </a:rPr>
              <a:t>增强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10489" y="1137666"/>
            <a:ext cx="6623684" cy="4243070"/>
          </a:xfrm>
          <a:custGeom>
            <a:rect l="l" t="t" r="r" b="b"/>
            <a:pathLst>
              <a:path w="6623684" h="4243070">
                <a:moveTo>
                  <a:pt x="0" y="4242815"/>
                </a:moveTo>
                <a:lnTo>
                  <a:pt x="6623304" y="4242815"/>
                </a:lnTo>
                <a:lnTo>
                  <a:pt x="6623304" y="0"/>
                </a:lnTo>
                <a:lnTo>
                  <a:pt x="0" y="0"/>
                </a:lnTo>
                <a:lnTo>
                  <a:pt x="0" y="4242815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2385314" y="1160526"/>
            <a:ext cx="20872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1D1D1A"/>
                </a:solidFill>
                <a:latin typeface="微软雅黑"/>
                <a:cs typeface="微软雅黑"/>
              </a:rPr>
              <a:t>openEuler</a:t>
            </a:r>
            <a:r>
              <a:rPr sz="1800" b="1">
                <a:solidFill>
                  <a:srgbClr val="1D1D1A"/>
                </a:solidFill>
                <a:latin typeface="微软雅黑"/>
                <a:cs typeface="微软雅黑"/>
              </a:rPr>
              <a:t>开源社区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5631941" y="1472946"/>
            <a:ext cx="1047115" cy="3862070"/>
          </a:xfrm>
          <a:custGeom>
            <a:rect l="l" t="t" r="r" b="b"/>
            <a:pathLst>
              <a:path w="1047115" h="3862070">
                <a:moveTo>
                  <a:pt x="0" y="3861816"/>
                </a:moveTo>
                <a:lnTo>
                  <a:pt x="1046988" y="3861816"/>
                </a:lnTo>
                <a:lnTo>
                  <a:pt x="1046988" y="0"/>
                </a:lnTo>
                <a:lnTo>
                  <a:pt x="0" y="0"/>
                </a:lnTo>
                <a:lnTo>
                  <a:pt x="0" y="3861816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5808598" y="1497837"/>
            <a:ext cx="706120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solidFill>
                  <a:srgbClr val="1D1D1A"/>
                </a:solidFill>
                <a:latin typeface="微软雅黑"/>
                <a:cs typeface="微软雅黑"/>
              </a:rPr>
              <a:t>O</a:t>
            </a:r>
            <a:r>
              <a:rPr sz="1600" b="1" spc="-10">
                <a:solidFill>
                  <a:srgbClr val="1D1D1A"/>
                </a:solidFill>
                <a:latin typeface="微软雅黑"/>
                <a:cs typeface="微软雅黑"/>
              </a:rPr>
              <a:t>S</a:t>
            </a:r>
            <a:r>
              <a:rPr sz="1600" b="1" spc="-5">
                <a:solidFill>
                  <a:srgbClr val="1D1D1A"/>
                </a:solidFill>
                <a:latin typeface="微软雅黑"/>
                <a:cs typeface="微软雅黑"/>
              </a:rPr>
              <a:t>工具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681471" y="3413759"/>
            <a:ext cx="916305" cy="387350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44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9085" marR="220979" indent="-68580">
              <a:lnSpc>
                <a:spcPct val="100000"/>
              </a:lnSpc>
              <a:spcBef>
                <a:spcPts val="35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包管理  </a:t>
            </a:r>
            <a:r>
              <a:rPr sz="1200" spc="-30">
                <a:solidFill>
                  <a:srgbClr val="FFFFFF"/>
                </a:solidFill>
                <a:latin typeface="微软雅黑"/>
                <a:cs typeface="微软雅黑"/>
              </a:rPr>
              <a:t>Yum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681471" y="3893820"/>
            <a:ext cx="916305" cy="387350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44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1925" marR="144780" indent="-7620">
              <a:lnSpc>
                <a:spcPct val="100000"/>
              </a:lnSpc>
              <a:spcBef>
                <a:spcPts val="35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图形系统  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GN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O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ME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83642" y="2268473"/>
            <a:ext cx="1714500" cy="626745"/>
          </a:xfrm>
          <a:custGeom>
            <a:rect l="l" t="t" r="r" b="b"/>
            <a:pathLst>
              <a:path w="1714500" h="626744">
                <a:moveTo>
                  <a:pt x="0" y="626363"/>
                </a:moveTo>
                <a:lnTo>
                  <a:pt x="1714500" y="626363"/>
                </a:lnTo>
                <a:lnTo>
                  <a:pt x="1714500" y="0"/>
                </a:lnTo>
                <a:lnTo>
                  <a:pt x="0" y="0"/>
                </a:lnTo>
                <a:lnTo>
                  <a:pt x="0" y="626363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83642" y="3582161"/>
            <a:ext cx="5398135" cy="1043940"/>
          </a:xfrm>
          <a:custGeom>
            <a:rect l="l" t="t" r="r" b="b"/>
            <a:pathLst>
              <a:path w="5398135" h="1043939">
                <a:moveTo>
                  <a:pt x="0" y="1043939"/>
                </a:moveTo>
                <a:lnTo>
                  <a:pt x="5398008" y="1043939"/>
                </a:lnTo>
                <a:lnTo>
                  <a:pt x="5398008" y="0"/>
                </a:lnTo>
                <a:lnTo>
                  <a:pt x="0" y="0"/>
                </a:lnTo>
                <a:lnTo>
                  <a:pt x="0" y="1043939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2594736" y="3607689"/>
            <a:ext cx="58674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400" b="1" spc="-15">
                <a:solidFill>
                  <a:srgbClr val="1D1D1A"/>
                </a:solidFill>
                <a:latin typeface="微软雅黑"/>
                <a:cs typeface="微软雅黑"/>
              </a:rPr>
              <a:t>K</a:t>
            </a:r>
            <a:r>
              <a:rPr sz="1400" b="1">
                <a:solidFill>
                  <a:srgbClr val="1D1D1A"/>
                </a:solidFill>
                <a:latin typeface="微软雅黑"/>
                <a:cs typeface="微软雅黑"/>
              </a:rPr>
              <a:t>ernel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183642" y="4662678"/>
            <a:ext cx="5398135" cy="647700"/>
          </a:xfrm>
          <a:custGeom>
            <a:rect l="l" t="t" r="r" b="b"/>
            <a:pathLst>
              <a:path w="5398135" h="647700">
                <a:moveTo>
                  <a:pt x="0" y="647700"/>
                </a:moveTo>
                <a:lnTo>
                  <a:pt x="5398008" y="647700"/>
                </a:lnTo>
                <a:lnTo>
                  <a:pt x="5398008" y="0"/>
                </a:lnTo>
                <a:lnTo>
                  <a:pt x="0" y="0"/>
                </a:lnTo>
                <a:lnTo>
                  <a:pt x="0" y="647700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2625217" y="4688840"/>
            <a:ext cx="526415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  <a:tabLst>
                <a:tab pos="334645"/>
              </a:tabLst>
            </a:pPr>
            <a:r>
              <a:rPr sz="1400" b="1">
                <a:solidFill>
                  <a:srgbClr val="1D1D1A"/>
                </a:solidFill>
                <a:latin typeface="微软雅黑"/>
                <a:cs typeface="微软雅黑"/>
              </a:rPr>
              <a:t>驱	动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00227" y="2529839"/>
            <a:ext cx="571500" cy="225061"/>
          </a:xfrm>
          <a:prstGeom prst="rect">
            <a:avLst/>
          </a:prstGeom>
          <a:solidFill>
            <a:srgbClr val="00AF50"/>
          </a:solidFill>
        </p:spPr>
        <p:txBody>
          <a:bodyPr vert="horz" wrap="square" lIns="0" tIns="5524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3189">
              <a:lnSpc>
                <a:spcPct val="100000"/>
              </a:lnSpc>
              <a:spcBef>
                <a:spcPts val="434"/>
              </a:spcBef>
            </a:pPr>
            <a:r>
              <a:rPr sz="1100" spc="-5">
                <a:solidFill>
                  <a:srgbClr val="1D1D1A"/>
                </a:solidFill>
                <a:latin typeface="微软雅黑"/>
                <a:cs typeface="微软雅黑"/>
              </a:rPr>
              <a:t>glibc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838700" y="2529839"/>
            <a:ext cx="675640" cy="225061"/>
          </a:xfrm>
          <a:prstGeom prst="rect">
            <a:avLst/>
          </a:prstGeom>
          <a:solidFill>
            <a:srgbClr val="92D050"/>
          </a:solidFill>
          <a:ln w="12192">
            <a:solidFill>
              <a:srgbClr val="C2C2C2"/>
            </a:solidFill>
          </a:ln>
        </p:spPr>
        <p:txBody>
          <a:bodyPr vert="horz" wrap="square" lIns="0" tIns="5524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434"/>
              </a:spcBef>
            </a:pPr>
            <a:r>
              <a:rPr sz="1100">
                <a:solidFill>
                  <a:srgbClr val="1D1D1A"/>
                </a:solidFill>
                <a:latin typeface="微软雅黑"/>
                <a:cs typeface="微软雅黑"/>
              </a:rPr>
              <a:t>A-Tune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051304" y="3150107"/>
            <a:ext cx="558165" cy="260969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755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5730">
              <a:lnSpc>
                <a:spcPct val="100000"/>
              </a:lnSpc>
              <a:spcBef>
                <a:spcPts val="595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kvm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135380" y="3150107"/>
            <a:ext cx="861060" cy="344805"/>
          </a:xfrm>
          <a:prstGeom prst="rect">
            <a:avLst/>
          </a:prstGeom>
          <a:solidFill>
            <a:srgbClr val="00AF50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15"/>
              </a:lnSpc>
            </a:pP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vCPU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调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ts val="1395"/>
              </a:lnSpc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度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32231" y="3150107"/>
            <a:ext cx="748665" cy="260969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755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3664">
              <a:lnSpc>
                <a:spcPct val="100000"/>
              </a:lnSpc>
              <a:spcBef>
                <a:spcPts val="595"/>
              </a:spcBef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cgroup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663951" y="3150107"/>
            <a:ext cx="1248410" cy="344805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15"/>
              </a:lnSpc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总线与设备模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ts val="1395"/>
              </a:lnSpc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拟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727447" y="3150107"/>
            <a:ext cx="704215" cy="260969"/>
          </a:xfrm>
          <a:prstGeom prst="rect">
            <a:avLst/>
          </a:prstGeom>
          <a:solidFill>
            <a:srgbClr val="92D050"/>
          </a:solidFill>
          <a:ln w="12192">
            <a:solidFill>
              <a:srgbClr val="C2C2C2"/>
            </a:solidFill>
          </a:ln>
        </p:spPr>
        <p:txBody>
          <a:bodyPr vert="horz" wrap="square" lIns="0" tIns="755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745">
              <a:lnSpc>
                <a:spcPct val="100000"/>
              </a:lnSpc>
              <a:spcBef>
                <a:spcPts val="595"/>
              </a:spcBef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iSulaD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966971" y="3150107"/>
            <a:ext cx="706120" cy="260969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755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2875">
              <a:lnSpc>
                <a:spcPct val="100000"/>
              </a:lnSpc>
              <a:spcBef>
                <a:spcPts val="595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libvirt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183642" y="2887217"/>
            <a:ext cx="5398135" cy="647700"/>
          </a:xfrm>
          <a:custGeom>
            <a:rect l="l" t="t" r="r" b="b"/>
            <a:pathLst>
              <a:path w="5398135" h="647700">
                <a:moveTo>
                  <a:pt x="0" y="647700"/>
                </a:moveTo>
                <a:lnTo>
                  <a:pt x="5398008" y="647700"/>
                </a:lnTo>
                <a:lnTo>
                  <a:pt x="5398008" y="0"/>
                </a:lnTo>
                <a:lnTo>
                  <a:pt x="0" y="0"/>
                </a:lnTo>
                <a:lnTo>
                  <a:pt x="0" y="647700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2614295" y="2913126"/>
            <a:ext cx="548640" cy="22890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400" b="1">
                <a:solidFill>
                  <a:srgbClr val="1D1D1A"/>
                </a:solidFill>
                <a:latin typeface="微软雅黑"/>
                <a:cs typeface="微软雅黑"/>
              </a:rPr>
              <a:t>虚拟化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194816" y="4942332"/>
            <a:ext cx="850900" cy="261610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762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1620">
              <a:lnSpc>
                <a:spcPct val="100000"/>
              </a:lnSpc>
              <a:spcBef>
                <a:spcPts val="60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PCIe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32231" y="4942332"/>
            <a:ext cx="768350" cy="261610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762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0185">
              <a:lnSpc>
                <a:spcPct val="100000"/>
              </a:lnSpc>
              <a:spcBef>
                <a:spcPts val="600"/>
              </a:spcBef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ACPI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124455" y="4942332"/>
            <a:ext cx="1049020" cy="344805"/>
          </a:xfrm>
          <a:prstGeom prst="rect">
            <a:avLst/>
          </a:prstGeom>
          <a:solidFill>
            <a:srgbClr val="00AF50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20"/>
              </a:lnSpc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海思网卡驱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ts val="1390"/>
              </a:lnSpc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动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252215" y="4942332"/>
            <a:ext cx="1050290" cy="344805"/>
          </a:xfrm>
          <a:prstGeom prst="rect">
            <a:avLst/>
          </a:prstGeom>
          <a:solidFill>
            <a:srgbClr val="00AF50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20"/>
              </a:lnSpc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海思</a:t>
            </a: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SAS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驱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ts val="1390"/>
              </a:lnSpc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动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381500" y="4942332"/>
            <a:ext cx="1050290" cy="344805"/>
          </a:xfrm>
          <a:prstGeom prst="rect">
            <a:avLst/>
          </a:prstGeom>
          <a:solidFill>
            <a:srgbClr val="00AF50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35" algn="ctr">
              <a:lnSpc>
                <a:spcPts val="1320"/>
              </a:lnSpc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海思</a:t>
            </a: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ARM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加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ts val="1390"/>
              </a:lnSpc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速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2476500" y="4245864"/>
            <a:ext cx="972819" cy="344805"/>
          </a:xfrm>
          <a:custGeom>
            <a:rect l="l" t="t" r="r" b="b"/>
            <a:pathLst>
              <a:path w="972819" h="344804">
                <a:moveTo>
                  <a:pt x="0" y="344424"/>
                </a:moveTo>
                <a:lnTo>
                  <a:pt x="972312" y="344424"/>
                </a:lnTo>
                <a:lnTo>
                  <a:pt x="972312" y="0"/>
                </a:lnTo>
                <a:lnTo>
                  <a:pt x="0" y="0"/>
                </a:lnTo>
                <a:lnTo>
                  <a:pt x="0" y="344424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332231" y="3831335"/>
            <a:ext cx="1202690" cy="344805"/>
          </a:xfrm>
          <a:custGeom>
            <a:rect l="l" t="t" r="r" b="b"/>
            <a:pathLst>
              <a:path w="1202690" h="344804">
                <a:moveTo>
                  <a:pt x="0" y="344424"/>
                </a:moveTo>
                <a:lnTo>
                  <a:pt x="1202436" y="344424"/>
                </a:lnTo>
                <a:lnTo>
                  <a:pt x="1202436" y="0"/>
                </a:lnTo>
                <a:lnTo>
                  <a:pt x="0" y="0"/>
                </a:lnTo>
                <a:lnTo>
                  <a:pt x="0" y="344424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629107" y="3894582"/>
            <a:ext cx="622300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内存管理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1598675" y="4245864"/>
            <a:ext cx="815340" cy="344805"/>
          </a:xfrm>
          <a:custGeom>
            <a:rect l="l" t="t" r="r" b="b"/>
            <a:pathLst>
              <a:path w="815339" h="344804">
                <a:moveTo>
                  <a:pt x="0" y="344424"/>
                </a:moveTo>
                <a:lnTo>
                  <a:pt x="815339" y="344424"/>
                </a:lnTo>
                <a:lnTo>
                  <a:pt x="815339" y="0"/>
                </a:lnTo>
                <a:lnTo>
                  <a:pt x="0" y="0"/>
                </a:lnTo>
                <a:lnTo>
                  <a:pt x="0" y="344424"/>
                </a:lnTo>
                <a:close/>
              </a:path>
            </a:pathLst>
          </a:custGeom>
          <a:solidFill>
            <a:srgbClr val="00AF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 txBox="1"/>
          <p:nvPr/>
        </p:nvSpPr>
        <p:spPr>
          <a:xfrm>
            <a:off x="332231" y="4245864"/>
            <a:ext cx="1202690" cy="260969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755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6545">
              <a:lnSpc>
                <a:spcPct val="100000"/>
              </a:lnSpc>
              <a:spcBef>
                <a:spcPts val="595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设备管理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4539996" y="4245864"/>
            <a:ext cx="891540" cy="344805"/>
          </a:xfrm>
          <a:custGeom>
            <a:rect l="l" t="t" r="r" b="b"/>
            <a:pathLst>
              <a:path w="891539" h="344804">
                <a:moveTo>
                  <a:pt x="0" y="344424"/>
                </a:moveTo>
                <a:lnTo>
                  <a:pt x="891539" y="344424"/>
                </a:lnTo>
                <a:lnTo>
                  <a:pt x="891539" y="0"/>
                </a:lnTo>
                <a:lnTo>
                  <a:pt x="0" y="0"/>
                </a:lnTo>
                <a:lnTo>
                  <a:pt x="0" y="344424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3512820" y="4245864"/>
            <a:ext cx="963294" cy="344805"/>
          </a:xfrm>
          <a:custGeom>
            <a:rect l="l" t="t" r="r" b="b"/>
            <a:pathLst>
              <a:path w="963294" h="344804">
                <a:moveTo>
                  <a:pt x="0" y="344424"/>
                </a:moveTo>
                <a:lnTo>
                  <a:pt x="963168" y="344424"/>
                </a:lnTo>
                <a:lnTo>
                  <a:pt x="963168" y="0"/>
                </a:lnTo>
                <a:lnTo>
                  <a:pt x="0" y="0"/>
                </a:lnTo>
                <a:lnTo>
                  <a:pt x="0" y="344424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aphicFrame>
        <p:nvGraphicFramePr>
          <p:cNvPr id="44" name="object 44"/>
          <p:cNvGraphicFramePr>
            <a:graphicFrameLocks noGrp="1"/>
          </p:cNvGraphicFramePr>
          <p:nvPr/>
        </p:nvGraphicFramePr>
        <p:xfrm>
          <a:off x="1534667" y="3799332"/>
          <a:ext cx="3865878" cy="75895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959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03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97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6009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8196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0772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44424">
                <a:tc gridSpan="2">
                  <a:txBody>
                    <a:bodyPr vert="horz" wrap="square"/>
                    <a:lstStyle/>
                    <a:p>
                      <a:pPr marL="314325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12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ipv4/ipv6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5565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006F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187960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12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netfilter/bpf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5565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006F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19380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12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A</a:t>
                      </a:r>
                      <a:r>
                        <a:rPr sz="12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RM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5565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006F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9370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12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Arch64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5565" marB="0">
                    <a:solidFill>
                      <a:srgbClr val="006F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4527">
                <a:tc>
                  <a:txBody>
                    <a:bodyPr vert="horz" wrap="square"/>
                    <a:lstStyle/>
                    <a:p>
                      <a:pPr marL="286385">
                        <a:lnSpc>
                          <a:spcPct val="100000"/>
                        </a:lnSpc>
                        <a:spcBef>
                          <a:spcPts val="1150"/>
                        </a:spcBef>
                      </a:pPr>
                      <a:r>
                        <a:rPr sz="120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调度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46050" marB="0">
                    <a:lnL w="76200">
                      <a:solidFill>
                        <a:srgbClr val="FFFFFF"/>
                      </a:solidFill>
                      <a:prstDash val="solid"/>
                    </a:lnL>
                  </a:tcPr>
                </a:tc>
                <a:tc gridSpan="2">
                  <a:txBody>
                    <a:bodyPr vert="horz" wrap="square"/>
                    <a:lstStyle/>
                    <a:p>
                      <a:pPr marL="304165">
                        <a:lnSpc>
                          <a:spcPct val="100000"/>
                        </a:lnSpc>
                        <a:spcBef>
                          <a:spcPts val="1150"/>
                        </a:spcBef>
                      </a:pPr>
                      <a:r>
                        <a:rPr sz="12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Block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4605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221615">
                        <a:lnSpc>
                          <a:spcPct val="100000"/>
                        </a:lnSpc>
                        <a:spcBef>
                          <a:spcPts val="1150"/>
                        </a:spcBef>
                      </a:pPr>
                      <a:r>
                        <a:rPr sz="12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存储协议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4605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6985">
                        <a:lnSpc>
                          <a:spcPct val="100000"/>
                        </a:lnSpc>
                        <a:spcBef>
                          <a:spcPts val="1150"/>
                        </a:spcBef>
                      </a:pPr>
                      <a:r>
                        <a:rPr sz="12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EXT/XFS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4605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5" name="object 45"/>
          <p:cNvSpPr txBox="1"/>
          <p:nvPr/>
        </p:nvSpPr>
        <p:spPr>
          <a:xfrm>
            <a:off x="5692140" y="2939795"/>
            <a:ext cx="916305" cy="387350"/>
          </a:xfrm>
          <a:prstGeom prst="rect">
            <a:avLst/>
          </a:prstGeom>
          <a:solidFill>
            <a:srgbClr val="3399FF"/>
          </a:solidFill>
        </p:spPr>
        <p:txBody>
          <a:bodyPr vert="horz" wrap="square" lIns="0" tIns="44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9065" marR="131445" indent="13335">
              <a:lnSpc>
                <a:spcPct val="100000"/>
              </a:lnSpc>
              <a:spcBef>
                <a:spcPts val="35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安装工具  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na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c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ona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1970532" y="2529839"/>
            <a:ext cx="573405" cy="237886"/>
          </a:xfrm>
          <a:prstGeom prst="rect">
            <a:avLst/>
          </a:prstGeom>
          <a:solidFill>
            <a:srgbClr val="33CC33"/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6045">
              <a:lnSpc>
                <a:spcPct val="100000"/>
              </a:lnSpc>
              <a:spcBef>
                <a:spcPts val="535"/>
              </a:spcBef>
            </a:pPr>
            <a:r>
              <a:rPr sz="1100">
                <a:solidFill>
                  <a:srgbClr val="1D1D1A"/>
                </a:solidFill>
                <a:latin typeface="微软雅黑"/>
                <a:cs typeface="微软雅黑"/>
              </a:rPr>
              <a:t>SPDK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3265932" y="2529839"/>
            <a:ext cx="763905" cy="237886"/>
          </a:xfrm>
          <a:prstGeom prst="rect">
            <a:avLst/>
          </a:prstGeom>
          <a:solidFill>
            <a:srgbClr val="00AF50"/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5730">
              <a:lnSpc>
                <a:spcPct val="100000"/>
              </a:lnSpc>
              <a:spcBef>
                <a:spcPts val="535"/>
              </a:spcBef>
            </a:pPr>
            <a:r>
              <a:rPr sz="1100">
                <a:solidFill>
                  <a:srgbClr val="1D1D1A"/>
                </a:solidFill>
                <a:latin typeface="微软雅黑"/>
                <a:cs typeface="微软雅黑"/>
              </a:rPr>
              <a:t>openssl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4125467" y="2529839"/>
            <a:ext cx="571500" cy="225061"/>
          </a:xfrm>
          <a:prstGeom prst="rect">
            <a:avLst/>
          </a:prstGeom>
          <a:solidFill>
            <a:srgbClr val="00AF50"/>
          </a:solidFill>
        </p:spPr>
        <p:txBody>
          <a:bodyPr vert="horz" wrap="square" lIns="0" tIns="5524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855">
              <a:lnSpc>
                <a:spcPct val="100000"/>
              </a:lnSpc>
              <a:spcBef>
                <a:spcPts val="434"/>
              </a:spcBef>
            </a:pPr>
            <a:r>
              <a:rPr sz="1100">
                <a:solidFill>
                  <a:srgbClr val="1D1D1A"/>
                </a:solidFill>
                <a:latin typeface="微软雅黑"/>
                <a:cs typeface="微软雅黑"/>
              </a:rPr>
              <a:t>x.265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2621279" y="2529839"/>
            <a:ext cx="573405" cy="237886"/>
          </a:xfrm>
          <a:prstGeom prst="rect">
            <a:avLst/>
          </a:prstGeom>
          <a:solidFill>
            <a:srgbClr val="00AF50"/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">
              <a:lnSpc>
                <a:spcPct val="100000"/>
              </a:lnSpc>
              <a:spcBef>
                <a:spcPts val="535"/>
              </a:spcBef>
            </a:pPr>
            <a:r>
              <a:rPr sz="1100" spc="-5">
                <a:solidFill>
                  <a:srgbClr val="1D1D1A"/>
                </a:solidFill>
                <a:latin typeface="微软雅黑"/>
                <a:cs typeface="微软雅黑"/>
              </a:rPr>
              <a:t>ZSTD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918972" y="2529839"/>
            <a:ext cx="876300" cy="237886"/>
          </a:xfrm>
          <a:prstGeom prst="rect">
            <a:avLst/>
          </a:prstGeom>
          <a:solidFill>
            <a:srgbClr val="33CC33"/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4615">
              <a:lnSpc>
                <a:spcPct val="100000"/>
              </a:lnSpc>
              <a:spcBef>
                <a:spcPts val="535"/>
              </a:spcBef>
            </a:pPr>
            <a:r>
              <a:rPr sz="1100">
                <a:solidFill>
                  <a:srgbClr val="1D1D1A"/>
                </a:solidFill>
                <a:latin typeface="微软雅黑"/>
                <a:cs typeface="微软雅黑"/>
              </a:rPr>
              <a:t>hyperscan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1908810" y="2268473"/>
            <a:ext cx="652780" cy="628015"/>
          </a:xfrm>
          <a:custGeom>
            <a:rect l="l" t="t" r="r" b="b"/>
            <a:pathLst>
              <a:path w="652780" h="628014">
                <a:moveTo>
                  <a:pt x="0" y="627888"/>
                </a:moveTo>
                <a:lnTo>
                  <a:pt x="652272" y="627888"/>
                </a:lnTo>
                <a:lnTo>
                  <a:pt x="652272" y="0"/>
                </a:lnTo>
                <a:lnTo>
                  <a:pt x="0" y="0"/>
                </a:lnTo>
                <a:lnTo>
                  <a:pt x="0" y="627888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2565654" y="2268473"/>
            <a:ext cx="654050" cy="629920"/>
          </a:xfrm>
          <a:custGeom>
            <a:rect l="l" t="t" r="r" b="b"/>
            <a:pathLst>
              <a:path w="654050" h="629919">
                <a:moveTo>
                  <a:pt x="0" y="629412"/>
                </a:moveTo>
                <a:lnTo>
                  <a:pt x="653795" y="629412"/>
                </a:lnTo>
                <a:lnTo>
                  <a:pt x="653795" y="0"/>
                </a:lnTo>
                <a:lnTo>
                  <a:pt x="0" y="0"/>
                </a:lnTo>
                <a:lnTo>
                  <a:pt x="0" y="629412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3224022" y="2268473"/>
            <a:ext cx="853440" cy="629920"/>
          </a:xfrm>
          <a:custGeom>
            <a:rect l="l" t="t" r="r" b="b"/>
            <a:pathLst>
              <a:path w="853439" h="629919">
                <a:moveTo>
                  <a:pt x="0" y="629412"/>
                </a:moveTo>
                <a:lnTo>
                  <a:pt x="853439" y="629412"/>
                </a:lnTo>
                <a:lnTo>
                  <a:pt x="853439" y="0"/>
                </a:lnTo>
                <a:lnTo>
                  <a:pt x="0" y="0"/>
                </a:lnTo>
                <a:lnTo>
                  <a:pt x="0" y="629412"/>
                </a:lnTo>
                <a:close/>
              </a:path>
            </a:pathLst>
          </a:custGeom>
          <a:ln w="28955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4074414" y="2268473"/>
            <a:ext cx="654050" cy="629920"/>
          </a:xfrm>
          <a:custGeom>
            <a:rect l="l" t="t" r="r" b="b"/>
            <a:pathLst>
              <a:path w="654050" h="629919">
                <a:moveTo>
                  <a:pt x="0" y="629412"/>
                </a:moveTo>
                <a:lnTo>
                  <a:pt x="653796" y="629412"/>
                </a:lnTo>
                <a:lnTo>
                  <a:pt x="653796" y="0"/>
                </a:lnTo>
                <a:lnTo>
                  <a:pt x="0" y="0"/>
                </a:lnTo>
                <a:lnTo>
                  <a:pt x="0" y="629412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4729734" y="2268473"/>
            <a:ext cx="850900" cy="629920"/>
          </a:xfrm>
          <a:custGeom>
            <a:rect l="l" t="t" r="r" b="b"/>
            <a:pathLst>
              <a:path w="850900" h="629919">
                <a:moveTo>
                  <a:pt x="0" y="629412"/>
                </a:moveTo>
                <a:lnTo>
                  <a:pt x="850391" y="629412"/>
                </a:lnTo>
                <a:lnTo>
                  <a:pt x="850391" y="0"/>
                </a:lnTo>
                <a:lnTo>
                  <a:pt x="0" y="0"/>
                </a:lnTo>
                <a:lnTo>
                  <a:pt x="0" y="629412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 txBox="1"/>
          <p:nvPr/>
        </p:nvSpPr>
        <p:spPr>
          <a:xfrm>
            <a:off x="198120" y="2293366"/>
            <a:ext cx="5393690" cy="22890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62940">
              <a:lnSpc>
                <a:spcPct val="100000"/>
              </a:lnSpc>
              <a:spcBef>
                <a:spcPts val="105"/>
              </a:spcBef>
              <a:tabLst>
                <a:tab pos="1856739"/>
                <a:tab pos="2515235"/>
                <a:tab pos="3274060"/>
                <a:tab pos="4023360"/>
                <a:tab pos="4688840"/>
              </a:tabLst>
            </a:pPr>
            <a:r>
              <a:rPr sz="1400" b="1">
                <a:solidFill>
                  <a:srgbClr val="1D1D1A"/>
                </a:solidFill>
                <a:latin typeface="微软雅黑"/>
                <a:cs typeface="微软雅黑"/>
              </a:rPr>
              <a:t>基础	网络	压缩	安全	媒体	自调优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183642" y="1978914"/>
            <a:ext cx="5422900" cy="254557"/>
          </a:xfrm>
          <a:prstGeom prst="rect">
            <a:avLst/>
          </a:prstGeom>
          <a:ln w="28955">
            <a:solidFill>
              <a:srgbClr val="909090"/>
            </a:solidFill>
          </a:ln>
        </p:spPr>
        <p:txBody>
          <a:bodyPr vert="horz" wrap="square" lIns="0" tIns="387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15875" algn="ctr">
              <a:lnSpc>
                <a:spcPct val="100000"/>
              </a:lnSpc>
              <a:spcBef>
                <a:spcPts val="305"/>
              </a:spcBef>
            </a:pPr>
            <a:r>
              <a:rPr sz="1400" b="1">
                <a:solidFill>
                  <a:srgbClr val="1D1D1A"/>
                </a:solidFill>
                <a:latin typeface="微软雅黑"/>
                <a:cs typeface="微软雅黑"/>
              </a:rPr>
              <a:t>通用加速库</a:t>
            </a:r>
            <a:endParaRPr sz="1400">
              <a:latin typeface="微软雅黑"/>
              <a:cs typeface="微软雅黑"/>
            </a:endParaRPr>
          </a:p>
        </p:txBody>
      </p:sp>
      <p:graphicFrame>
        <p:nvGraphicFramePr>
          <p:cNvPr id="58" name="object 58"/>
          <p:cNvGraphicFramePr>
            <a:graphicFrameLocks noGrp="1"/>
          </p:cNvGraphicFramePr>
          <p:nvPr/>
        </p:nvGraphicFramePr>
        <p:xfrm>
          <a:off x="146304" y="5486400"/>
          <a:ext cx="8223881" cy="35966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96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814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3759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43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3758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778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00583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889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130936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108584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11112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174620"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ts val="1275"/>
                        </a:lnSpc>
                      </a:pPr>
                      <a:r>
                        <a:rPr sz="12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非自研开源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006F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ts val="1275"/>
                        </a:lnSpc>
                      </a:pPr>
                      <a:r>
                        <a:rPr sz="12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非自研开源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3399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ts val="1275"/>
                        </a:lnSpc>
                      </a:pPr>
                      <a:r>
                        <a:rPr sz="120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自研增强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00AF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275"/>
                        </a:lnSpc>
                      </a:pPr>
                      <a:r>
                        <a:rPr sz="120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自研增强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33CC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C2C2C2"/>
                      </a:solidFill>
                      <a:prstDash val="solid"/>
                    </a:lnR>
                    <a:solidFill>
                      <a:srgbClr val="33CC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ts val="1275"/>
                        </a:lnSpc>
                      </a:pPr>
                      <a:r>
                        <a:rPr sz="120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自研开源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C2C2C2"/>
                      </a:solidFill>
                      <a:prstDash val="solid"/>
                    </a:lnL>
                    <a:lnR w="12700">
                      <a:solidFill>
                        <a:srgbClr val="C2C2C2"/>
                      </a:solidFill>
                      <a:prstDash val="solid"/>
                    </a:lnR>
                    <a:lnT w="12700">
                      <a:solidFill>
                        <a:srgbClr val="C2C2C2"/>
                      </a:solidFill>
                      <a:prstDash val="soli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C2C2C2"/>
                      </a:solidFill>
                      <a:prstDash val="solid"/>
                    </a:lnL>
                    <a:solidFill>
                      <a:srgbClr val="6F2F9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9060">
                        <a:lnSpc>
                          <a:spcPts val="1325"/>
                        </a:lnSpc>
                      </a:pPr>
                      <a:r>
                        <a:rPr sz="12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自研增强</a:t>
                      </a:r>
                      <a:r>
                        <a:rPr sz="1200" spc="-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GPLv3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6F2F9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1D1D1A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ts val="1275"/>
                        </a:lnSpc>
                      </a:pPr>
                      <a:r>
                        <a:rPr sz="120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自研增强</a:t>
                      </a:r>
                      <a:r>
                        <a:rPr sz="1200" spc="-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GPL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1D1D1A"/>
                      </a:solidFill>
                      <a:prstDash val="solid"/>
                    </a:lnL>
                    <a:lnR w="12700">
                      <a:solidFill>
                        <a:srgbClr val="1D1D1A"/>
                      </a:solidFill>
                      <a:prstDash val="solid"/>
                    </a:lnR>
                    <a:lnT w="12700">
                      <a:solidFill>
                        <a:srgbClr val="1D1D1A"/>
                      </a:solidFill>
                      <a:prstDash val="solid"/>
                    </a:lnT>
                    <a:solidFill>
                      <a:srgbClr val="CC66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5043"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ts val="1355"/>
                        </a:lnSpc>
                      </a:pPr>
                      <a:r>
                        <a:rPr sz="1200" spc="-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GPL/LGPL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006F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ts val="1355"/>
                        </a:lnSpc>
                      </a:pPr>
                      <a:r>
                        <a:rPr sz="12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MIT/BSD/MCL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3399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55"/>
                        </a:lnSpc>
                      </a:pPr>
                      <a:r>
                        <a:rPr sz="120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GPL/LGPL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00AF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55"/>
                        </a:lnSpc>
                      </a:pPr>
                      <a:r>
                        <a:rPr sz="1200" spc="-5">
                          <a:latin typeface="微软雅黑"/>
                          <a:cs typeface="微软雅黑"/>
                        </a:rPr>
                        <a:t>BSD/MIT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33CC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C2C2C2"/>
                      </a:solidFill>
                      <a:prstDash val="solid"/>
                    </a:lnR>
                    <a:solidFill>
                      <a:srgbClr val="33CC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ts val="1355"/>
                        </a:lnSpc>
                      </a:pPr>
                      <a:r>
                        <a:rPr sz="120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MulanPSL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C2C2C2"/>
                      </a:solidFill>
                      <a:prstDash val="solid"/>
                    </a:lnL>
                    <a:lnR w="12700">
                      <a:solidFill>
                        <a:srgbClr val="C2C2C2"/>
                      </a:solidFill>
                      <a:prstDash val="solid"/>
                    </a:lnR>
                    <a:lnB w="12700">
                      <a:solidFill>
                        <a:srgbClr val="C2C2C2"/>
                      </a:solidFill>
                      <a:prstDash val="soli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C2C2C2"/>
                      </a:solidFill>
                      <a:prstDash val="solid"/>
                    </a:lnL>
                    <a:solidFill>
                      <a:srgbClr val="6F2F9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9060">
                        <a:lnSpc>
                          <a:spcPts val="1405"/>
                        </a:lnSpc>
                      </a:pPr>
                      <a:r>
                        <a:rPr sz="12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二进制</a:t>
                      </a:r>
                      <a:r>
                        <a:rPr sz="1200" spc="-2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2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+</a:t>
                      </a:r>
                      <a:r>
                        <a:rPr sz="12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代码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6F2F9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1D1D1A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55"/>
                        </a:lnSpc>
                      </a:pPr>
                      <a:r>
                        <a:rPr sz="1200" spc="-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WrittenOffer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1D1D1A"/>
                      </a:solidFill>
                      <a:prstDash val="solid"/>
                    </a:lnL>
                    <a:lnR w="12700">
                      <a:solidFill>
                        <a:srgbClr val="1D1D1A"/>
                      </a:solidFill>
                      <a:prstDash val="solid"/>
                    </a:lnR>
                    <a:lnB w="12700">
                      <a:solidFill>
                        <a:srgbClr val="1D1D1A"/>
                      </a:solidFill>
                      <a:prstDash val="solid"/>
                    </a:lnB>
                    <a:solidFill>
                      <a:srgbClr val="CC66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9" name="object 59"/>
          <p:cNvSpPr txBox="1"/>
          <p:nvPr/>
        </p:nvSpPr>
        <p:spPr>
          <a:xfrm>
            <a:off x="8484107" y="5486400"/>
            <a:ext cx="1263650" cy="268022"/>
          </a:xfrm>
          <a:prstGeom prst="rect">
            <a:avLst/>
          </a:prstGeom>
          <a:solidFill>
            <a:srgbClr val="666666"/>
          </a:solidFill>
          <a:ln w="12192">
            <a:solidFill>
              <a:srgbClr val="1D1D1A"/>
            </a:solidFill>
          </a:ln>
        </p:spPr>
        <p:txBody>
          <a:bodyPr vert="horz" wrap="square" lIns="0" tIns="825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0825">
              <a:lnSpc>
                <a:spcPct val="100000"/>
              </a:lnSpc>
              <a:spcBef>
                <a:spcPts val="65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自研不开源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6837426" y="1517141"/>
            <a:ext cx="2851785" cy="911860"/>
          </a:xfrm>
          <a:custGeom>
            <a:rect l="l" t="t" r="r" b="b"/>
            <a:pathLst>
              <a:path w="2851784" h="911860">
                <a:moveTo>
                  <a:pt x="0" y="911351"/>
                </a:moveTo>
                <a:lnTo>
                  <a:pt x="2851404" y="911351"/>
                </a:lnTo>
                <a:lnTo>
                  <a:pt x="2851404" y="0"/>
                </a:lnTo>
                <a:lnTo>
                  <a:pt x="0" y="0"/>
                </a:lnTo>
                <a:lnTo>
                  <a:pt x="0" y="911351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7872983" y="1909572"/>
            <a:ext cx="805180" cy="387350"/>
          </a:xfrm>
          <a:custGeom>
            <a:rect l="l" t="t" r="r" b="b"/>
            <a:pathLst>
              <a:path w="805179" h="387350">
                <a:moveTo>
                  <a:pt x="0" y="387096"/>
                </a:moveTo>
                <a:lnTo>
                  <a:pt x="804672" y="387096"/>
                </a:lnTo>
                <a:lnTo>
                  <a:pt x="804672" y="0"/>
                </a:lnTo>
                <a:lnTo>
                  <a:pt x="0" y="0"/>
                </a:lnTo>
                <a:lnTo>
                  <a:pt x="0" y="387096"/>
                </a:lnTo>
                <a:close/>
              </a:path>
            </a:pathLst>
          </a:custGeom>
          <a:solidFill>
            <a:srgbClr val="66666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7872983" y="1909572"/>
            <a:ext cx="805180" cy="387350"/>
          </a:xfrm>
          <a:custGeom>
            <a:rect l="l" t="t" r="r" b="b"/>
            <a:pathLst>
              <a:path w="805179" h="387350">
                <a:moveTo>
                  <a:pt x="0" y="387096"/>
                </a:moveTo>
                <a:lnTo>
                  <a:pt x="804672" y="387096"/>
                </a:lnTo>
                <a:lnTo>
                  <a:pt x="804672" y="0"/>
                </a:lnTo>
                <a:lnTo>
                  <a:pt x="0" y="0"/>
                </a:lnTo>
                <a:lnTo>
                  <a:pt x="0" y="387096"/>
                </a:lnTo>
                <a:close/>
              </a:path>
            </a:pathLst>
          </a:custGeom>
          <a:ln w="12192">
            <a:solidFill>
              <a:srgbClr val="1D1D1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 txBox="1"/>
          <p:nvPr/>
        </p:nvSpPr>
        <p:spPr>
          <a:xfrm>
            <a:off x="6943343" y="1902028"/>
            <a:ext cx="264160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" algn="ctr">
              <a:lnSpc>
                <a:spcPct val="100000"/>
              </a:lnSpc>
              <a:spcBef>
                <a:spcPts val="100"/>
              </a:spcBef>
              <a:tabLst>
                <a:tab pos="930275"/>
                <a:tab pos="1837055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分析扫描	代码迁移	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性能调优</a:t>
            </a:r>
            <a:endParaRPr sz="1200">
              <a:latin typeface="微软雅黑"/>
              <a:cs typeface="微软雅黑"/>
            </a:endParaRPr>
          </a:p>
          <a:p>
            <a:pPr marL="1905" algn="ctr">
              <a:lnSpc>
                <a:spcPct val="100000"/>
              </a:lnSpc>
              <a:tabLst>
                <a:tab pos="930275"/>
                <a:tab pos="1837055"/>
              </a:tabLst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工具	工具	工具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6849618" y="2777489"/>
            <a:ext cx="2839720" cy="1165860"/>
          </a:xfrm>
          <a:custGeom>
            <a:rect l="l" t="t" r="r" b="b"/>
            <a:pathLst>
              <a:path w="2839720" h="1165860">
                <a:moveTo>
                  <a:pt x="0" y="1165860"/>
                </a:moveTo>
                <a:lnTo>
                  <a:pt x="2839212" y="1165860"/>
                </a:lnTo>
                <a:lnTo>
                  <a:pt x="2839212" y="0"/>
                </a:lnTo>
                <a:lnTo>
                  <a:pt x="0" y="0"/>
                </a:lnTo>
                <a:lnTo>
                  <a:pt x="0" y="1165860"/>
                </a:lnTo>
                <a:close/>
              </a:path>
            </a:pathLst>
          </a:custGeom>
          <a:ln w="28956">
            <a:solidFill>
              <a:srgbClr val="90909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 txBox="1"/>
          <p:nvPr/>
        </p:nvSpPr>
        <p:spPr>
          <a:xfrm>
            <a:off x="6733031" y="1078991"/>
            <a:ext cx="3133725" cy="1681229"/>
          </a:xfrm>
          <a:prstGeom prst="rect">
            <a:avLst/>
          </a:prstGeom>
          <a:solidFill>
            <a:srgbClr val="C2C2C2">
              <a:alpha val="47842"/>
            </a:srgbClr>
          </a:solidFill>
        </p:spPr>
        <p:txBody>
          <a:bodyPr vert="horz" wrap="square" lIns="0" tIns="825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64769" algn="ctr">
              <a:lnSpc>
                <a:spcPct val="100000"/>
              </a:lnSpc>
              <a:spcBef>
                <a:spcPts val="650"/>
              </a:spcBef>
            </a:pPr>
            <a:r>
              <a:rPr sz="1600" b="1" spc="-5">
                <a:solidFill>
                  <a:srgbClr val="1D1D1A"/>
                </a:solidFill>
                <a:latin typeface="微软雅黑"/>
                <a:cs typeface="微软雅黑"/>
              </a:rPr>
              <a:t>鲲鹏开发者社区</a:t>
            </a:r>
            <a:endParaRPr sz="1600">
              <a:latin typeface="微软雅黑"/>
              <a:cs typeface="微软雅黑"/>
            </a:endParaRPr>
          </a:p>
          <a:p>
            <a:pPr marR="64769" algn="ctr">
              <a:lnSpc>
                <a:spcPct val="100000"/>
              </a:lnSpc>
              <a:spcBef>
                <a:spcPts val="1170"/>
              </a:spcBef>
            </a:pPr>
            <a:r>
              <a:rPr sz="1600" b="1" spc="-5">
                <a:solidFill>
                  <a:srgbClr val="1D1D1A"/>
                </a:solidFill>
                <a:latin typeface="微软雅黑"/>
                <a:cs typeface="微软雅黑"/>
              </a:rPr>
              <a:t>迁移工具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1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200">
              <a:latin typeface="微软雅黑"/>
              <a:cs typeface="微软雅黑"/>
            </a:endParaRPr>
          </a:p>
          <a:p>
            <a:pPr marR="53340" algn="ctr">
              <a:lnSpc>
                <a:spcPct val="100000"/>
              </a:lnSpc>
            </a:pPr>
            <a:r>
              <a:rPr sz="1800" b="1">
                <a:solidFill>
                  <a:srgbClr val="1D1D1A"/>
                </a:solidFill>
                <a:latin typeface="微软雅黑"/>
                <a:cs typeface="微软雅黑"/>
              </a:rPr>
              <a:t>应用加速库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8784335" y="4646676"/>
            <a:ext cx="806450" cy="274433"/>
          </a:xfrm>
          <a:prstGeom prst="rect">
            <a:avLst/>
          </a:prstGeom>
          <a:solidFill>
            <a:srgbClr val="666666"/>
          </a:solidFill>
          <a:ln w="12192">
            <a:solidFill>
              <a:srgbClr val="1D1D1A"/>
            </a:solidFill>
          </a:ln>
        </p:spPr>
        <p:txBody>
          <a:bodyPr vert="horz" wrap="square" lIns="0" tIns="10413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3189">
              <a:lnSpc>
                <a:spcPct val="100000"/>
              </a:lnSpc>
              <a:spcBef>
                <a:spcPts val="819"/>
              </a:spcBef>
            </a:pPr>
            <a:r>
              <a:rPr sz="1100">
                <a:solidFill>
                  <a:srgbClr val="FFFFFF"/>
                </a:solidFill>
                <a:latin typeface="微软雅黑"/>
                <a:cs typeface="微软雅黑"/>
              </a:rPr>
              <a:t>指令翻译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6952488" y="3157727"/>
            <a:ext cx="1190625" cy="323215"/>
          </a:xfrm>
          <a:custGeom>
            <a:rect l="l" t="t" r="r" b="b"/>
            <a:pathLst>
              <a:path w="1190625" h="323214">
                <a:moveTo>
                  <a:pt x="0" y="323088"/>
                </a:moveTo>
                <a:lnTo>
                  <a:pt x="1190244" y="323088"/>
                </a:lnTo>
                <a:lnTo>
                  <a:pt x="1190244" y="0"/>
                </a:lnTo>
                <a:lnTo>
                  <a:pt x="0" y="0"/>
                </a:lnTo>
                <a:lnTo>
                  <a:pt x="0" y="323088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6952488" y="3157727"/>
            <a:ext cx="1190625" cy="323215"/>
          </a:xfrm>
          <a:custGeom>
            <a:rect l="l" t="t" r="r" b="b"/>
            <a:pathLst>
              <a:path w="1190625" h="323214">
                <a:moveTo>
                  <a:pt x="0" y="323088"/>
                </a:moveTo>
                <a:lnTo>
                  <a:pt x="1190244" y="323088"/>
                </a:lnTo>
                <a:lnTo>
                  <a:pt x="1190244" y="0"/>
                </a:lnTo>
                <a:lnTo>
                  <a:pt x="0" y="0"/>
                </a:lnTo>
                <a:lnTo>
                  <a:pt x="0" y="323088"/>
                </a:lnTo>
                <a:close/>
              </a:path>
            </a:pathLst>
          </a:custGeom>
          <a:ln w="12191">
            <a:solidFill>
              <a:srgbClr val="1D1D1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 txBox="1"/>
          <p:nvPr/>
        </p:nvSpPr>
        <p:spPr>
          <a:xfrm>
            <a:off x="6952488" y="3157854"/>
            <a:ext cx="1190625" cy="3390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28625">
              <a:lnSpc>
                <a:spcPct val="100000"/>
              </a:lnSpc>
              <a:spcBef>
                <a:spcPts val="105"/>
              </a:spcBef>
            </a:pPr>
            <a:r>
              <a:rPr sz="1050" b="1" u="sng" spc="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微软雅黑"/>
                <a:cs typeface="微软雅黑"/>
              </a:rPr>
              <a:t>数学库</a:t>
            </a:r>
            <a:endParaRPr sz="1050">
              <a:latin typeface="微软雅黑"/>
              <a:cs typeface="微软雅黑"/>
            </a:endParaRPr>
          </a:p>
          <a:p>
            <a:pPr marL="451484">
              <a:lnSpc>
                <a:spcPct val="100000"/>
              </a:lnSpc>
            </a:pPr>
            <a:r>
              <a:rPr sz="1000" u="sng" spc="-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微软雅黑"/>
                <a:cs typeface="微软雅黑"/>
              </a:rPr>
              <a:t>(MKL)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6952488" y="3552444"/>
            <a:ext cx="1190625" cy="323215"/>
          </a:xfrm>
          <a:custGeom>
            <a:rect l="l" t="t" r="r" b="b"/>
            <a:pathLst>
              <a:path w="1190625" h="323214">
                <a:moveTo>
                  <a:pt x="0" y="323088"/>
                </a:moveTo>
                <a:lnTo>
                  <a:pt x="1190244" y="323088"/>
                </a:lnTo>
                <a:lnTo>
                  <a:pt x="1190244" y="0"/>
                </a:lnTo>
                <a:lnTo>
                  <a:pt x="0" y="0"/>
                </a:lnTo>
                <a:lnTo>
                  <a:pt x="0" y="323088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6952488" y="3552444"/>
            <a:ext cx="1190625" cy="323215"/>
          </a:xfrm>
          <a:custGeom>
            <a:rect l="l" t="t" r="r" b="b"/>
            <a:pathLst>
              <a:path w="1190625" h="323214">
                <a:moveTo>
                  <a:pt x="0" y="323088"/>
                </a:moveTo>
                <a:lnTo>
                  <a:pt x="1190244" y="323088"/>
                </a:lnTo>
                <a:lnTo>
                  <a:pt x="1190244" y="0"/>
                </a:lnTo>
                <a:lnTo>
                  <a:pt x="0" y="0"/>
                </a:lnTo>
                <a:lnTo>
                  <a:pt x="0" y="323088"/>
                </a:lnTo>
                <a:close/>
              </a:path>
            </a:pathLst>
          </a:custGeom>
          <a:ln w="12192">
            <a:solidFill>
              <a:srgbClr val="1D1D1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 txBox="1"/>
          <p:nvPr/>
        </p:nvSpPr>
        <p:spPr>
          <a:xfrm>
            <a:off x="6952488" y="3551682"/>
            <a:ext cx="1190625" cy="3390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9525" algn="ctr">
              <a:lnSpc>
                <a:spcPct val="100000"/>
              </a:lnSpc>
              <a:spcBef>
                <a:spcPts val="105"/>
              </a:spcBef>
            </a:pPr>
            <a:r>
              <a:rPr sz="1050" b="1" u="sng" spc="-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微软雅黑"/>
                <a:cs typeface="微软雅黑"/>
              </a:rPr>
              <a:t>HPC</a:t>
            </a:r>
            <a:endParaRPr sz="1050">
              <a:latin typeface="微软雅黑"/>
              <a:cs typeface="微软雅黑"/>
            </a:endParaRPr>
          </a:p>
          <a:p>
            <a:pPr marR="12065" algn="ctr">
              <a:lnSpc>
                <a:spcPct val="100000"/>
              </a:lnSpc>
            </a:pPr>
            <a:r>
              <a:rPr sz="1000" u="sng" spc="-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微软雅黑"/>
                <a:cs typeface="微软雅黑"/>
              </a:rPr>
              <a:t>(MPI)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8388095" y="3151632"/>
            <a:ext cx="1190625" cy="325120"/>
          </a:xfrm>
          <a:custGeom>
            <a:rect l="l" t="t" r="r" b="b"/>
            <a:pathLst>
              <a:path w="1190625" h="325120">
                <a:moveTo>
                  <a:pt x="0" y="324612"/>
                </a:moveTo>
                <a:lnTo>
                  <a:pt x="1190244" y="324612"/>
                </a:lnTo>
                <a:lnTo>
                  <a:pt x="1190244" y="0"/>
                </a:lnTo>
                <a:lnTo>
                  <a:pt x="0" y="0"/>
                </a:lnTo>
                <a:lnTo>
                  <a:pt x="0" y="324612"/>
                </a:lnTo>
                <a:close/>
              </a:path>
            </a:pathLst>
          </a:custGeom>
          <a:solidFill>
            <a:srgbClr val="66666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8388095" y="3151632"/>
            <a:ext cx="1190625" cy="325120"/>
          </a:xfrm>
          <a:custGeom>
            <a:rect l="l" t="t" r="r" b="b"/>
            <a:pathLst>
              <a:path w="1190625" h="325120">
                <a:moveTo>
                  <a:pt x="0" y="324612"/>
                </a:moveTo>
                <a:lnTo>
                  <a:pt x="1190244" y="324612"/>
                </a:lnTo>
                <a:lnTo>
                  <a:pt x="1190244" y="0"/>
                </a:lnTo>
                <a:lnTo>
                  <a:pt x="0" y="0"/>
                </a:lnTo>
                <a:lnTo>
                  <a:pt x="0" y="324612"/>
                </a:lnTo>
                <a:close/>
              </a:path>
            </a:pathLst>
          </a:custGeom>
          <a:ln w="12192">
            <a:solidFill>
              <a:srgbClr val="1D1D1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 txBox="1"/>
          <p:nvPr/>
        </p:nvSpPr>
        <p:spPr>
          <a:xfrm>
            <a:off x="8388095" y="3153283"/>
            <a:ext cx="1190625" cy="3390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6350" algn="ctr">
              <a:lnSpc>
                <a:spcPct val="100000"/>
              </a:lnSpc>
              <a:spcBef>
                <a:spcPts val="105"/>
              </a:spcBef>
            </a:pPr>
            <a:r>
              <a:rPr sz="1050" b="1" u="sng" spc="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微软雅黑"/>
                <a:cs typeface="微软雅黑"/>
              </a:rPr>
              <a:t>大数据分析</a:t>
            </a:r>
            <a:endParaRPr sz="1050">
              <a:latin typeface="微软雅黑"/>
              <a:cs typeface="微软雅黑"/>
            </a:endParaRPr>
          </a:p>
          <a:p>
            <a:pPr marR="6985" algn="ctr">
              <a:lnSpc>
                <a:spcPct val="100000"/>
              </a:lnSpc>
            </a:pPr>
            <a:r>
              <a:rPr sz="1000" u="sng" spc="-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微软雅黑"/>
                <a:cs typeface="微软雅黑"/>
              </a:rPr>
              <a:t>(DAAL)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8400288" y="3546347"/>
            <a:ext cx="1190625" cy="325120"/>
          </a:xfrm>
          <a:custGeom>
            <a:rect l="l" t="t" r="r" b="b"/>
            <a:pathLst>
              <a:path w="1190625" h="325120">
                <a:moveTo>
                  <a:pt x="0" y="324612"/>
                </a:moveTo>
                <a:lnTo>
                  <a:pt x="1190244" y="324612"/>
                </a:lnTo>
                <a:lnTo>
                  <a:pt x="1190244" y="0"/>
                </a:lnTo>
                <a:lnTo>
                  <a:pt x="0" y="0"/>
                </a:lnTo>
                <a:lnTo>
                  <a:pt x="0" y="324612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8400288" y="3546347"/>
            <a:ext cx="1190625" cy="325120"/>
          </a:xfrm>
          <a:custGeom>
            <a:rect l="l" t="t" r="r" b="b"/>
            <a:pathLst>
              <a:path w="1190625" h="325120">
                <a:moveTo>
                  <a:pt x="0" y="324612"/>
                </a:moveTo>
                <a:lnTo>
                  <a:pt x="1190244" y="324612"/>
                </a:lnTo>
                <a:lnTo>
                  <a:pt x="1190244" y="0"/>
                </a:lnTo>
                <a:lnTo>
                  <a:pt x="0" y="0"/>
                </a:lnTo>
                <a:lnTo>
                  <a:pt x="0" y="324612"/>
                </a:lnTo>
                <a:close/>
              </a:path>
            </a:pathLst>
          </a:custGeom>
          <a:ln w="12192">
            <a:solidFill>
              <a:srgbClr val="1D1D1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 txBox="1"/>
          <p:nvPr/>
        </p:nvSpPr>
        <p:spPr>
          <a:xfrm>
            <a:off x="8400288" y="3546475"/>
            <a:ext cx="1190625" cy="3390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3540">
              <a:lnSpc>
                <a:spcPct val="100000"/>
              </a:lnSpc>
              <a:spcBef>
                <a:spcPts val="105"/>
              </a:spcBef>
            </a:pPr>
            <a:r>
              <a:rPr sz="1050" b="1" u="sng" spc="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微软雅黑"/>
                <a:cs typeface="微软雅黑"/>
              </a:rPr>
              <a:t>音视频</a:t>
            </a:r>
            <a:endParaRPr sz="1050">
              <a:latin typeface="微软雅黑"/>
              <a:cs typeface="微软雅黑"/>
            </a:endParaRPr>
          </a:p>
          <a:p>
            <a:pPr marL="354330">
              <a:lnSpc>
                <a:spcPct val="100000"/>
              </a:lnSpc>
            </a:pPr>
            <a:r>
              <a:rPr sz="1000" u="sng" spc="-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微软雅黑"/>
                <a:cs typeface="微软雅黑"/>
              </a:rPr>
              <a:t>(HMPP)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83" name="object 83"/>
          <p:cNvSpPr txBox="1">
            <a:spLocks noGrp="1"/>
          </p:cNvSpPr>
          <p:nvPr>
            <p:ph type="sldNum" sz="quarter" idx="7"/>
          </p:nvPr>
        </p:nvSpPr>
        <p:spPr>
          <a:xfrm>
            <a:off x="696163" y="6400098"/>
            <a:ext cx="213359" cy="150041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0"/>
              </a:spcBef>
            </a:pPr>
            <a:r>
              <a:rPr spc="10"/>
              <a:t>13</a:t>
            </a:r>
          </a:p>
        </p:txBody>
      </p:sp>
      <p:sp>
        <p:nvSpPr>
          <p:cNvPr id="84" name="object 84"/>
          <p:cNvSpPr txBox="1"/>
          <p:nvPr/>
        </p:nvSpPr>
        <p:spPr>
          <a:xfrm>
            <a:off x="1174496" y="6400386"/>
            <a:ext cx="1149350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endParaRPr sz="1000">
              <a:latin typeface="Arial"/>
              <a:cs typeface="Arial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6851142" y="4246626"/>
            <a:ext cx="2837815" cy="314189"/>
          </a:xfrm>
          <a:prstGeom prst="rect">
            <a:avLst/>
          </a:prstGeom>
          <a:ln w="28955">
            <a:solidFill>
              <a:srgbClr val="909090"/>
            </a:solidFill>
          </a:ln>
        </p:spPr>
        <p:txBody>
          <a:bodyPr vert="horz" wrap="square" lIns="0" tIns="368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290"/>
              </a:spcBef>
            </a:pPr>
            <a:r>
              <a:rPr sz="1800" b="1">
                <a:solidFill>
                  <a:srgbClr val="1D1D1A"/>
                </a:solidFill>
                <a:latin typeface="微软雅黑"/>
                <a:cs typeface="微软雅黑"/>
              </a:rPr>
              <a:t>编译器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9946385" y="1000734"/>
            <a:ext cx="2089150" cy="1306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9085" marR="5080" indent="-287020">
              <a:lnSpc>
                <a:spcPct val="150000"/>
              </a:lnSpc>
              <a:spcBef>
                <a:spcPts val="10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400" spc="-5">
                <a:solidFill>
                  <a:srgbClr val="1D1D1A"/>
                </a:solidFill>
                <a:latin typeface="微软雅黑"/>
                <a:cs typeface="微软雅黑"/>
              </a:rPr>
              <a:t>openEuler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社区整体 </a:t>
            </a:r>
            <a:r>
              <a:rPr sz="1400" spc="-5">
                <a:solidFill>
                  <a:srgbClr val="1D1D1A"/>
                </a:solidFill>
                <a:latin typeface="微软雅黑"/>
                <a:cs typeface="微软雅黑"/>
              </a:rPr>
              <a:t>licen</a:t>
            </a:r>
            <a:r>
              <a:rPr sz="1400" spc="-10">
                <a:solidFill>
                  <a:srgbClr val="1D1D1A"/>
                </a:solidFill>
                <a:latin typeface="微软雅黑"/>
                <a:cs typeface="微软雅黑"/>
              </a:rPr>
              <a:t>s</a:t>
            </a:r>
            <a:r>
              <a:rPr sz="1400" spc="-5">
                <a:solidFill>
                  <a:srgbClr val="1D1D1A"/>
                </a:solidFill>
                <a:latin typeface="微软雅黑"/>
                <a:cs typeface="微软雅黑"/>
              </a:rPr>
              <a:t>e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用</a:t>
            </a:r>
            <a:r>
              <a:rPr sz="1400" spc="-5">
                <a:solidFill>
                  <a:srgbClr val="1D1D1A"/>
                </a:solidFill>
                <a:latin typeface="微软雅黑"/>
                <a:cs typeface="微软雅黑"/>
              </a:rPr>
              <a:t>Mulan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P</a:t>
            </a:r>
            <a:r>
              <a:rPr sz="1400" spc="-10">
                <a:solidFill>
                  <a:srgbClr val="1D1D1A"/>
                </a:solidFill>
                <a:latin typeface="微软雅黑"/>
                <a:cs typeface="微软雅黑"/>
              </a:rPr>
              <a:t>S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L， 自研开源代码包用 MulanPSL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9946385" y="2509875"/>
            <a:ext cx="1917064" cy="6210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9085" marR="5080" indent="-287020">
              <a:lnSpc>
                <a:spcPct val="150000"/>
              </a:lnSpc>
              <a:spcBef>
                <a:spcPts val="10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在现有代码上增强部 分继承原有</a:t>
            </a:r>
            <a:r>
              <a:rPr sz="1400" spc="-5">
                <a:solidFill>
                  <a:srgbClr val="1D1D1A"/>
                </a:solidFill>
                <a:latin typeface="微软雅黑"/>
                <a:cs typeface="微软雅黑"/>
              </a:rPr>
              <a:t>license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9946385" y="3377875"/>
            <a:ext cx="2063750" cy="94551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9085" marR="5080" indent="-287020">
              <a:lnSpc>
                <a:spcPct val="149700"/>
              </a:lnSpc>
              <a:spcBef>
                <a:spcPts val="11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开源且需要社区运作 的</a:t>
            </a:r>
            <a:r>
              <a:rPr sz="1400" spc="-5">
                <a:solidFill>
                  <a:srgbClr val="1D1D1A"/>
                </a:solidFill>
                <a:latin typeface="微软雅黑"/>
                <a:cs typeface="微软雅黑"/>
              </a:rPr>
              <a:t>O</a:t>
            </a:r>
            <a:r>
              <a:rPr sz="1400" spc="5">
                <a:solidFill>
                  <a:srgbClr val="1D1D1A"/>
                </a:solidFill>
                <a:latin typeface="微软雅黑"/>
                <a:cs typeface="微软雅黑"/>
              </a:rPr>
              <a:t>S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组件/基础加速库 放在</a:t>
            </a:r>
            <a:r>
              <a:rPr sz="1400" spc="-5">
                <a:solidFill>
                  <a:srgbClr val="1D1D1A"/>
                </a:solidFill>
                <a:latin typeface="微软雅黑"/>
                <a:cs typeface="微软雅黑"/>
              </a:rPr>
              <a:t>openEuler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社区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17321" y="283844"/>
            <a:ext cx="1012190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i="0" spc="-5">
                <a:latin typeface="微软雅黑"/>
                <a:cs typeface="微软雅黑"/>
              </a:rPr>
              <a:t>OS</a:t>
            </a:r>
            <a:r>
              <a:rPr spc="-5"/>
              <a:t>碎片</a:t>
            </a:r>
            <a:r>
              <a:rPr spc="-10"/>
              <a:t>化</a:t>
            </a:r>
            <a:r>
              <a:rPr spc="-5"/>
              <a:t>，解决方案复制成本高，</a:t>
            </a:r>
            <a:r>
              <a:rPr/>
              <a:t>严</a:t>
            </a:r>
            <a:r>
              <a:rPr spc="-5"/>
              <a:t>重制</a:t>
            </a:r>
            <a:r>
              <a:rPr/>
              <a:t>约</a:t>
            </a:r>
            <a:r>
              <a:rPr spc="-5"/>
              <a:t>产业</a:t>
            </a:r>
            <a:r>
              <a:rPr/>
              <a:t>链</a:t>
            </a:r>
            <a:r>
              <a:rPr spc="-5"/>
              <a:t>玩家</a:t>
            </a:r>
            <a:r>
              <a:rPr/>
              <a:t>市</a:t>
            </a:r>
            <a:r>
              <a:rPr spc="-5"/>
              <a:t>场扩展</a:t>
            </a:r>
          </a:p>
        </p:txBody>
      </p:sp>
      <p:sp>
        <p:nvSpPr>
          <p:cNvPr id="4" name="object 4"/>
          <p:cNvSpPr/>
          <p:nvPr/>
        </p:nvSpPr>
        <p:spPr>
          <a:xfrm>
            <a:off x="1365503" y="2220467"/>
            <a:ext cx="739140" cy="512445"/>
          </a:xfrm>
          <a:custGeom>
            <a:rect l="l" t="t" r="r" b="b"/>
            <a:pathLst>
              <a:path w="739139" h="512444">
                <a:moveTo>
                  <a:pt x="653796" y="0"/>
                </a:moveTo>
                <a:lnTo>
                  <a:pt x="85343" y="0"/>
                </a:lnTo>
                <a:lnTo>
                  <a:pt x="52131" y="6709"/>
                </a:lnTo>
                <a:lnTo>
                  <a:pt x="25003" y="25003"/>
                </a:lnTo>
                <a:lnTo>
                  <a:pt x="6709" y="52131"/>
                </a:lnTo>
                <a:lnTo>
                  <a:pt x="0" y="85344"/>
                </a:lnTo>
                <a:lnTo>
                  <a:pt x="0" y="426720"/>
                </a:lnTo>
                <a:lnTo>
                  <a:pt x="6709" y="459932"/>
                </a:lnTo>
                <a:lnTo>
                  <a:pt x="25003" y="487060"/>
                </a:lnTo>
                <a:lnTo>
                  <a:pt x="52131" y="505354"/>
                </a:lnTo>
                <a:lnTo>
                  <a:pt x="85343" y="512064"/>
                </a:lnTo>
                <a:lnTo>
                  <a:pt x="653796" y="512064"/>
                </a:lnTo>
                <a:lnTo>
                  <a:pt x="687008" y="505354"/>
                </a:lnTo>
                <a:lnTo>
                  <a:pt x="714136" y="487060"/>
                </a:lnTo>
                <a:lnTo>
                  <a:pt x="732430" y="459932"/>
                </a:lnTo>
                <a:lnTo>
                  <a:pt x="739140" y="426720"/>
                </a:lnTo>
                <a:lnTo>
                  <a:pt x="739140" y="85344"/>
                </a:lnTo>
                <a:lnTo>
                  <a:pt x="732430" y="52131"/>
                </a:lnTo>
                <a:lnTo>
                  <a:pt x="714136" y="25003"/>
                </a:lnTo>
                <a:lnTo>
                  <a:pt x="687008" y="6709"/>
                </a:lnTo>
                <a:lnTo>
                  <a:pt x="653796" y="0"/>
                </a:lnTo>
                <a:close/>
              </a:path>
            </a:pathLst>
          </a:custGeom>
          <a:solidFill>
            <a:srgbClr val="B7DEE8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365503" y="2220467"/>
            <a:ext cx="739140" cy="512445"/>
          </a:xfrm>
          <a:custGeom>
            <a:rect l="l" t="t" r="r" b="b"/>
            <a:pathLst>
              <a:path w="739139" h="512444">
                <a:moveTo>
                  <a:pt x="0" y="85344"/>
                </a:moveTo>
                <a:lnTo>
                  <a:pt x="6709" y="52131"/>
                </a:lnTo>
                <a:lnTo>
                  <a:pt x="25003" y="25003"/>
                </a:lnTo>
                <a:lnTo>
                  <a:pt x="52131" y="6709"/>
                </a:lnTo>
                <a:lnTo>
                  <a:pt x="85343" y="0"/>
                </a:lnTo>
                <a:lnTo>
                  <a:pt x="653796" y="0"/>
                </a:lnTo>
                <a:lnTo>
                  <a:pt x="687008" y="6709"/>
                </a:lnTo>
                <a:lnTo>
                  <a:pt x="714136" y="25003"/>
                </a:lnTo>
                <a:lnTo>
                  <a:pt x="732430" y="52131"/>
                </a:lnTo>
                <a:lnTo>
                  <a:pt x="739140" y="85344"/>
                </a:lnTo>
                <a:lnTo>
                  <a:pt x="739140" y="426720"/>
                </a:lnTo>
                <a:lnTo>
                  <a:pt x="732430" y="459932"/>
                </a:lnTo>
                <a:lnTo>
                  <a:pt x="714136" y="487060"/>
                </a:lnTo>
                <a:lnTo>
                  <a:pt x="687008" y="505354"/>
                </a:lnTo>
                <a:lnTo>
                  <a:pt x="653796" y="512064"/>
                </a:lnTo>
                <a:lnTo>
                  <a:pt x="85343" y="512064"/>
                </a:lnTo>
                <a:lnTo>
                  <a:pt x="52131" y="505354"/>
                </a:lnTo>
                <a:lnTo>
                  <a:pt x="25003" y="487060"/>
                </a:lnTo>
                <a:lnTo>
                  <a:pt x="6709" y="459932"/>
                </a:lnTo>
                <a:lnTo>
                  <a:pt x="0" y="426720"/>
                </a:lnTo>
                <a:lnTo>
                  <a:pt x="0" y="85344"/>
                </a:lnTo>
                <a:close/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468882" y="2272741"/>
            <a:ext cx="37147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OS</a:t>
            </a:r>
            <a:r>
              <a:rPr sz="1200" spc="-85">
                <a:latin typeface="微软雅黑"/>
                <a:cs typeface="微软雅黑"/>
              </a:rPr>
              <a:t> </a:t>
            </a:r>
            <a:r>
              <a:rPr sz="1200">
                <a:latin typeface="微软雅黑"/>
                <a:cs typeface="微软雅黑"/>
              </a:rPr>
              <a:t>1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143000" y="1816607"/>
            <a:ext cx="227075" cy="217932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621536" y="1813560"/>
            <a:ext cx="225552" cy="217932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100072" y="1808988"/>
            <a:ext cx="225552" cy="217932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253426" y="2024126"/>
            <a:ext cx="480695" cy="203835"/>
          </a:xfrm>
          <a:custGeom>
            <a:rect l="l" t="t" r="r" b="b"/>
            <a:pathLst>
              <a:path w="480694" h="203835">
                <a:moveTo>
                  <a:pt x="407536" y="174377"/>
                </a:moveTo>
                <a:lnTo>
                  <a:pt x="395795" y="203835"/>
                </a:lnTo>
                <a:lnTo>
                  <a:pt x="480631" y="196723"/>
                </a:lnTo>
                <a:lnTo>
                  <a:pt x="464916" y="179070"/>
                </a:lnTo>
                <a:lnTo>
                  <a:pt x="419290" y="179070"/>
                </a:lnTo>
                <a:lnTo>
                  <a:pt x="407536" y="174377"/>
                </a:lnTo>
                <a:close/>
              </a:path>
              <a:path w="480694" h="203835">
                <a:moveTo>
                  <a:pt x="412241" y="162572"/>
                </a:moveTo>
                <a:lnTo>
                  <a:pt x="407536" y="174377"/>
                </a:lnTo>
                <a:lnTo>
                  <a:pt x="419290" y="179070"/>
                </a:lnTo>
                <a:lnTo>
                  <a:pt x="423989" y="167259"/>
                </a:lnTo>
                <a:lnTo>
                  <a:pt x="412241" y="162572"/>
                </a:lnTo>
                <a:close/>
              </a:path>
              <a:path w="480694" h="203835">
                <a:moveTo>
                  <a:pt x="423989" y="133096"/>
                </a:moveTo>
                <a:lnTo>
                  <a:pt x="412241" y="162572"/>
                </a:lnTo>
                <a:lnTo>
                  <a:pt x="423989" y="167259"/>
                </a:lnTo>
                <a:lnTo>
                  <a:pt x="419290" y="179070"/>
                </a:lnTo>
                <a:lnTo>
                  <a:pt x="464916" y="179070"/>
                </a:lnTo>
                <a:lnTo>
                  <a:pt x="423989" y="133096"/>
                </a:lnTo>
                <a:close/>
              </a:path>
              <a:path w="480694" h="203835">
                <a:moveTo>
                  <a:pt x="4699" y="0"/>
                </a:moveTo>
                <a:lnTo>
                  <a:pt x="0" y="11684"/>
                </a:lnTo>
                <a:lnTo>
                  <a:pt x="407536" y="174377"/>
                </a:lnTo>
                <a:lnTo>
                  <a:pt x="412241" y="162572"/>
                </a:lnTo>
                <a:lnTo>
                  <a:pt x="4699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696211" y="2026920"/>
            <a:ext cx="76200" cy="194437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734311" y="2016505"/>
            <a:ext cx="480695" cy="210185"/>
          </a:xfrm>
          <a:custGeom>
            <a:rect l="l" t="t" r="r" b="b"/>
            <a:pathLst>
              <a:path w="480694" h="210185">
                <a:moveTo>
                  <a:pt x="55880" y="139446"/>
                </a:moveTo>
                <a:lnTo>
                  <a:pt x="0" y="203835"/>
                </a:lnTo>
                <a:lnTo>
                  <a:pt x="84962" y="209931"/>
                </a:lnTo>
                <a:lnTo>
                  <a:pt x="74849" y="185420"/>
                </a:lnTo>
                <a:lnTo>
                  <a:pt x="61087" y="185420"/>
                </a:lnTo>
                <a:lnTo>
                  <a:pt x="56261" y="173736"/>
                </a:lnTo>
                <a:lnTo>
                  <a:pt x="68019" y="168867"/>
                </a:lnTo>
                <a:lnTo>
                  <a:pt x="55880" y="139446"/>
                </a:lnTo>
                <a:close/>
              </a:path>
              <a:path w="480694" h="210185">
                <a:moveTo>
                  <a:pt x="68019" y="168867"/>
                </a:moveTo>
                <a:lnTo>
                  <a:pt x="56261" y="173736"/>
                </a:lnTo>
                <a:lnTo>
                  <a:pt x="61087" y="185420"/>
                </a:lnTo>
                <a:lnTo>
                  <a:pt x="72841" y="180553"/>
                </a:lnTo>
                <a:lnTo>
                  <a:pt x="68019" y="168867"/>
                </a:lnTo>
                <a:close/>
              </a:path>
              <a:path w="480694" h="210185">
                <a:moveTo>
                  <a:pt x="72841" y="180553"/>
                </a:moveTo>
                <a:lnTo>
                  <a:pt x="61087" y="185420"/>
                </a:lnTo>
                <a:lnTo>
                  <a:pt x="74849" y="185420"/>
                </a:lnTo>
                <a:lnTo>
                  <a:pt x="72841" y="180553"/>
                </a:lnTo>
                <a:close/>
              </a:path>
              <a:path w="480694" h="210185">
                <a:moveTo>
                  <a:pt x="475869" y="0"/>
                </a:moveTo>
                <a:lnTo>
                  <a:pt x="68019" y="168867"/>
                </a:lnTo>
                <a:lnTo>
                  <a:pt x="72841" y="180553"/>
                </a:lnTo>
                <a:lnTo>
                  <a:pt x="480694" y="11684"/>
                </a:lnTo>
                <a:lnTo>
                  <a:pt x="475869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953511" y="2220467"/>
            <a:ext cx="739140" cy="512445"/>
          </a:xfrm>
          <a:custGeom>
            <a:rect l="l" t="t" r="r" b="b"/>
            <a:pathLst>
              <a:path w="739139" h="512444">
                <a:moveTo>
                  <a:pt x="653796" y="0"/>
                </a:moveTo>
                <a:lnTo>
                  <a:pt x="85343" y="0"/>
                </a:lnTo>
                <a:lnTo>
                  <a:pt x="52131" y="6709"/>
                </a:lnTo>
                <a:lnTo>
                  <a:pt x="25003" y="25003"/>
                </a:lnTo>
                <a:lnTo>
                  <a:pt x="6709" y="52131"/>
                </a:lnTo>
                <a:lnTo>
                  <a:pt x="0" y="85344"/>
                </a:lnTo>
                <a:lnTo>
                  <a:pt x="0" y="426720"/>
                </a:lnTo>
                <a:lnTo>
                  <a:pt x="6709" y="459932"/>
                </a:lnTo>
                <a:lnTo>
                  <a:pt x="25003" y="487060"/>
                </a:lnTo>
                <a:lnTo>
                  <a:pt x="52131" y="505354"/>
                </a:lnTo>
                <a:lnTo>
                  <a:pt x="85343" y="512064"/>
                </a:lnTo>
                <a:lnTo>
                  <a:pt x="653796" y="512064"/>
                </a:lnTo>
                <a:lnTo>
                  <a:pt x="687008" y="505354"/>
                </a:lnTo>
                <a:lnTo>
                  <a:pt x="714136" y="487060"/>
                </a:lnTo>
                <a:lnTo>
                  <a:pt x="732430" y="459932"/>
                </a:lnTo>
                <a:lnTo>
                  <a:pt x="739139" y="426720"/>
                </a:lnTo>
                <a:lnTo>
                  <a:pt x="739139" y="85344"/>
                </a:lnTo>
                <a:lnTo>
                  <a:pt x="732430" y="52131"/>
                </a:lnTo>
                <a:lnTo>
                  <a:pt x="714136" y="25003"/>
                </a:lnTo>
                <a:lnTo>
                  <a:pt x="687008" y="6709"/>
                </a:lnTo>
                <a:lnTo>
                  <a:pt x="653796" y="0"/>
                </a:lnTo>
                <a:close/>
              </a:path>
            </a:pathLst>
          </a:custGeom>
          <a:solidFill>
            <a:srgbClr val="FFFF00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953511" y="2220467"/>
            <a:ext cx="739140" cy="512445"/>
          </a:xfrm>
          <a:custGeom>
            <a:rect l="l" t="t" r="r" b="b"/>
            <a:pathLst>
              <a:path w="739139" h="512444">
                <a:moveTo>
                  <a:pt x="0" y="85344"/>
                </a:moveTo>
                <a:lnTo>
                  <a:pt x="6709" y="52131"/>
                </a:lnTo>
                <a:lnTo>
                  <a:pt x="25003" y="25003"/>
                </a:lnTo>
                <a:lnTo>
                  <a:pt x="52131" y="6709"/>
                </a:lnTo>
                <a:lnTo>
                  <a:pt x="85343" y="0"/>
                </a:lnTo>
                <a:lnTo>
                  <a:pt x="653796" y="0"/>
                </a:lnTo>
                <a:lnTo>
                  <a:pt x="687008" y="6709"/>
                </a:lnTo>
                <a:lnTo>
                  <a:pt x="714136" y="25003"/>
                </a:lnTo>
                <a:lnTo>
                  <a:pt x="732430" y="52131"/>
                </a:lnTo>
                <a:lnTo>
                  <a:pt x="739139" y="85344"/>
                </a:lnTo>
                <a:lnTo>
                  <a:pt x="739139" y="426720"/>
                </a:lnTo>
                <a:lnTo>
                  <a:pt x="732430" y="459932"/>
                </a:lnTo>
                <a:lnTo>
                  <a:pt x="714136" y="487060"/>
                </a:lnTo>
                <a:lnTo>
                  <a:pt x="687008" y="505354"/>
                </a:lnTo>
                <a:lnTo>
                  <a:pt x="653796" y="512064"/>
                </a:lnTo>
                <a:lnTo>
                  <a:pt x="85343" y="512064"/>
                </a:lnTo>
                <a:lnTo>
                  <a:pt x="52131" y="505354"/>
                </a:lnTo>
                <a:lnTo>
                  <a:pt x="25003" y="487060"/>
                </a:lnTo>
                <a:lnTo>
                  <a:pt x="6709" y="459932"/>
                </a:lnTo>
                <a:lnTo>
                  <a:pt x="0" y="426720"/>
                </a:lnTo>
                <a:lnTo>
                  <a:pt x="0" y="85344"/>
                </a:lnTo>
                <a:close/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3056889" y="2272741"/>
            <a:ext cx="37147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OS</a:t>
            </a:r>
            <a:r>
              <a:rPr sz="1200" spc="-85">
                <a:latin typeface="微软雅黑"/>
                <a:cs typeface="微软雅黑"/>
              </a:rPr>
              <a:t> </a:t>
            </a:r>
            <a:r>
              <a:rPr sz="1200">
                <a:latin typeface="微软雅黑"/>
                <a:cs typeface="微软雅黑"/>
              </a:rPr>
              <a:t>2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2731007" y="1816607"/>
            <a:ext cx="227076" cy="217932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209544" y="1813560"/>
            <a:ext cx="225552" cy="217932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688079" y="1808988"/>
            <a:ext cx="225552" cy="217932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209544" y="2877311"/>
            <a:ext cx="225552" cy="216408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841370" y="2024126"/>
            <a:ext cx="480695" cy="203835"/>
          </a:xfrm>
          <a:custGeom>
            <a:rect l="l" t="t" r="r" b="b"/>
            <a:pathLst>
              <a:path w="480695" h="203835">
                <a:moveTo>
                  <a:pt x="407599" y="174378"/>
                </a:moveTo>
                <a:lnTo>
                  <a:pt x="395859" y="203835"/>
                </a:lnTo>
                <a:lnTo>
                  <a:pt x="480694" y="196723"/>
                </a:lnTo>
                <a:lnTo>
                  <a:pt x="464979" y="179070"/>
                </a:lnTo>
                <a:lnTo>
                  <a:pt x="419354" y="179070"/>
                </a:lnTo>
                <a:lnTo>
                  <a:pt x="407599" y="174378"/>
                </a:lnTo>
                <a:close/>
              </a:path>
              <a:path w="480695" h="203835">
                <a:moveTo>
                  <a:pt x="412304" y="162571"/>
                </a:moveTo>
                <a:lnTo>
                  <a:pt x="407599" y="174378"/>
                </a:lnTo>
                <a:lnTo>
                  <a:pt x="419354" y="179070"/>
                </a:lnTo>
                <a:lnTo>
                  <a:pt x="424053" y="167259"/>
                </a:lnTo>
                <a:lnTo>
                  <a:pt x="412304" y="162571"/>
                </a:lnTo>
                <a:close/>
              </a:path>
              <a:path w="480695" h="203835">
                <a:moveTo>
                  <a:pt x="424053" y="133096"/>
                </a:moveTo>
                <a:lnTo>
                  <a:pt x="412304" y="162571"/>
                </a:lnTo>
                <a:lnTo>
                  <a:pt x="424053" y="167259"/>
                </a:lnTo>
                <a:lnTo>
                  <a:pt x="419354" y="179070"/>
                </a:lnTo>
                <a:lnTo>
                  <a:pt x="464979" y="179070"/>
                </a:lnTo>
                <a:lnTo>
                  <a:pt x="424053" y="133096"/>
                </a:lnTo>
                <a:close/>
              </a:path>
              <a:path w="480695" h="203835">
                <a:moveTo>
                  <a:pt x="4826" y="0"/>
                </a:moveTo>
                <a:lnTo>
                  <a:pt x="0" y="11684"/>
                </a:lnTo>
                <a:lnTo>
                  <a:pt x="407599" y="174378"/>
                </a:lnTo>
                <a:lnTo>
                  <a:pt x="412304" y="162571"/>
                </a:lnTo>
                <a:lnTo>
                  <a:pt x="4826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284220" y="2026920"/>
            <a:ext cx="76200" cy="194437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322320" y="2016505"/>
            <a:ext cx="480695" cy="210185"/>
          </a:xfrm>
          <a:custGeom>
            <a:rect l="l" t="t" r="r" b="b"/>
            <a:pathLst>
              <a:path w="480695" h="210185">
                <a:moveTo>
                  <a:pt x="55879" y="139446"/>
                </a:moveTo>
                <a:lnTo>
                  <a:pt x="0" y="203835"/>
                </a:lnTo>
                <a:lnTo>
                  <a:pt x="84962" y="209931"/>
                </a:lnTo>
                <a:lnTo>
                  <a:pt x="74849" y="185420"/>
                </a:lnTo>
                <a:lnTo>
                  <a:pt x="61087" y="185420"/>
                </a:lnTo>
                <a:lnTo>
                  <a:pt x="56260" y="173736"/>
                </a:lnTo>
                <a:lnTo>
                  <a:pt x="68019" y="168867"/>
                </a:lnTo>
                <a:lnTo>
                  <a:pt x="55879" y="139446"/>
                </a:lnTo>
                <a:close/>
              </a:path>
              <a:path w="480695" h="210185">
                <a:moveTo>
                  <a:pt x="68019" y="168867"/>
                </a:moveTo>
                <a:lnTo>
                  <a:pt x="56260" y="173736"/>
                </a:lnTo>
                <a:lnTo>
                  <a:pt x="61087" y="185420"/>
                </a:lnTo>
                <a:lnTo>
                  <a:pt x="72841" y="180553"/>
                </a:lnTo>
                <a:lnTo>
                  <a:pt x="68019" y="168867"/>
                </a:lnTo>
                <a:close/>
              </a:path>
              <a:path w="480695" h="210185">
                <a:moveTo>
                  <a:pt x="72841" y="180553"/>
                </a:moveTo>
                <a:lnTo>
                  <a:pt x="61087" y="185420"/>
                </a:lnTo>
                <a:lnTo>
                  <a:pt x="74849" y="185420"/>
                </a:lnTo>
                <a:lnTo>
                  <a:pt x="72841" y="180553"/>
                </a:lnTo>
                <a:close/>
              </a:path>
              <a:path w="480695" h="210185">
                <a:moveTo>
                  <a:pt x="475868" y="0"/>
                </a:moveTo>
                <a:lnTo>
                  <a:pt x="68019" y="168867"/>
                </a:lnTo>
                <a:lnTo>
                  <a:pt x="72841" y="180553"/>
                </a:lnTo>
                <a:lnTo>
                  <a:pt x="480694" y="11684"/>
                </a:lnTo>
                <a:lnTo>
                  <a:pt x="47586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649723" y="2228088"/>
            <a:ext cx="739140" cy="512445"/>
          </a:xfrm>
          <a:custGeom>
            <a:rect l="l" t="t" r="r" b="b"/>
            <a:pathLst>
              <a:path w="739139" h="512444">
                <a:moveTo>
                  <a:pt x="653796" y="0"/>
                </a:moveTo>
                <a:lnTo>
                  <a:pt x="85343" y="0"/>
                </a:lnTo>
                <a:lnTo>
                  <a:pt x="52131" y="6709"/>
                </a:lnTo>
                <a:lnTo>
                  <a:pt x="25003" y="25003"/>
                </a:lnTo>
                <a:lnTo>
                  <a:pt x="6709" y="52131"/>
                </a:lnTo>
                <a:lnTo>
                  <a:pt x="0" y="85344"/>
                </a:lnTo>
                <a:lnTo>
                  <a:pt x="0" y="426720"/>
                </a:lnTo>
                <a:lnTo>
                  <a:pt x="6709" y="459932"/>
                </a:lnTo>
                <a:lnTo>
                  <a:pt x="25003" y="487060"/>
                </a:lnTo>
                <a:lnTo>
                  <a:pt x="52131" y="505354"/>
                </a:lnTo>
                <a:lnTo>
                  <a:pt x="85343" y="512063"/>
                </a:lnTo>
                <a:lnTo>
                  <a:pt x="653796" y="512063"/>
                </a:lnTo>
                <a:lnTo>
                  <a:pt x="687008" y="505354"/>
                </a:lnTo>
                <a:lnTo>
                  <a:pt x="714136" y="487060"/>
                </a:lnTo>
                <a:lnTo>
                  <a:pt x="732430" y="459932"/>
                </a:lnTo>
                <a:lnTo>
                  <a:pt x="739139" y="426720"/>
                </a:lnTo>
                <a:lnTo>
                  <a:pt x="739139" y="85344"/>
                </a:lnTo>
                <a:lnTo>
                  <a:pt x="732430" y="52131"/>
                </a:lnTo>
                <a:lnTo>
                  <a:pt x="714136" y="25003"/>
                </a:lnTo>
                <a:lnTo>
                  <a:pt x="687008" y="6709"/>
                </a:lnTo>
                <a:lnTo>
                  <a:pt x="653796" y="0"/>
                </a:lnTo>
                <a:close/>
              </a:path>
            </a:pathLst>
          </a:custGeom>
          <a:solidFill>
            <a:srgbClr val="92D050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649723" y="2228088"/>
            <a:ext cx="739140" cy="512445"/>
          </a:xfrm>
          <a:custGeom>
            <a:rect l="l" t="t" r="r" b="b"/>
            <a:pathLst>
              <a:path w="739139" h="512444">
                <a:moveTo>
                  <a:pt x="0" y="85344"/>
                </a:moveTo>
                <a:lnTo>
                  <a:pt x="6709" y="52131"/>
                </a:lnTo>
                <a:lnTo>
                  <a:pt x="25003" y="25003"/>
                </a:lnTo>
                <a:lnTo>
                  <a:pt x="52131" y="6709"/>
                </a:lnTo>
                <a:lnTo>
                  <a:pt x="85343" y="0"/>
                </a:lnTo>
                <a:lnTo>
                  <a:pt x="653796" y="0"/>
                </a:lnTo>
                <a:lnTo>
                  <a:pt x="687008" y="6709"/>
                </a:lnTo>
                <a:lnTo>
                  <a:pt x="714136" y="25003"/>
                </a:lnTo>
                <a:lnTo>
                  <a:pt x="732430" y="52131"/>
                </a:lnTo>
                <a:lnTo>
                  <a:pt x="739139" y="85344"/>
                </a:lnTo>
                <a:lnTo>
                  <a:pt x="739139" y="426720"/>
                </a:lnTo>
                <a:lnTo>
                  <a:pt x="732430" y="459932"/>
                </a:lnTo>
                <a:lnTo>
                  <a:pt x="714136" y="487060"/>
                </a:lnTo>
                <a:lnTo>
                  <a:pt x="687008" y="505354"/>
                </a:lnTo>
                <a:lnTo>
                  <a:pt x="653796" y="512063"/>
                </a:lnTo>
                <a:lnTo>
                  <a:pt x="85343" y="512063"/>
                </a:lnTo>
                <a:lnTo>
                  <a:pt x="52131" y="505354"/>
                </a:lnTo>
                <a:lnTo>
                  <a:pt x="25003" y="487060"/>
                </a:lnTo>
                <a:lnTo>
                  <a:pt x="6709" y="459932"/>
                </a:lnTo>
                <a:lnTo>
                  <a:pt x="0" y="426720"/>
                </a:lnTo>
                <a:lnTo>
                  <a:pt x="0" y="85344"/>
                </a:lnTo>
                <a:close/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4753483" y="2280284"/>
            <a:ext cx="3759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OS</a:t>
            </a:r>
            <a:r>
              <a:rPr sz="1200" spc="-85">
                <a:latin typeface="微软雅黑"/>
                <a:cs typeface="微软雅黑"/>
              </a:rPr>
              <a:t> </a:t>
            </a:r>
            <a:r>
              <a:rPr sz="1200">
                <a:latin typeface="微软雅黑"/>
                <a:cs typeface="微软雅黑"/>
              </a:rPr>
              <a:t>n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4427220" y="1824227"/>
            <a:ext cx="227076" cy="217932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905755" y="1819655"/>
            <a:ext cx="225552" cy="217932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384291" y="1816607"/>
            <a:ext cx="225552" cy="217932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537583" y="2031745"/>
            <a:ext cx="480695" cy="203835"/>
          </a:xfrm>
          <a:custGeom>
            <a:rect l="l" t="t" r="r" b="b"/>
            <a:pathLst>
              <a:path w="480695" h="203835">
                <a:moveTo>
                  <a:pt x="407599" y="174378"/>
                </a:moveTo>
                <a:lnTo>
                  <a:pt x="395858" y="203834"/>
                </a:lnTo>
                <a:lnTo>
                  <a:pt x="480694" y="196723"/>
                </a:lnTo>
                <a:lnTo>
                  <a:pt x="464979" y="179069"/>
                </a:lnTo>
                <a:lnTo>
                  <a:pt x="419353" y="179069"/>
                </a:lnTo>
                <a:lnTo>
                  <a:pt x="407599" y="174378"/>
                </a:lnTo>
                <a:close/>
              </a:path>
              <a:path w="480695" h="203835">
                <a:moveTo>
                  <a:pt x="412304" y="162571"/>
                </a:moveTo>
                <a:lnTo>
                  <a:pt x="407599" y="174378"/>
                </a:lnTo>
                <a:lnTo>
                  <a:pt x="419353" y="179069"/>
                </a:lnTo>
                <a:lnTo>
                  <a:pt x="424052" y="167258"/>
                </a:lnTo>
                <a:lnTo>
                  <a:pt x="412304" y="162571"/>
                </a:lnTo>
                <a:close/>
              </a:path>
              <a:path w="480695" h="203835">
                <a:moveTo>
                  <a:pt x="424052" y="133095"/>
                </a:moveTo>
                <a:lnTo>
                  <a:pt x="412304" y="162571"/>
                </a:lnTo>
                <a:lnTo>
                  <a:pt x="424052" y="167258"/>
                </a:lnTo>
                <a:lnTo>
                  <a:pt x="419353" y="179069"/>
                </a:lnTo>
                <a:lnTo>
                  <a:pt x="464979" y="179069"/>
                </a:lnTo>
                <a:lnTo>
                  <a:pt x="424052" y="133095"/>
                </a:lnTo>
                <a:close/>
              </a:path>
              <a:path w="480695" h="203835">
                <a:moveTo>
                  <a:pt x="4825" y="0"/>
                </a:moveTo>
                <a:lnTo>
                  <a:pt x="0" y="11683"/>
                </a:lnTo>
                <a:lnTo>
                  <a:pt x="407599" y="174378"/>
                </a:lnTo>
                <a:lnTo>
                  <a:pt x="412304" y="162571"/>
                </a:lnTo>
                <a:lnTo>
                  <a:pt x="4825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980432" y="2033016"/>
            <a:ext cx="76200" cy="194437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5018532" y="2024126"/>
            <a:ext cx="480695" cy="210185"/>
          </a:xfrm>
          <a:custGeom>
            <a:rect l="l" t="t" r="r" b="b"/>
            <a:pathLst>
              <a:path w="480695" h="210185">
                <a:moveTo>
                  <a:pt x="55879" y="139446"/>
                </a:moveTo>
                <a:lnTo>
                  <a:pt x="0" y="203835"/>
                </a:lnTo>
                <a:lnTo>
                  <a:pt x="84962" y="209931"/>
                </a:lnTo>
                <a:lnTo>
                  <a:pt x="74849" y="185420"/>
                </a:lnTo>
                <a:lnTo>
                  <a:pt x="61087" y="185420"/>
                </a:lnTo>
                <a:lnTo>
                  <a:pt x="56260" y="173736"/>
                </a:lnTo>
                <a:lnTo>
                  <a:pt x="68019" y="168867"/>
                </a:lnTo>
                <a:lnTo>
                  <a:pt x="55879" y="139446"/>
                </a:lnTo>
                <a:close/>
              </a:path>
              <a:path w="480695" h="210185">
                <a:moveTo>
                  <a:pt x="68019" y="168867"/>
                </a:moveTo>
                <a:lnTo>
                  <a:pt x="56260" y="173736"/>
                </a:lnTo>
                <a:lnTo>
                  <a:pt x="61087" y="185420"/>
                </a:lnTo>
                <a:lnTo>
                  <a:pt x="72841" y="180553"/>
                </a:lnTo>
                <a:lnTo>
                  <a:pt x="68019" y="168867"/>
                </a:lnTo>
                <a:close/>
              </a:path>
              <a:path w="480695" h="210185">
                <a:moveTo>
                  <a:pt x="72841" y="180553"/>
                </a:moveTo>
                <a:lnTo>
                  <a:pt x="61087" y="185420"/>
                </a:lnTo>
                <a:lnTo>
                  <a:pt x="74849" y="185420"/>
                </a:lnTo>
                <a:lnTo>
                  <a:pt x="72841" y="180553"/>
                </a:lnTo>
                <a:close/>
              </a:path>
              <a:path w="480695" h="210185">
                <a:moveTo>
                  <a:pt x="475868" y="0"/>
                </a:moveTo>
                <a:lnTo>
                  <a:pt x="68019" y="168867"/>
                </a:lnTo>
                <a:lnTo>
                  <a:pt x="72841" y="180553"/>
                </a:lnTo>
                <a:lnTo>
                  <a:pt x="480694" y="11684"/>
                </a:lnTo>
                <a:lnTo>
                  <a:pt x="47586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3430523" y="2733929"/>
            <a:ext cx="1589405" cy="278765"/>
          </a:xfrm>
          <a:custGeom>
            <a:rect l="l" t="t" r="r" b="b"/>
            <a:pathLst>
              <a:path w="1589404" h="278764">
                <a:moveTo>
                  <a:pt x="69468" y="202946"/>
                </a:moveTo>
                <a:lnTo>
                  <a:pt x="0" y="252222"/>
                </a:lnTo>
                <a:lnTo>
                  <a:pt x="81152" y="278257"/>
                </a:lnTo>
                <a:lnTo>
                  <a:pt x="76581" y="248793"/>
                </a:lnTo>
                <a:lnTo>
                  <a:pt x="63753" y="248793"/>
                </a:lnTo>
                <a:lnTo>
                  <a:pt x="61722" y="236220"/>
                </a:lnTo>
                <a:lnTo>
                  <a:pt x="74328" y="234267"/>
                </a:lnTo>
                <a:lnTo>
                  <a:pt x="69468" y="202946"/>
                </a:lnTo>
                <a:close/>
              </a:path>
              <a:path w="1589404" h="278764">
                <a:moveTo>
                  <a:pt x="74328" y="234267"/>
                </a:moveTo>
                <a:lnTo>
                  <a:pt x="61722" y="236220"/>
                </a:lnTo>
                <a:lnTo>
                  <a:pt x="63753" y="248793"/>
                </a:lnTo>
                <a:lnTo>
                  <a:pt x="76280" y="246851"/>
                </a:lnTo>
                <a:lnTo>
                  <a:pt x="74328" y="234267"/>
                </a:lnTo>
                <a:close/>
              </a:path>
              <a:path w="1589404" h="278764">
                <a:moveTo>
                  <a:pt x="76280" y="246851"/>
                </a:moveTo>
                <a:lnTo>
                  <a:pt x="63753" y="248793"/>
                </a:lnTo>
                <a:lnTo>
                  <a:pt x="76581" y="248793"/>
                </a:lnTo>
                <a:lnTo>
                  <a:pt x="76280" y="246851"/>
                </a:lnTo>
                <a:close/>
              </a:path>
              <a:path w="1589404" h="278764">
                <a:moveTo>
                  <a:pt x="1586991" y="0"/>
                </a:moveTo>
                <a:lnTo>
                  <a:pt x="74328" y="234267"/>
                </a:lnTo>
                <a:lnTo>
                  <a:pt x="76280" y="246851"/>
                </a:lnTo>
                <a:lnTo>
                  <a:pt x="1588897" y="12446"/>
                </a:lnTo>
                <a:lnTo>
                  <a:pt x="1586991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3284220" y="2732532"/>
            <a:ext cx="76200" cy="148843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733295" y="2726308"/>
            <a:ext cx="1480820" cy="284480"/>
          </a:xfrm>
          <a:custGeom>
            <a:rect l="l" t="t" r="r" b="b"/>
            <a:pathLst>
              <a:path w="1480820" h="284480">
                <a:moveTo>
                  <a:pt x="1404378" y="252761"/>
                </a:moveTo>
                <a:lnTo>
                  <a:pt x="1399032" y="284099"/>
                </a:lnTo>
                <a:lnTo>
                  <a:pt x="1480566" y="259333"/>
                </a:lnTo>
                <a:lnTo>
                  <a:pt x="1474508" y="254888"/>
                </a:lnTo>
                <a:lnTo>
                  <a:pt x="1416812" y="254888"/>
                </a:lnTo>
                <a:lnTo>
                  <a:pt x="1404378" y="252761"/>
                </a:lnTo>
                <a:close/>
              </a:path>
              <a:path w="1480820" h="284480">
                <a:moveTo>
                  <a:pt x="1406502" y="240309"/>
                </a:moveTo>
                <a:lnTo>
                  <a:pt x="1404378" y="252761"/>
                </a:lnTo>
                <a:lnTo>
                  <a:pt x="1416812" y="254888"/>
                </a:lnTo>
                <a:lnTo>
                  <a:pt x="1418971" y="242442"/>
                </a:lnTo>
                <a:lnTo>
                  <a:pt x="1406502" y="240309"/>
                </a:lnTo>
                <a:close/>
              </a:path>
              <a:path w="1480820" h="284480">
                <a:moveTo>
                  <a:pt x="1411859" y="208914"/>
                </a:moveTo>
                <a:lnTo>
                  <a:pt x="1406502" y="240309"/>
                </a:lnTo>
                <a:lnTo>
                  <a:pt x="1418971" y="242442"/>
                </a:lnTo>
                <a:lnTo>
                  <a:pt x="1416812" y="254888"/>
                </a:lnTo>
                <a:lnTo>
                  <a:pt x="1474508" y="254888"/>
                </a:lnTo>
                <a:lnTo>
                  <a:pt x="1411859" y="208914"/>
                </a:lnTo>
                <a:close/>
              </a:path>
              <a:path w="1480820" h="284480">
                <a:moveTo>
                  <a:pt x="2031" y="0"/>
                </a:moveTo>
                <a:lnTo>
                  <a:pt x="0" y="12445"/>
                </a:lnTo>
                <a:lnTo>
                  <a:pt x="1404378" y="252761"/>
                </a:lnTo>
                <a:lnTo>
                  <a:pt x="1406502" y="240309"/>
                </a:lnTo>
                <a:lnTo>
                  <a:pt x="2031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7679435" y="2238755"/>
            <a:ext cx="2887980" cy="512445"/>
          </a:xfrm>
          <a:custGeom>
            <a:rect l="l" t="t" r="r" b="b"/>
            <a:pathLst>
              <a:path w="2887979" h="512444">
                <a:moveTo>
                  <a:pt x="2802636" y="0"/>
                </a:moveTo>
                <a:lnTo>
                  <a:pt x="85344" y="0"/>
                </a:lnTo>
                <a:lnTo>
                  <a:pt x="52131" y="6709"/>
                </a:lnTo>
                <a:lnTo>
                  <a:pt x="25003" y="25003"/>
                </a:lnTo>
                <a:lnTo>
                  <a:pt x="6709" y="52131"/>
                </a:lnTo>
                <a:lnTo>
                  <a:pt x="0" y="85344"/>
                </a:lnTo>
                <a:lnTo>
                  <a:pt x="0" y="426720"/>
                </a:lnTo>
                <a:lnTo>
                  <a:pt x="6709" y="459932"/>
                </a:lnTo>
                <a:lnTo>
                  <a:pt x="25003" y="487060"/>
                </a:lnTo>
                <a:lnTo>
                  <a:pt x="52131" y="505354"/>
                </a:lnTo>
                <a:lnTo>
                  <a:pt x="85344" y="512064"/>
                </a:lnTo>
                <a:lnTo>
                  <a:pt x="2802636" y="512064"/>
                </a:lnTo>
                <a:lnTo>
                  <a:pt x="2835848" y="505354"/>
                </a:lnTo>
                <a:lnTo>
                  <a:pt x="2862976" y="487060"/>
                </a:lnTo>
                <a:lnTo>
                  <a:pt x="2881270" y="459932"/>
                </a:lnTo>
                <a:lnTo>
                  <a:pt x="2887980" y="426720"/>
                </a:lnTo>
                <a:lnTo>
                  <a:pt x="2887980" y="85344"/>
                </a:lnTo>
                <a:lnTo>
                  <a:pt x="2881270" y="52131"/>
                </a:lnTo>
                <a:lnTo>
                  <a:pt x="2862976" y="25003"/>
                </a:lnTo>
                <a:lnTo>
                  <a:pt x="2835848" y="6709"/>
                </a:lnTo>
                <a:lnTo>
                  <a:pt x="2802636" y="0"/>
                </a:lnTo>
                <a:close/>
              </a:path>
            </a:pathLst>
          </a:custGeom>
          <a:solidFill>
            <a:srgbClr val="D9D9D9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8514588" y="1834895"/>
            <a:ext cx="227076" cy="217932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8993123" y="1831848"/>
            <a:ext cx="227075" cy="217932"/>
          </a:xfrm>
          <a:prstGeom prst="rect">
            <a:avLst/>
          </a:prstGeom>
          <a:blipFill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9471659" y="1828800"/>
            <a:ext cx="225552" cy="216408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8626602" y="2042286"/>
            <a:ext cx="497205" cy="205104"/>
          </a:xfrm>
          <a:custGeom>
            <a:rect l="l" t="t" r="r" b="b"/>
            <a:pathLst>
              <a:path w="497204" h="205103">
                <a:moveTo>
                  <a:pt x="423583" y="175244"/>
                </a:moveTo>
                <a:lnTo>
                  <a:pt x="412115" y="204977"/>
                </a:lnTo>
                <a:lnTo>
                  <a:pt x="496950" y="196850"/>
                </a:lnTo>
                <a:lnTo>
                  <a:pt x="481442" y="179832"/>
                </a:lnTo>
                <a:lnTo>
                  <a:pt x="435482" y="179832"/>
                </a:lnTo>
                <a:lnTo>
                  <a:pt x="423583" y="175244"/>
                </a:lnTo>
                <a:close/>
              </a:path>
              <a:path w="497204" h="205103">
                <a:moveTo>
                  <a:pt x="428142" y="163424"/>
                </a:moveTo>
                <a:lnTo>
                  <a:pt x="423583" y="175244"/>
                </a:lnTo>
                <a:lnTo>
                  <a:pt x="435482" y="179832"/>
                </a:lnTo>
                <a:lnTo>
                  <a:pt x="440054" y="168021"/>
                </a:lnTo>
                <a:lnTo>
                  <a:pt x="428142" y="163424"/>
                </a:lnTo>
                <a:close/>
              </a:path>
              <a:path w="497204" h="205103">
                <a:moveTo>
                  <a:pt x="439547" y="133858"/>
                </a:moveTo>
                <a:lnTo>
                  <a:pt x="428142" y="163424"/>
                </a:lnTo>
                <a:lnTo>
                  <a:pt x="440054" y="168021"/>
                </a:lnTo>
                <a:lnTo>
                  <a:pt x="435482" y="179832"/>
                </a:lnTo>
                <a:lnTo>
                  <a:pt x="481442" y="179832"/>
                </a:lnTo>
                <a:lnTo>
                  <a:pt x="439547" y="133858"/>
                </a:lnTo>
                <a:close/>
              </a:path>
              <a:path w="497204" h="205103">
                <a:moveTo>
                  <a:pt x="4572" y="0"/>
                </a:moveTo>
                <a:lnTo>
                  <a:pt x="0" y="11937"/>
                </a:lnTo>
                <a:lnTo>
                  <a:pt x="423583" y="175244"/>
                </a:lnTo>
                <a:lnTo>
                  <a:pt x="428142" y="163424"/>
                </a:lnTo>
                <a:lnTo>
                  <a:pt x="4572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9077959" y="2044700"/>
            <a:ext cx="75946" cy="194945"/>
          </a:xfrm>
          <a:prstGeom prst="rect">
            <a:avLst/>
          </a:prstGeom>
          <a:blipFill>
            <a:blip r:embed="rId1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9122664" y="2034794"/>
            <a:ext cx="464820" cy="208915"/>
          </a:xfrm>
          <a:custGeom>
            <a:rect l="l" t="t" r="r" b="b"/>
            <a:pathLst>
              <a:path w="464820" h="208914">
                <a:moveTo>
                  <a:pt x="54990" y="138810"/>
                </a:moveTo>
                <a:lnTo>
                  <a:pt x="0" y="203834"/>
                </a:lnTo>
                <a:lnTo>
                  <a:pt x="85089" y="208787"/>
                </a:lnTo>
                <a:lnTo>
                  <a:pt x="74711" y="184657"/>
                </a:lnTo>
                <a:lnTo>
                  <a:pt x="60832" y="184657"/>
                </a:lnTo>
                <a:lnTo>
                  <a:pt x="55879" y="172973"/>
                </a:lnTo>
                <a:lnTo>
                  <a:pt x="67536" y="167976"/>
                </a:lnTo>
                <a:lnTo>
                  <a:pt x="54990" y="138810"/>
                </a:lnTo>
                <a:close/>
              </a:path>
              <a:path w="464820" h="208914">
                <a:moveTo>
                  <a:pt x="67536" y="167976"/>
                </a:moveTo>
                <a:lnTo>
                  <a:pt x="55879" y="172973"/>
                </a:lnTo>
                <a:lnTo>
                  <a:pt x="60832" y="184657"/>
                </a:lnTo>
                <a:lnTo>
                  <a:pt x="72550" y="179636"/>
                </a:lnTo>
                <a:lnTo>
                  <a:pt x="67536" y="167976"/>
                </a:lnTo>
                <a:close/>
              </a:path>
              <a:path w="464820" h="208914">
                <a:moveTo>
                  <a:pt x="72550" y="179636"/>
                </a:moveTo>
                <a:lnTo>
                  <a:pt x="60832" y="184657"/>
                </a:lnTo>
                <a:lnTo>
                  <a:pt x="74711" y="184657"/>
                </a:lnTo>
                <a:lnTo>
                  <a:pt x="72550" y="179636"/>
                </a:lnTo>
                <a:close/>
              </a:path>
              <a:path w="464820" h="208914">
                <a:moveTo>
                  <a:pt x="459358" y="0"/>
                </a:moveTo>
                <a:lnTo>
                  <a:pt x="67536" y="167976"/>
                </a:lnTo>
                <a:lnTo>
                  <a:pt x="72550" y="179636"/>
                </a:lnTo>
                <a:lnTo>
                  <a:pt x="464438" y="11683"/>
                </a:lnTo>
                <a:lnTo>
                  <a:pt x="45935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9950195" y="1831848"/>
            <a:ext cx="225551" cy="217932"/>
          </a:xfrm>
          <a:prstGeom prst="rect">
            <a:avLst/>
          </a:prstGeom>
          <a:blipFill>
            <a:blip r:embed="rId1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0428731" y="1828800"/>
            <a:ext cx="225551" cy="216408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0907268" y="1824227"/>
            <a:ext cx="225551" cy="217932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9122664" y="2038985"/>
            <a:ext cx="941705" cy="222885"/>
          </a:xfrm>
          <a:custGeom>
            <a:rect l="l" t="t" r="r" b="b"/>
            <a:pathLst>
              <a:path w="941703" h="222885">
                <a:moveTo>
                  <a:pt x="66928" y="147954"/>
                </a:moveTo>
                <a:lnTo>
                  <a:pt x="0" y="200660"/>
                </a:lnTo>
                <a:lnTo>
                  <a:pt x="82295" y="222503"/>
                </a:lnTo>
                <a:lnTo>
                  <a:pt x="76431" y="194055"/>
                </a:lnTo>
                <a:lnTo>
                  <a:pt x="63500" y="194055"/>
                </a:lnTo>
                <a:lnTo>
                  <a:pt x="60959" y="181610"/>
                </a:lnTo>
                <a:lnTo>
                  <a:pt x="73338" y="179049"/>
                </a:lnTo>
                <a:lnTo>
                  <a:pt x="66928" y="147954"/>
                </a:lnTo>
                <a:close/>
              </a:path>
              <a:path w="941703" h="222885">
                <a:moveTo>
                  <a:pt x="73338" y="179049"/>
                </a:moveTo>
                <a:lnTo>
                  <a:pt x="60959" y="181610"/>
                </a:lnTo>
                <a:lnTo>
                  <a:pt x="63500" y="194055"/>
                </a:lnTo>
                <a:lnTo>
                  <a:pt x="75903" y="191490"/>
                </a:lnTo>
                <a:lnTo>
                  <a:pt x="73338" y="179049"/>
                </a:lnTo>
                <a:close/>
              </a:path>
              <a:path w="941703" h="222885">
                <a:moveTo>
                  <a:pt x="75903" y="191490"/>
                </a:moveTo>
                <a:lnTo>
                  <a:pt x="63500" y="194055"/>
                </a:lnTo>
                <a:lnTo>
                  <a:pt x="76431" y="194055"/>
                </a:lnTo>
                <a:lnTo>
                  <a:pt x="75903" y="191490"/>
                </a:lnTo>
                <a:close/>
              </a:path>
              <a:path w="941703" h="222885">
                <a:moveTo>
                  <a:pt x="938910" y="0"/>
                </a:moveTo>
                <a:lnTo>
                  <a:pt x="73338" y="179049"/>
                </a:lnTo>
                <a:lnTo>
                  <a:pt x="75903" y="191490"/>
                </a:lnTo>
                <a:lnTo>
                  <a:pt x="941451" y="12445"/>
                </a:lnTo>
                <a:lnTo>
                  <a:pt x="938910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9122664" y="2034285"/>
            <a:ext cx="1419860" cy="231775"/>
          </a:xfrm>
          <a:custGeom>
            <a:rect l="l" t="t" r="r" b="b"/>
            <a:pathLst>
              <a:path w="1419859" h="231775">
                <a:moveTo>
                  <a:pt x="70230" y="156083"/>
                </a:moveTo>
                <a:lnTo>
                  <a:pt x="0" y="204342"/>
                </a:lnTo>
                <a:lnTo>
                  <a:pt x="80771" y="231521"/>
                </a:lnTo>
                <a:lnTo>
                  <a:pt x="76619" y="201802"/>
                </a:lnTo>
                <a:lnTo>
                  <a:pt x="63753" y="201802"/>
                </a:lnTo>
                <a:lnTo>
                  <a:pt x="61975" y="189229"/>
                </a:lnTo>
                <a:lnTo>
                  <a:pt x="74616" y="187465"/>
                </a:lnTo>
                <a:lnTo>
                  <a:pt x="70230" y="156083"/>
                </a:lnTo>
                <a:close/>
              </a:path>
              <a:path w="1419859" h="231775">
                <a:moveTo>
                  <a:pt x="74616" y="187465"/>
                </a:moveTo>
                <a:lnTo>
                  <a:pt x="61975" y="189229"/>
                </a:lnTo>
                <a:lnTo>
                  <a:pt x="63753" y="201802"/>
                </a:lnTo>
                <a:lnTo>
                  <a:pt x="76373" y="200042"/>
                </a:lnTo>
                <a:lnTo>
                  <a:pt x="74616" y="187465"/>
                </a:lnTo>
                <a:close/>
              </a:path>
              <a:path w="1419859" h="231775">
                <a:moveTo>
                  <a:pt x="76373" y="200042"/>
                </a:moveTo>
                <a:lnTo>
                  <a:pt x="63753" y="201802"/>
                </a:lnTo>
                <a:lnTo>
                  <a:pt x="76619" y="201802"/>
                </a:lnTo>
                <a:lnTo>
                  <a:pt x="76373" y="200042"/>
                </a:lnTo>
                <a:close/>
              </a:path>
              <a:path w="1419859" h="231775">
                <a:moveTo>
                  <a:pt x="1417701" y="0"/>
                </a:moveTo>
                <a:lnTo>
                  <a:pt x="74616" y="187465"/>
                </a:lnTo>
                <a:lnTo>
                  <a:pt x="76373" y="200042"/>
                </a:lnTo>
                <a:lnTo>
                  <a:pt x="1419352" y="12700"/>
                </a:lnTo>
                <a:lnTo>
                  <a:pt x="1417701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9122664" y="2031238"/>
            <a:ext cx="1898014" cy="238125"/>
          </a:xfrm>
          <a:custGeom>
            <a:rect l="l" t="t" r="r" b="b"/>
            <a:pathLst>
              <a:path w="1898014" h="238125">
                <a:moveTo>
                  <a:pt x="71754" y="161925"/>
                </a:moveTo>
                <a:lnTo>
                  <a:pt x="0" y="207899"/>
                </a:lnTo>
                <a:lnTo>
                  <a:pt x="79755" y="237744"/>
                </a:lnTo>
                <a:lnTo>
                  <a:pt x="76566" y="207517"/>
                </a:lnTo>
                <a:lnTo>
                  <a:pt x="63753" y="207517"/>
                </a:lnTo>
                <a:lnTo>
                  <a:pt x="62483" y="194945"/>
                </a:lnTo>
                <a:lnTo>
                  <a:pt x="75098" y="193603"/>
                </a:lnTo>
                <a:lnTo>
                  <a:pt x="71754" y="161925"/>
                </a:lnTo>
                <a:close/>
              </a:path>
              <a:path w="1898014" h="238125">
                <a:moveTo>
                  <a:pt x="75098" y="193603"/>
                </a:moveTo>
                <a:lnTo>
                  <a:pt x="62483" y="194945"/>
                </a:lnTo>
                <a:lnTo>
                  <a:pt x="63753" y="207517"/>
                </a:lnTo>
                <a:lnTo>
                  <a:pt x="76424" y="206171"/>
                </a:lnTo>
                <a:lnTo>
                  <a:pt x="75098" y="193603"/>
                </a:lnTo>
                <a:close/>
              </a:path>
              <a:path w="1898014" h="238125">
                <a:moveTo>
                  <a:pt x="76424" y="206171"/>
                </a:moveTo>
                <a:lnTo>
                  <a:pt x="63753" y="207517"/>
                </a:lnTo>
                <a:lnTo>
                  <a:pt x="76566" y="207517"/>
                </a:lnTo>
                <a:lnTo>
                  <a:pt x="76424" y="206171"/>
                </a:lnTo>
                <a:close/>
              </a:path>
              <a:path w="1898014" h="238125">
                <a:moveTo>
                  <a:pt x="1896109" y="0"/>
                </a:moveTo>
                <a:lnTo>
                  <a:pt x="75098" y="193603"/>
                </a:lnTo>
                <a:lnTo>
                  <a:pt x="76424" y="206171"/>
                </a:lnTo>
                <a:lnTo>
                  <a:pt x="1897506" y="12700"/>
                </a:lnTo>
                <a:lnTo>
                  <a:pt x="1896109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7124700" y="1842516"/>
            <a:ext cx="227075" cy="217932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7603235" y="1839467"/>
            <a:ext cx="225552" cy="217932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8081771" y="1834895"/>
            <a:ext cx="225551" cy="217932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7236841" y="2049526"/>
            <a:ext cx="1885950" cy="220979"/>
          </a:xfrm>
          <a:custGeom>
            <a:rect l="l" t="t" r="r" b="b"/>
            <a:pathLst>
              <a:path w="1885950" h="220978">
                <a:moveTo>
                  <a:pt x="1809135" y="189010"/>
                </a:moveTo>
                <a:lnTo>
                  <a:pt x="1806066" y="220599"/>
                </a:lnTo>
                <a:lnTo>
                  <a:pt x="1884909" y="190246"/>
                </a:lnTo>
                <a:lnTo>
                  <a:pt x="1821814" y="190246"/>
                </a:lnTo>
                <a:lnTo>
                  <a:pt x="1809135" y="189010"/>
                </a:lnTo>
                <a:close/>
              </a:path>
              <a:path w="1885950" h="220978">
                <a:moveTo>
                  <a:pt x="1810370" y="176306"/>
                </a:moveTo>
                <a:lnTo>
                  <a:pt x="1809135" y="189010"/>
                </a:lnTo>
                <a:lnTo>
                  <a:pt x="1821814" y="190246"/>
                </a:lnTo>
                <a:lnTo>
                  <a:pt x="1823084" y="177546"/>
                </a:lnTo>
                <a:lnTo>
                  <a:pt x="1810370" y="176306"/>
                </a:lnTo>
                <a:close/>
              </a:path>
              <a:path w="1885950" h="220978">
                <a:moveTo>
                  <a:pt x="1813432" y="144779"/>
                </a:moveTo>
                <a:lnTo>
                  <a:pt x="1810370" y="176306"/>
                </a:lnTo>
                <a:lnTo>
                  <a:pt x="1823084" y="177546"/>
                </a:lnTo>
                <a:lnTo>
                  <a:pt x="1821814" y="190246"/>
                </a:lnTo>
                <a:lnTo>
                  <a:pt x="1884909" y="190246"/>
                </a:lnTo>
                <a:lnTo>
                  <a:pt x="1885568" y="189991"/>
                </a:lnTo>
                <a:lnTo>
                  <a:pt x="1813432" y="144779"/>
                </a:lnTo>
                <a:close/>
              </a:path>
              <a:path w="1885950" h="220978">
                <a:moveTo>
                  <a:pt x="1269" y="0"/>
                </a:moveTo>
                <a:lnTo>
                  <a:pt x="0" y="12700"/>
                </a:lnTo>
                <a:lnTo>
                  <a:pt x="1809135" y="189010"/>
                </a:lnTo>
                <a:lnTo>
                  <a:pt x="1810370" y="176306"/>
                </a:lnTo>
                <a:lnTo>
                  <a:pt x="1269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7715122" y="2046477"/>
            <a:ext cx="1407795" cy="221615"/>
          </a:xfrm>
          <a:custGeom>
            <a:rect l="l" t="t" r="r" b="b"/>
            <a:pathLst>
              <a:path w="1407795" h="221614">
                <a:moveTo>
                  <a:pt x="1331207" y="189842"/>
                </a:moveTo>
                <a:lnTo>
                  <a:pt x="1327023" y="221361"/>
                </a:lnTo>
                <a:lnTo>
                  <a:pt x="1407541" y="193548"/>
                </a:lnTo>
                <a:lnTo>
                  <a:pt x="1404541" y="191516"/>
                </a:lnTo>
                <a:lnTo>
                  <a:pt x="1343786" y="191516"/>
                </a:lnTo>
                <a:lnTo>
                  <a:pt x="1331207" y="189842"/>
                </a:lnTo>
                <a:close/>
              </a:path>
              <a:path w="1407795" h="221614">
                <a:moveTo>
                  <a:pt x="1332877" y="177270"/>
                </a:moveTo>
                <a:lnTo>
                  <a:pt x="1331207" y="189842"/>
                </a:lnTo>
                <a:lnTo>
                  <a:pt x="1343786" y="191516"/>
                </a:lnTo>
                <a:lnTo>
                  <a:pt x="1345437" y="178943"/>
                </a:lnTo>
                <a:lnTo>
                  <a:pt x="1332877" y="177270"/>
                </a:lnTo>
                <a:close/>
              </a:path>
              <a:path w="1407795" h="221614">
                <a:moveTo>
                  <a:pt x="1337055" y="145796"/>
                </a:moveTo>
                <a:lnTo>
                  <a:pt x="1332877" y="177270"/>
                </a:lnTo>
                <a:lnTo>
                  <a:pt x="1345437" y="178943"/>
                </a:lnTo>
                <a:lnTo>
                  <a:pt x="1343786" y="191516"/>
                </a:lnTo>
                <a:lnTo>
                  <a:pt x="1404541" y="191516"/>
                </a:lnTo>
                <a:lnTo>
                  <a:pt x="1337055" y="145796"/>
                </a:lnTo>
                <a:close/>
              </a:path>
              <a:path w="1407795" h="221614">
                <a:moveTo>
                  <a:pt x="1777" y="0"/>
                </a:moveTo>
                <a:lnTo>
                  <a:pt x="0" y="12700"/>
                </a:lnTo>
                <a:lnTo>
                  <a:pt x="1331207" y="189842"/>
                </a:lnTo>
                <a:lnTo>
                  <a:pt x="1332877" y="177270"/>
                </a:lnTo>
                <a:lnTo>
                  <a:pt x="1777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8193278" y="2042032"/>
            <a:ext cx="929640" cy="219075"/>
          </a:xfrm>
          <a:custGeom>
            <a:rect l="l" t="t" r="r" b="b"/>
            <a:pathLst>
              <a:path w="929640" h="219075">
                <a:moveTo>
                  <a:pt x="853748" y="187952"/>
                </a:moveTo>
                <a:lnTo>
                  <a:pt x="847344" y="219075"/>
                </a:lnTo>
                <a:lnTo>
                  <a:pt x="929640" y="197103"/>
                </a:lnTo>
                <a:lnTo>
                  <a:pt x="921253" y="190500"/>
                </a:lnTo>
                <a:lnTo>
                  <a:pt x="866140" y="190500"/>
                </a:lnTo>
                <a:lnTo>
                  <a:pt x="853748" y="187952"/>
                </a:lnTo>
                <a:close/>
              </a:path>
              <a:path w="929640" h="219075">
                <a:moveTo>
                  <a:pt x="856308" y="175510"/>
                </a:moveTo>
                <a:lnTo>
                  <a:pt x="853748" y="187952"/>
                </a:lnTo>
                <a:lnTo>
                  <a:pt x="866140" y="190500"/>
                </a:lnTo>
                <a:lnTo>
                  <a:pt x="868679" y="178053"/>
                </a:lnTo>
                <a:lnTo>
                  <a:pt x="856308" y="175510"/>
                </a:lnTo>
                <a:close/>
              </a:path>
              <a:path w="929640" h="219075">
                <a:moveTo>
                  <a:pt x="862711" y="144399"/>
                </a:moveTo>
                <a:lnTo>
                  <a:pt x="856308" y="175510"/>
                </a:lnTo>
                <a:lnTo>
                  <a:pt x="868679" y="178053"/>
                </a:lnTo>
                <a:lnTo>
                  <a:pt x="866140" y="190500"/>
                </a:lnTo>
                <a:lnTo>
                  <a:pt x="921253" y="190500"/>
                </a:lnTo>
                <a:lnTo>
                  <a:pt x="862711" y="144399"/>
                </a:lnTo>
                <a:close/>
              </a:path>
              <a:path w="929640" h="219075">
                <a:moveTo>
                  <a:pt x="2540" y="0"/>
                </a:moveTo>
                <a:lnTo>
                  <a:pt x="0" y="12445"/>
                </a:lnTo>
                <a:lnTo>
                  <a:pt x="853748" y="187952"/>
                </a:lnTo>
                <a:lnTo>
                  <a:pt x="856308" y="175510"/>
                </a:lnTo>
                <a:lnTo>
                  <a:pt x="2540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9020556" y="2938272"/>
            <a:ext cx="227075" cy="217932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6059423" y="2220467"/>
            <a:ext cx="428625" cy="501650"/>
          </a:xfrm>
          <a:custGeom>
            <a:rect l="l" t="t" r="r" b="b"/>
            <a:pathLst>
              <a:path w="428625" h="501650">
                <a:moveTo>
                  <a:pt x="214122" y="0"/>
                </a:moveTo>
                <a:lnTo>
                  <a:pt x="214122" y="125349"/>
                </a:lnTo>
                <a:lnTo>
                  <a:pt x="0" y="125349"/>
                </a:lnTo>
                <a:lnTo>
                  <a:pt x="0" y="376047"/>
                </a:lnTo>
                <a:lnTo>
                  <a:pt x="214122" y="376047"/>
                </a:lnTo>
                <a:lnTo>
                  <a:pt x="214122" y="501396"/>
                </a:lnTo>
                <a:lnTo>
                  <a:pt x="428243" y="250698"/>
                </a:lnTo>
                <a:lnTo>
                  <a:pt x="214122" y="0"/>
                </a:lnTo>
                <a:close/>
              </a:path>
            </a:pathLst>
          </a:custGeom>
          <a:solidFill>
            <a:srgbClr val="A6A6A6">
              <a:alpha val="47842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 txBox="1"/>
          <p:nvPr/>
        </p:nvSpPr>
        <p:spPr>
          <a:xfrm>
            <a:off x="3962780" y="2258948"/>
            <a:ext cx="2724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7E7E7E"/>
                </a:solidFill>
                <a:latin typeface="微软雅黑"/>
                <a:cs typeface="微软雅黑"/>
              </a:rPr>
              <a:t>……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3131311" y="1415872"/>
            <a:ext cx="38227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现状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8808466" y="1373505"/>
            <a:ext cx="38227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i="1">
                <a:solidFill>
                  <a:srgbClr val="404040"/>
                </a:solidFill>
                <a:latin typeface="微软雅黑"/>
                <a:cs typeface="微软雅黑"/>
              </a:rPr>
              <a:t>目标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617219" y="3355847"/>
            <a:ext cx="5114925" cy="2587247"/>
          </a:xfrm>
          <a:prstGeom prst="rect">
            <a:avLst/>
          </a:prstGeom>
          <a:solidFill>
            <a:srgbClr val="D9D9D9">
              <a:alpha val="49018"/>
            </a:srgbClr>
          </a:solidFill>
        </p:spPr>
        <p:txBody>
          <a:bodyPr vert="horz" wrap="square" lIns="0" tIns="69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5"/>
              </a:spcBef>
            </a:pPr>
            <a:endParaRPr sz="3000">
              <a:latin typeface="Times New Roman"/>
              <a:cs typeface="Times New Roman"/>
            </a:endParaRPr>
          </a:p>
          <a:p>
            <a:pPr marL="90805">
              <a:lnSpc>
                <a:spcPct val="100000"/>
              </a:lnSpc>
            </a:pPr>
            <a:r>
              <a:rPr sz="1600" b="1" spc="-5">
                <a:latin typeface="微软雅黑"/>
                <a:cs typeface="微软雅黑"/>
              </a:rPr>
              <a:t>多</a:t>
            </a:r>
            <a:r>
              <a:rPr sz="1600" b="1" spc="-10">
                <a:latin typeface="微软雅黑"/>
                <a:cs typeface="微软雅黑"/>
              </a:rPr>
              <a:t>OS</a:t>
            </a:r>
            <a:r>
              <a:rPr sz="1600" b="1" spc="-5">
                <a:latin typeface="微软雅黑"/>
                <a:cs typeface="微软雅黑"/>
              </a:rPr>
              <a:t>各自生态不兼容，迁移调优</a:t>
            </a:r>
            <a:r>
              <a:rPr sz="1600" b="1" spc="5">
                <a:latin typeface="微软雅黑"/>
                <a:cs typeface="微软雅黑"/>
              </a:rPr>
              <a:t>工</a:t>
            </a:r>
            <a:r>
              <a:rPr sz="1600" b="1" spc="-5">
                <a:latin typeface="微软雅黑"/>
                <a:cs typeface="微软雅黑"/>
              </a:rPr>
              <a:t>作量</a:t>
            </a:r>
            <a:r>
              <a:rPr sz="1600" b="1" spc="5">
                <a:latin typeface="微软雅黑"/>
                <a:cs typeface="微软雅黑"/>
              </a:rPr>
              <a:t>巨</a:t>
            </a:r>
            <a:r>
              <a:rPr sz="1600" b="1" spc="-5">
                <a:latin typeface="微软雅黑"/>
                <a:cs typeface="微软雅黑"/>
              </a:rPr>
              <a:t>大：</a:t>
            </a:r>
            <a:endParaRPr sz="1600">
              <a:latin typeface="微软雅黑"/>
              <a:cs typeface="微软雅黑"/>
            </a:endParaRPr>
          </a:p>
          <a:p>
            <a:pPr marL="319405" indent="-229235">
              <a:lnSpc>
                <a:spcPct val="100000"/>
              </a:lnSpc>
              <a:spcBef>
                <a:spcPts val="960"/>
              </a:spcBef>
              <a:buClr>
                <a:srgbClr val="7E7E7E"/>
              </a:buClr>
              <a:buFont typeface="Wingdings"/>
              <a:buChar char=""/>
              <a:tabLst>
                <a:tab pos="319405"/>
                <a:tab pos="320040"/>
              </a:tabLst>
            </a:pPr>
            <a:r>
              <a:rPr sz="1600" spc="-5">
                <a:latin typeface="微软雅黑"/>
                <a:cs typeface="微软雅黑"/>
              </a:rPr>
              <a:t>软硬件无法自由搭配，</a:t>
            </a:r>
            <a:r>
              <a:rPr sz="1600" b="1" spc="-5">
                <a:solidFill>
                  <a:srgbClr val="C00000"/>
                </a:solidFill>
                <a:latin typeface="微软雅黑"/>
                <a:cs typeface="微软雅黑"/>
              </a:rPr>
              <a:t>应用适配困难</a:t>
            </a:r>
            <a:endParaRPr sz="1600">
              <a:latin typeface="微软雅黑"/>
              <a:cs typeface="微软雅黑"/>
            </a:endParaRPr>
          </a:p>
          <a:p>
            <a:pPr marL="319405" indent="-229235">
              <a:lnSpc>
                <a:spcPct val="100000"/>
              </a:lnSpc>
              <a:spcBef>
                <a:spcPts val="960"/>
              </a:spcBef>
              <a:buClr>
                <a:srgbClr val="7E7E7E"/>
              </a:buClr>
              <a:buFont typeface="Wingdings"/>
              <a:buChar char=""/>
              <a:tabLst>
                <a:tab pos="319405"/>
                <a:tab pos="320040"/>
              </a:tabLst>
            </a:pPr>
            <a:r>
              <a:rPr sz="1600" spc="-10">
                <a:latin typeface="微软雅黑"/>
                <a:cs typeface="微软雅黑"/>
              </a:rPr>
              <a:t>生态缺乏竞争力</a:t>
            </a:r>
            <a:r>
              <a:rPr sz="1600" spc="-5">
                <a:latin typeface="微软雅黑"/>
                <a:cs typeface="微软雅黑"/>
              </a:rPr>
              <a:t>，</a:t>
            </a:r>
            <a:r>
              <a:rPr sz="1600" b="1" spc="-10">
                <a:solidFill>
                  <a:srgbClr val="C00000"/>
                </a:solidFill>
                <a:latin typeface="微软雅黑"/>
                <a:cs typeface="微软雅黑"/>
              </a:rPr>
              <a:t>用户体验差</a:t>
            </a:r>
            <a:endParaRPr sz="1600">
              <a:latin typeface="微软雅黑"/>
              <a:cs typeface="微软雅黑"/>
            </a:endParaRPr>
          </a:p>
          <a:p>
            <a:pPr marL="319405" indent="-229235">
              <a:lnSpc>
                <a:spcPct val="100000"/>
              </a:lnSpc>
              <a:spcBef>
                <a:spcPts val="965"/>
              </a:spcBef>
              <a:buClr>
                <a:srgbClr val="7E7E7E"/>
              </a:buClr>
              <a:buFont typeface="Wingdings"/>
              <a:buChar char=""/>
              <a:tabLst>
                <a:tab pos="319405"/>
                <a:tab pos="320040"/>
              </a:tabLst>
            </a:pPr>
            <a:r>
              <a:rPr sz="1600" spc="-5">
                <a:latin typeface="微软雅黑"/>
                <a:cs typeface="微软雅黑"/>
              </a:rPr>
              <a:t>大量重复开发投入，</a:t>
            </a:r>
            <a:r>
              <a:rPr sz="1600" b="1" spc="-5">
                <a:solidFill>
                  <a:srgbClr val="C00000"/>
                </a:solidFill>
                <a:latin typeface="微软雅黑"/>
                <a:cs typeface="微软雅黑"/>
              </a:rPr>
              <a:t>同质、低效</a:t>
            </a:r>
            <a:endParaRPr sz="1600">
              <a:latin typeface="微软雅黑"/>
              <a:cs typeface="微软雅黑"/>
            </a:endParaRPr>
          </a:p>
          <a:p>
            <a:pPr marL="319405" indent="-229235">
              <a:lnSpc>
                <a:spcPct val="100000"/>
              </a:lnSpc>
              <a:spcBef>
                <a:spcPts val="960"/>
              </a:spcBef>
              <a:buClr>
                <a:srgbClr val="7E7E7E"/>
              </a:buClr>
              <a:buFont typeface="Wingdings"/>
              <a:buChar char=""/>
              <a:tabLst>
                <a:tab pos="319405"/>
                <a:tab pos="320040"/>
              </a:tabLst>
            </a:pPr>
            <a:r>
              <a:rPr sz="1600" spc="-5" err="1">
                <a:latin typeface="微软雅黑"/>
                <a:cs typeface="微软雅黑"/>
              </a:rPr>
              <a:t>市场规模受限，</a:t>
            </a:r>
            <a:r>
              <a:rPr sz="1600" b="1" spc="-5" err="1">
                <a:solidFill>
                  <a:srgbClr val="C00000"/>
                </a:solidFill>
                <a:latin typeface="微软雅黑"/>
                <a:cs typeface="微软雅黑"/>
              </a:rPr>
              <a:t>解决方案复制成本高</a:t>
            </a:r>
            <a:endParaRPr lang="en-US" sz="1600" b="1" spc="-5">
              <a:solidFill>
                <a:srgbClr val="C00000"/>
              </a:solidFill>
              <a:latin typeface="微软雅黑"/>
              <a:cs typeface="微软雅黑"/>
            </a:endParaRPr>
          </a:p>
          <a:p>
            <a:pPr marL="319405" indent="-229235">
              <a:lnSpc>
                <a:spcPct val="100000"/>
              </a:lnSpc>
              <a:spcBef>
                <a:spcPts val="960"/>
              </a:spcBef>
              <a:buClr>
                <a:srgbClr val="7E7E7E"/>
              </a:buClr>
              <a:buFont typeface="Wingdings"/>
              <a:buChar char=""/>
              <a:tabLst>
                <a:tab pos="319405"/>
                <a:tab pos="320040"/>
              </a:tabLst>
            </a:pPr>
            <a:endParaRPr sz="1600">
              <a:latin typeface="微软雅黑"/>
              <a:cs typeface="微软雅黑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449681" y="181178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u="sng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微软雅黑"/>
                <a:cs typeface="微软雅黑"/>
              </a:rPr>
              <a:t>上层应用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602081" y="2885947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u="sng">
                <a:solidFill>
                  <a:srgbClr val="404040"/>
                </a:solidFill>
                <a:uFill>
                  <a:solidFill>
                    <a:srgbClr val="404040"/>
                  </a:solidFill>
                </a:uFill>
                <a:latin typeface="微软雅黑"/>
                <a:cs typeface="微软雅黑"/>
              </a:rPr>
              <a:t>芯片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6739128" y="3355847"/>
            <a:ext cx="5137785" cy="2698175"/>
          </a:xfrm>
          <a:prstGeom prst="rect">
            <a:avLst/>
          </a:prstGeom>
          <a:solidFill>
            <a:srgbClr val="D9D9D9">
              <a:alpha val="49018"/>
            </a:srgbClr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 marL="92710">
              <a:lnSpc>
                <a:spcPct val="100000"/>
              </a:lnSpc>
            </a:pPr>
            <a:r>
              <a:rPr sz="1600" b="1" spc="-5">
                <a:latin typeface="微软雅黑"/>
                <a:cs typeface="微软雅黑"/>
              </a:rPr>
              <a:t>合力打造统一的</a:t>
            </a:r>
            <a:r>
              <a:rPr sz="1600" b="1" spc="-10">
                <a:latin typeface="微软雅黑"/>
                <a:cs typeface="微软雅黑"/>
              </a:rPr>
              <a:t>OS</a:t>
            </a:r>
            <a:r>
              <a:rPr sz="1600" b="1" spc="-5">
                <a:latin typeface="微软雅黑"/>
                <a:cs typeface="微软雅黑"/>
              </a:rPr>
              <a:t>生态底座，做</a:t>
            </a:r>
            <a:r>
              <a:rPr sz="1600" b="1" spc="5">
                <a:latin typeface="微软雅黑"/>
                <a:cs typeface="微软雅黑"/>
              </a:rPr>
              <a:t>大</a:t>
            </a:r>
            <a:r>
              <a:rPr sz="1600" b="1" spc="-5">
                <a:latin typeface="微软雅黑"/>
                <a:cs typeface="微软雅黑"/>
              </a:rPr>
              <a:t>市场：</a:t>
            </a:r>
            <a:endParaRPr sz="1600">
              <a:latin typeface="微软雅黑"/>
              <a:cs typeface="微软雅黑"/>
            </a:endParaRPr>
          </a:p>
          <a:p>
            <a:pPr marL="321310" marR="50165" indent="-228600">
              <a:lnSpc>
                <a:spcPts val="2880"/>
              </a:lnSpc>
              <a:spcBef>
                <a:spcPts val="254"/>
              </a:spcBef>
              <a:buClr>
                <a:srgbClr val="7E7E7E"/>
              </a:buClr>
              <a:buFont typeface="Wingdings"/>
              <a:buChar char=""/>
              <a:tabLst>
                <a:tab pos="320675"/>
                <a:tab pos="321310"/>
              </a:tabLst>
            </a:pPr>
            <a:r>
              <a:rPr sz="1600" b="1" spc="-5">
                <a:solidFill>
                  <a:srgbClr val="C00000"/>
                </a:solidFill>
                <a:latin typeface="微软雅黑"/>
                <a:cs typeface="微软雅黑"/>
              </a:rPr>
              <a:t>基于统</a:t>
            </a:r>
            <a:r>
              <a:rPr sz="1600" b="1" spc="5">
                <a:solidFill>
                  <a:srgbClr val="C00000"/>
                </a:solidFill>
                <a:latin typeface="微软雅黑"/>
                <a:cs typeface="微软雅黑"/>
              </a:rPr>
              <a:t>一</a:t>
            </a:r>
            <a:r>
              <a:rPr sz="1600" b="1" spc="-5">
                <a:solidFill>
                  <a:srgbClr val="C00000"/>
                </a:solidFill>
                <a:latin typeface="微软雅黑"/>
                <a:cs typeface="微软雅黑"/>
              </a:rPr>
              <a:t>O</a:t>
            </a:r>
            <a:r>
              <a:rPr sz="1600" b="1" spc="-10">
                <a:solidFill>
                  <a:srgbClr val="C00000"/>
                </a:solidFill>
                <a:latin typeface="微软雅黑"/>
                <a:cs typeface="微软雅黑"/>
              </a:rPr>
              <a:t>S</a:t>
            </a:r>
            <a:r>
              <a:rPr sz="1600" b="1" spc="5">
                <a:solidFill>
                  <a:srgbClr val="C00000"/>
                </a:solidFill>
                <a:latin typeface="微软雅黑"/>
                <a:cs typeface="微软雅黑"/>
              </a:rPr>
              <a:t>内核</a:t>
            </a:r>
            <a:r>
              <a:rPr sz="1600" b="1" spc="-5">
                <a:solidFill>
                  <a:srgbClr val="C00000"/>
                </a:solidFill>
                <a:latin typeface="微软雅黑"/>
                <a:cs typeface="微软雅黑"/>
              </a:rPr>
              <a:t>构建完</a:t>
            </a:r>
            <a:r>
              <a:rPr sz="1600" b="1" spc="10">
                <a:solidFill>
                  <a:srgbClr val="C00000"/>
                </a:solidFill>
                <a:latin typeface="微软雅黑"/>
                <a:cs typeface="微软雅黑"/>
              </a:rPr>
              <a:t>整</a:t>
            </a:r>
            <a:r>
              <a:rPr sz="1600" b="1" spc="-5">
                <a:solidFill>
                  <a:srgbClr val="C00000"/>
                </a:solidFill>
                <a:latin typeface="微软雅黑"/>
                <a:cs typeface="微软雅黑"/>
              </a:rPr>
              <a:t>生</a:t>
            </a:r>
            <a:r>
              <a:rPr sz="1600" b="1" spc="-15">
                <a:solidFill>
                  <a:srgbClr val="C00000"/>
                </a:solidFill>
                <a:latin typeface="微软雅黑"/>
                <a:cs typeface="微软雅黑"/>
              </a:rPr>
              <a:t>态</a:t>
            </a:r>
            <a:r>
              <a:rPr sz="1600" spc="5">
                <a:latin typeface="微软雅黑"/>
                <a:cs typeface="微软雅黑"/>
              </a:rPr>
              <a:t>，</a:t>
            </a:r>
            <a:r>
              <a:rPr sz="1600" spc="-5">
                <a:latin typeface="微软雅黑"/>
                <a:cs typeface="微软雅黑"/>
              </a:rPr>
              <a:t>充分发</a:t>
            </a:r>
            <a:r>
              <a:rPr sz="1600" spc="5">
                <a:latin typeface="微软雅黑"/>
                <a:cs typeface="微软雅黑"/>
              </a:rPr>
              <a:t>挥</a:t>
            </a:r>
            <a:r>
              <a:rPr sz="1600" spc="-5">
                <a:latin typeface="微软雅黑"/>
                <a:cs typeface="微软雅黑"/>
              </a:rPr>
              <a:t>芯片</a:t>
            </a:r>
            <a:r>
              <a:rPr sz="1600" spc="5">
                <a:latin typeface="微软雅黑"/>
                <a:cs typeface="微软雅黑"/>
              </a:rPr>
              <a:t>算</a:t>
            </a:r>
            <a:r>
              <a:rPr sz="1600" spc="-5">
                <a:latin typeface="微软雅黑"/>
                <a:cs typeface="微软雅黑"/>
              </a:rPr>
              <a:t>力， 解决上层应用适配问题；</a:t>
            </a:r>
            <a:endParaRPr sz="1600">
              <a:latin typeface="微软雅黑"/>
              <a:cs typeface="微软雅黑"/>
            </a:endParaRPr>
          </a:p>
          <a:p>
            <a:pPr marL="321310" indent="-228600">
              <a:lnSpc>
                <a:spcPct val="100000"/>
              </a:lnSpc>
              <a:spcBef>
                <a:spcPts val="710"/>
              </a:spcBef>
              <a:buClr>
                <a:srgbClr val="7E7E7E"/>
              </a:buClr>
              <a:buFont typeface="Wingdings"/>
              <a:buChar char=""/>
              <a:tabLst>
                <a:tab pos="320675"/>
                <a:tab pos="321310"/>
              </a:tabLst>
            </a:pPr>
            <a:r>
              <a:rPr sz="1600" b="1" spc="-5" err="1">
                <a:solidFill>
                  <a:srgbClr val="C00000"/>
                </a:solidFill>
                <a:latin typeface="微软雅黑"/>
                <a:cs typeface="微软雅黑"/>
              </a:rPr>
              <a:t>迁移调优门槛降低，市场规模迅速</a:t>
            </a:r>
            <a:r>
              <a:rPr sz="1600" b="1" spc="5" err="1">
                <a:solidFill>
                  <a:srgbClr val="C00000"/>
                </a:solidFill>
                <a:latin typeface="微软雅黑"/>
                <a:cs typeface="微软雅黑"/>
              </a:rPr>
              <a:t>扩</a:t>
            </a:r>
            <a:r>
              <a:rPr sz="1600" b="1" spc="-5" err="1">
                <a:solidFill>
                  <a:srgbClr val="C00000"/>
                </a:solidFill>
                <a:latin typeface="微软雅黑"/>
                <a:cs typeface="微软雅黑"/>
              </a:rPr>
              <a:t>大</a:t>
            </a:r>
            <a:endParaRPr lang="en-US" sz="1600" b="1" spc="-5">
              <a:solidFill>
                <a:srgbClr val="C00000"/>
              </a:solidFill>
              <a:latin typeface="微软雅黑"/>
              <a:cs typeface="微软雅黑"/>
            </a:endParaRPr>
          </a:p>
          <a:p>
            <a:pPr marL="321310" indent="-228600">
              <a:lnSpc>
                <a:spcPct val="100000"/>
              </a:lnSpc>
              <a:spcBef>
                <a:spcPts val="710"/>
              </a:spcBef>
              <a:buClr>
                <a:srgbClr val="7E7E7E"/>
              </a:buClr>
              <a:buFont typeface="Wingdings"/>
              <a:buChar char=""/>
              <a:tabLst>
                <a:tab pos="320675"/>
                <a:tab pos="321310"/>
              </a:tabLst>
            </a:pPr>
            <a:endParaRPr lang="en-US" sz="1600">
              <a:latin typeface="微软雅黑"/>
              <a:cs typeface="微软雅黑"/>
            </a:endParaRPr>
          </a:p>
          <a:p>
            <a:pPr marL="321310" indent="-228600">
              <a:lnSpc>
                <a:spcPct val="100000"/>
              </a:lnSpc>
              <a:spcBef>
                <a:spcPts val="710"/>
              </a:spcBef>
              <a:buClr>
                <a:srgbClr val="7E7E7E"/>
              </a:buClr>
              <a:buFont typeface="Wingdings"/>
              <a:buChar char=""/>
              <a:tabLst>
                <a:tab pos="320675"/>
                <a:tab pos="321310"/>
              </a:tabLst>
            </a:pPr>
            <a:endParaRPr sz="1600">
              <a:latin typeface="微软雅黑"/>
              <a:cs typeface="微软雅黑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6112764" y="3768852"/>
            <a:ext cx="321945" cy="1684020"/>
          </a:xfrm>
          <a:custGeom>
            <a:rect l="l" t="t" r="r" b="b"/>
            <a:pathLst>
              <a:path w="321945" h="1684020">
                <a:moveTo>
                  <a:pt x="160782" y="0"/>
                </a:moveTo>
                <a:lnTo>
                  <a:pt x="0" y="0"/>
                </a:lnTo>
                <a:lnTo>
                  <a:pt x="0" y="1684020"/>
                </a:lnTo>
                <a:lnTo>
                  <a:pt x="160782" y="1684020"/>
                </a:lnTo>
                <a:lnTo>
                  <a:pt x="321563" y="842010"/>
                </a:lnTo>
                <a:lnTo>
                  <a:pt x="160782" y="0"/>
                </a:lnTo>
                <a:close/>
              </a:path>
            </a:pathLst>
          </a:custGeom>
          <a:solidFill>
            <a:srgbClr val="A6A6A6">
              <a:alpha val="47842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aphicFrame>
        <p:nvGraphicFramePr>
          <p:cNvPr id="64" name="object 64"/>
          <p:cNvGraphicFramePr>
            <a:graphicFrameLocks noGrp="1"/>
          </p:cNvGraphicFramePr>
          <p:nvPr/>
        </p:nvGraphicFramePr>
        <p:xfrm>
          <a:off x="7671509" y="2233115"/>
          <a:ext cx="2888614" cy="4599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813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56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15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9560">
                <a:tc>
                  <a:txBody>
                    <a:bodyPr vert="horz" wrap="square"/>
                    <a:lstStyle/>
                    <a:p>
                      <a:pPr marL="207010">
                        <a:lnSpc>
                          <a:spcPct val="100000"/>
                        </a:lnSpc>
                        <a:spcBef>
                          <a:spcPts val="515"/>
                        </a:spcBef>
                      </a:pPr>
                      <a:r>
                        <a:rPr sz="1200" spc="-10">
                          <a:latin typeface="微软雅黑"/>
                          <a:cs typeface="微软雅黑"/>
                        </a:rPr>
                        <a:t>OS1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65405" marB="0">
                    <a:lnL w="19050">
                      <a:solidFill>
                        <a:srgbClr val="D9D9D9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58115">
                        <a:lnSpc>
                          <a:spcPct val="100000"/>
                        </a:lnSpc>
                        <a:spcBef>
                          <a:spcPts val="515"/>
                        </a:spcBef>
                        <a:tabLst>
                          <a:tab pos="990600"/>
                        </a:tabLst>
                      </a:pPr>
                      <a:r>
                        <a:rPr sz="1200" spc="-10">
                          <a:latin typeface="微软雅黑"/>
                          <a:cs typeface="微软雅黑"/>
                        </a:rPr>
                        <a:t>O</a:t>
                      </a:r>
                      <a:r>
                        <a:rPr sz="1200" spc="-5">
                          <a:latin typeface="微软雅黑"/>
                          <a:cs typeface="微软雅黑"/>
                        </a:rPr>
                        <a:t>S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2	…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6540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>
                        <a:lnSpc>
                          <a:spcPct val="100000"/>
                        </a:lnSpc>
                        <a:spcBef>
                          <a:spcPts val="515"/>
                        </a:spcBef>
                      </a:pPr>
                      <a:r>
                        <a:rPr sz="1200" spc="-10">
                          <a:latin typeface="微软雅黑"/>
                          <a:cs typeface="微软雅黑"/>
                        </a:rPr>
                        <a:t>OSn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6540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0372">
                <a:tc gridSpan="3">
                  <a:txBody>
                    <a:bodyPr vert="horz" wrap="square"/>
                    <a:lstStyle/>
                    <a:p>
                      <a:pPr marL="1095375">
                        <a:lnSpc>
                          <a:spcPts val="1120"/>
                        </a:lnSpc>
                      </a:pPr>
                      <a:r>
                        <a:rPr sz="1200" spc="-5">
                          <a:latin typeface="微软雅黑"/>
                          <a:cs typeface="微软雅黑"/>
                        </a:rPr>
                        <a:t>openEuler</a:t>
                      </a:r>
                      <a:r>
                        <a:rPr sz="1200">
                          <a:latin typeface="微软雅黑"/>
                          <a:cs typeface="微软雅黑"/>
                        </a:rPr>
                        <a:t>内核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9050">
                      <a:solidFill>
                        <a:srgbClr val="D9D9D9"/>
                      </a:solidFill>
                      <a:prstDash val="solid"/>
                    </a:lnL>
                    <a:lnR w="19050">
                      <a:solidFill>
                        <a:srgbClr val="D9D9D9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65" name="object 65"/>
          <p:cNvSpPr/>
          <p:nvPr/>
        </p:nvSpPr>
        <p:spPr>
          <a:xfrm>
            <a:off x="7684007" y="2255520"/>
            <a:ext cx="875030" cy="257810"/>
          </a:xfrm>
          <a:custGeom>
            <a:rect l="l" t="t" r="r" b="b"/>
            <a:pathLst>
              <a:path w="875028" h="257810">
                <a:moveTo>
                  <a:pt x="831850" y="0"/>
                </a:moveTo>
                <a:lnTo>
                  <a:pt x="42925" y="0"/>
                </a:lnTo>
                <a:lnTo>
                  <a:pt x="26199" y="3367"/>
                </a:lnTo>
                <a:lnTo>
                  <a:pt x="12557" y="12557"/>
                </a:lnTo>
                <a:lnTo>
                  <a:pt x="3367" y="26199"/>
                </a:lnTo>
                <a:lnTo>
                  <a:pt x="0" y="42925"/>
                </a:lnTo>
                <a:lnTo>
                  <a:pt x="0" y="214629"/>
                </a:lnTo>
                <a:lnTo>
                  <a:pt x="3367" y="231356"/>
                </a:lnTo>
                <a:lnTo>
                  <a:pt x="12557" y="244998"/>
                </a:lnTo>
                <a:lnTo>
                  <a:pt x="26199" y="254188"/>
                </a:lnTo>
                <a:lnTo>
                  <a:pt x="42925" y="257555"/>
                </a:lnTo>
                <a:lnTo>
                  <a:pt x="831850" y="257555"/>
                </a:lnTo>
                <a:lnTo>
                  <a:pt x="848576" y="254188"/>
                </a:lnTo>
                <a:lnTo>
                  <a:pt x="862218" y="244998"/>
                </a:lnTo>
                <a:lnTo>
                  <a:pt x="871408" y="231356"/>
                </a:lnTo>
                <a:lnTo>
                  <a:pt x="874776" y="214629"/>
                </a:lnTo>
                <a:lnTo>
                  <a:pt x="874776" y="42925"/>
                </a:lnTo>
                <a:lnTo>
                  <a:pt x="871408" y="26199"/>
                </a:lnTo>
                <a:lnTo>
                  <a:pt x="862218" y="12557"/>
                </a:lnTo>
                <a:lnTo>
                  <a:pt x="848576" y="3367"/>
                </a:lnTo>
                <a:lnTo>
                  <a:pt x="831850" y="0"/>
                </a:lnTo>
                <a:close/>
              </a:path>
            </a:pathLst>
          </a:custGeom>
          <a:solidFill>
            <a:srgbClr val="B7DEE8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7684007" y="2255520"/>
            <a:ext cx="875030" cy="257810"/>
          </a:xfrm>
          <a:custGeom>
            <a:rect l="l" t="t" r="r" b="b"/>
            <a:pathLst>
              <a:path w="875028" h="257810">
                <a:moveTo>
                  <a:pt x="0" y="42925"/>
                </a:moveTo>
                <a:lnTo>
                  <a:pt x="3367" y="26199"/>
                </a:lnTo>
                <a:lnTo>
                  <a:pt x="12557" y="12557"/>
                </a:lnTo>
                <a:lnTo>
                  <a:pt x="26199" y="3367"/>
                </a:lnTo>
                <a:lnTo>
                  <a:pt x="42925" y="0"/>
                </a:lnTo>
                <a:lnTo>
                  <a:pt x="831850" y="0"/>
                </a:lnTo>
                <a:lnTo>
                  <a:pt x="848576" y="3367"/>
                </a:lnTo>
                <a:lnTo>
                  <a:pt x="862218" y="12557"/>
                </a:lnTo>
                <a:lnTo>
                  <a:pt x="871408" y="26199"/>
                </a:lnTo>
                <a:lnTo>
                  <a:pt x="874776" y="42925"/>
                </a:lnTo>
                <a:lnTo>
                  <a:pt x="874776" y="214629"/>
                </a:lnTo>
                <a:lnTo>
                  <a:pt x="871408" y="231356"/>
                </a:lnTo>
                <a:lnTo>
                  <a:pt x="862218" y="244998"/>
                </a:lnTo>
                <a:lnTo>
                  <a:pt x="848576" y="254188"/>
                </a:lnTo>
                <a:lnTo>
                  <a:pt x="831850" y="257555"/>
                </a:lnTo>
                <a:lnTo>
                  <a:pt x="42925" y="257555"/>
                </a:lnTo>
                <a:lnTo>
                  <a:pt x="26199" y="254188"/>
                </a:lnTo>
                <a:lnTo>
                  <a:pt x="12557" y="244998"/>
                </a:lnTo>
                <a:lnTo>
                  <a:pt x="3367" y="231356"/>
                </a:lnTo>
                <a:lnTo>
                  <a:pt x="0" y="214629"/>
                </a:lnTo>
                <a:lnTo>
                  <a:pt x="0" y="42925"/>
                </a:lnTo>
                <a:close/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8581643" y="2255520"/>
            <a:ext cx="1088390" cy="257810"/>
          </a:xfrm>
          <a:custGeom>
            <a:rect l="l" t="t" r="r" b="b"/>
            <a:pathLst>
              <a:path w="1088390" h="257810">
                <a:moveTo>
                  <a:pt x="1045209" y="0"/>
                </a:moveTo>
                <a:lnTo>
                  <a:pt x="42925" y="0"/>
                </a:lnTo>
                <a:lnTo>
                  <a:pt x="26199" y="3367"/>
                </a:lnTo>
                <a:lnTo>
                  <a:pt x="12557" y="12557"/>
                </a:lnTo>
                <a:lnTo>
                  <a:pt x="3367" y="26199"/>
                </a:lnTo>
                <a:lnTo>
                  <a:pt x="0" y="42925"/>
                </a:lnTo>
                <a:lnTo>
                  <a:pt x="0" y="214629"/>
                </a:lnTo>
                <a:lnTo>
                  <a:pt x="3367" y="231356"/>
                </a:lnTo>
                <a:lnTo>
                  <a:pt x="12557" y="244998"/>
                </a:lnTo>
                <a:lnTo>
                  <a:pt x="26199" y="254188"/>
                </a:lnTo>
                <a:lnTo>
                  <a:pt x="42925" y="257555"/>
                </a:lnTo>
                <a:lnTo>
                  <a:pt x="1045209" y="257555"/>
                </a:lnTo>
                <a:lnTo>
                  <a:pt x="1061936" y="254188"/>
                </a:lnTo>
                <a:lnTo>
                  <a:pt x="1075578" y="244998"/>
                </a:lnTo>
                <a:lnTo>
                  <a:pt x="1084768" y="231356"/>
                </a:lnTo>
                <a:lnTo>
                  <a:pt x="1088135" y="214629"/>
                </a:lnTo>
                <a:lnTo>
                  <a:pt x="1088135" y="42925"/>
                </a:lnTo>
                <a:lnTo>
                  <a:pt x="1084768" y="26199"/>
                </a:lnTo>
                <a:lnTo>
                  <a:pt x="1075578" y="12557"/>
                </a:lnTo>
                <a:lnTo>
                  <a:pt x="1061936" y="3367"/>
                </a:lnTo>
                <a:lnTo>
                  <a:pt x="1045209" y="0"/>
                </a:lnTo>
                <a:close/>
              </a:path>
            </a:pathLst>
          </a:custGeom>
          <a:solidFill>
            <a:srgbClr val="FFFF00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8581643" y="2255520"/>
            <a:ext cx="1088390" cy="257810"/>
          </a:xfrm>
          <a:custGeom>
            <a:rect l="l" t="t" r="r" b="b"/>
            <a:pathLst>
              <a:path w="1088390" h="257810">
                <a:moveTo>
                  <a:pt x="0" y="42925"/>
                </a:moveTo>
                <a:lnTo>
                  <a:pt x="3367" y="26199"/>
                </a:lnTo>
                <a:lnTo>
                  <a:pt x="12557" y="12557"/>
                </a:lnTo>
                <a:lnTo>
                  <a:pt x="26199" y="3367"/>
                </a:lnTo>
                <a:lnTo>
                  <a:pt x="42925" y="0"/>
                </a:lnTo>
                <a:lnTo>
                  <a:pt x="1045209" y="0"/>
                </a:lnTo>
                <a:lnTo>
                  <a:pt x="1061936" y="3367"/>
                </a:lnTo>
                <a:lnTo>
                  <a:pt x="1075578" y="12557"/>
                </a:lnTo>
                <a:lnTo>
                  <a:pt x="1084768" y="26199"/>
                </a:lnTo>
                <a:lnTo>
                  <a:pt x="1088135" y="42925"/>
                </a:lnTo>
                <a:lnTo>
                  <a:pt x="1088135" y="214629"/>
                </a:lnTo>
                <a:lnTo>
                  <a:pt x="1084768" y="231356"/>
                </a:lnTo>
                <a:lnTo>
                  <a:pt x="1075578" y="244998"/>
                </a:lnTo>
                <a:lnTo>
                  <a:pt x="1061936" y="254188"/>
                </a:lnTo>
                <a:lnTo>
                  <a:pt x="1045209" y="257555"/>
                </a:lnTo>
                <a:lnTo>
                  <a:pt x="42925" y="257555"/>
                </a:lnTo>
                <a:lnTo>
                  <a:pt x="26199" y="254188"/>
                </a:lnTo>
                <a:lnTo>
                  <a:pt x="12557" y="244998"/>
                </a:lnTo>
                <a:lnTo>
                  <a:pt x="3367" y="231356"/>
                </a:lnTo>
                <a:lnTo>
                  <a:pt x="0" y="214629"/>
                </a:lnTo>
                <a:lnTo>
                  <a:pt x="0" y="42925"/>
                </a:lnTo>
                <a:close/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9694164" y="2247900"/>
            <a:ext cx="847725" cy="259079"/>
          </a:xfrm>
          <a:custGeom>
            <a:rect l="l" t="t" r="r" b="b"/>
            <a:pathLst>
              <a:path w="847725" h="259078">
                <a:moveTo>
                  <a:pt x="804163" y="0"/>
                </a:moveTo>
                <a:lnTo>
                  <a:pt x="43179" y="0"/>
                </a:lnTo>
                <a:lnTo>
                  <a:pt x="26360" y="3389"/>
                </a:lnTo>
                <a:lnTo>
                  <a:pt x="12636" y="12636"/>
                </a:lnTo>
                <a:lnTo>
                  <a:pt x="3389" y="26360"/>
                </a:lnTo>
                <a:lnTo>
                  <a:pt x="0" y="43179"/>
                </a:lnTo>
                <a:lnTo>
                  <a:pt x="0" y="215900"/>
                </a:lnTo>
                <a:lnTo>
                  <a:pt x="3389" y="232719"/>
                </a:lnTo>
                <a:lnTo>
                  <a:pt x="12636" y="246443"/>
                </a:lnTo>
                <a:lnTo>
                  <a:pt x="26360" y="255690"/>
                </a:lnTo>
                <a:lnTo>
                  <a:pt x="43179" y="259079"/>
                </a:lnTo>
                <a:lnTo>
                  <a:pt x="804163" y="259079"/>
                </a:lnTo>
                <a:lnTo>
                  <a:pt x="820983" y="255690"/>
                </a:lnTo>
                <a:lnTo>
                  <a:pt x="834707" y="246443"/>
                </a:lnTo>
                <a:lnTo>
                  <a:pt x="843954" y="232719"/>
                </a:lnTo>
                <a:lnTo>
                  <a:pt x="847343" y="215900"/>
                </a:lnTo>
                <a:lnTo>
                  <a:pt x="847343" y="43179"/>
                </a:lnTo>
                <a:lnTo>
                  <a:pt x="843954" y="26360"/>
                </a:lnTo>
                <a:lnTo>
                  <a:pt x="834707" y="12636"/>
                </a:lnTo>
                <a:lnTo>
                  <a:pt x="820983" y="3389"/>
                </a:lnTo>
                <a:lnTo>
                  <a:pt x="804163" y="0"/>
                </a:lnTo>
                <a:close/>
              </a:path>
            </a:pathLst>
          </a:custGeom>
          <a:solidFill>
            <a:srgbClr val="92D050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9694164" y="2247900"/>
            <a:ext cx="847725" cy="259079"/>
          </a:xfrm>
          <a:custGeom>
            <a:rect l="l" t="t" r="r" b="b"/>
            <a:pathLst>
              <a:path w="847725" h="259078">
                <a:moveTo>
                  <a:pt x="0" y="43179"/>
                </a:moveTo>
                <a:lnTo>
                  <a:pt x="3389" y="26360"/>
                </a:lnTo>
                <a:lnTo>
                  <a:pt x="12636" y="12636"/>
                </a:lnTo>
                <a:lnTo>
                  <a:pt x="26360" y="3389"/>
                </a:lnTo>
                <a:lnTo>
                  <a:pt x="43179" y="0"/>
                </a:lnTo>
                <a:lnTo>
                  <a:pt x="804163" y="0"/>
                </a:lnTo>
                <a:lnTo>
                  <a:pt x="820983" y="3389"/>
                </a:lnTo>
                <a:lnTo>
                  <a:pt x="834707" y="12636"/>
                </a:lnTo>
                <a:lnTo>
                  <a:pt x="843954" y="26360"/>
                </a:lnTo>
                <a:lnTo>
                  <a:pt x="847343" y="43179"/>
                </a:lnTo>
                <a:lnTo>
                  <a:pt x="847343" y="215900"/>
                </a:lnTo>
                <a:lnTo>
                  <a:pt x="843954" y="232719"/>
                </a:lnTo>
                <a:lnTo>
                  <a:pt x="834707" y="246443"/>
                </a:lnTo>
                <a:lnTo>
                  <a:pt x="820983" y="255690"/>
                </a:lnTo>
                <a:lnTo>
                  <a:pt x="804163" y="259079"/>
                </a:lnTo>
                <a:lnTo>
                  <a:pt x="43179" y="259079"/>
                </a:lnTo>
                <a:lnTo>
                  <a:pt x="26360" y="255690"/>
                </a:lnTo>
                <a:lnTo>
                  <a:pt x="12636" y="246443"/>
                </a:lnTo>
                <a:lnTo>
                  <a:pt x="3389" y="232719"/>
                </a:lnTo>
                <a:lnTo>
                  <a:pt x="0" y="215900"/>
                </a:lnTo>
                <a:lnTo>
                  <a:pt x="0" y="43179"/>
                </a:lnTo>
                <a:close/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9091168" y="2750439"/>
            <a:ext cx="76073" cy="191897"/>
          </a:xfrm>
          <a:prstGeom prst="rect">
            <a:avLst/>
          </a:prstGeom>
          <a:blipFill>
            <a:blip r:embed="rId1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61340" y="267157"/>
            <a:ext cx="11642725" cy="8788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pc="-10">
                <a:solidFill>
                  <a:srgbClr val="C00000"/>
                </a:solidFill>
              </a:rPr>
              <a:t>非</a:t>
            </a:r>
            <a:r>
              <a:rPr i="0" spc="-5">
                <a:solidFill>
                  <a:srgbClr val="C00000"/>
                </a:solidFill>
                <a:latin typeface="微软雅黑"/>
                <a:cs typeface="微软雅黑"/>
              </a:rPr>
              <a:t>openEuler</a:t>
            </a:r>
            <a:r>
              <a:rPr spc="-10">
                <a:solidFill>
                  <a:srgbClr val="C00000"/>
                </a:solidFill>
              </a:rPr>
              <a:t>系</a:t>
            </a:r>
            <a:r>
              <a:rPr i="0" spc="-5">
                <a:solidFill>
                  <a:srgbClr val="C00000"/>
                </a:solidFill>
                <a:latin typeface="微软雅黑"/>
                <a:cs typeface="微软雅黑"/>
              </a:rPr>
              <a:t>Linux</a:t>
            </a:r>
            <a:r>
              <a:rPr spc="-10">
                <a:solidFill>
                  <a:srgbClr val="C00000"/>
                </a:solidFill>
              </a:rPr>
              <a:t>的商业发行版对新一代芯片的支</a:t>
            </a:r>
            <a:r>
              <a:rPr>
                <a:solidFill>
                  <a:srgbClr val="C00000"/>
                </a:solidFill>
              </a:rPr>
              <a:t>持</a:t>
            </a:r>
            <a:r>
              <a:rPr spc="-10">
                <a:solidFill>
                  <a:srgbClr val="C00000"/>
                </a:solidFill>
              </a:rPr>
              <a:t>滞</a:t>
            </a:r>
            <a:r>
              <a:rPr>
                <a:solidFill>
                  <a:srgbClr val="C00000"/>
                </a:solidFill>
              </a:rPr>
              <a:t>后</a:t>
            </a:r>
            <a:r>
              <a:rPr i="0" spc="-5">
                <a:solidFill>
                  <a:srgbClr val="C00000"/>
                </a:solidFill>
                <a:latin typeface="微软雅黑"/>
                <a:cs typeface="微软雅黑"/>
              </a:rPr>
              <a:t>12-18</a:t>
            </a:r>
            <a:r>
              <a:rPr spc="-10">
                <a:solidFill>
                  <a:srgbClr val="C00000"/>
                </a:solidFill>
              </a:rPr>
              <a:t>个月，  </a:t>
            </a:r>
            <a:r>
              <a:rPr spc="-5">
                <a:solidFill>
                  <a:srgbClr val="C00000"/>
                </a:solidFill>
              </a:rPr>
              <a:t>将会严重影响鲲鹏产业的发展</a:t>
            </a:r>
          </a:p>
        </p:txBody>
      </p:sp>
      <p:sp>
        <p:nvSpPr>
          <p:cNvPr id="4" name="object 4"/>
          <p:cNvSpPr/>
          <p:nvPr/>
        </p:nvSpPr>
        <p:spPr>
          <a:xfrm>
            <a:off x="1912620" y="2023872"/>
            <a:ext cx="9131935" cy="173990"/>
          </a:xfrm>
          <a:custGeom>
            <a:rect l="l" t="t" r="r" b="b"/>
            <a:pathLst>
              <a:path w="9131935" h="173989">
                <a:moveTo>
                  <a:pt x="8957945" y="0"/>
                </a:moveTo>
                <a:lnTo>
                  <a:pt x="8957945" y="173736"/>
                </a:lnTo>
                <a:lnTo>
                  <a:pt x="9073768" y="115824"/>
                </a:lnTo>
                <a:lnTo>
                  <a:pt x="8986901" y="115824"/>
                </a:lnTo>
                <a:lnTo>
                  <a:pt x="8986901" y="57912"/>
                </a:lnTo>
                <a:lnTo>
                  <a:pt x="9073769" y="57912"/>
                </a:lnTo>
                <a:lnTo>
                  <a:pt x="8957945" y="0"/>
                </a:lnTo>
                <a:close/>
              </a:path>
              <a:path w="9131935" h="173989">
                <a:moveTo>
                  <a:pt x="8957945" y="57912"/>
                </a:moveTo>
                <a:lnTo>
                  <a:pt x="0" y="57912"/>
                </a:lnTo>
                <a:lnTo>
                  <a:pt x="0" y="115824"/>
                </a:lnTo>
                <a:lnTo>
                  <a:pt x="8957945" y="115824"/>
                </a:lnTo>
                <a:lnTo>
                  <a:pt x="8957945" y="57912"/>
                </a:lnTo>
                <a:close/>
              </a:path>
              <a:path w="9131935" h="173989">
                <a:moveTo>
                  <a:pt x="9073769" y="57912"/>
                </a:moveTo>
                <a:lnTo>
                  <a:pt x="8986901" y="57912"/>
                </a:lnTo>
                <a:lnTo>
                  <a:pt x="8986901" y="115824"/>
                </a:lnTo>
                <a:lnTo>
                  <a:pt x="9073768" y="115824"/>
                </a:lnTo>
                <a:lnTo>
                  <a:pt x="9131681" y="86867"/>
                </a:lnTo>
                <a:lnTo>
                  <a:pt x="9073769" y="57912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 flipH="1">
            <a:off x="2965704" y="1967483"/>
            <a:ext cx="0" cy="288290"/>
          </a:xfrm>
          <a:custGeom>
            <a:rect l="l" t="t" r="r" b="b"/>
            <a:pathLst>
              <a:path h="288289">
                <a:moveTo>
                  <a:pt x="0" y="0"/>
                </a:moveTo>
                <a:lnTo>
                  <a:pt x="0" y="288163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 flipH="1">
            <a:off x="4253484" y="1967483"/>
            <a:ext cx="0" cy="288290"/>
          </a:xfrm>
          <a:custGeom>
            <a:rect l="l" t="t" r="r" b="b"/>
            <a:pathLst>
              <a:path h="288289">
                <a:moveTo>
                  <a:pt x="0" y="0"/>
                </a:moveTo>
                <a:lnTo>
                  <a:pt x="0" y="288163"/>
                </a:lnTo>
              </a:path>
            </a:pathLst>
          </a:custGeom>
          <a:ln w="9144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 flipH="1">
            <a:off x="5539740" y="1967483"/>
            <a:ext cx="0" cy="288290"/>
          </a:xfrm>
          <a:custGeom>
            <a:rect l="l" t="t" r="r" b="b"/>
            <a:pathLst>
              <a:path h="288289">
                <a:moveTo>
                  <a:pt x="0" y="0"/>
                </a:moveTo>
                <a:lnTo>
                  <a:pt x="0" y="288163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 flipH="1">
            <a:off x="6827519" y="1967483"/>
            <a:ext cx="0" cy="288290"/>
          </a:xfrm>
          <a:custGeom>
            <a:rect l="l" t="t" r="r" b="b"/>
            <a:pathLst>
              <a:path h="288289">
                <a:moveTo>
                  <a:pt x="0" y="0"/>
                </a:moveTo>
                <a:lnTo>
                  <a:pt x="0" y="288163"/>
                </a:lnTo>
              </a:path>
            </a:pathLst>
          </a:custGeom>
          <a:ln w="9144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 flipH="1">
            <a:off x="8115300" y="1967483"/>
            <a:ext cx="0" cy="288290"/>
          </a:xfrm>
          <a:custGeom>
            <a:rect l="l" t="t" r="r" b="b"/>
            <a:pathLst>
              <a:path h="288289">
                <a:moveTo>
                  <a:pt x="0" y="0"/>
                </a:moveTo>
                <a:lnTo>
                  <a:pt x="0" y="288163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 flipH="1">
            <a:off x="9403080" y="1967483"/>
            <a:ext cx="0" cy="288290"/>
          </a:xfrm>
          <a:custGeom>
            <a:rect l="l" t="t" r="r" b="b"/>
            <a:pathLst>
              <a:path h="288289">
                <a:moveTo>
                  <a:pt x="0" y="0"/>
                </a:moveTo>
                <a:lnTo>
                  <a:pt x="0" y="288163"/>
                </a:lnTo>
              </a:path>
            </a:pathLst>
          </a:custGeom>
          <a:ln w="9144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2599435" y="2302205"/>
            <a:ext cx="72326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Arial"/>
                <a:cs typeface="Arial"/>
              </a:rPr>
              <a:t>2020.6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87215" y="2311146"/>
            <a:ext cx="7226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Arial"/>
                <a:cs typeface="Arial"/>
              </a:rPr>
              <a:t>2</a:t>
            </a:r>
            <a:r>
              <a:rPr sz="1800" spc="-15">
                <a:latin typeface="Arial"/>
                <a:cs typeface="Arial"/>
              </a:rPr>
              <a:t>0</a:t>
            </a:r>
            <a:r>
              <a:rPr sz="1800" spc="-5">
                <a:latin typeface="Arial"/>
                <a:cs typeface="Arial"/>
              </a:rPr>
              <a:t>2</a:t>
            </a:r>
            <a:r>
              <a:rPr sz="1800" spc="-15">
                <a:latin typeface="Arial"/>
                <a:cs typeface="Arial"/>
              </a:rPr>
              <a:t>1</a:t>
            </a:r>
            <a:r>
              <a:rPr sz="1800">
                <a:latin typeface="Arial"/>
                <a:cs typeface="Arial"/>
              </a:rPr>
              <a:t>.1</a:t>
            </a:r>
            <a:endParaRPr sz="18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057394" y="2311146"/>
            <a:ext cx="7226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Arial"/>
                <a:cs typeface="Arial"/>
              </a:rPr>
              <a:t>2</a:t>
            </a:r>
            <a:r>
              <a:rPr sz="1800" spc="-15">
                <a:latin typeface="Arial"/>
                <a:cs typeface="Arial"/>
              </a:rPr>
              <a:t>0</a:t>
            </a:r>
            <a:r>
              <a:rPr sz="1800" spc="-5">
                <a:latin typeface="Arial"/>
                <a:cs typeface="Arial"/>
              </a:rPr>
              <a:t>2</a:t>
            </a:r>
            <a:r>
              <a:rPr sz="1800" spc="-15">
                <a:latin typeface="Arial"/>
                <a:cs typeface="Arial"/>
              </a:rPr>
              <a:t>1</a:t>
            </a:r>
            <a:r>
              <a:rPr sz="1800">
                <a:latin typeface="Arial"/>
                <a:cs typeface="Arial"/>
              </a:rPr>
              <a:t>.6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435090" y="2317496"/>
            <a:ext cx="7226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Arial"/>
                <a:cs typeface="Arial"/>
              </a:rPr>
              <a:t>2</a:t>
            </a:r>
            <a:r>
              <a:rPr sz="1800" spc="-15">
                <a:latin typeface="Arial"/>
                <a:cs typeface="Arial"/>
              </a:rPr>
              <a:t>0</a:t>
            </a:r>
            <a:r>
              <a:rPr sz="1800" spc="-5">
                <a:latin typeface="Arial"/>
                <a:cs typeface="Arial"/>
              </a:rPr>
              <a:t>2</a:t>
            </a:r>
            <a:r>
              <a:rPr sz="1800" spc="-15">
                <a:latin typeface="Arial"/>
                <a:cs typeface="Arial"/>
              </a:rPr>
              <a:t>2</a:t>
            </a:r>
            <a:r>
              <a:rPr sz="1800">
                <a:latin typeface="Arial"/>
                <a:cs typeface="Arial"/>
              </a:rPr>
              <a:t>.1</a:t>
            </a:r>
            <a:endParaRPr sz="1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605141" y="2282697"/>
            <a:ext cx="7226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Arial"/>
                <a:cs typeface="Arial"/>
              </a:rPr>
              <a:t>2</a:t>
            </a:r>
            <a:r>
              <a:rPr sz="1800" spc="-15">
                <a:latin typeface="Arial"/>
                <a:cs typeface="Arial"/>
              </a:rPr>
              <a:t>0</a:t>
            </a:r>
            <a:r>
              <a:rPr sz="1800" spc="-5">
                <a:latin typeface="Arial"/>
                <a:cs typeface="Arial"/>
              </a:rPr>
              <a:t>2</a:t>
            </a:r>
            <a:r>
              <a:rPr sz="1800" spc="-15">
                <a:latin typeface="Arial"/>
                <a:cs typeface="Arial"/>
              </a:rPr>
              <a:t>2</a:t>
            </a:r>
            <a:r>
              <a:rPr sz="1800">
                <a:latin typeface="Arial"/>
                <a:cs typeface="Arial"/>
              </a:rPr>
              <a:t>.6</a:t>
            </a:r>
            <a:endParaRPr sz="1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037701" y="2317496"/>
            <a:ext cx="7226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Arial"/>
                <a:cs typeface="Arial"/>
              </a:rPr>
              <a:t>2</a:t>
            </a:r>
            <a:r>
              <a:rPr sz="1800" spc="-15">
                <a:latin typeface="Arial"/>
                <a:cs typeface="Arial"/>
              </a:rPr>
              <a:t>0</a:t>
            </a:r>
            <a:r>
              <a:rPr sz="1800" spc="-5">
                <a:latin typeface="Arial"/>
                <a:cs typeface="Arial"/>
              </a:rPr>
              <a:t>2</a:t>
            </a:r>
            <a:r>
              <a:rPr sz="1800" spc="-15">
                <a:latin typeface="Arial"/>
                <a:cs typeface="Arial"/>
              </a:rPr>
              <a:t>3</a:t>
            </a:r>
            <a:r>
              <a:rPr sz="1800">
                <a:latin typeface="Arial"/>
                <a:cs typeface="Arial"/>
              </a:rPr>
              <a:t>.1</a:t>
            </a:r>
            <a:endParaRPr sz="18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983223" y="1950720"/>
            <a:ext cx="256540" cy="288290"/>
          </a:xfrm>
          <a:custGeom>
            <a:rect l="l" t="t" r="r" b="b"/>
            <a:pathLst>
              <a:path w="256539" h="288289">
                <a:moveTo>
                  <a:pt x="128015" y="0"/>
                </a:moveTo>
                <a:lnTo>
                  <a:pt x="87538" y="7345"/>
                </a:lnTo>
                <a:lnTo>
                  <a:pt x="52395" y="27797"/>
                </a:lnTo>
                <a:lnTo>
                  <a:pt x="24688" y="58978"/>
                </a:lnTo>
                <a:lnTo>
                  <a:pt x="6522" y="98511"/>
                </a:lnTo>
                <a:lnTo>
                  <a:pt x="0" y="144017"/>
                </a:lnTo>
                <a:lnTo>
                  <a:pt x="6522" y="189524"/>
                </a:lnTo>
                <a:lnTo>
                  <a:pt x="24688" y="229057"/>
                </a:lnTo>
                <a:lnTo>
                  <a:pt x="52395" y="260238"/>
                </a:lnTo>
                <a:lnTo>
                  <a:pt x="87538" y="280690"/>
                </a:lnTo>
                <a:lnTo>
                  <a:pt x="128015" y="288035"/>
                </a:lnTo>
                <a:lnTo>
                  <a:pt x="168493" y="280690"/>
                </a:lnTo>
                <a:lnTo>
                  <a:pt x="203636" y="260238"/>
                </a:lnTo>
                <a:lnTo>
                  <a:pt x="231343" y="229057"/>
                </a:lnTo>
                <a:lnTo>
                  <a:pt x="249509" y="189524"/>
                </a:lnTo>
                <a:lnTo>
                  <a:pt x="256031" y="144017"/>
                </a:lnTo>
                <a:lnTo>
                  <a:pt x="249509" y="98511"/>
                </a:lnTo>
                <a:lnTo>
                  <a:pt x="231343" y="58978"/>
                </a:lnTo>
                <a:lnTo>
                  <a:pt x="203636" y="27797"/>
                </a:lnTo>
                <a:lnTo>
                  <a:pt x="168493" y="7345"/>
                </a:lnTo>
                <a:lnTo>
                  <a:pt x="128015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983223" y="1950720"/>
            <a:ext cx="256540" cy="288290"/>
          </a:xfrm>
          <a:custGeom>
            <a:rect l="l" t="t" r="r" b="b"/>
            <a:pathLst>
              <a:path w="256539" h="288289">
                <a:moveTo>
                  <a:pt x="0" y="144017"/>
                </a:moveTo>
                <a:lnTo>
                  <a:pt x="6522" y="98511"/>
                </a:lnTo>
                <a:lnTo>
                  <a:pt x="24688" y="58978"/>
                </a:lnTo>
                <a:lnTo>
                  <a:pt x="52395" y="27797"/>
                </a:lnTo>
                <a:lnTo>
                  <a:pt x="87538" y="7345"/>
                </a:lnTo>
                <a:lnTo>
                  <a:pt x="128015" y="0"/>
                </a:lnTo>
                <a:lnTo>
                  <a:pt x="168493" y="7345"/>
                </a:lnTo>
                <a:lnTo>
                  <a:pt x="203636" y="27797"/>
                </a:lnTo>
                <a:lnTo>
                  <a:pt x="231343" y="58978"/>
                </a:lnTo>
                <a:lnTo>
                  <a:pt x="249509" y="98511"/>
                </a:lnTo>
                <a:lnTo>
                  <a:pt x="256031" y="144017"/>
                </a:lnTo>
                <a:lnTo>
                  <a:pt x="249509" y="189524"/>
                </a:lnTo>
                <a:lnTo>
                  <a:pt x="231343" y="229057"/>
                </a:lnTo>
                <a:lnTo>
                  <a:pt x="203636" y="260238"/>
                </a:lnTo>
                <a:lnTo>
                  <a:pt x="168493" y="280690"/>
                </a:lnTo>
                <a:lnTo>
                  <a:pt x="128015" y="288035"/>
                </a:lnTo>
                <a:lnTo>
                  <a:pt x="87538" y="280690"/>
                </a:lnTo>
                <a:lnTo>
                  <a:pt x="52395" y="260238"/>
                </a:lnTo>
                <a:lnTo>
                  <a:pt x="24688" y="229057"/>
                </a:lnTo>
                <a:lnTo>
                  <a:pt x="6522" y="189524"/>
                </a:lnTo>
                <a:lnTo>
                  <a:pt x="0" y="144017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3462273" y="3313633"/>
            <a:ext cx="254000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solidFill>
                  <a:srgbClr val="00AFEF"/>
                </a:solidFill>
                <a:latin typeface="黑体"/>
                <a:cs typeface="黑体"/>
              </a:rPr>
              <a:t>下一代芯片相关特性发布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3796284" y="3243072"/>
            <a:ext cx="2233930" cy="10795"/>
          </a:xfrm>
          <a:custGeom>
            <a:rect l="l" t="t" r="r" b="b"/>
            <a:pathLst>
              <a:path w="2233929" h="10795">
                <a:moveTo>
                  <a:pt x="0" y="0"/>
                </a:moveTo>
                <a:lnTo>
                  <a:pt x="2233549" y="10287"/>
                </a:lnTo>
              </a:path>
            </a:pathLst>
          </a:custGeom>
          <a:ln w="76200">
            <a:solidFill>
              <a:srgbClr val="00AFE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 flipH="1">
            <a:off x="6041135" y="2049779"/>
            <a:ext cx="0" cy="1931035"/>
          </a:xfrm>
          <a:custGeom>
            <a:rect l="l" t="t" r="r" b="b"/>
            <a:pathLst>
              <a:path h="1931035">
                <a:moveTo>
                  <a:pt x="0" y="0"/>
                </a:moveTo>
                <a:lnTo>
                  <a:pt x="0" y="1930908"/>
                </a:lnTo>
              </a:path>
            </a:pathLst>
          </a:custGeom>
          <a:ln w="9144">
            <a:solidFill>
              <a:srgbClr val="000000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 flipH="1">
            <a:off x="6041135" y="4056888"/>
            <a:ext cx="0" cy="658495"/>
          </a:xfrm>
          <a:custGeom>
            <a:rect l="l" t="t" r="r" b="b"/>
            <a:pathLst>
              <a:path h="658495">
                <a:moveTo>
                  <a:pt x="0" y="0"/>
                </a:moveTo>
                <a:lnTo>
                  <a:pt x="0" y="658368"/>
                </a:lnTo>
              </a:path>
            </a:pathLst>
          </a:custGeom>
          <a:ln w="9144">
            <a:solidFill>
              <a:srgbClr val="000000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 flipH="1">
            <a:off x="6041135" y="4791455"/>
            <a:ext cx="0" cy="570230"/>
          </a:xfrm>
          <a:custGeom>
            <a:rect l="l" t="t" r="r" b="b"/>
            <a:pathLst>
              <a:path h="570229">
                <a:moveTo>
                  <a:pt x="0" y="0"/>
                </a:moveTo>
                <a:lnTo>
                  <a:pt x="0" y="569976"/>
                </a:lnTo>
              </a:path>
            </a:pathLst>
          </a:custGeom>
          <a:ln w="9144">
            <a:solidFill>
              <a:srgbClr val="000000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5315458" y="1593341"/>
            <a:ext cx="1625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黑体"/>
                <a:cs typeface="黑体"/>
              </a:rPr>
              <a:t>下一代芯片发布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132738" y="3096895"/>
            <a:ext cx="10636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solidFill>
                  <a:srgbClr val="00AFEF"/>
                </a:solidFill>
                <a:latin typeface="Arial"/>
                <a:cs typeface="Arial"/>
              </a:rPr>
              <a:t>o</a:t>
            </a:r>
            <a:r>
              <a:rPr sz="1800" spc="-15">
                <a:solidFill>
                  <a:srgbClr val="00AFEF"/>
                </a:solidFill>
                <a:latin typeface="Arial"/>
                <a:cs typeface="Arial"/>
              </a:rPr>
              <a:t>p</a:t>
            </a:r>
            <a:r>
              <a:rPr sz="1800" spc="-5">
                <a:solidFill>
                  <a:srgbClr val="00AFEF"/>
                </a:solidFill>
                <a:latin typeface="Arial"/>
                <a:cs typeface="Arial"/>
              </a:rPr>
              <a:t>e</a:t>
            </a:r>
            <a:r>
              <a:rPr sz="1800" spc="-15">
                <a:solidFill>
                  <a:srgbClr val="00AFEF"/>
                </a:solidFill>
                <a:latin typeface="Arial"/>
                <a:cs typeface="Arial"/>
              </a:rPr>
              <a:t>n</a:t>
            </a:r>
            <a:r>
              <a:rPr sz="1800" spc="-5">
                <a:solidFill>
                  <a:srgbClr val="00AFEF"/>
                </a:solidFill>
                <a:latin typeface="Arial"/>
                <a:cs typeface="Arial"/>
              </a:rPr>
              <a:t>E</a:t>
            </a:r>
            <a:r>
              <a:rPr sz="1800" spc="-15">
                <a:solidFill>
                  <a:srgbClr val="00AFEF"/>
                </a:solidFill>
                <a:latin typeface="Arial"/>
                <a:cs typeface="Arial"/>
              </a:rPr>
              <a:t>u</a:t>
            </a:r>
            <a:r>
              <a:rPr sz="1800" spc="-5">
                <a:solidFill>
                  <a:srgbClr val="00AFEF"/>
                </a:solidFill>
                <a:latin typeface="Arial"/>
                <a:cs typeface="Arial"/>
              </a:rPr>
              <a:t>l</a:t>
            </a:r>
            <a:r>
              <a:rPr sz="1800" spc="-15">
                <a:solidFill>
                  <a:srgbClr val="00AFEF"/>
                </a:solidFill>
                <a:latin typeface="Arial"/>
                <a:cs typeface="Arial"/>
              </a:rPr>
              <a:t>e</a:t>
            </a:r>
            <a:r>
              <a:rPr sz="1800">
                <a:solidFill>
                  <a:srgbClr val="00AFEF"/>
                </a:solidFill>
                <a:latin typeface="Arial"/>
                <a:cs typeface="Arial"/>
              </a:rPr>
              <a:t>r</a:t>
            </a:r>
            <a:endParaRPr sz="18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132738" y="3807332"/>
            <a:ext cx="17748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solidFill>
                  <a:srgbClr val="00AF50"/>
                </a:solidFill>
                <a:latin typeface="Arial"/>
                <a:cs typeface="Arial"/>
              </a:rPr>
              <a:t>openEuler</a:t>
            </a:r>
            <a:r>
              <a:rPr sz="1800">
                <a:solidFill>
                  <a:srgbClr val="00AF50"/>
                </a:solidFill>
                <a:latin typeface="黑体"/>
                <a:cs typeface="黑体"/>
              </a:rPr>
              <a:t>系</a:t>
            </a:r>
            <a:r>
              <a:rPr sz="1800">
                <a:solidFill>
                  <a:srgbClr val="00AF50"/>
                </a:solidFill>
                <a:latin typeface="Arial"/>
                <a:cs typeface="Arial"/>
              </a:rPr>
              <a:t>OSV</a:t>
            </a:r>
            <a:endParaRPr sz="1800">
              <a:latin typeface="Arial"/>
              <a:cs typeface="Arial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5399532" y="4018788"/>
            <a:ext cx="770890" cy="0"/>
          </a:xfrm>
          <a:custGeom>
            <a:rect l="l" t="t" r="r" b="b"/>
            <a:pathLst>
              <a:path w="770889">
                <a:moveTo>
                  <a:pt x="0" y="0"/>
                </a:moveTo>
                <a:lnTo>
                  <a:pt x="770508" y="0"/>
                </a:lnTo>
              </a:path>
            </a:pathLst>
          </a:custGeom>
          <a:ln w="76200">
            <a:solidFill>
              <a:srgbClr val="00AF5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 flipH="1">
            <a:off x="6170676" y="1967483"/>
            <a:ext cx="0" cy="2508885"/>
          </a:xfrm>
          <a:custGeom>
            <a:rect l="l" t="t" r="r" b="b"/>
            <a:pathLst>
              <a:path h="2508885">
                <a:moveTo>
                  <a:pt x="0" y="0"/>
                </a:moveTo>
                <a:lnTo>
                  <a:pt x="0" y="2508630"/>
                </a:lnTo>
              </a:path>
            </a:pathLst>
          </a:custGeom>
          <a:ln w="9144">
            <a:solidFill>
              <a:srgbClr val="000000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4566284" y="4027170"/>
            <a:ext cx="1651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00AF50"/>
                </a:solidFill>
                <a:latin typeface="Arial"/>
                <a:cs typeface="Arial"/>
              </a:rPr>
              <a:t>OSV</a:t>
            </a:r>
            <a:r>
              <a:rPr sz="1800">
                <a:solidFill>
                  <a:srgbClr val="00AF50"/>
                </a:solidFill>
                <a:latin typeface="黑体"/>
                <a:cs typeface="黑体"/>
              </a:rPr>
              <a:t>商业发行版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132738" y="4598923"/>
            <a:ext cx="14827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Arial"/>
                <a:cs typeface="Arial"/>
              </a:rPr>
              <a:t>L</a:t>
            </a:r>
            <a:r>
              <a:rPr sz="1800" spc="-15">
                <a:latin typeface="Arial"/>
                <a:cs typeface="Arial"/>
              </a:rPr>
              <a:t>i</a:t>
            </a:r>
            <a:r>
              <a:rPr sz="1800" spc="-5">
                <a:latin typeface="Arial"/>
                <a:cs typeface="Arial"/>
              </a:rPr>
              <a:t>n</a:t>
            </a:r>
            <a:r>
              <a:rPr sz="1800" spc="-15">
                <a:latin typeface="Arial"/>
                <a:cs typeface="Arial"/>
              </a:rPr>
              <a:t>ux</a:t>
            </a:r>
            <a:r>
              <a:rPr sz="1800">
                <a:latin typeface="黑体"/>
                <a:cs typeface="黑体"/>
              </a:rPr>
              <a:t>上游社区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6028944" y="4753355"/>
            <a:ext cx="1386840" cy="0"/>
          </a:xfrm>
          <a:custGeom>
            <a:rect l="l" t="t" r="r" b="b"/>
            <a:pathLst>
              <a:path w="1386840">
                <a:moveTo>
                  <a:pt x="0" y="0"/>
                </a:moveTo>
                <a:lnTo>
                  <a:pt x="1386839" y="0"/>
                </a:lnTo>
              </a:path>
            </a:pathLst>
          </a:custGeom>
          <a:ln w="76200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5569965" y="4789678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黑体"/>
                <a:cs typeface="黑体"/>
              </a:rPr>
              <a:t>合入上游社区内核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490842" y="4420057"/>
            <a:ext cx="93853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Arial"/>
                <a:cs typeface="Arial"/>
              </a:rPr>
              <a:t>6</a:t>
            </a:r>
            <a:r>
              <a:rPr sz="1800" spc="-5">
                <a:latin typeface="Arial"/>
                <a:cs typeface="Arial"/>
              </a:rPr>
              <a:t>-</a:t>
            </a:r>
            <a:r>
              <a:rPr sz="1800" spc="-10">
                <a:latin typeface="Arial"/>
                <a:cs typeface="Arial"/>
              </a:rPr>
              <a:t>12</a:t>
            </a:r>
            <a:r>
              <a:rPr sz="1800" spc="-5">
                <a:latin typeface="黑体"/>
                <a:cs typeface="黑体"/>
              </a:rPr>
              <a:t>个月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132738" y="5390489"/>
            <a:ext cx="2082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0000"/>
                </a:solidFill>
                <a:latin typeface="黑体"/>
                <a:cs typeface="黑体"/>
              </a:rPr>
              <a:t>其他社区商业发行版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35" name="object 35"/>
          <p:cNvSpPr/>
          <p:nvPr/>
        </p:nvSpPr>
        <p:spPr>
          <a:xfrm flipH="1">
            <a:off x="7415783" y="2136648"/>
            <a:ext cx="0" cy="3766185"/>
          </a:xfrm>
          <a:custGeom>
            <a:rect l="l" t="t" r="r" b="b"/>
            <a:pathLst>
              <a:path h="3766185">
                <a:moveTo>
                  <a:pt x="0" y="0"/>
                </a:moveTo>
                <a:lnTo>
                  <a:pt x="0" y="3766096"/>
                </a:lnTo>
              </a:path>
            </a:pathLst>
          </a:custGeom>
          <a:ln w="9144">
            <a:solidFill>
              <a:srgbClr val="000000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7438643" y="5445252"/>
            <a:ext cx="2570480" cy="0"/>
          </a:xfrm>
          <a:custGeom>
            <a:rect l="l" t="t" r="r" b="b"/>
            <a:pathLst>
              <a:path w="2570479">
                <a:moveTo>
                  <a:pt x="0" y="0"/>
                </a:moveTo>
                <a:lnTo>
                  <a:pt x="2570479" y="0"/>
                </a:lnTo>
              </a:path>
            </a:pathLst>
          </a:custGeom>
          <a:ln w="76200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 flipH="1">
            <a:off x="10008107" y="2087879"/>
            <a:ext cx="0" cy="3766185"/>
          </a:xfrm>
          <a:custGeom>
            <a:rect l="l" t="t" r="r" b="b"/>
            <a:pathLst>
              <a:path h="3766185">
                <a:moveTo>
                  <a:pt x="0" y="0"/>
                </a:moveTo>
                <a:lnTo>
                  <a:pt x="0" y="3766096"/>
                </a:lnTo>
              </a:path>
            </a:pathLst>
          </a:custGeom>
          <a:ln w="9144">
            <a:solidFill>
              <a:srgbClr val="000000"/>
            </a:solidFill>
            <a:prstDash val="sysDash"/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 txBox="1"/>
          <p:nvPr/>
        </p:nvSpPr>
        <p:spPr>
          <a:xfrm>
            <a:off x="8607043" y="5525516"/>
            <a:ext cx="13436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45">
                <a:latin typeface="Arial"/>
                <a:cs typeface="Arial"/>
              </a:rPr>
              <a:t>L</a:t>
            </a:r>
            <a:r>
              <a:rPr sz="1800" spc="10">
                <a:latin typeface="Arial"/>
                <a:cs typeface="Arial"/>
              </a:rPr>
              <a:t>T</a:t>
            </a:r>
            <a:r>
              <a:rPr sz="1800">
                <a:latin typeface="Arial"/>
                <a:cs typeface="Arial"/>
              </a:rPr>
              <a:t>S</a:t>
            </a:r>
            <a:r>
              <a:rPr sz="1800">
                <a:latin typeface="黑体"/>
                <a:cs typeface="黑体"/>
              </a:rPr>
              <a:t>版本发布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826754" y="5095189"/>
            <a:ext cx="93853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Arial"/>
                <a:cs typeface="Arial"/>
              </a:rPr>
              <a:t>6</a:t>
            </a:r>
            <a:r>
              <a:rPr sz="1800" spc="-5">
                <a:latin typeface="Arial"/>
                <a:cs typeface="Arial"/>
              </a:rPr>
              <a:t>-</a:t>
            </a:r>
            <a:r>
              <a:rPr sz="1800" spc="-10">
                <a:latin typeface="Arial"/>
                <a:cs typeface="Arial"/>
              </a:rPr>
              <a:t>12</a:t>
            </a:r>
            <a:r>
              <a:rPr sz="1800" spc="-5">
                <a:latin typeface="黑体"/>
                <a:cs typeface="黑体"/>
              </a:rPr>
              <a:t>个月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6135623" y="2709672"/>
            <a:ext cx="3872865" cy="381000"/>
          </a:xfrm>
          <a:custGeom>
            <a:rect l="l" t="t" r="r" b="b"/>
            <a:pathLst>
              <a:path w="3872865" h="381000">
                <a:moveTo>
                  <a:pt x="1967992" y="190500"/>
                </a:moveTo>
                <a:lnTo>
                  <a:pt x="1904492" y="190500"/>
                </a:lnTo>
                <a:lnTo>
                  <a:pt x="1916846" y="205478"/>
                </a:lnTo>
                <a:lnTo>
                  <a:pt x="1926939" y="246316"/>
                </a:lnTo>
                <a:lnTo>
                  <a:pt x="1933745" y="306871"/>
                </a:lnTo>
                <a:lnTo>
                  <a:pt x="1936242" y="381000"/>
                </a:lnTo>
                <a:lnTo>
                  <a:pt x="1938738" y="306871"/>
                </a:lnTo>
                <a:lnTo>
                  <a:pt x="1945544" y="246316"/>
                </a:lnTo>
                <a:lnTo>
                  <a:pt x="1955637" y="205478"/>
                </a:lnTo>
                <a:lnTo>
                  <a:pt x="1967992" y="190500"/>
                </a:lnTo>
                <a:close/>
              </a:path>
              <a:path w="3872865" h="381000">
                <a:moveTo>
                  <a:pt x="3872483" y="0"/>
                </a:moveTo>
                <a:lnTo>
                  <a:pt x="0" y="0"/>
                </a:lnTo>
                <a:lnTo>
                  <a:pt x="2496" y="74128"/>
                </a:lnTo>
                <a:lnTo>
                  <a:pt x="9302" y="134683"/>
                </a:lnTo>
                <a:lnTo>
                  <a:pt x="19395" y="175521"/>
                </a:lnTo>
                <a:lnTo>
                  <a:pt x="31750" y="190500"/>
                </a:lnTo>
                <a:lnTo>
                  <a:pt x="3840733" y="190500"/>
                </a:lnTo>
                <a:lnTo>
                  <a:pt x="3853088" y="175521"/>
                </a:lnTo>
                <a:lnTo>
                  <a:pt x="3863181" y="134683"/>
                </a:lnTo>
                <a:lnTo>
                  <a:pt x="3869987" y="74128"/>
                </a:lnTo>
                <a:lnTo>
                  <a:pt x="3872483" y="0"/>
                </a:lnTo>
                <a:close/>
              </a:path>
            </a:pathLst>
          </a:custGeom>
          <a:solidFill>
            <a:srgbClr val="BADFE2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6135623" y="2709672"/>
            <a:ext cx="3872865" cy="381000"/>
          </a:xfrm>
          <a:custGeom>
            <a:rect l="l" t="t" r="r" b="b"/>
            <a:pathLst>
              <a:path w="3872865" h="381000">
                <a:moveTo>
                  <a:pt x="0" y="0"/>
                </a:moveTo>
                <a:lnTo>
                  <a:pt x="2496" y="74128"/>
                </a:lnTo>
                <a:lnTo>
                  <a:pt x="9302" y="134683"/>
                </a:lnTo>
                <a:lnTo>
                  <a:pt x="19395" y="175521"/>
                </a:lnTo>
                <a:lnTo>
                  <a:pt x="31750" y="190500"/>
                </a:lnTo>
                <a:lnTo>
                  <a:pt x="1904492" y="190500"/>
                </a:lnTo>
                <a:lnTo>
                  <a:pt x="1916846" y="205478"/>
                </a:lnTo>
                <a:lnTo>
                  <a:pt x="1926939" y="246316"/>
                </a:lnTo>
                <a:lnTo>
                  <a:pt x="1933745" y="306871"/>
                </a:lnTo>
                <a:lnTo>
                  <a:pt x="1936242" y="381000"/>
                </a:lnTo>
                <a:lnTo>
                  <a:pt x="1938738" y="306871"/>
                </a:lnTo>
                <a:lnTo>
                  <a:pt x="1945544" y="246316"/>
                </a:lnTo>
                <a:lnTo>
                  <a:pt x="1955637" y="205478"/>
                </a:lnTo>
                <a:lnTo>
                  <a:pt x="1967992" y="190500"/>
                </a:lnTo>
                <a:lnTo>
                  <a:pt x="3840733" y="190500"/>
                </a:lnTo>
                <a:lnTo>
                  <a:pt x="3853088" y="175521"/>
                </a:lnTo>
                <a:lnTo>
                  <a:pt x="3863181" y="134683"/>
                </a:lnTo>
                <a:lnTo>
                  <a:pt x="3869987" y="74128"/>
                </a:lnTo>
                <a:lnTo>
                  <a:pt x="3872483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7527797" y="3171825"/>
            <a:ext cx="24504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990000"/>
                </a:solidFill>
                <a:latin typeface="微软雅黑"/>
                <a:cs typeface="微软雅黑"/>
              </a:rPr>
              <a:t>滞后1-2年，无版本可用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5974079" y="1947672"/>
            <a:ext cx="256540" cy="288290"/>
          </a:xfrm>
          <a:custGeom>
            <a:rect l="l" t="t" r="r" b="b"/>
            <a:pathLst>
              <a:path w="256539" h="288289">
                <a:moveTo>
                  <a:pt x="128016" y="0"/>
                </a:moveTo>
                <a:lnTo>
                  <a:pt x="87538" y="7345"/>
                </a:lnTo>
                <a:lnTo>
                  <a:pt x="52395" y="27797"/>
                </a:lnTo>
                <a:lnTo>
                  <a:pt x="24688" y="58978"/>
                </a:lnTo>
                <a:lnTo>
                  <a:pt x="6522" y="98511"/>
                </a:lnTo>
                <a:lnTo>
                  <a:pt x="0" y="144017"/>
                </a:lnTo>
                <a:lnTo>
                  <a:pt x="6522" y="189524"/>
                </a:lnTo>
                <a:lnTo>
                  <a:pt x="24688" y="229057"/>
                </a:lnTo>
                <a:lnTo>
                  <a:pt x="52395" y="260238"/>
                </a:lnTo>
                <a:lnTo>
                  <a:pt x="87538" y="280690"/>
                </a:lnTo>
                <a:lnTo>
                  <a:pt x="128016" y="288036"/>
                </a:lnTo>
                <a:lnTo>
                  <a:pt x="168493" y="280690"/>
                </a:lnTo>
                <a:lnTo>
                  <a:pt x="203636" y="260238"/>
                </a:lnTo>
                <a:lnTo>
                  <a:pt x="231343" y="229057"/>
                </a:lnTo>
                <a:lnTo>
                  <a:pt x="249509" y="189524"/>
                </a:lnTo>
                <a:lnTo>
                  <a:pt x="256032" y="144017"/>
                </a:lnTo>
                <a:lnTo>
                  <a:pt x="249509" y="98511"/>
                </a:lnTo>
                <a:lnTo>
                  <a:pt x="231343" y="58978"/>
                </a:lnTo>
                <a:lnTo>
                  <a:pt x="203636" y="27797"/>
                </a:lnTo>
                <a:lnTo>
                  <a:pt x="168493" y="7345"/>
                </a:lnTo>
                <a:lnTo>
                  <a:pt x="128016" y="0"/>
                </a:lnTo>
                <a:close/>
              </a:path>
            </a:pathLst>
          </a:custGeom>
          <a:solidFill>
            <a:srgbClr val="00AF5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5974079" y="1947672"/>
            <a:ext cx="256540" cy="288290"/>
          </a:xfrm>
          <a:custGeom>
            <a:rect l="l" t="t" r="r" b="b"/>
            <a:pathLst>
              <a:path w="256539" h="288289">
                <a:moveTo>
                  <a:pt x="0" y="144017"/>
                </a:moveTo>
                <a:lnTo>
                  <a:pt x="6522" y="98511"/>
                </a:lnTo>
                <a:lnTo>
                  <a:pt x="24688" y="58978"/>
                </a:lnTo>
                <a:lnTo>
                  <a:pt x="52395" y="27797"/>
                </a:lnTo>
                <a:lnTo>
                  <a:pt x="87538" y="7345"/>
                </a:lnTo>
                <a:lnTo>
                  <a:pt x="128016" y="0"/>
                </a:lnTo>
                <a:lnTo>
                  <a:pt x="168493" y="7345"/>
                </a:lnTo>
                <a:lnTo>
                  <a:pt x="203636" y="27797"/>
                </a:lnTo>
                <a:lnTo>
                  <a:pt x="231343" y="58978"/>
                </a:lnTo>
                <a:lnTo>
                  <a:pt x="249509" y="98511"/>
                </a:lnTo>
                <a:lnTo>
                  <a:pt x="256032" y="144017"/>
                </a:lnTo>
                <a:lnTo>
                  <a:pt x="249509" y="189524"/>
                </a:lnTo>
                <a:lnTo>
                  <a:pt x="231343" y="229057"/>
                </a:lnTo>
                <a:lnTo>
                  <a:pt x="203636" y="260238"/>
                </a:lnTo>
                <a:lnTo>
                  <a:pt x="168493" y="280690"/>
                </a:lnTo>
                <a:lnTo>
                  <a:pt x="128016" y="288036"/>
                </a:lnTo>
                <a:lnTo>
                  <a:pt x="87538" y="280690"/>
                </a:lnTo>
                <a:lnTo>
                  <a:pt x="52395" y="260238"/>
                </a:lnTo>
                <a:lnTo>
                  <a:pt x="24688" y="229057"/>
                </a:lnTo>
                <a:lnTo>
                  <a:pt x="6522" y="189524"/>
                </a:lnTo>
                <a:lnTo>
                  <a:pt x="0" y="144017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9854183" y="1947672"/>
            <a:ext cx="256540" cy="288290"/>
          </a:xfrm>
          <a:custGeom>
            <a:rect l="l" t="t" r="r" b="b"/>
            <a:pathLst>
              <a:path w="256540" h="288289">
                <a:moveTo>
                  <a:pt x="128016" y="0"/>
                </a:moveTo>
                <a:lnTo>
                  <a:pt x="87538" y="7345"/>
                </a:lnTo>
                <a:lnTo>
                  <a:pt x="52395" y="27797"/>
                </a:lnTo>
                <a:lnTo>
                  <a:pt x="24688" y="58978"/>
                </a:lnTo>
                <a:lnTo>
                  <a:pt x="6522" y="98511"/>
                </a:lnTo>
                <a:lnTo>
                  <a:pt x="0" y="144017"/>
                </a:lnTo>
                <a:lnTo>
                  <a:pt x="6522" y="189524"/>
                </a:lnTo>
                <a:lnTo>
                  <a:pt x="24688" y="229057"/>
                </a:lnTo>
                <a:lnTo>
                  <a:pt x="52395" y="260238"/>
                </a:lnTo>
                <a:lnTo>
                  <a:pt x="87538" y="280690"/>
                </a:lnTo>
                <a:lnTo>
                  <a:pt x="128016" y="288036"/>
                </a:lnTo>
                <a:lnTo>
                  <a:pt x="168493" y="280690"/>
                </a:lnTo>
                <a:lnTo>
                  <a:pt x="203636" y="260238"/>
                </a:lnTo>
                <a:lnTo>
                  <a:pt x="231343" y="229057"/>
                </a:lnTo>
                <a:lnTo>
                  <a:pt x="249509" y="189524"/>
                </a:lnTo>
                <a:lnTo>
                  <a:pt x="256032" y="144017"/>
                </a:lnTo>
                <a:lnTo>
                  <a:pt x="249509" y="98511"/>
                </a:lnTo>
                <a:lnTo>
                  <a:pt x="231343" y="58978"/>
                </a:lnTo>
                <a:lnTo>
                  <a:pt x="203636" y="27797"/>
                </a:lnTo>
                <a:lnTo>
                  <a:pt x="168493" y="7345"/>
                </a:lnTo>
                <a:lnTo>
                  <a:pt x="128016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9854183" y="1947672"/>
            <a:ext cx="256540" cy="288290"/>
          </a:xfrm>
          <a:custGeom>
            <a:rect l="l" t="t" r="r" b="b"/>
            <a:pathLst>
              <a:path w="256540" h="288289">
                <a:moveTo>
                  <a:pt x="0" y="144017"/>
                </a:moveTo>
                <a:lnTo>
                  <a:pt x="6522" y="98511"/>
                </a:lnTo>
                <a:lnTo>
                  <a:pt x="24688" y="58978"/>
                </a:lnTo>
                <a:lnTo>
                  <a:pt x="52395" y="27797"/>
                </a:lnTo>
                <a:lnTo>
                  <a:pt x="87538" y="7345"/>
                </a:lnTo>
                <a:lnTo>
                  <a:pt x="128016" y="0"/>
                </a:lnTo>
                <a:lnTo>
                  <a:pt x="168493" y="7345"/>
                </a:lnTo>
                <a:lnTo>
                  <a:pt x="203636" y="27797"/>
                </a:lnTo>
                <a:lnTo>
                  <a:pt x="231343" y="58978"/>
                </a:lnTo>
                <a:lnTo>
                  <a:pt x="249509" y="98511"/>
                </a:lnTo>
                <a:lnTo>
                  <a:pt x="256032" y="144017"/>
                </a:lnTo>
                <a:lnTo>
                  <a:pt x="249509" y="189524"/>
                </a:lnTo>
                <a:lnTo>
                  <a:pt x="231343" y="229057"/>
                </a:lnTo>
                <a:lnTo>
                  <a:pt x="203636" y="260238"/>
                </a:lnTo>
                <a:lnTo>
                  <a:pt x="168493" y="280690"/>
                </a:lnTo>
                <a:lnTo>
                  <a:pt x="128016" y="288036"/>
                </a:lnTo>
                <a:lnTo>
                  <a:pt x="87538" y="280690"/>
                </a:lnTo>
                <a:lnTo>
                  <a:pt x="52395" y="260238"/>
                </a:lnTo>
                <a:lnTo>
                  <a:pt x="24688" y="229057"/>
                </a:lnTo>
                <a:lnTo>
                  <a:pt x="6522" y="189524"/>
                </a:lnTo>
                <a:lnTo>
                  <a:pt x="0" y="144017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 flipH="1">
            <a:off x="10587228" y="1985772"/>
            <a:ext cx="0" cy="288290"/>
          </a:xfrm>
          <a:custGeom>
            <a:rect l="l" t="t" r="r" b="b"/>
            <a:pathLst>
              <a:path h="288289">
                <a:moveTo>
                  <a:pt x="0" y="0"/>
                </a:moveTo>
                <a:lnTo>
                  <a:pt x="0" y="288163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 txBox="1"/>
          <p:nvPr/>
        </p:nvSpPr>
        <p:spPr>
          <a:xfrm>
            <a:off x="10222483" y="2335784"/>
            <a:ext cx="7226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Arial"/>
                <a:cs typeface="Arial"/>
              </a:rPr>
              <a:t>2</a:t>
            </a:r>
            <a:r>
              <a:rPr sz="1800" spc="-15">
                <a:latin typeface="Arial"/>
                <a:cs typeface="Arial"/>
              </a:rPr>
              <a:t>0</a:t>
            </a:r>
            <a:r>
              <a:rPr sz="1800" spc="-5">
                <a:latin typeface="Arial"/>
                <a:cs typeface="Arial"/>
              </a:rPr>
              <a:t>2</a:t>
            </a:r>
            <a:r>
              <a:rPr sz="1800" spc="-15">
                <a:latin typeface="Arial"/>
                <a:cs typeface="Arial"/>
              </a:rPr>
              <a:t>3</a:t>
            </a:r>
            <a:r>
              <a:rPr sz="1800">
                <a:latin typeface="Arial"/>
                <a:cs typeface="Arial"/>
              </a:rPr>
              <a:t>.6</a:t>
            </a:r>
            <a:endParaRPr sz="18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4975352" y="6523124"/>
            <a:ext cx="1957705" cy="252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864"/>
              </a:lnSpc>
            </a:pPr>
            <a:endParaRPr sz="16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03987" y="77850"/>
            <a:ext cx="11365230" cy="859155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12700" marR="5080">
              <a:lnSpc>
                <a:spcPts val="3110"/>
              </a:lnSpc>
              <a:spcBef>
                <a:spcPts val="490"/>
              </a:spcBef>
            </a:pPr>
            <a:r>
              <a:rPr sz="2850" spc="30">
                <a:solidFill>
                  <a:srgbClr val="990000"/>
                </a:solidFill>
              </a:rPr>
              <a:t>开源软件风险：主</a:t>
            </a:r>
            <a:r>
              <a:rPr sz="2850" spc="15">
                <a:solidFill>
                  <a:srgbClr val="990000"/>
                </a:solidFill>
              </a:rPr>
              <a:t>要</a:t>
            </a:r>
            <a:r>
              <a:rPr sz="2850" spc="30">
                <a:solidFill>
                  <a:srgbClr val="990000"/>
                </a:solidFill>
              </a:rPr>
              <a:t>风</a:t>
            </a:r>
            <a:r>
              <a:rPr sz="2850" spc="15">
                <a:solidFill>
                  <a:srgbClr val="990000"/>
                </a:solidFill>
              </a:rPr>
              <a:t>险</a:t>
            </a:r>
            <a:r>
              <a:rPr sz="2850" spc="30">
                <a:solidFill>
                  <a:srgbClr val="990000"/>
                </a:solidFill>
              </a:rPr>
              <a:t>来自</a:t>
            </a:r>
            <a:r>
              <a:rPr sz="2850" spc="15">
                <a:solidFill>
                  <a:srgbClr val="990000"/>
                </a:solidFill>
              </a:rPr>
              <a:t>开</a:t>
            </a:r>
            <a:r>
              <a:rPr sz="2850" spc="30">
                <a:solidFill>
                  <a:srgbClr val="990000"/>
                </a:solidFill>
              </a:rPr>
              <a:t>源</a:t>
            </a:r>
            <a:r>
              <a:rPr sz="2850" spc="15">
                <a:solidFill>
                  <a:srgbClr val="990000"/>
                </a:solidFill>
              </a:rPr>
              <a:t>许</a:t>
            </a:r>
            <a:r>
              <a:rPr sz="2850" spc="30">
                <a:solidFill>
                  <a:srgbClr val="990000"/>
                </a:solidFill>
              </a:rPr>
              <a:t>可证</a:t>
            </a:r>
            <a:r>
              <a:rPr sz="2850" spc="20">
                <a:solidFill>
                  <a:srgbClr val="990000"/>
                </a:solidFill>
              </a:rPr>
              <a:t>，</a:t>
            </a:r>
            <a:r>
              <a:rPr sz="2850" i="0" spc="40">
                <a:solidFill>
                  <a:srgbClr val="990000"/>
                </a:solidFill>
                <a:latin typeface="微软雅黑"/>
                <a:cs typeface="微软雅黑"/>
              </a:rPr>
              <a:t>E</a:t>
            </a:r>
            <a:r>
              <a:rPr sz="2850" i="0" spc="20">
                <a:solidFill>
                  <a:srgbClr val="990000"/>
                </a:solidFill>
                <a:latin typeface="微软雅黑"/>
                <a:cs typeface="微软雅黑"/>
              </a:rPr>
              <a:t>AR</a:t>
            </a:r>
            <a:r>
              <a:rPr sz="2850" spc="30">
                <a:solidFill>
                  <a:srgbClr val="990000"/>
                </a:solidFill>
              </a:rPr>
              <a:t>对开源</a:t>
            </a:r>
            <a:r>
              <a:rPr sz="2850" spc="15">
                <a:solidFill>
                  <a:srgbClr val="990000"/>
                </a:solidFill>
              </a:rPr>
              <a:t>软</a:t>
            </a:r>
            <a:r>
              <a:rPr sz="2850" spc="30">
                <a:solidFill>
                  <a:srgbClr val="990000"/>
                </a:solidFill>
              </a:rPr>
              <a:t>件</a:t>
            </a:r>
            <a:r>
              <a:rPr sz="2850" spc="15">
                <a:solidFill>
                  <a:srgbClr val="990000"/>
                </a:solidFill>
              </a:rPr>
              <a:t>的</a:t>
            </a:r>
            <a:r>
              <a:rPr sz="2850" spc="30">
                <a:solidFill>
                  <a:srgbClr val="990000"/>
                </a:solidFill>
              </a:rPr>
              <a:t>持续</a:t>
            </a:r>
            <a:r>
              <a:rPr sz="2850" spc="15">
                <a:solidFill>
                  <a:srgbClr val="990000"/>
                </a:solidFill>
              </a:rPr>
              <a:t>合法 </a:t>
            </a:r>
            <a:r>
              <a:rPr sz="2850" spc="25">
                <a:solidFill>
                  <a:srgbClr val="990000"/>
                </a:solidFill>
              </a:rPr>
              <a:t>获得有潜在影响</a:t>
            </a:r>
            <a:endParaRPr sz="28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975352" y="6523124"/>
            <a:ext cx="1957705" cy="252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864"/>
              </a:lnSpc>
            </a:pPr>
            <a:endParaRPr sz="16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0588293"/>
              </p:ext>
            </p:extLst>
          </p:nvPr>
        </p:nvGraphicFramePr>
        <p:xfrm>
          <a:off x="347852" y="1090549"/>
          <a:ext cx="11445239" cy="32821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20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073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683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0074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149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700" b="1" i="0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法律约束</a:t>
                      </a:r>
                      <a:endParaRPr sz="1700" i="0">
                        <a:solidFill>
                          <a:schemeClr val="bg1"/>
                        </a:solidFill>
                        <a:latin typeface="微软雅黑"/>
                        <a:cs typeface="微软雅黑"/>
                      </a:endParaRPr>
                    </a:p>
                  </a:txBody>
                  <a:tcPr marL="0" marR="0" marT="463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77495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700" b="1" i="0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开源许可证</a:t>
                      </a:r>
                      <a:r>
                        <a:rPr sz="1700" b="1" i="0" spc="-5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（license）</a:t>
                      </a:r>
                      <a:endParaRPr sz="1700" i="0">
                        <a:solidFill>
                          <a:schemeClr val="bg1"/>
                        </a:solidFill>
                        <a:latin typeface="微软雅黑"/>
                        <a:cs typeface="微软雅黑"/>
                      </a:endParaRPr>
                    </a:p>
                  </a:txBody>
                  <a:tcPr marL="0" marR="0" marT="463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700" b="1" i="0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《出口管制条例》（EAR）</a:t>
                      </a:r>
                      <a:endParaRPr sz="1700" i="0">
                        <a:solidFill>
                          <a:schemeClr val="bg1"/>
                        </a:solidFill>
                        <a:latin typeface="微软雅黑"/>
                        <a:cs typeface="微软雅黑"/>
                      </a:endParaRPr>
                    </a:p>
                  </a:txBody>
                  <a:tcPr marL="0" marR="0" marT="463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700" b="1" i="0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《商业</a:t>
                      </a:r>
                      <a:r>
                        <a:rPr sz="1700" b="1" i="0" spc="-15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秘</a:t>
                      </a:r>
                      <a:r>
                        <a:rPr sz="1700" b="1" i="0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密保</a:t>
                      </a:r>
                      <a:r>
                        <a:rPr sz="1700" b="1" i="0" spc="-15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护</a:t>
                      </a:r>
                      <a:r>
                        <a:rPr sz="1700" b="1" i="0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法》《</a:t>
                      </a:r>
                      <a:r>
                        <a:rPr sz="1700" b="1" i="0" spc="-15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反</a:t>
                      </a:r>
                      <a:r>
                        <a:rPr sz="1700" b="1" i="0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不正</a:t>
                      </a:r>
                      <a:r>
                        <a:rPr sz="1700" b="1" i="0" spc="-15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当</a:t>
                      </a:r>
                      <a:r>
                        <a:rPr sz="1700" b="1" i="0">
                          <a:solidFill>
                            <a:schemeClr val="bg1"/>
                          </a:solidFill>
                          <a:latin typeface="微软雅黑"/>
                          <a:cs typeface="微软雅黑"/>
                        </a:rPr>
                        <a:t>竞争法》</a:t>
                      </a:r>
                      <a:endParaRPr sz="1700" i="0">
                        <a:solidFill>
                          <a:schemeClr val="bg1"/>
                        </a:solidFill>
                        <a:latin typeface="微软雅黑"/>
                        <a:cs typeface="微软雅黑"/>
                      </a:endParaRPr>
                    </a:p>
                  </a:txBody>
                  <a:tcPr marL="0" marR="0" marT="463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493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默认情况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9220" marR="194310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严格遵从开源许可证的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前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提下， 风险可控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9855" marR="145415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开源项目（含加密功能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除外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）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属于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“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公 开可获得”的代码，不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受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EAR管控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0489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在无侵犯商业秘密行为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时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，不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触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发司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法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行动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493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40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潜在风险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9220" marR="118110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40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开源代码侵犯第三方版</a:t>
                      </a:r>
                      <a:r>
                        <a:rPr sz="1400" spc="-15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权</a:t>
                      </a:r>
                      <a:r>
                        <a:rPr sz="140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和/或专 利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9855" marR="145415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40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开源项目被管制，美国</a:t>
                      </a:r>
                      <a:r>
                        <a:rPr sz="1400" spc="-15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境</a:t>
                      </a:r>
                      <a:r>
                        <a:rPr sz="140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外无</a:t>
                      </a:r>
                      <a:r>
                        <a:rPr sz="1400" spc="-15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法</a:t>
                      </a:r>
                      <a:r>
                        <a:rPr sz="140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合法</a:t>
                      </a:r>
                      <a:r>
                        <a:rPr sz="1400" spc="-15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获</a:t>
                      </a:r>
                      <a:r>
                        <a:rPr sz="140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取 开源代码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0489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40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被指控商业秘密侵权并</a:t>
                      </a:r>
                      <a:r>
                        <a:rPr sz="1400" spc="-15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由</a:t>
                      </a:r>
                      <a:r>
                        <a:rPr sz="140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指定</a:t>
                      </a:r>
                      <a:r>
                        <a:rPr sz="1400" spc="-15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美</a:t>
                      </a:r>
                      <a:r>
                        <a:rPr sz="140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国法</a:t>
                      </a:r>
                      <a:r>
                        <a:rPr sz="1400" spc="-15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院</a:t>
                      </a:r>
                      <a:r>
                        <a:rPr sz="140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管辖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40814">
                <a:tc>
                  <a:txBody>
                    <a:bodyPr vert="horz" wrap="square"/>
                    <a:lstStyle/>
                    <a:p>
                      <a:pPr marL="224154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潜在风险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  <a:p>
                      <a:pPr marL="224154">
                        <a:lnSpc>
                          <a:spcPct val="100000"/>
                        </a:lnSpc>
                      </a:pPr>
                      <a:r>
                        <a:rPr sz="1400" spc="-5">
                          <a:latin typeface="微软雅黑"/>
                          <a:cs typeface="微软雅黑"/>
                        </a:rPr>
                        <a:t>发生条件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9220" marR="194310" algn="just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未基于业界通行规则使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用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第三方 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开源件，未履行开源许</a:t>
                      </a:r>
                      <a:r>
                        <a:rPr sz="1400" spc="-20">
                          <a:latin typeface="微软雅黑"/>
                          <a:cs typeface="微软雅黑"/>
                        </a:rPr>
                        <a:t>可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证规定 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的义务，比如将基于第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三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方代码 修改的代码声明为自研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9855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EAR政策变化，比如美国商务部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基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于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  <a:p>
                      <a:pPr marL="109855" marR="145415">
                        <a:lnSpc>
                          <a:spcPct val="100000"/>
                        </a:lnSpc>
                      </a:pPr>
                      <a:r>
                        <a:rPr sz="1400" spc="-5">
                          <a:latin typeface="微软雅黑"/>
                          <a:cs typeface="微软雅黑"/>
                        </a:rPr>
                        <a:t>（NDAA2019）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第</a:t>
                      </a:r>
                      <a:r>
                        <a:rPr sz="1400" spc="5">
                          <a:latin typeface="微软雅黑"/>
                          <a:cs typeface="微软雅黑"/>
                        </a:rPr>
                        <a:t>1759条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400" spc="5">
                          <a:latin typeface="微软雅黑"/>
                          <a:cs typeface="微软雅黑"/>
                        </a:rPr>
                        <a:t>授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权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400" spc="5">
                          <a:latin typeface="微软雅黑"/>
                          <a:cs typeface="微软雅黑"/>
                        </a:rPr>
                        <a:t>对去 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往中国的开源软件的许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可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证要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求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进行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额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外 审查，或通过修改EAR内容对开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源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软件施 加新的许可证要求或限制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482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0489" marR="150495" algn="just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对外披露的信息（代码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、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文档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、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数据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）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涉及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第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三 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方保密信息，或权利人</a:t>
                      </a:r>
                      <a:r>
                        <a:rPr sz="1400" spc="-20">
                          <a:latin typeface="微软雅黑"/>
                          <a:cs typeface="微软雅黑"/>
                        </a:rPr>
                        <a:t>出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示初</a:t>
                      </a:r>
                      <a:r>
                        <a:rPr sz="1400" spc="-20">
                          <a:latin typeface="微软雅黑"/>
                          <a:cs typeface="微软雅黑"/>
                        </a:rPr>
                        <a:t>步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侵权</a:t>
                      </a:r>
                      <a:r>
                        <a:rPr sz="1400" spc="-20">
                          <a:latin typeface="微软雅黑"/>
                          <a:cs typeface="微软雅黑"/>
                        </a:rPr>
                        <a:t>证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据时</a:t>
                      </a:r>
                      <a:r>
                        <a:rPr sz="1400" spc="-20">
                          <a:latin typeface="微软雅黑"/>
                          <a:cs typeface="微软雅黑"/>
                        </a:rPr>
                        <a:t>被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告 无法自证清白</a:t>
                      </a:r>
                    </a:p>
                  </a:txBody>
                  <a:tcPr marL="0" marR="0" marT="482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432917" y="4272534"/>
            <a:ext cx="11247755" cy="226314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58115" algn="just">
              <a:lnSpc>
                <a:spcPct val="152800"/>
              </a:lnSpc>
              <a:spcBef>
                <a:spcPts val="90"/>
              </a:spcBef>
            </a:pPr>
            <a:r>
              <a:rPr sz="1650" b="1" spc="30">
                <a:solidFill>
                  <a:srgbClr val="1D1D1A"/>
                </a:solidFill>
                <a:latin typeface="微软雅黑"/>
                <a:cs typeface="微软雅黑"/>
              </a:rPr>
              <a:t>中美贸易协定的要</a:t>
            </a:r>
            <a:r>
              <a:rPr sz="1650" b="1" spc="15">
                <a:solidFill>
                  <a:srgbClr val="1D1D1A"/>
                </a:solidFill>
                <a:latin typeface="微软雅黑"/>
                <a:cs typeface="微软雅黑"/>
              </a:rPr>
              <a:t>点</a:t>
            </a:r>
            <a:r>
              <a:rPr sz="1650" b="1" spc="30">
                <a:solidFill>
                  <a:srgbClr val="1D1D1A"/>
                </a:solidFill>
                <a:latin typeface="微软雅黑"/>
                <a:cs typeface="微软雅黑"/>
              </a:rPr>
              <a:t>及</a:t>
            </a:r>
            <a:r>
              <a:rPr sz="1650" b="1" spc="15">
                <a:solidFill>
                  <a:srgbClr val="1D1D1A"/>
                </a:solidFill>
                <a:latin typeface="微软雅黑"/>
                <a:cs typeface="微软雅黑"/>
              </a:rPr>
              <a:t>影</a:t>
            </a:r>
            <a:r>
              <a:rPr sz="1650" b="1" spc="30">
                <a:solidFill>
                  <a:srgbClr val="1D1D1A"/>
                </a:solidFill>
                <a:latin typeface="微软雅黑"/>
                <a:cs typeface="微软雅黑"/>
              </a:rPr>
              <a:t>响：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中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美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双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方要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保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证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同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等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的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知识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产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权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保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护力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度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，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中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方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要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显著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增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加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执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法行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动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数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量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，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严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厉打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击</a:t>
            </a:r>
            <a:r>
              <a:rPr sz="1650" spc="25">
                <a:solidFill>
                  <a:srgbClr val="1D1D1A"/>
                </a:solidFill>
                <a:latin typeface="微软雅黑"/>
                <a:cs typeface="微软雅黑"/>
              </a:rPr>
              <a:t>版权 和商标侵权行为；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对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保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密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信息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的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定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义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更加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宽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泛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，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损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害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对手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竞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争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地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位的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信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息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披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露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都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有可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能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被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认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定为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侵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犯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商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业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秘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密；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商</a:t>
            </a:r>
            <a:r>
              <a:rPr sz="1650" spc="25">
                <a:solidFill>
                  <a:srgbClr val="1D1D1A"/>
                </a:solidFill>
                <a:latin typeface="微软雅黑"/>
                <a:cs typeface="微软雅黑"/>
              </a:rPr>
              <a:t>业秘 密侵权举证难度大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幅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降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低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，权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利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人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提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供初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步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证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据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后</a:t>
            </a:r>
            <a:r>
              <a:rPr sz="1650" spc="20">
                <a:solidFill>
                  <a:srgbClr val="1D1D1A"/>
                </a:solidFill>
                <a:latin typeface="微软雅黑"/>
                <a:cs typeface="微软雅黑"/>
              </a:rPr>
              <a:t>，</a:t>
            </a:r>
            <a:r>
              <a:rPr sz="1650" spc="30">
                <a:solidFill>
                  <a:srgbClr val="C60009"/>
                </a:solidFill>
                <a:latin typeface="微软雅黑"/>
                <a:cs typeface="微软雅黑"/>
              </a:rPr>
              <a:t>被控</a:t>
            </a:r>
            <a:r>
              <a:rPr sz="1650" spc="15">
                <a:solidFill>
                  <a:srgbClr val="C60009"/>
                </a:solidFill>
                <a:latin typeface="微软雅黑"/>
                <a:cs typeface="微软雅黑"/>
              </a:rPr>
              <a:t>方</a:t>
            </a:r>
            <a:r>
              <a:rPr sz="1650" spc="30">
                <a:solidFill>
                  <a:srgbClr val="C60009"/>
                </a:solidFill>
                <a:latin typeface="微软雅黑"/>
                <a:cs typeface="微软雅黑"/>
              </a:rPr>
              <a:t>需</a:t>
            </a:r>
            <a:r>
              <a:rPr sz="1650" spc="15">
                <a:solidFill>
                  <a:srgbClr val="C60009"/>
                </a:solidFill>
                <a:latin typeface="微软雅黑"/>
                <a:cs typeface="微软雅黑"/>
              </a:rPr>
              <a:t>要</a:t>
            </a:r>
            <a:r>
              <a:rPr sz="1650" spc="30">
                <a:solidFill>
                  <a:srgbClr val="C60009"/>
                </a:solidFill>
                <a:latin typeface="微软雅黑"/>
                <a:cs typeface="微软雅黑"/>
              </a:rPr>
              <a:t>自证</a:t>
            </a:r>
            <a:r>
              <a:rPr sz="1650" spc="15">
                <a:solidFill>
                  <a:srgbClr val="C60009"/>
                </a:solidFill>
                <a:latin typeface="微软雅黑"/>
                <a:cs typeface="微软雅黑"/>
              </a:rPr>
              <a:t>清</a:t>
            </a:r>
            <a:r>
              <a:rPr sz="1650" spc="30">
                <a:solidFill>
                  <a:srgbClr val="C60009"/>
                </a:solidFill>
                <a:latin typeface="微软雅黑"/>
                <a:cs typeface="微软雅黑"/>
              </a:rPr>
              <a:t>白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。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在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中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国境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内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的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知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识产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权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侵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权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，</a:t>
            </a:r>
            <a:r>
              <a:rPr sz="1650" spc="15">
                <a:solidFill>
                  <a:srgbClr val="1D1D1A"/>
                </a:solidFill>
                <a:latin typeface="微软雅黑"/>
                <a:cs typeface="微软雅黑"/>
              </a:rPr>
              <a:t>尤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其是</a:t>
            </a:r>
            <a:r>
              <a:rPr sz="1650" spc="15">
                <a:solidFill>
                  <a:srgbClr val="C60009"/>
                </a:solidFill>
                <a:latin typeface="微软雅黑"/>
                <a:cs typeface="微软雅黑"/>
              </a:rPr>
              <a:t>商</a:t>
            </a:r>
            <a:r>
              <a:rPr sz="1650" spc="20">
                <a:solidFill>
                  <a:srgbClr val="C60009"/>
                </a:solidFill>
                <a:latin typeface="微软雅黑"/>
                <a:cs typeface="微软雅黑"/>
              </a:rPr>
              <a:t>业秘 </a:t>
            </a:r>
            <a:r>
              <a:rPr sz="1650" spc="30">
                <a:solidFill>
                  <a:srgbClr val="C60009"/>
                </a:solidFill>
                <a:latin typeface="微软雅黑"/>
                <a:cs typeface="微软雅黑"/>
              </a:rPr>
              <a:t>密侵权风险显著升</a:t>
            </a:r>
            <a:r>
              <a:rPr sz="1650" spc="20">
                <a:solidFill>
                  <a:srgbClr val="C60009"/>
                </a:solidFill>
                <a:latin typeface="微软雅黑"/>
                <a:cs typeface="微软雅黑"/>
              </a:rPr>
              <a:t>高</a:t>
            </a:r>
            <a:r>
              <a:rPr sz="1650" spc="30">
                <a:solidFill>
                  <a:srgbClr val="1D1D1A"/>
                </a:solidFill>
                <a:latin typeface="微软雅黑"/>
                <a:cs typeface="微软雅黑"/>
              </a:rPr>
              <a:t>。</a:t>
            </a:r>
            <a:endParaRPr sz="1650">
              <a:latin typeface="微软雅黑"/>
              <a:cs typeface="微软雅黑"/>
            </a:endParaRPr>
          </a:p>
          <a:p>
            <a:pPr marL="12700" algn="just">
              <a:lnSpc>
                <a:spcPct val="100000"/>
              </a:lnSpc>
              <a:spcBef>
                <a:spcPts val="1195"/>
              </a:spcBef>
            </a:pPr>
            <a:r>
              <a:rPr sz="1800" u="heavy" spc="-5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微软雅黑"/>
                <a:cs typeface="微软雅黑"/>
                <a:hlinkClick r:id="rId2"/>
              </a:rPr>
              <a:t>https://www.centos.org/legal/trademarks/</a:t>
            </a:r>
            <a:r>
              <a:rPr sz="1800" spc="25">
                <a:solidFill>
                  <a:srgbClr val="009999"/>
                </a:solidFill>
                <a:latin typeface="微软雅黑"/>
                <a:cs typeface="微软雅黑"/>
                <a:hlinkClick r:id="rId2"/>
              </a:rPr>
              <a:t> </a:t>
            </a:r>
            <a:r>
              <a:rPr sz="1800">
                <a:solidFill>
                  <a:srgbClr val="FF0000"/>
                </a:solidFill>
                <a:latin typeface="微软雅黑"/>
                <a:cs typeface="微软雅黑"/>
              </a:rPr>
              <a:t>红帽收掉</a:t>
            </a:r>
            <a:r>
              <a:rPr sz="1800" spc="-5">
                <a:solidFill>
                  <a:srgbClr val="FF0000"/>
                </a:solidFill>
                <a:latin typeface="微软雅黑"/>
                <a:cs typeface="微软雅黑"/>
              </a:rPr>
              <a:t>CentOS</a:t>
            </a:r>
            <a:r>
              <a:rPr sz="1800">
                <a:solidFill>
                  <a:srgbClr val="FF0000"/>
                </a:solidFill>
                <a:latin typeface="微软雅黑"/>
                <a:cs typeface="微软雅黑"/>
              </a:rPr>
              <a:t>之后对其商标的限制非常严格了。（链接页面中</a:t>
            </a:r>
            <a:endParaRPr sz="1800">
              <a:latin typeface="微软雅黑"/>
              <a:cs typeface="微软雅黑"/>
            </a:endParaRPr>
          </a:p>
          <a:p>
            <a:pPr marL="12700" algn="just">
              <a:lnSpc>
                <a:spcPct val="100000"/>
              </a:lnSpc>
              <a:spcBef>
                <a:spcPts val="10"/>
              </a:spcBef>
            </a:pPr>
            <a:r>
              <a:rPr sz="1800" spc="-5">
                <a:solidFill>
                  <a:srgbClr val="FF0000"/>
                </a:solidFill>
                <a:latin typeface="微软雅黑"/>
                <a:cs typeface="微软雅黑"/>
              </a:rPr>
              <a:t>有关</a:t>
            </a:r>
            <a:r>
              <a:rPr sz="1800">
                <a:solidFill>
                  <a:srgbClr val="FF0000"/>
                </a:solidFill>
                <a:latin typeface="微软雅黑"/>
                <a:cs typeface="微软雅黑"/>
              </a:rPr>
              <a:t>于</a:t>
            </a:r>
            <a:r>
              <a:rPr sz="1800" spc="-5">
                <a:solidFill>
                  <a:srgbClr val="FF0000"/>
                </a:solidFill>
                <a:latin typeface="微软雅黑"/>
                <a:cs typeface="微软雅黑"/>
              </a:rPr>
              <a:t>Unacceptable</a:t>
            </a:r>
            <a:r>
              <a:rPr sz="1800" spc="2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1800" spc="-10">
                <a:solidFill>
                  <a:srgbClr val="FF0000"/>
                </a:solidFill>
                <a:latin typeface="微软雅黑"/>
                <a:cs typeface="微软雅黑"/>
              </a:rPr>
              <a:t>uses</a:t>
            </a:r>
            <a:r>
              <a:rPr sz="1800" spc="-5">
                <a:solidFill>
                  <a:srgbClr val="FF0000"/>
                </a:solidFill>
                <a:latin typeface="微软雅黑"/>
                <a:cs typeface="微软雅黑"/>
              </a:rPr>
              <a:t>限制得非常严格）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2684" y="146761"/>
            <a:ext cx="890841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/>
              <a:t>“开源共建”是业界服务</a:t>
            </a:r>
            <a:r>
              <a:rPr spc="-5"/>
              <a:t>器</a:t>
            </a:r>
            <a:r>
              <a:rPr spc="-10"/>
              <a:t>”</a:t>
            </a:r>
            <a:r>
              <a:rPr spc="-5"/>
              <a:t>操作系统</a:t>
            </a:r>
            <a:r>
              <a:rPr spc="-10"/>
              <a:t>”</a:t>
            </a:r>
            <a:r>
              <a:rPr/>
              <a:t>厂</a:t>
            </a:r>
            <a:r>
              <a:rPr spc="-5"/>
              <a:t>商的主流选择</a:t>
            </a:r>
          </a:p>
        </p:txBody>
      </p:sp>
      <p:sp>
        <p:nvSpPr>
          <p:cNvPr id="4" name="object 4"/>
          <p:cNvSpPr/>
          <p:nvPr/>
        </p:nvSpPr>
        <p:spPr>
          <a:xfrm>
            <a:off x="1917192" y="2604516"/>
            <a:ext cx="1045844" cy="1026160"/>
          </a:xfrm>
          <a:custGeom>
            <a:rect l="l" t="t" r="r" b="b"/>
            <a:pathLst>
              <a:path w="1045844" h="1026160">
                <a:moveTo>
                  <a:pt x="522731" y="0"/>
                </a:moveTo>
                <a:lnTo>
                  <a:pt x="475156" y="2095"/>
                </a:lnTo>
                <a:lnTo>
                  <a:pt x="428777" y="8262"/>
                </a:lnTo>
                <a:lnTo>
                  <a:pt x="383778" y="18319"/>
                </a:lnTo>
                <a:lnTo>
                  <a:pt x="340344" y="32085"/>
                </a:lnTo>
                <a:lnTo>
                  <a:pt x="298660" y="49379"/>
                </a:lnTo>
                <a:lnTo>
                  <a:pt x="258910" y="70019"/>
                </a:lnTo>
                <a:lnTo>
                  <a:pt x="221280" y="93825"/>
                </a:lnTo>
                <a:lnTo>
                  <a:pt x="185953" y="120615"/>
                </a:lnTo>
                <a:lnTo>
                  <a:pt x="153114" y="150209"/>
                </a:lnTo>
                <a:lnTo>
                  <a:pt x="122948" y="182425"/>
                </a:lnTo>
                <a:lnTo>
                  <a:pt x="95640" y="217082"/>
                </a:lnTo>
                <a:lnTo>
                  <a:pt x="71373" y="254000"/>
                </a:lnTo>
                <a:lnTo>
                  <a:pt x="50334" y="292996"/>
                </a:lnTo>
                <a:lnTo>
                  <a:pt x="32706" y="333890"/>
                </a:lnTo>
                <a:lnTo>
                  <a:pt x="18674" y="376502"/>
                </a:lnTo>
                <a:lnTo>
                  <a:pt x="8422" y="420649"/>
                </a:lnTo>
                <a:lnTo>
                  <a:pt x="2136" y="466150"/>
                </a:lnTo>
                <a:lnTo>
                  <a:pt x="0" y="512825"/>
                </a:lnTo>
                <a:lnTo>
                  <a:pt x="2136" y="559501"/>
                </a:lnTo>
                <a:lnTo>
                  <a:pt x="8422" y="605002"/>
                </a:lnTo>
                <a:lnTo>
                  <a:pt x="18674" y="649149"/>
                </a:lnTo>
                <a:lnTo>
                  <a:pt x="32706" y="691761"/>
                </a:lnTo>
                <a:lnTo>
                  <a:pt x="50334" y="732655"/>
                </a:lnTo>
                <a:lnTo>
                  <a:pt x="71374" y="771651"/>
                </a:lnTo>
                <a:lnTo>
                  <a:pt x="95640" y="808569"/>
                </a:lnTo>
                <a:lnTo>
                  <a:pt x="122948" y="843226"/>
                </a:lnTo>
                <a:lnTo>
                  <a:pt x="153114" y="875442"/>
                </a:lnTo>
                <a:lnTo>
                  <a:pt x="185953" y="905036"/>
                </a:lnTo>
                <a:lnTo>
                  <a:pt x="221280" y="931826"/>
                </a:lnTo>
                <a:lnTo>
                  <a:pt x="258910" y="955632"/>
                </a:lnTo>
                <a:lnTo>
                  <a:pt x="298660" y="976272"/>
                </a:lnTo>
                <a:lnTo>
                  <a:pt x="340344" y="993566"/>
                </a:lnTo>
                <a:lnTo>
                  <a:pt x="383778" y="1007332"/>
                </a:lnTo>
                <a:lnTo>
                  <a:pt x="428777" y="1017389"/>
                </a:lnTo>
                <a:lnTo>
                  <a:pt x="475156" y="1023556"/>
                </a:lnTo>
                <a:lnTo>
                  <a:pt x="522731" y="1025652"/>
                </a:lnTo>
                <a:lnTo>
                  <a:pt x="570307" y="1023556"/>
                </a:lnTo>
                <a:lnTo>
                  <a:pt x="616686" y="1017389"/>
                </a:lnTo>
                <a:lnTo>
                  <a:pt x="661685" y="1007332"/>
                </a:lnTo>
                <a:lnTo>
                  <a:pt x="705119" y="993566"/>
                </a:lnTo>
                <a:lnTo>
                  <a:pt x="746803" y="976272"/>
                </a:lnTo>
                <a:lnTo>
                  <a:pt x="786553" y="955632"/>
                </a:lnTo>
                <a:lnTo>
                  <a:pt x="824183" y="931826"/>
                </a:lnTo>
                <a:lnTo>
                  <a:pt x="859510" y="905036"/>
                </a:lnTo>
                <a:lnTo>
                  <a:pt x="892349" y="875442"/>
                </a:lnTo>
                <a:lnTo>
                  <a:pt x="922515" y="843226"/>
                </a:lnTo>
                <a:lnTo>
                  <a:pt x="949823" y="808569"/>
                </a:lnTo>
                <a:lnTo>
                  <a:pt x="974089" y="771651"/>
                </a:lnTo>
                <a:lnTo>
                  <a:pt x="995129" y="732655"/>
                </a:lnTo>
                <a:lnTo>
                  <a:pt x="1012757" y="691761"/>
                </a:lnTo>
                <a:lnTo>
                  <a:pt x="1026789" y="649149"/>
                </a:lnTo>
                <a:lnTo>
                  <a:pt x="1037041" y="605002"/>
                </a:lnTo>
                <a:lnTo>
                  <a:pt x="1043327" y="559501"/>
                </a:lnTo>
                <a:lnTo>
                  <a:pt x="1045463" y="512825"/>
                </a:lnTo>
                <a:lnTo>
                  <a:pt x="1043327" y="466150"/>
                </a:lnTo>
                <a:lnTo>
                  <a:pt x="1037041" y="420649"/>
                </a:lnTo>
                <a:lnTo>
                  <a:pt x="1026789" y="376502"/>
                </a:lnTo>
                <a:lnTo>
                  <a:pt x="1012757" y="333890"/>
                </a:lnTo>
                <a:lnTo>
                  <a:pt x="995129" y="292996"/>
                </a:lnTo>
                <a:lnTo>
                  <a:pt x="974089" y="254000"/>
                </a:lnTo>
                <a:lnTo>
                  <a:pt x="949823" y="217082"/>
                </a:lnTo>
                <a:lnTo>
                  <a:pt x="922515" y="182425"/>
                </a:lnTo>
                <a:lnTo>
                  <a:pt x="892349" y="150209"/>
                </a:lnTo>
                <a:lnTo>
                  <a:pt x="859510" y="120615"/>
                </a:lnTo>
                <a:lnTo>
                  <a:pt x="824183" y="93825"/>
                </a:lnTo>
                <a:lnTo>
                  <a:pt x="786553" y="70019"/>
                </a:lnTo>
                <a:lnTo>
                  <a:pt x="746803" y="49379"/>
                </a:lnTo>
                <a:lnTo>
                  <a:pt x="705119" y="32085"/>
                </a:lnTo>
                <a:lnTo>
                  <a:pt x="661685" y="18319"/>
                </a:lnTo>
                <a:lnTo>
                  <a:pt x="616686" y="8262"/>
                </a:lnTo>
                <a:lnTo>
                  <a:pt x="570307" y="2095"/>
                </a:lnTo>
                <a:lnTo>
                  <a:pt x="522731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500628" y="2766060"/>
            <a:ext cx="1047115" cy="1026160"/>
          </a:xfrm>
          <a:custGeom>
            <a:rect l="l" t="t" r="r" b="b"/>
            <a:pathLst>
              <a:path w="1047114" h="1026160">
                <a:moveTo>
                  <a:pt x="523494" y="0"/>
                </a:moveTo>
                <a:lnTo>
                  <a:pt x="475836" y="2095"/>
                </a:lnTo>
                <a:lnTo>
                  <a:pt x="429379" y="8262"/>
                </a:lnTo>
                <a:lnTo>
                  <a:pt x="384307" y="18319"/>
                </a:lnTo>
                <a:lnTo>
                  <a:pt x="340805" y="32085"/>
                </a:lnTo>
                <a:lnTo>
                  <a:pt x="299057" y="49379"/>
                </a:lnTo>
                <a:lnTo>
                  <a:pt x="259249" y="70019"/>
                </a:lnTo>
                <a:lnTo>
                  <a:pt x="221564" y="93825"/>
                </a:lnTo>
                <a:lnTo>
                  <a:pt x="186188" y="120615"/>
                </a:lnTo>
                <a:lnTo>
                  <a:pt x="153304" y="150209"/>
                </a:lnTo>
                <a:lnTo>
                  <a:pt x="123099" y="182425"/>
                </a:lnTo>
                <a:lnTo>
                  <a:pt x="95755" y="217082"/>
                </a:lnTo>
                <a:lnTo>
                  <a:pt x="71458" y="254000"/>
                </a:lnTo>
                <a:lnTo>
                  <a:pt x="50393" y="292996"/>
                </a:lnTo>
                <a:lnTo>
                  <a:pt x="32744" y="333890"/>
                </a:lnTo>
                <a:lnTo>
                  <a:pt x="18695" y="376502"/>
                </a:lnTo>
                <a:lnTo>
                  <a:pt x="8432" y="420649"/>
                </a:lnTo>
                <a:lnTo>
                  <a:pt x="2138" y="466150"/>
                </a:lnTo>
                <a:lnTo>
                  <a:pt x="0" y="512825"/>
                </a:lnTo>
                <a:lnTo>
                  <a:pt x="2138" y="559501"/>
                </a:lnTo>
                <a:lnTo>
                  <a:pt x="8432" y="605002"/>
                </a:lnTo>
                <a:lnTo>
                  <a:pt x="18695" y="649149"/>
                </a:lnTo>
                <a:lnTo>
                  <a:pt x="32744" y="691761"/>
                </a:lnTo>
                <a:lnTo>
                  <a:pt x="50393" y="732655"/>
                </a:lnTo>
                <a:lnTo>
                  <a:pt x="71458" y="771652"/>
                </a:lnTo>
                <a:lnTo>
                  <a:pt x="95755" y="808569"/>
                </a:lnTo>
                <a:lnTo>
                  <a:pt x="123099" y="843226"/>
                </a:lnTo>
                <a:lnTo>
                  <a:pt x="153304" y="875442"/>
                </a:lnTo>
                <a:lnTo>
                  <a:pt x="186188" y="905036"/>
                </a:lnTo>
                <a:lnTo>
                  <a:pt x="221564" y="931826"/>
                </a:lnTo>
                <a:lnTo>
                  <a:pt x="259249" y="955632"/>
                </a:lnTo>
                <a:lnTo>
                  <a:pt x="299057" y="976272"/>
                </a:lnTo>
                <a:lnTo>
                  <a:pt x="340805" y="993566"/>
                </a:lnTo>
                <a:lnTo>
                  <a:pt x="384307" y="1007332"/>
                </a:lnTo>
                <a:lnTo>
                  <a:pt x="429379" y="1017389"/>
                </a:lnTo>
                <a:lnTo>
                  <a:pt x="475836" y="1023556"/>
                </a:lnTo>
                <a:lnTo>
                  <a:pt x="523494" y="1025651"/>
                </a:lnTo>
                <a:lnTo>
                  <a:pt x="571151" y="1023556"/>
                </a:lnTo>
                <a:lnTo>
                  <a:pt x="617608" y="1017389"/>
                </a:lnTo>
                <a:lnTo>
                  <a:pt x="662680" y="1007332"/>
                </a:lnTo>
                <a:lnTo>
                  <a:pt x="706182" y="993566"/>
                </a:lnTo>
                <a:lnTo>
                  <a:pt x="747930" y="976272"/>
                </a:lnTo>
                <a:lnTo>
                  <a:pt x="787738" y="955632"/>
                </a:lnTo>
                <a:lnTo>
                  <a:pt x="825423" y="931826"/>
                </a:lnTo>
                <a:lnTo>
                  <a:pt x="860799" y="905036"/>
                </a:lnTo>
                <a:lnTo>
                  <a:pt x="893683" y="875442"/>
                </a:lnTo>
                <a:lnTo>
                  <a:pt x="923888" y="843226"/>
                </a:lnTo>
                <a:lnTo>
                  <a:pt x="951232" y="808569"/>
                </a:lnTo>
                <a:lnTo>
                  <a:pt x="975529" y="771652"/>
                </a:lnTo>
                <a:lnTo>
                  <a:pt x="996594" y="732655"/>
                </a:lnTo>
                <a:lnTo>
                  <a:pt x="1014243" y="691761"/>
                </a:lnTo>
                <a:lnTo>
                  <a:pt x="1028292" y="649149"/>
                </a:lnTo>
                <a:lnTo>
                  <a:pt x="1038555" y="605002"/>
                </a:lnTo>
                <a:lnTo>
                  <a:pt x="1044849" y="559501"/>
                </a:lnTo>
                <a:lnTo>
                  <a:pt x="1046988" y="512825"/>
                </a:lnTo>
                <a:lnTo>
                  <a:pt x="1044849" y="466150"/>
                </a:lnTo>
                <a:lnTo>
                  <a:pt x="1038555" y="420649"/>
                </a:lnTo>
                <a:lnTo>
                  <a:pt x="1028292" y="376502"/>
                </a:lnTo>
                <a:lnTo>
                  <a:pt x="1014243" y="333890"/>
                </a:lnTo>
                <a:lnTo>
                  <a:pt x="996594" y="292996"/>
                </a:lnTo>
                <a:lnTo>
                  <a:pt x="975529" y="254000"/>
                </a:lnTo>
                <a:lnTo>
                  <a:pt x="951232" y="217082"/>
                </a:lnTo>
                <a:lnTo>
                  <a:pt x="923888" y="182425"/>
                </a:lnTo>
                <a:lnTo>
                  <a:pt x="893683" y="150209"/>
                </a:lnTo>
                <a:lnTo>
                  <a:pt x="860799" y="120615"/>
                </a:lnTo>
                <a:lnTo>
                  <a:pt x="825423" y="93825"/>
                </a:lnTo>
                <a:lnTo>
                  <a:pt x="787738" y="70019"/>
                </a:lnTo>
                <a:lnTo>
                  <a:pt x="747930" y="49379"/>
                </a:lnTo>
                <a:lnTo>
                  <a:pt x="706182" y="32085"/>
                </a:lnTo>
                <a:lnTo>
                  <a:pt x="662680" y="18319"/>
                </a:lnTo>
                <a:lnTo>
                  <a:pt x="617608" y="8262"/>
                </a:lnTo>
                <a:lnTo>
                  <a:pt x="571151" y="2095"/>
                </a:lnTo>
                <a:lnTo>
                  <a:pt x="523494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048255" y="3960876"/>
            <a:ext cx="1047115" cy="1027430"/>
          </a:xfrm>
          <a:custGeom>
            <a:rect l="l" t="t" r="r" b="b"/>
            <a:pathLst>
              <a:path w="1047114" h="1027428">
                <a:moveTo>
                  <a:pt x="523494" y="0"/>
                </a:moveTo>
                <a:lnTo>
                  <a:pt x="475836" y="2099"/>
                </a:lnTo>
                <a:lnTo>
                  <a:pt x="429379" y="8276"/>
                </a:lnTo>
                <a:lnTo>
                  <a:pt x="384307" y="18349"/>
                </a:lnTo>
                <a:lnTo>
                  <a:pt x="340805" y="32137"/>
                </a:lnTo>
                <a:lnTo>
                  <a:pt x="299057" y="49459"/>
                </a:lnTo>
                <a:lnTo>
                  <a:pt x="259249" y="70132"/>
                </a:lnTo>
                <a:lnTo>
                  <a:pt x="221564" y="93975"/>
                </a:lnTo>
                <a:lnTo>
                  <a:pt x="186188" y="120807"/>
                </a:lnTo>
                <a:lnTo>
                  <a:pt x="153304" y="150447"/>
                </a:lnTo>
                <a:lnTo>
                  <a:pt x="123099" y="182712"/>
                </a:lnTo>
                <a:lnTo>
                  <a:pt x="95755" y="217422"/>
                </a:lnTo>
                <a:lnTo>
                  <a:pt x="71458" y="254395"/>
                </a:lnTo>
                <a:lnTo>
                  <a:pt x="50393" y="293449"/>
                </a:lnTo>
                <a:lnTo>
                  <a:pt x="32744" y="334403"/>
                </a:lnTo>
                <a:lnTo>
                  <a:pt x="18695" y="377075"/>
                </a:lnTo>
                <a:lnTo>
                  <a:pt x="8432" y="421284"/>
                </a:lnTo>
                <a:lnTo>
                  <a:pt x="2138" y="466849"/>
                </a:lnTo>
                <a:lnTo>
                  <a:pt x="0" y="513588"/>
                </a:lnTo>
                <a:lnTo>
                  <a:pt x="2138" y="560326"/>
                </a:lnTo>
                <a:lnTo>
                  <a:pt x="8432" y="605891"/>
                </a:lnTo>
                <a:lnTo>
                  <a:pt x="18695" y="650100"/>
                </a:lnTo>
                <a:lnTo>
                  <a:pt x="32744" y="692772"/>
                </a:lnTo>
                <a:lnTo>
                  <a:pt x="50393" y="733726"/>
                </a:lnTo>
                <a:lnTo>
                  <a:pt x="71458" y="772780"/>
                </a:lnTo>
                <a:lnTo>
                  <a:pt x="95755" y="809753"/>
                </a:lnTo>
                <a:lnTo>
                  <a:pt x="123099" y="844463"/>
                </a:lnTo>
                <a:lnTo>
                  <a:pt x="153304" y="876728"/>
                </a:lnTo>
                <a:lnTo>
                  <a:pt x="186188" y="906368"/>
                </a:lnTo>
                <a:lnTo>
                  <a:pt x="221564" y="933200"/>
                </a:lnTo>
                <a:lnTo>
                  <a:pt x="259249" y="957043"/>
                </a:lnTo>
                <a:lnTo>
                  <a:pt x="299057" y="977716"/>
                </a:lnTo>
                <a:lnTo>
                  <a:pt x="340805" y="995038"/>
                </a:lnTo>
                <a:lnTo>
                  <a:pt x="384307" y="1008826"/>
                </a:lnTo>
                <a:lnTo>
                  <a:pt x="429379" y="1018899"/>
                </a:lnTo>
                <a:lnTo>
                  <a:pt x="475836" y="1025076"/>
                </a:lnTo>
                <a:lnTo>
                  <a:pt x="523494" y="1027176"/>
                </a:lnTo>
                <a:lnTo>
                  <a:pt x="571151" y="1025076"/>
                </a:lnTo>
                <a:lnTo>
                  <a:pt x="617608" y="1018899"/>
                </a:lnTo>
                <a:lnTo>
                  <a:pt x="662680" y="1008826"/>
                </a:lnTo>
                <a:lnTo>
                  <a:pt x="706182" y="995038"/>
                </a:lnTo>
                <a:lnTo>
                  <a:pt x="747930" y="977716"/>
                </a:lnTo>
                <a:lnTo>
                  <a:pt x="787738" y="957043"/>
                </a:lnTo>
                <a:lnTo>
                  <a:pt x="825423" y="933200"/>
                </a:lnTo>
                <a:lnTo>
                  <a:pt x="860799" y="906368"/>
                </a:lnTo>
                <a:lnTo>
                  <a:pt x="893683" y="876728"/>
                </a:lnTo>
                <a:lnTo>
                  <a:pt x="923888" y="844463"/>
                </a:lnTo>
                <a:lnTo>
                  <a:pt x="951232" y="809753"/>
                </a:lnTo>
                <a:lnTo>
                  <a:pt x="975529" y="772780"/>
                </a:lnTo>
                <a:lnTo>
                  <a:pt x="996594" y="733726"/>
                </a:lnTo>
                <a:lnTo>
                  <a:pt x="1014243" y="692772"/>
                </a:lnTo>
                <a:lnTo>
                  <a:pt x="1028292" y="650100"/>
                </a:lnTo>
                <a:lnTo>
                  <a:pt x="1038555" y="605891"/>
                </a:lnTo>
                <a:lnTo>
                  <a:pt x="1044849" y="560326"/>
                </a:lnTo>
                <a:lnTo>
                  <a:pt x="1046988" y="513588"/>
                </a:lnTo>
                <a:lnTo>
                  <a:pt x="1044849" y="466849"/>
                </a:lnTo>
                <a:lnTo>
                  <a:pt x="1038555" y="421284"/>
                </a:lnTo>
                <a:lnTo>
                  <a:pt x="1028292" y="377075"/>
                </a:lnTo>
                <a:lnTo>
                  <a:pt x="1014243" y="334403"/>
                </a:lnTo>
                <a:lnTo>
                  <a:pt x="996594" y="293449"/>
                </a:lnTo>
                <a:lnTo>
                  <a:pt x="975529" y="254395"/>
                </a:lnTo>
                <a:lnTo>
                  <a:pt x="951232" y="217422"/>
                </a:lnTo>
                <a:lnTo>
                  <a:pt x="923888" y="182712"/>
                </a:lnTo>
                <a:lnTo>
                  <a:pt x="893683" y="150447"/>
                </a:lnTo>
                <a:lnTo>
                  <a:pt x="860799" y="120807"/>
                </a:lnTo>
                <a:lnTo>
                  <a:pt x="825423" y="93975"/>
                </a:lnTo>
                <a:lnTo>
                  <a:pt x="787738" y="70132"/>
                </a:lnTo>
                <a:lnTo>
                  <a:pt x="747930" y="49459"/>
                </a:lnTo>
                <a:lnTo>
                  <a:pt x="706182" y="32137"/>
                </a:lnTo>
                <a:lnTo>
                  <a:pt x="662680" y="18349"/>
                </a:lnTo>
                <a:lnTo>
                  <a:pt x="617608" y="8276"/>
                </a:lnTo>
                <a:lnTo>
                  <a:pt x="571151" y="2099"/>
                </a:lnTo>
                <a:lnTo>
                  <a:pt x="523494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369564" y="4332732"/>
            <a:ext cx="1045844" cy="1026160"/>
          </a:xfrm>
          <a:custGeom>
            <a:rect l="l" t="t" r="r" b="b"/>
            <a:pathLst>
              <a:path w="1045844" h="1026160">
                <a:moveTo>
                  <a:pt x="522732" y="0"/>
                </a:moveTo>
                <a:lnTo>
                  <a:pt x="475156" y="2095"/>
                </a:lnTo>
                <a:lnTo>
                  <a:pt x="428777" y="8262"/>
                </a:lnTo>
                <a:lnTo>
                  <a:pt x="383778" y="18319"/>
                </a:lnTo>
                <a:lnTo>
                  <a:pt x="340344" y="32085"/>
                </a:lnTo>
                <a:lnTo>
                  <a:pt x="298660" y="49379"/>
                </a:lnTo>
                <a:lnTo>
                  <a:pt x="258910" y="70019"/>
                </a:lnTo>
                <a:lnTo>
                  <a:pt x="221280" y="93825"/>
                </a:lnTo>
                <a:lnTo>
                  <a:pt x="185953" y="120615"/>
                </a:lnTo>
                <a:lnTo>
                  <a:pt x="153114" y="150209"/>
                </a:lnTo>
                <a:lnTo>
                  <a:pt x="122948" y="182425"/>
                </a:lnTo>
                <a:lnTo>
                  <a:pt x="95640" y="217082"/>
                </a:lnTo>
                <a:lnTo>
                  <a:pt x="71374" y="254000"/>
                </a:lnTo>
                <a:lnTo>
                  <a:pt x="50334" y="292996"/>
                </a:lnTo>
                <a:lnTo>
                  <a:pt x="32706" y="333890"/>
                </a:lnTo>
                <a:lnTo>
                  <a:pt x="18674" y="376502"/>
                </a:lnTo>
                <a:lnTo>
                  <a:pt x="8422" y="420649"/>
                </a:lnTo>
                <a:lnTo>
                  <a:pt x="2136" y="466150"/>
                </a:lnTo>
                <a:lnTo>
                  <a:pt x="0" y="512826"/>
                </a:lnTo>
                <a:lnTo>
                  <a:pt x="2136" y="559501"/>
                </a:lnTo>
                <a:lnTo>
                  <a:pt x="8422" y="605002"/>
                </a:lnTo>
                <a:lnTo>
                  <a:pt x="18674" y="649149"/>
                </a:lnTo>
                <a:lnTo>
                  <a:pt x="32706" y="691761"/>
                </a:lnTo>
                <a:lnTo>
                  <a:pt x="50334" y="732655"/>
                </a:lnTo>
                <a:lnTo>
                  <a:pt x="71374" y="771652"/>
                </a:lnTo>
                <a:lnTo>
                  <a:pt x="95640" y="808569"/>
                </a:lnTo>
                <a:lnTo>
                  <a:pt x="122948" y="843226"/>
                </a:lnTo>
                <a:lnTo>
                  <a:pt x="153114" y="875442"/>
                </a:lnTo>
                <a:lnTo>
                  <a:pt x="185953" y="905036"/>
                </a:lnTo>
                <a:lnTo>
                  <a:pt x="221280" y="931826"/>
                </a:lnTo>
                <a:lnTo>
                  <a:pt x="258910" y="955632"/>
                </a:lnTo>
                <a:lnTo>
                  <a:pt x="298660" y="976272"/>
                </a:lnTo>
                <a:lnTo>
                  <a:pt x="340344" y="993566"/>
                </a:lnTo>
                <a:lnTo>
                  <a:pt x="383778" y="1007332"/>
                </a:lnTo>
                <a:lnTo>
                  <a:pt x="428777" y="1017389"/>
                </a:lnTo>
                <a:lnTo>
                  <a:pt x="475156" y="1023556"/>
                </a:lnTo>
                <a:lnTo>
                  <a:pt x="522732" y="1025652"/>
                </a:lnTo>
                <a:lnTo>
                  <a:pt x="570307" y="1023556"/>
                </a:lnTo>
                <a:lnTo>
                  <a:pt x="616686" y="1017389"/>
                </a:lnTo>
                <a:lnTo>
                  <a:pt x="661685" y="1007332"/>
                </a:lnTo>
                <a:lnTo>
                  <a:pt x="705119" y="993566"/>
                </a:lnTo>
                <a:lnTo>
                  <a:pt x="746803" y="976272"/>
                </a:lnTo>
                <a:lnTo>
                  <a:pt x="786553" y="955632"/>
                </a:lnTo>
                <a:lnTo>
                  <a:pt x="824183" y="931826"/>
                </a:lnTo>
                <a:lnTo>
                  <a:pt x="859510" y="905036"/>
                </a:lnTo>
                <a:lnTo>
                  <a:pt x="892349" y="875442"/>
                </a:lnTo>
                <a:lnTo>
                  <a:pt x="922515" y="843226"/>
                </a:lnTo>
                <a:lnTo>
                  <a:pt x="949823" y="808569"/>
                </a:lnTo>
                <a:lnTo>
                  <a:pt x="974089" y="771652"/>
                </a:lnTo>
                <a:lnTo>
                  <a:pt x="995129" y="732655"/>
                </a:lnTo>
                <a:lnTo>
                  <a:pt x="1012757" y="691761"/>
                </a:lnTo>
                <a:lnTo>
                  <a:pt x="1026789" y="649149"/>
                </a:lnTo>
                <a:lnTo>
                  <a:pt x="1037041" y="605002"/>
                </a:lnTo>
                <a:lnTo>
                  <a:pt x="1043327" y="559501"/>
                </a:lnTo>
                <a:lnTo>
                  <a:pt x="1045463" y="512826"/>
                </a:lnTo>
                <a:lnTo>
                  <a:pt x="1043327" y="466150"/>
                </a:lnTo>
                <a:lnTo>
                  <a:pt x="1037041" y="420649"/>
                </a:lnTo>
                <a:lnTo>
                  <a:pt x="1026789" y="376502"/>
                </a:lnTo>
                <a:lnTo>
                  <a:pt x="1012757" y="333890"/>
                </a:lnTo>
                <a:lnTo>
                  <a:pt x="995129" y="292996"/>
                </a:lnTo>
                <a:lnTo>
                  <a:pt x="974089" y="254000"/>
                </a:lnTo>
                <a:lnTo>
                  <a:pt x="949823" y="217082"/>
                </a:lnTo>
                <a:lnTo>
                  <a:pt x="922515" y="182425"/>
                </a:lnTo>
                <a:lnTo>
                  <a:pt x="892349" y="150209"/>
                </a:lnTo>
                <a:lnTo>
                  <a:pt x="859510" y="120615"/>
                </a:lnTo>
                <a:lnTo>
                  <a:pt x="824183" y="93825"/>
                </a:lnTo>
                <a:lnTo>
                  <a:pt x="786553" y="70019"/>
                </a:lnTo>
                <a:lnTo>
                  <a:pt x="746803" y="49379"/>
                </a:lnTo>
                <a:lnTo>
                  <a:pt x="705119" y="32085"/>
                </a:lnTo>
                <a:lnTo>
                  <a:pt x="661685" y="18319"/>
                </a:lnTo>
                <a:lnTo>
                  <a:pt x="616686" y="8262"/>
                </a:lnTo>
                <a:lnTo>
                  <a:pt x="570307" y="2095"/>
                </a:lnTo>
                <a:lnTo>
                  <a:pt x="522732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2039492" y="2845688"/>
            <a:ext cx="795655" cy="51815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" algn="ctr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1D1D1A"/>
                </a:solidFill>
                <a:latin typeface="微软雅黑"/>
                <a:cs typeface="微软雅黑"/>
              </a:rPr>
              <a:t>华为</a:t>
            </a:r>
            <a:endParaRPr sz="20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0"/>
              </a:spcBef>
            </a:pP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(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服务器</a:t>
            </a:r>
            <a:r>
              <a:rPr sz="1200" spc="-10">
                <a:solidFill>
                  <a:srgbClr val="1D1D1A"/>
                </a:solidFill>
                <a:latin typeface="微软雅黑"/>
                <a:cs typeface="微软雅黑"/>
              </a:rPr>
              <a:t>O</a:t>
            </a: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S)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757676" y="3101467"/>
            <a:ext cx="53530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1D1D1A"/>
                </a:solidFill>
                <a:latin typeface="微软雅黑"/>
                <a:cs typeface="微软雅黑"/>
              </a:rPr>
              <a:t>阿里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625722" y="4668773"/>
            <a:ext cx="53467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solidFill>
                  <a:srgbClr val="1D1D1A"/>
                </a:solidFill>
                <a:latin typeface="微软雅黑"/>
                <a:cs typeface="微软雅黑"/>
              </a:rPr>
              <a:t>腾讯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268092" y="4297807"/>
            <a:ext cx="53467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solidFill>
                  <a:srgbClr val="1D1D1A"/>
                </a:solidFill>
                <a:latin typeface="微软雅黑"/>
                <a:cs typeface="微软雅黑"/>
              </a:rPr>
              <a:t>深度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060928" y="2893149"/>
            <a:ext cx="353043" cy="385228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444114" y="3625446"/>
            <a:ext cx="395309" cy="390166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547723" y="3302217"/>
            <a:ext cx="353043" cy="385228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aphicFrame>
        <p:nvGraphicFramePr>
          <p:cNvPr id="15" name="object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2185394"/>
              </p:ext>
            </p:extLst>
          </p:nvPr>
        </p:nvGraphicFramePr>
        <p:xfrm>
          <a:off x="768095" y="600455"/>
          <a:ext cx="10704195" cy="18227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732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733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03604">
                <a:tc gridSpan="3">
                  <a:txBody>
                    <a:bodyPr vert="horz" wrap="square"/>
                    <a:lstStyle/>
                    <a:p>
                      <a:pPr marL="511809" indent="-457834">
                        <a:lnSpc>
                          <a:spcPct val="100000"/>
                        </a:lnSpc>
                        <a:spcBef>
                          <a:spcPts val="845"/>
                        </a:spcBef>
                        <a:buFont typeface="Arial"/>
                        <a:buChar char="•"/>
                        <a:tabLst>
                          <a:tab pos="511809"/>
                          <a:tab pos="512445"/>
                        </a:tabLst>
                      </a:pPr>
                      <a:r>
                        <a:rPr sz="1400" b="1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行业首选开源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：在服务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器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OS领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域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，服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务器</a:t>
                      </a:r>
                      <a:r>
                        <a:rPr sz="1400" i="0" spc="-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OS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主流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厂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商</a:t>
                      </a:r>
                      <a:r>
                        <a:rPr sz="1400" i="0" spc="-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(RedHat/Suse/Ubuntu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等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)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选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择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的是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“</a:t>
                      </a:r>
                      <a:r>
                        <a:rPr sz="1400" b="1" i="0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开源</a:t>
                      </a:r>
                      <a:r>
                        <a:rPr sz="1400" b="1" i="0" spc="-10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共</a:t>
                      </a:r>
                      <a:r>
                        <a:rPr sz="1400" b="1" i="0" spc="-5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建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”</a:t>
                      </a:r>
                      <a:endParaRPr sz="1400" i="0">
                        <a:latin typeface="微软雅黑"/>
                        <a:cs typeface="微软雅黑"/>
                      </a:endParaRPr>
                    </a:p>
                    <a:p>
                      <a:pPr marL="511809" indent="-457834">
                        <a:lnSpc>
                          <a:spcPct val="100000"/>
                        </a:lnSpc>
                        <a:spcBef>
                          <a:spcPts val="840"/>
                        </a:spcBef>
                        <a:buFont typeface="Arial"/>
                        <a:buChar char="•"/>
                        <a:tabLst>
                          <a:tab pos="511809"/>
                          <a:tab pos="512445"/>
                        </a:tabLst>
                      </a:pPr>
                      <a:r>
                        <a:rPr sz="1400" b="1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符合业界期望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：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以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开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源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社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区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方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式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构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建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服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务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器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OS，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可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达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成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“</a:t>
                      </a:r>
                      <a:r>
                        <a:rPr sz="1400" b="1" i="0" spc="5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开放</a:t>
                      </a:r>
                      <a:r>
                        <a:rPr sz="1400" b="1" i="0" spc="-10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、</a:t>
                      </a:r>
                      <a:r>
                        <a:rPr sz="1400" b="1" i="0" spc="5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可控</a:t>
                      </a:r>
                      <a:r>
                        <a:rPr sz="1400" b="1" i="0" spc="-10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、</a:t>
                      </a:r>
                      <a:r>
                        <a:rPr sz="1400" b="1" i="0" spc="5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协作</a:t>
                      </a:r>
                      <a:r>
                        <a:rPr sz="1400" b="1" i="0" spc="-10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400" b="1" i="0" spc="5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创</a:t>
                      </a:r>
                      <a:r>
                        <a:rPr sz="1400" b="1" i="0" spc="-20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新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”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目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标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助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力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鲲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鹏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产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业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生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态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形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成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和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发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展</a:t>
                      </a:r>
                      <a:endParaRPr sz="1400" i="0">
                        <a:latin typeface="微软雅黑"/>
                        <a:cs typeface="微软雅黑"/>
                      </a:endParaRPr>
                    </a:p>
                    <a:p>
                      <a:pPr marL="511809" indent="-457834">
                        <a:lnSpc>
                          <a:spcPct val="100000"/>
                        </a:lnSpc>
                        <a:spcBef>
                          <a:spcPts val="840"/>
                        </a:spcBef>
                        <a:buFont typeface="Arial"/>
                        <a:buChar char="•"/>
                        <a:tabLst>
                          <a:tab pos="511809"/>
                          <a:tab pos="512445"/>
                        </a:tabLst>
                      </a:pPr>
                      <a:r>
                        <a:rPr sz="1400" b="1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合作共建生态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：运作上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按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照开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源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社区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方式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坚</a:t>
                      </a:r>
                      <a:r>
                        <a:rPr sz="1400" i="0" spc="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持</a:t>
                      </a:r>
                      <a:r>
                        <a:rPr sz="1400" b="1" i="0" spc="-5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Upstream</a:t>
                      </a:r>
                      <a:r>
                        <a:rPr sz="1400" b="1" i="0" spc="-45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400" b="1" i="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First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策略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坚持</a:t>
                      </a:r>
                      <a:r>
                        <a:rPr sz="1400" b="1" i="0" spc="-15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社</a:t>
                      </a:r>
                      <a:r>
                        <a:rPr sz="1400" b="1" i="0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区自</a:t>
                      </a:r>
                      <a:r>
                        <a:rPr sz="1400" b="1" i="0" spc="-15">
                          <a:solidFill>
                            <a:srgbClr val="C00000"/>
                          </a:solidFill>
                          <a:latin typeface="微软雅黑"/>
                          <a:cs typeface="微软雅黑"/>
                        </a:rPr>
                        <a:t>治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、多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厂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家协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作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共建</a:t>
                      </a:r>
                      <a:endParaRPr sz="1400" i="0">
                        <a:latin typeface="微软雅黑"/>
                        <a:cs typeface="微软雅黑"/>
                      </a:endParaRPr>
                    </a:p>
                    <a:p>
                      <a:pPr marL="511809" indent="-457834">
                        <a:lnSpc>
                          <a:spcPct val="100000"/>
                        </a:lnSpc>
                        <a:spcBef>
                          <a:spcPts val="840"/>
                        </a:spcBef>
                        <a:buFont typeface="Arial"/>
                        <a:buChar char="•"/>
                        <a:tabLst>
                          <a:tab pos="511809"/>
                          <a:tab pos="512445"/>
                        </a:tabLst>
                      </a:pPr>
                      <a:r>
                        <a:rPr sz="1400" b="1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降低供应风险</a:t>
                      </a:r>
                      <a:r>
                        <a:rPr sz="1400" b="1" i="0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：极端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情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况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下，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开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源社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区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仍可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以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作为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与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全球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合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作伙</a:t>
                      </a:r>
                      <a:r>
                        <a:rPr sz="1400" i="0" spc="-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伴</a:t>
                      </a:r>
                      <a:r>
                        <a:rPr sz="1400" b="1" i="0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沟通</a:t>
                      </a:r>
                      <a:r>
                        <a:rPr sz="1400" b="1" i="0" spc="-15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400" b="1" i="0">
                          <a:solidFill>
                            <a:srgbClr val="C60009"/>
                          </a:solidFill>
                          <a:latin typeface="微软雅黑"/>
                          <a:cs typeface="微软雅黑"/>
                        </a:rPr>
                        <a:t>平台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持续</a:t>
                      </a:r>
                      <a:r>
                        <a:rPr sz="1400" i="0" spc="-1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推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动</a:t>
                      </a:r>
                      <a:r>
                        <a:rPr sz="1400" i="0" spc="-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ICT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产业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生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态的</a:t>
                      </a:r>
                      <a:r>
                        <a:rPr sz="14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发</a:t>
                      </a:r>
                      <a:r>
                        <a:rPr sz="14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展</a:t>
                      </a:r>
                      <a:endParaRPr sz="1400" i="0">
                        <a:latin typeface="微软雅黑"/>
                        <a:cs typeface="微软雅黑"/>
                      </a:endParaRPr>
                    </a:p>
                  </a:txBody>
                  <a:tcPr marL="0" marR="0" marT="107315" marB="0"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9100">
                <a:tc>
                  <a:txBody>
                    <a:bodyPr vert="horz" wrap="square"/>
                    <a:lstStyle/>
                    <a:p>
                      <a:pPr marL="252729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方式一：封闭开发商业</a:t>
                      </a:r>
                      <a:r>
                        <a:rPr sz="2000" i="0" spc="-1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版</a:t>
                      </a:r>
                      <a:r>
                        <a:rPr sz="2000" i="0" spc="-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OS</a:t>
                      </a:r>
                      <a:endParaRPr sz="2000" i="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T w="53975">
                      <a:solidFill>
                        <a:srgbClr val="FFFFFF"/>
                      </a:solidFill>
                      <a:prstDash val="soli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 i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53975">
                      <a:solidFill>
                        <a:srgbClr val="FFFFFF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方式二：开源社区</a:t>
                      </a:r>
                      <a:r>
                        <a:rPr sz="2000" i="0" spc="-45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2000" i="0">
                          <a:solidFill>
                            <a:srgbClr val="1D1D1A"/>
                          </a:solidFill>
                          <a:latin typeface="微软雅黑"/>
                          <a:cs typeface="微软雅黑"/>
                        </a:rPr>
                        <a:t>、共建共治共享</a:t>
                      </a:r>
                      <a:endParaRPr sz="2000" i="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T w="53975">
                      <a:solidFill>
                        <a:srgbClr val="FFFFFF"/>
                      </a:solidFill>
                      <a:prstDash val="solid"/>
                    </a:lnT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6" name="object 16"/>
          <p:cNvSpPr txBox="1"/>
          <p:nvPr/>
        </p:nvSpPr>
        <p:spPr>
          <a:xfrm>
            <a:off x="921207" y="5664200"/>
            <a:ext cx="3733800" cy="453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60009"/>
                </a:solidFill>
                <a:latin typeface="微软雅黑"/>
                <a:cs typeface="微软雅黑"/>
              </a:rPr>
              <a:t>优势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：节奏快/满足商业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诉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求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>
                <a:solidFill>
                  <a:srgbClr val="C60009"/>
                </a:solidFill>
                <a:latin typeface="微软雅黑"/>
                <a:cs typeface="微软雅黑"/>
              </a:rPr>
              <a:t>挑战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：OS市场空间</a:t>
            </a:r>
            <a:r>
              <a:rPr sz="1400" spc="-10">
                <a:solidFill>
                  <a:srgbClr val="1D1D1A"/>
                </a:solidFill>
                <a:latin typeface="微软雅黑"/>
                <a:cs typeface="微软雅黑"/>
              </a:rPr>
              <a:t>小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/过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度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竞争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不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利于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做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大生态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929628" y="2510027"/>
            <a:ext cx="3260090" cy="3218815"/>
          </a:xfrm>
          <a:custGeom>
            <a:rect l="l" t="t" r="r" b="b"/>
            <a:pathLst>
              <a:path w="3260090" h="3218815">
                <a:moveTo>
                  <a:pt x="1629918" y="0"/>
                </a:moveTo>
                <a:lnTo>
                  <a:pt x="1580989" y="711"/>
                </a:lnTo>
                <a:lnTo>
                  <a:pt x="1532419" y="2831"/>
                </a:lnTo>
                <a:lnTo>
                  <a:pt x="1484228" y="6341"/>
                </a:lnTo>
                <a:lnTo>
                  <a:pt x="1436435" y="11219"/>
                </a:lnTo>
                <a:lnTo>
                  <a:pt x="1389061" y="17448"/>
                </a:lnTo>
                <a:lnTo>
                  <a:pt x="1342125" y="25005"/>
                </a:lnTo>
                <a:lnTo>
                  <a:pt x="1295649" y="33873"/>
                </a:lnTo>
                <a:lnTo>
                  <a:pt x="1249652" y="44030"/>
                </a:lnTo>
                <a:lnTo>
                  <a:pt x="1204155" y="55456"/>
                </a:lnTo>
                <a:lnTo>
                  <a:pt x="1159177" y="68133"/>
                </a:lnTo>
                <a:lnTo>
                  <a:pt x="1114738" y="82039"/>
                </a:lnTo>
                <a:lnTo>
                  <a:pt x="1070860" y="97156"/>
                </a:lnTo>
                <a:lnTo>
                  <a:pt x="1027562" y="113463"/>
                </a:lnTo>
                <a:lnTo>
                  <a:pt x="984864" y="130940"/>
                </a:lnTo>
                <a:lnTo>
                  <a:pt x="942786" y="149567"/>
                </a:lnTo>
                <a:lnTo>
                  <a:pt x="901350" y="169324"/>
                </a:lnTo>
                <a:lnTo>
                  <a:pt x="860573" y="190192"/>
                </a:lnTo>
                <a:lnTo>
                  <a:pt x="820478" y="212151"/>
                </a:lnTo>
                <a:lnTo>
                  <a:pt x="781084" y="235180"/>
                </a:lnTo>
                <a:lnTo>
                  <a:pt x="742411" y="259260"/>
                </a:lnTo>
                <a:lnTo>
                  <a:pt x="704480" y="284371"/>
                </a:lnTo>
                <a:lnTo>
                  <a:pt x="667310" y="310493"/>
                </a:lnTo>
                <a:lnTo>
                  <a:pt x="630922" y="337606"/>
                </a:lnTo>
                <a:lnTo>
                  <a:pt x="595337" y="365690"/>
                </a:lnTo>
                <a:lnTo>
                  <a:pt x="560573" y="394725"/>
                </a:lnTo>
                <a:lnTo>
                  <a:pt x="526651" y="424692"/>
                </a:lnTo>
                <a:lnTo>
                  <a:pt x="493592" y="455570"/>
                </a:lnTo>
                <a:lnTo>
                  <a:pt x="461416" y="487339"/>
                </a:lnTo>
                <a:lnTo>
                  <a:pt x="430142" y="519980"/>
                </a:lnTo>
                <a:lnTo>
                  <a:pt x="399792" y="553473"/>
                </a:lnTo>
                <a:lnTo>
                  <a:pt x="370385" y="587797"/>
                </a:lnTo>
                <a:lnTo>
                  <a:pt x="341940" y="622933"/>
                </a:lnTo>
                <a:lnTo>
                  <a:pt x="314480" y="658861"/>
                </a:lnTo>
                <a:lnTo>
                  <a:pt x="288023" y="695561"/>
                </a:lnTo>
                <a:lnTo>
                  <a:pt x="262590" y="733014"/>
                </a:lnTo>
                <a:lnTo>
                  <a:pt x="238201" y="771198"/>
                </a:lnTo>
                <a:lnTo>
                  <a:pt x="214876" y="810095"/>
                </a:lnTo>
                <a:lnTo>
                  <a:pt x="192636" y="849684"/>
                </a:lnTo>
                <a:lnTo>
                  <a:pt x="171500" y="889946"/>
                </a:lnTo>
                <a:lnTo>
                  <a:pt x="151489" y="930860"/>
                </a:lnTo>
                <a:lnTo>
                  <a:pt x="132622" y="972407"/>
                </a:lnTo>
                <a:lnTo>
                  <a:pt x="114921" y="1014567"/>
                </a:lnTo>
                <a:lnTo>
                  <a:pt x="98405" y="1057319"/>
                </a:lnTo>
                <a:lnTo>
                  <a:pt x="83094" y="1100644"/>
                </a:lnTo>
                <a:lnTo>
                  <a:pt x="69009" y="1144523"/>
                </a:lnTo>
                <a:lnTo>
                  <a:pt x="56169" y="1188934"/>
                </a:lnTo>
                <a:lnTo>
                  <a:pt x="44596" y="1233859"/>
                </a:lnTo>
                <a:lnTo>
                  <a:pt x="34308" y="1279277"/>
                </a:lnTo>
                <a:lnTo>
                  <a:pt x="25327" y="1325169"/>
                </a:lnTo>
                <a:lnTo>
                  <a:pt x="17672" y="1371514"/>
                </a:lnTo>
                <a:lnTo>
                  <a:pt x="11364" y="1418292"/>
                </a:lnTo>
                <a:lnTo>
                  <a:pt x="6422" y="1465484"/>
                </a:lnTo>
                <a:lnTo>
                  <a:pt x="2867" y="1513070"/>
                </a:lnTo>
                <a:lnTo>
                  <a:pt x="720" y="1561030"/>
                </a:lnTo>
                <a:lnTo>
                  <a:pt x="0" y="1609344"/>
                </a:lnTo>
                <a:lnTo>
                  <a:pt x="720" y="1657657"/>
                </a:lnTo>
                <a:lnTo>
                  <a:pt x="2867" y="1705617"/>
                </a:lnTo>
                <a:lnTo>
                  <a:pt x="6422" y="1753203"/>
                </a:lnTo>
                <a:lnTo>
                  <a:pt x="11364" y="1800395"/>
                </a:lnTo>
                <a:lnTo>
                  <a:pt x="17672" y="1847173"/>
                </a:lnTo>
                <a:lnTo>
                  <a:pt x="25327" y="1893518"/>
                </a:lnTo>
                <a:lnTo>
                  <a:pt x="34308" y="1939410"/>
                </a:lnTo>
                <a:lnTo>
                  <a:pt x="44596" y="1984828"/>
                </a:lnTo>
                <a:lnTo>
                  <a:pt x="56169" y="2029753"/>
                </a:lnTo>
                <a:lnTo>
                  <a:pt x="69009" y="2074164"/>
                </a:lnTo>
                <a:lnTo>
                  <a:pt x="83094" y="2118043"/>
                </a:lnTo>
                <a:lnTo>
                  <a:pt x="98405" y="2161368"/>
                </a:lnTo>
                <a:lnTo>
                  <a:pt x="114921" y="2204120"/>
                </a:lnTo>
                <a:lnTo>
                  <a:pt x="132622" y="2246280"/>
                </a:lnTo>
                <a:lnTo>
                  <a:pt x="151489" y="2287827"/>
                </a:lnTo>
                <a:lnTo>
                  <a:pt x="171500" y="2328741"/>
                </a:lnTo>
                <a:lnTo>
                  <a:pt x="192636" y="2369003"/>
                </a:lnTo>
                <a:lnTo>
                  <a:pt x="214876" y="2408592"/>
                </a:lnTo>
                <a:lnTo>
                  <a:pt x="238201" y="2447489"/>
                </a:lnTo>
                <a:lnTo>
                  <a:pt x="262590" y="2485673"/>
                </a:lnTo>
                <a:lnTo>
                  <a:pt x="288023" y="2523126"/>
                </a:lnTo>
                <a:lnTo>
                  <a:pt x="314480" y="2559826"/>
                </a:lnTo>
                <a:lnTo>
                  <a:pt x="341940" y="2595754"/>
                </a:lnTo>
                <a:lnTo>
                  <a:pt x="370385" y="2630890"/>
                </a:lnTo>
                <a:lnTo>
                  <a:pt x="399792" y="2665214"/>
                </a:lnTo>
                <a:lnTo>
                  <a:pt x="430142" y="2698707"/>
                </a:lnTo>
                <a:lnTo>
                  <a:pt x="461416" y="2731348"/>
                </a:lnTo>
                <a:lnTo>
                  <a:pt x="493592" y="2763117"/>
                </a:lnTo>
                <a:lnTo>
                  <a:pt x="526651" y="2793995"/>
                </a:lnTo>
                <a:lnTo>
                  <a:pt x="560573" y="2823962"/>
                </a:lnTo>
                <a:lnTo>
                  <a:pt x="595337" y="2852997"/>
                </a:lnTo>
                <a:lnTo>
                  <a:pt x="630922" y="2881081"/>
                </a:lnTo>
                <a:lnTo>
                  <a:pt x="667310" y="2908194"/>
                </a:lnTo>
                <a:lnTo>
                  <a:pt x="704480" y="2934316"/>
                </a:lnTo>
                <a:lnTo>
                  <a:pt x="742411" y="2959427"/>
                </a:lnTo>
                <a:lnTo>
                  <a:pt x="781084" y="2983507"/>
                </a:lnTo>
                <a:lnTo>
                  <a:pt x="820478" y="3006536"/>
                </a:lnTo>
                <a:lnTo>
                  <a:pt x="860573" y="3028495"/>
                </a:lnTo>
                <a:lnTo>
                  <a:pt x="901350" y="3049363"/>
                </a:lnTo>
                <a:lnTo>
                  <a:pt x="942786" y="3069120"/>
                </a:lnTo>
                <a:lnTo>
                  <a:pt x="984864" y="3087747"/>
                </a:lnTo>
                <a:lnTo>
                  <a:pt x="1027562" y="3105224"/>
                </a:lnTo>
                <a:lnTo>
                  <a:pt x="1070860" y="3121531"/>
                </a:lnTo>
                <a:lnTo>
                  <a:pt x="1114738" y="3136648"/>
                </a:lnTo>
                <a:lnTo>
                  <a:pt x="1159177" y="3150554"/>
                </a:lnTo>
                <a:lnTo>
                  <a:pt x="1204155" y="3163231"/>
                </a:lnTo>
                <a:lnTo>
                  <a:pt x="1249652" y="3174657"/>
                </a:lnTo>
                <a:lnTo>
                  <a:pt x="1295649" y="3184814"/>
                </a:lnTo>
                <a:lnTo>
                  <a:pt x="1342125" y="3193682"/>
                </a:lnTo>
                <a:lnTo>
                  <a:pt x="1389061" y="3201239"/>
                </a:lnTo>
                <a:lnTo>
                  <a:pt x="1436435" y="3207468"/>
                </a:lnTo>
                <a:lnTo>
                  <a:pt x="1484228" y="3212346"/>
                </a:lnTo>
                <a:lnTo>
                  <a:pt x="1532419" y="3215856"/>
                </a:lnTo>
                <a:lnTo>
                  <a:pt x="1580989" y="3217976"/>
                </a:lnTo>
                <a:lnTo>
                  <a:pt x="1629918" y="3218688"/>
                </a:lnTo>
                <a:lnTo>
                  <a:pt x="1678846" y="3217976"/>
                </a:lnTo>
                <a:lnTo>
                  <a:pt x="1727416" y="3215856"/>
                </a:lnTo>
                <a:lnTo>
                  <a:pt x="1775607" y="3212346"/>
                </a:lnTo>
                <a:lnTo>
                  <a:pt x="1823400" y="3207468"/>
                </a:lnTo>
                <a:lnTo>
                  <a:pt x="1870774" y="3201239"/>
                </a:lnTo>
                <a:lnTo>
                  <a:pt x="1917710" y="3193682"/>
                </a:lnTo>
                <a:lnTo>
                  <a:pt x="1964186" y="3184814"/>
                </a:lnTo>
                <a:lnTo>
                  <a:pt x="2010183" y="3174657"/>
                </a:lnTo>
                <a:lnTo>
                  <a:pt x="2055680" y="3163231"/>
                </a:lnTo>
                <a:lnTo>
                  <a:pt x="2100658" y="3150554"/>
                </a:lnTo>
                <a:lnTo>
                  <a:pt x="2145097" y="3136648"/>
                </a:lnTo>
                <a:lnTo>
                  <a:pt x="2188975" y="3121531"/>
                </a:lnTo>
                <a:lnTo>
                  <a:pt x="2232273" y="3105224"/>
                </a:lnTo>
                <a:lnTo>
                  <a:pt x="2274971" y="3087747"/>
                </a:lnTo>
                <a:lnTo>
                  <a:pt x="2317049" y="3069120"/>
                </a:lnTo>
                <a:lnTo>
                  <a:pt x="2358485" y="3049363"/>
                </a:lnTo>
                <a:lnTo>
                  <a:pt x="2399262" y="3028495"/>
                </a:lnTo>
                <a:lnTo>
                  <a:pt x="2439357" y="3006536"/>
                </a:lnTo>
                <a:lnTo>
                  <a:pt x="2478751" y="2983507"/>
                </a:lnTo>
                <a:lnTo>
                  <a:pt x="2517424" y="2959427"/>
                </a:lnTo>
                <a:lnTo>
                  <a:pt x="2555355" y="2934316"/>
                </a:lnTo>
                <a:lnTo>
                  <a:pt x="2592525" y="2908194"/>
                </a:lnTo>
                <a:lnTo>
                  <a:pt x="2628913" y="2881081"/>
                </a:lnTo>
                <a:lnTo>
                  <a:pt x="2664498" y="2852997"/>
                </a:lnTo>
                <a:lnTo>
                  <a:pt x="2699262" y="2823962"/>
                </a:lnTo>
                <a:lnTo>
                  <a:pt x="2733184" y="2793995"/>
                </a:lnTo>
                <a:lnTo>
                  <a:pt x="2766243" y="2763117"/>
                </a:lnTo>
                <a:lnTo>
                  <a:pt x="2798419" y="2731348"/>
                </a:lnTo>
                <a:lnTo>
                  <a:pt x="2829693" y="2698707"/>
                </a:lnTo>
                <a:lnTo>
                  <a:pt x="2860043" y="2665214"/>
                </a:lnTo>
                <a:lnTo>
                  <a:pt x="2889450" y="2630890"/>
                </a:lnTo>
                <a:lnTo>
                  <a:pt x="2917895" y="2595754"/>
                </a:lnTo>
                <a:lnTo>
                  <a:pt x="2945355" y="2559826"/>
                </a:lnTo>
                <a:lnTo>
                  <a:pt x="2971812" y="2523126"/>
                </a:lnTo>
                <a:lnTo>
                  <a:pt x="2997245" y="2485673"/>
                </a:lnTo>
                <a:lnTo>
                  <a:pt x="3021634" y="2447489"/>
                </a:lnTo>
                <a:lnTo>
                  <a:pt x="3044959" y="2408592"/>
                </a:lnTo>
                <a:lnTo>
                  <a:pt x="3067199" y="2369003"/>
                </a:lnTo>
                <a:lnTo>
                  <a:pt x="3088335" y="2328741"/>
                </a:lnTo>
                <a:lnTo>
                  <a:pt x="3108346" y="2287827"/>
                </a:lnTo>
                <a:lnTo>
                  <a:pt x="3127213" y="2246280"/>
                </a:lnTo>
                <a:lnTo>
                  <a:pt x="3144914" y="2204120"/>
                </a:lnTo>
                <a:lnTo>
                  <a:pt x="3161430" y="2161368"/>
                </a:lnTo>
                <a:lnTo>
                  <a:pt x="3176741" y="2118043"/>
                </a:lnTo>
                <a:lnTo>
                  <a:pt x="3190826" y="2074164"/>
                </a:lnTo>
                <a:lnTo>
                  <a:pt x="3203666" y="2029753"/>
                </a:lnTo>
                <a:lnTo>
                  <a:pt x="3215239" y="1984828"/>
                </a:lnTo>
                <a:lnTo>
                  <a:pt x="3225527" y="1939410"/>
                </a:lnTo>
                <a:lnTo>
                  <a:pt x="3234508" y="1893518"/>
                </a:lnTo>
                <a:lnTo>
                  <a:pt x="3242163" y="1847173"/>
                </a:lnTo>
                <a:lnTo>
                  <a:pt x="3248471" y="1800395"/>
                </a:lnTo>
                <a:lnTo>
                  <a:pt x="3253413" y="1753203"/>
                </a:lnTo>
                <a:lnTo>
                  <a:pt x="3256968" y="1705617"/>
                </a:lnTo>
                <a:lnTo>
                  <a:pt x="3259115" y="1657657"/>
                </a:lnTo>
                <a:lnTo>
                  <a:pt x="3259836" y="1609344"/>
                </a:lnTo>
                <a:lnTo>
                  <a:pt x="3259115" y="1561030"/>
                </a:lnTo>
                <a:lnTo>
                  <a:pt x="3256968" y="1513070"/>
                </a:lnTo>
                <a:lnTo>
                  <a:pt x="3253413" y="1465484"/>
                </a:lnTo>
                <a:lnTo>
                  <a:pt x="3248471" y="1418292"/>
                </a:lnTo>
                <a:lnTo>
                  <a:pt x="3242163" y="1371514"/>
                </a:lnTo>
                <a:lnTo>
                  <a:pt x="3234508" y="1325169"/>
                </a:lnTo>
                <a:lnTo>
                  <a:pt x="3225527" y="1279277"/>
                </a:lnTo>
                <a:lnTo>
                  <a:pt x="3215239" y="1233859"/>
                </a:lnTo>
                <a:lnTo>
                  <a:pt x="3203666" y="1188934"/>
                </a:lnTo>
                <a:lnTo>
                  <a:pt x="3190826" y="1144523"/>
                </a:lnTo>
                <a:lnTo>
                  <a:pt x="3176741" y="1100644"/>
                </a:lnTo>
                <a:lnTo>
                  <a:pt x="3161430" y="1057319"/>
                </a:lnTo>
                <a:lnTo>
                  <a:pt x="3144914" y="1014567"/>
                </a:lnTo>
                <a:lnTo>
                  <a:pt x="3127213" y="972407"/>
                </a:lnTo>
                <a:lnTo>
                  <a:pt x="3108346" y="930860"/>
                </a:lnTo>
                <a:lnTo>
                  <a:pt x="3088335" y="889946"/>
                </a:lnTo>
                <a:lnTo>
                  <a:pt x="3067199" y="849684"/>
                </a:lnTo>
                <a:lnTo>
                  <a:pt x="3044959" y="810095"/>
                </a:lnTo>
                <a:lnTo>
                  <a:pt x="3021634" y="771198"/>
                </a:lnTo>
                <a:lnTo>
                  <a:pt x="2997245" y="733014"/>
                </a:lnTo>
                <a:lnTo>
                  <a:pt x="2971812" y="695561"/>
                </a:lnTo>
                <a:lnTo>
                  <a:pt x="2945355" y="658861"/>
                </a:lnTo>
                <a:lnTo>
                  <a:pt x="2917895" y="622933"/>
                </a:lnTo>
                <a:lnTo>
                  <a:pt x="2889450" y="587797"/>
                </a:lnTo>
                <a:lnTo>
                  <a:pt x="2860043" y="553473"/>
                </a:lnTo>
                <a:lnTo>
                  <a:pt x="2829693" y="519980"/>
                </a:lnTo>
                <a:lnTo>
                  <a:pt x="2798419" y="487339"/>
                </a:lnTo>
                <a:lnTo>
                  <a:pt x="2766243" y="455570"/>
                </a:lnTo>
                <a:lnTo>
                  <a:pt x="2733184" y="424692"/>
                </a:lnTo>
                <a:lnTo>
                  <a:pt x="2699262" y="394725"/>
                </a:lnTo>
                <a:lnTo>
                  <a:pt x="2664498" y="365690"/>
                </a:lnTo>
                <a:lnTo>
                  <a:pt x="2628913" y="337606"/>
                </a:lnTo>
                <a:lnTo>
                  <a:pt x="2592525" y="310493"/>
                </a:lnTo>
                <a:lnTo>
                  <a:pt x="2555355" y="284371"/>
                </a:lnTo>
                <a:lnTo>
                  <a:pt x="2517424" y="259260"/>
                </a:lnTo>
                <a:lnTo>
                  <a:pt x="2478751" y="235180"/>
                </a:lnTo>
                <a:lnTo>
                  <a:pt x="2439357" y="212151"/>
                </a:lnTo>
                <a:lnTo>
                  <a:pt x="2399262" y="190192"/>
                </a:lnTo>
                <a:lnTo>
                  <a:pt x="2358485" y="169324"/>
                </a:lnTo>
                <a:lnTo>
                  <a:pt x="2317049" y="149567"/>
                </a:lnTo>
                <a:lnTo>
                  <a:pt x="2274971" y="130940"/>
                </a:lnTo>
                <a:lnTo>
                  <a:pt x="2232273" y="113463"/>
                </a:lnTo>
                <a:lnTo>
                  <a:pt x="2188975" y="97156"/>
                </a:lnTo>
                <a:lnTo>
                  <a:pt x="2145097" y="82039"/>
                </a:lnTo>
                <a:lnTo>
                  <a:pt x="2100658" y="68133"/>
                </a:lnTo>
                <a:lnTo>
                  <a:pt x="2055680" y="55456"/>
                </a:lnTo>
                <a:lnTo>
                  <a:pt x="2010183" y="44030"/>
                </a:lnTo>
                <a:lnTo>
                  <a:pt x="1964186" y="33873"/>
                </a:lnTo>
                <a:lnTo>
                  <a:pt x="1917710" y="25005"/>
                </a:lnTo>
                <a:lnTo>
                  <a:pt x="1870774" y="17448"/>
                </a:lnTo>
                <a:lnTo>
                  <a:pt x="1823400" y="11219"/>
                </a:lnTo>
                <a:lnTo>
                  <a:pt x="1775607" y="6341"/>
                </a:lnTo>
                <a:lnTo>
                  <a:pt x="1727416" y="2831"/>
                </a:lnTo>
                <a:lnTo>
                  <a:pt x="1678846" y="711"/>
                </a:lnTo>
                <a:lnTo>
                  <a:pt x="1629918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900416" y="2988564"/>
            <a:ext cx="1045844" cy="1026160"/>
          </a:xfrm>
          <a:custGeom>
            <a:rect l="l" t="t" r="r" b="b"/>
            <a:pathLst>
              <a:path w="1045844" h="1026160">
                <a:moveTo>
                  <a:pt x="522731" y="0"/>
                </a:moveTo>
                <a:lnTo>
                  <a:pt x="475156" y="2095"/>
                </a:lnTo>
                <a:lnTo>
                  <a:pt x="428777" y="8262"/>
                </a:lnTo>
                <a:lnTo>
                  <a:pt x="383778" y="18319"/>
                </a:lnTo>
                <a:lnTo>
                  <a:pt x="340344" y="32085"/>
                </a:lnTo>
                <a:lnTo>
                  <a:pt x="298660" y="49379"/>
                </a:lnTo>
                <a:lnTo>
                  <a:pt x="258910" y="70019"/>
                </a:lnTo>
                <a:lnTo>
                  <a:pt x="221280" y="93825"/>
                </a:lnTo>
                <a:lnTo>
                  <a:pt x="185953" y="120615"/>
                </a:lnTo>
                <a:lnTo>
                  <a:pt x="153114" y="150209"/>
                </a:lnTo>
                <a:lnTo>
                  <a:pt x="122948" y="182425"/>
                </a:lnTo>
                <a:lnTo>
                  <a:pt x="95640" y="217082"/>
                </a:lnTo>
                <a:lnTo>
                  <a:pt x="71374" y="254000"/>
                </a:lnTo>
                <a:lnTo>
                  <a:pt x="50334" y="292996"/>
                </a:lnTo>
                <a:lnTo>
                  <a:pt x="32706" y="333890"/>
                </a:lnTo>
                <a:lnTo>
                  <a:pt x="18674" y="376502"/>
                </a:lnTo>
                <a:lnTo>
                  <a:pt x="8422" y="420649"/>
                </a:lnTo>
                <a:lnTo>
                  <a:pt x="2136" y="466150"/>
                </a:lnTo>
                <a:lnTo>
                  <a:pt x="0" y="512825"/>
                </a:lnTo>
                <a:lnTo>
                  <a:pt x="2136" y="559501"/>
                </a:lnTo>
                <a:lnTo>
                  <a:pt x="8422" y="605002"/>
                </a:lnTo>
                <a:lnTo>
                  <a:pt x="18674" y="649149"/>
                </a:lnTo>
                <a:lnTo>
                  <a:pt x="32706" y="691761"/>
                </a:lnTo>
                <a:lnTo>
                  <a:pt x="50334" y="732655"/>
                </a:lnTo>
                <a:lnTo>
                  <a:pt x="71373" y="771652"/>
                </a:lnTo>
                <a:lnTo>
                  <a:pt x="95640" y="808569"/>
                </a:lnTo>
                <a:lnTo>
                  <a:pt x="122948" y="843226"/>
                </a:lnTo>
                <a:lnTo>
                  <a:pt x="153114" y="875442"/>
                </a:lnTo>
                <a:lnTo>
                  <a:pt x="185953" y="905036"/>
                </a:lnTo>
                <a:lnTo>
                  <a:pt x="221280" y="931826"/>
                </a:lnTo>
                <a:lnTo>
                  <a:pt x="258910" y="955632"/>
                </a:lnTo>
                <a:lnTo>
                  <a:pt x="298660" y="976272"/>
                </a:lnTo>
                <a:lnTo>
                  <a:pt x="340344" y="993566"/>
                </a:lnTo>
                <a:lnTo>
                  <a:pt x="383778" y="1007332"/>
                </a:lnTo>
                <a:lnTo>
                  <a:pt x="428777" y="1017389"/>
                </a:lnTo>
                <a:lnTo>
                  <a:pt x="475156" y="1023556"/>
                </a:lnTo>
                <a:lnTo>
                  <a:pt x="522731" y="1025652"/>
                </a:lnTo>
                <a:lnTo>
                  <a:pt x="570307" y="1023556"/>
                </a:lnTo>
                <a:lnTo>
                  <a:pt x="616686" y="1017389"/>
                </a:lnTo>
                <a:lnTo>
                  <a:pt x="661685" y="1007332"/>
                </a:lnTo>
                <a:lnTo>
                  <a:pt x="705119" y="993566"/>
                </a:lnTo>
                <a:lnTo>
                  <a:pt x="746803" y="976272"/>
                </a:lnTo>
                <a:lnTo>
                  <a:pt x="786553" y="955632"/>
                </a:lnTo>
                <a:lnTo>
                  <a:pt x="824183" y="931826"/>
                </a:lnTo>
                <a:lnTo>
                  <a:pt x="859510" y="905036"/>
                </a:lnTo>
                <a:lnTo>
                  <a:pt x="892349" y="875442"/>
                </a:lnTo>
                <a:lnTo>
                  <a:pt x="922515" y="843226"/>
                </a:lnTo>
                <a:lnTo>
                  <a:pt x="949823" y="808569"/>
                </a:lnTo>
                <a:lnTo>
                  <a:pt x="974089" y="771652"/>
                </a:lnTo>
                <a:lnTo>
                  <a:pt x="995129" y="732655"/>
                </a:lnTo>
                <a:lnTo>
                  <a:pt x="1012757" y="691761"/>
                </a:lnTo>
                <a:lnTo>
                  <a:pt x="1026789" y="649149"/>
                </a:lnTo>
                <a:lnTo>
                  <a:pt x="1037041" y="605002"/>
                </a:lnTo>
                <a:lnTo>
                  <a:pt x="1043327" y="559501"/>
                </a:lnTo>
                <a:lnTo>
                  <a:pt x="1045463" y="512825"/>
                </a:lnTo>
                <a:lnTo>
                  <a:pt x="1043327" y="466150"/>
                </a:lnTo>
                <a:lnTo>
                  <a:pt x="1037041" y="420649"/>
                </a:lnTo>
                <a:lnTo>
                  <a:pt x="1026789" y="376502"/>
                </a:lnTo>
                <a:lnTo>
                  <a:pt x="1012757" y="333890"/>
                </a:lnTo>
                <a:lnTo>
                  <a:pt x="995129" y="292996"/>
                </a:lnTo>
                <a:lnTo>
                  <a:pt x="974090" y="254000"/>
                </a:lnTo>
                <a:lnTo>
                  <a:pt x="949823" y="217082"/>
                </a:lnTo>
                <a:lnTo>
                  <a:pt x="922515" y="182425"/>
                </a:lnTo>
                <a:lnTo>
                  <a:pt x="892349" y="150209"/>
                </a:lnTo>
                <a:lnTo>
                  <a:pt x="859510" y="120615"/>
                </a:lnTo>
                <a:lnTo>
                  <a:pt x="824183" y="93825"/>
                </a:lnTo>
                <a:lnTo>
                  <a:pt x="786553" y="70019"/>
                </a:lnTo>
                <a:lnTo>
                  <a:pt x="746803" y="49379"/>
                </a:lnTo>
                <a:lnTo>
                  <a:pt x="705119" y="32085"/>
                </a:lnTo>
                <a:lnTo>
                  <a:pt x="661685" y="18319"/>
                </a:lnTo>
                <a:lnTo>
                  <a:pt x="616686" y="8262"/>
                </a:lnTo>
                <a:lnTo>
                  <a:pt x="570307" y="2095"/>
                </a:lnTo>
                <a:lnTo>
                  <a:pt x="522731" y="0"/>
                </a:lnTo>
                <a:close/>
              </a:path>
            </a:pathLst>
          </a:custGeom>
          <a:solidFill>
            <a:srgbClr val="9EDBE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147559" y="3901440"/>
            <a:ext cx="1047115" cy="1026160"/>
          </a:xfrm>
          <a:custGeom>
            <a:rect l="l" t="t" r="r" b="b"/>
            <a:pathLst>
              <a:path w="1047115" h="1026160">
                <a:moveTo>
                  <a:pt x="523494" y="0"/>
                </a:moveTo>
                <a:lnTo>
                  <a:pt x="475836" y="2095"/>
                </a:lnTo>
                <a:lnTo>
                  <a:pt x="429379" y="8262"/>
                </a:lnTo>
                <a:lnTo>
                  <a:pt x="384307" y="18319"/>
                </a:lnTo>
                <a:lnTo>
                  <a:pt x="340805" y="32085"/>
                </a:lnTo>
                <a:lnTo>
                  <a:pt x="299057" y="49379"/>
                </a:lnTo>
                <a:lnTo>
                  <a:pt x="259249" y="70019"/>
                </a:lnTo>
                <a:lnTo>
                  <a:pt x="221564" y="93825"/>
                </a:lnTo>
                <a:lnTo>
                  <a:pt x="186188" y="120615"/>
                </a:lnTo>
                <a:lnTo>
                  <a:pt x="153304" y="150209"/>
                </a:lnTo>
                <a:lnTo>
                  <a:pt x="123099" y="182425"/>
                </a:lnTo>
                <a:lnTo>
                  <a:pt x="95755" y="217082"/>
                </a:lnTo>
                <a:lnTo>
                  <a:pt x="71458" y="254000"/>
                </a:lnTo>
                <a:lnTo>
                  <a:pt x="50393" y="292996"/>
                </a:lnTo>
                <a:lnTo>
                  <a:pt x="32744" y="333890"/>
                </a:lnTo>
                <a:lnTo>
                  <a:pt x="18695" y="376502"/>
                </a:lnTo>
                <a:lnTo>
                  <a:pt x="8432" y="420649"/>
                </a:lnTo>
                <a:lnTo>
                  <a:pt x="2138" y="466150"/>
                </a:lnTo>
                <a:lnTo>
                  <a:pt x="0" y="512826"/>
                </a:lnTo>
                <a:lnTo>
                  <a:pt x="2138" y="559501"/>
                </a:lnTo>
                <a:lnTo>
                  <a:pt x="8432" y="605002"/>
                </a:lnTo>
                <a:lnTo>
                  <a:pt x="18695" y="649149"/>
                </a:lnTo>
                <a:lnTo>
                  <a:pt x="32744" y="691761"/>
                </a:lnTo>
                <a:lnTo>
                  <a:pt x="50393" y="732655"/>
                </a:lnTo>
                <a:lnTo>
                  <a:pt x="71458" y="771652"/>
                </a:lnTo>
                <a:lnTo>
                  <a:pt x="95755" y="808569"/>
                </a:lnTo>
                <a:lnTo>
                  <a:pt x="123099" y="843226"/>
                </a:lnTo>
                <a:lnTo>
                  <a:pt x="153304" y="875442"/>
                </a:lnTo>
                <a:lnTo>
                  <a:pt x="186188" y="905036"/>
                </a:lnTo>
                <a:lnTo>
                  <a:pt x="221564" y="931826"/>
                </a:lnTo>
                <a:lnTo>
                  <a:pt x="259249" y="955632"/>
                </a:lnTo>
                <a:lnTo>
                  <a:pt x="299057" y="976272"/>
                </a:lnTo>
                <a:lnTo>
                  <a:pt x="340805" y="993566"/>
                </a:lnTo>
                <a:lnTo>
                  <a:pt x="384307" y="1007332"/>
                </a:lnTo>
                <a:lnTo>
                  <a:pt x="429379" y="1017389"/>
                </a:lnTo>
                <a:lnTo>
                  <a:pt x="475836" y="1023556"/>
                </a:lnTo>
                <a:lnTo>
                  <a:pt x="523494" y="1025652"/>
                </a:lnTo>
                <a:lnTo>
                  <a:pt x="571151" y="1023556"/>
                </a:lnTo>
                <a:lnTo>
                  <a:pt x="617608" y="1017389"/>
                </a:lnTo>
                <a:lnTo>
                  <a:pt x="662680" y="1007332"/>
                </a:lnTo>
                <a:lnTo>
                  <a:pt x="706182" y="993566"/>
                </a:lnTo>
                <a:lnTo>
                  <a:pt x="747930" y="976272"/>
                </a:lnTo>
                <a:lnTo>
                  <a:pt x="787738" y="955632"/>
                </a:lnTo>
                <a:lnTo>
                  <a:pt x="825423" y="931826"/>
                </a:lnTo>
                <a:lnTo>
                  <a:pt x="860799" y="905036"/>
                </a:lnTo>
                <a:lnTo>
                  <a:pt x="893683" y="875442"/>
                </a:lnTo>
                <a:lnTo>
                  <a:pt x="923888" y="843226"/>
                </a:lnTo>
                <a:lnTo>
                  <a:pt x="951232" y="808569"/>
                </a:lnTo>
                <a:lnTo>
                  <a:pt x="975529" y="771652"/>
                </a:lnTo>
                <a:lnTo>
                  <a:pt x="996594" y="732655"/>
                </a:lnTo>
                <a:lnTo>
                  <a:pt x="1014243" y="691761"/>
                </a:lnTo>
                <a:lnTo>
                  <a:pt x="1028292" y="649149"/>
                </a:lnTo>
                <a:lnTo>
                  <a:pt x="1038555" y="605002"/>
                </a:lnTo>
                <a:lnTo>
                  <a:pt x="1044849" y="559501"/>
                </a:lnTo>
                <a:lnTo>
                  <a:pt x="1046988" y="512826"/>
                </a:lnTo>
                <a:lnTo>
                  <a:pt x="1044849" y="466150"/>
                </a:lnTo>
                <a:lnTo>
                  <a:pt x="1038555" y="420649"/>
                </a:lnTo>
                <a:lnTo>
                  <a:pt x="1028292" y="376502"/>
                </a:lnTo>
                <a:lnTo>
                  <a:pt x="1014243" y="333890"/>
                </a:lnTo>
                <a:lnTo>
                  <a:pt x="996594" y="292996"/>
                </a:lnTo>
                <a:lnTo>
                  <a:pt x="975529" y="254000"/>
                </a:lnTo>
                <a:lnTo>
                  <a:pt x="951232" y="217082"/>
                </a:lnTo>
                <a:lnTo>
                  <a:pt x="923888" y="182425"/>
                </a:lnTo>
                <a:lnTo>
                  <a:pt x="893683" y="150209"/>
                </a:lnTo>
                <a:lnTo>
                  <a:pt x="860799" y="120615"/>
                </a:lnTo>
                <a:lnTo>
                  <a:pt x="825423" y="93825"/>
                </a:lnTo>
                <a:lnTo>
                  <a:pt x="787738" y="70019"/>
                </a:lnTo>
                <a:lnTo>
                  <a:pt x="747930" y="49379"/>
                </a:lnTo>
                <a:lnTo>
                  <a:pt x="706182" y="32085"/>
                </a:lnTo>
                <a:lnTo>
                  <a:pt x="662680" y="18319"/>
                </a:lnTo>
                <a:lnTo>
                  <a:pt x="617608" y="8262"/>
                </a:lnTo>
                <a:lnTo>
                  <a:pt x="571151" y="2095"/>
                </a:lnTo>
                <a:lnTo>
                  <a:pt x="523494" y="0"/>
                </a:lnTo>
                <a:close/>
              </a:path>
            </a:pathLst>
          </a:custGeom>
          <a:solidFill>
            <a:srgbClr val="9EDBE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8157209" y="3324555"/>
            <a:ext cx="53467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1D1D1A"/>
                </a:solidFill>
                <a:latin typeface="微软雅黑"/>
                <a:cs typeface="微软雅黑"/>
              </a:rPr>
              <a:t>麒麟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368031" y="4238371"/>
            <a:ext cx="53467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solidFill>
                  <a:srgbClr val="1D1D1A"/>
                </a:solidFill>
                <a:latin typeface="微软雅黑"/>
                <a:cs typeface="微软雅黑"/>
              </a:rPr>
              <a:t>华为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768095" y="3701796"/>
            <a:ext cx="1045844" cy="1026160"/>
          </a:xfrm>
          <a:custGeom>
            <a:rect l="l" t="t" r="r" b="b"/>
            <a:pathLst>
              <a:path w="1045844" h="1026160">
                <a:moveTo>
                  <a:pt x="522732" y="0"/>
                </a:moveTo>
                <a:lnTo>
                  <a:pt x="475152" y="2095"/>
                </a:lnTo>
                <a:lnTo>
                  <a:pt x="428770" y="8262"/>
                </a:lnTo>
                <a:lnTo>
                  <a:pt x="383769" y="18319"/>
                </a:lnTo>
                <a:lnTo>
                  <a:pt x="340334" y="32085"/>
                </a:lnTo>
                <a:lnTo>
                  <a:pt x="298649" y="49379"/>
                </a:lnTo>
                <a:lnTo>
                  <a:pt x="258899" y="70019"/>
                </a:lnTo>
                <a:lnTo>
                  <a:pt x="221268" y="93825"/>
                </a:lnTo>
                <a:lnTo>
                  <a:pt x="185942" y="120615"/>
                </a:lnTo>
                <a:lnTo>
                  <a:pt x="153104" y="150209"/>
                </a:lnTo>
                <a:lnTo>
                  <a:pt x="122940" y="182425"/>
                </a:lnTo>
                <a:lnTo>
                  <a:pt x="95633" y="217082"/>
                </a:lnTo>
                <a:lnTo>
                  <a:pt x="71368" y="254000"/>
                </a:lnTo>
                <a:lnTo>
                  <a:pt x="50330" y="292996"/>
                </a:lnTo>
                <a:lnTo>
                  <a:pt x="32703" y="333890"/>
                </a:lnTo>
                <a:lnTo>
                  <a:pt x="18672" y="376502"/>
                </a:lnTo>
                <a:lnTo>
                  <a:pt x="8421" y="420649"/>
                </a:lnTo>
                <a:lnTo>
                  <a:pt x="2136" y="466150"/>
                </a:lnTo>
                <a:lnTo>
                  <a:pt x="0" y="512825"/>
                </a:lnTo>
                <a:lnTo>
                  <a:pt x="2136" y="559501"/>
                </a:lnTo>
                <a:lnTo>
                  <a:pt x="8421" y="605002"/>
                </a:lnTo>
                <a:lnTo>
                  <a:pt x="18672" y="649149"/>
                </a:lnTo>
                <a:lnTo>
                  <a:pt x="32703" y="691761"/>
                </a:lnTo>
                <a:lnTo>
                  <a:pt x="50330" y="732655"/>
                </a:lnTo>
                <a:lnTo>
                  <a:pt x="71368" y="771652"/>
                </a:lnTo>
                <a:lnTo>
                  <a:pt x="95633" y="808569"/>
                </a:lnTo>
                <a:lnTo>
                  <a:pt x="122940" y="843226"/>
                </a:lnTo>
                <a:lnTo>
                  <a:pt x="153104" y="875442"/>
                </a:lnTo>
                <a:lnTo>
                  <a:pt x="185942" y="905036"/>
                </a:lnTo>
                <a:lnTo>
                  <a:pt x="221268" y="931826"/>
                </a:lnTo>
                <a:lnTo>
                  <a:pt x="258899" y="955632"/>
                </a:lnTo>
                <a:lnTo>
                  <a:pt x="298649" y="976272"/>
                </a:lnTo>
                <a:lnTo>
                  <a:pt x="340334" y="993566"/>
                </a:lnTo>
                <a:lnTo>
                  <a:pt x="383769" y="1007332"/>
                </a:lnTo>
                <a:lnTo>
                  <a:pt x="428770" y="1017389"/>
                </a:lnTo>
                <a:lnTo>
                  <a:pt x="475152" y="1023556"/>
                </a:lnTo>
                <a:lnTo>
                  <a:pt x="522732" y="1025651"/>
                </a:lnTo>
                <a:lnTo>
                  <a:pt x="570307" y="1023556"/>
                </a:lnTo>
                <a:lnTo>
                  <a:pt x="616686" y="1017389"/>
                </a:lnTo>
                <a:lnTo>
                  <a:pt x="661685" y="1007332"/>
                </a:lnTo>
                <a:lnTo>
                  <a:pt x="705119" y="993566"/>
                </a:lnTo>
                <a:lnTo>
                  <a:pt x="746803" y="976272"/>
                </a:lnTo>
                <a:lnTo>
                  <a:pt x="786553" y="955632"/>
                </a:lnTo>
                <a:lnTo>
                  <a:pt x="824183" y="931826"/>
                </a:lnTo>
                <a:lnTo>
                  <a:pt x="859510" y="905036"/>
                </a:lnTo>
                <a:lnTo>
                  <a:pt x="892349" y="875442"/>
                </a:lnTo>
                <a:lnTo>
                  <a:pt x="922515" y="843226"/>
                </a:lnTo>
                <a:lnTo>
                  <a:pt x="949823" y="808569"/>
                </a:lnTo>
                <a:lnTo>
                  <a:pt x="974089" y="771652"/>
                </a:lnTo>
                <a:lnTo>
                  <a:pt x="995129" y="732655"/>
                </a:lnTo>
                <a:lnTo>
                  <a:pt x="1012757" y="691761"/>
                </a:lnTo>
                <a:lnTo>
                  <a:pt x="1026789" y="649149"/>
                </a:lnTo>
                <a:lnTo>
                  <a:pt x="1037041" y="605002"/>
                </a:lnTo>
                <a:lnTo>
                  <a:pt x="1043327" y="559501"/>
                </a:lnTo>
                <a:lnTo>
                  <a:pt x="1045464" y="512825"/>
                </a:lnTo>
                <a:lnTo>
                  <a:pt x="1043327" y="466150"/>
                </a:lnTo>
                <a:lnTo>
                  <a:pt x="1037041" y="420649"/>
                </a:lnTo>
                <a:lnTo>
                  <a:pt x="1026789" y="376502"/>
                </a:lnTo>
                <a:lnTo>
                  <a:pt x="1012757" y="333890"/>
                </a:lnTo>
                <a:lnTo>
                  <a:pt x="995129" y="292996"/>
                </a:lnTo>
                <a:lnTo>
                  <a:pt x="974090" y="254000"/>
                </a:lnTo>
                <a:lnTo>
                  <a:pt x="949823" y="217082"/>
                </a:lnTo>
                <a:lnTo>
                  <a:pt x="922515" y="182425"/>
                </a:lnTo>
                <a:lnTo>
                  <a:pt x="892349" y="150209"/>
                </a:lnTo>
                <a:lnTo>
                  <a:pt x="859510" y="120615"/>
                </a:lnTo>
                <a:lnTo>
                  <a:pt x="824183" y="93825"/>
                </a:lnTo>
                <a:lnTo>
                  <a:pt x="786553" y="70019"/>
                </a:lnTo>
                <a:lnTo>
                  <a:pt x="746803" y="49379"/>
                </a:lnTo>
                <a:lnTo>
                  <a:pt x="705119" y="32085"/>
                </a:lnTo>
                <a:lnTo>
                  <a:pt x="661685" y="18319"/>
                </a:lnTo>
                <a:lnTo>
                  <a:pt x="616686" y="8262"/>
                </a:lnTo>
                <a:lnTo>
                  <a:pt x="570307" y="2095"/>
                </a:lnTo>
                <a:lnTo>
                  <a:pt x="522732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986739" y="4038346"/>
            <a:ext cx="53467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solidFill>
                  <a:srgbClr val="1D1D1A"/>
                </a:solidFill>
                <a:latin typeface="微软雅黑"/>
                <a:cs typeface="微软雅黑"/>
              </a:rPr>
              <a:t>中标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102220" y="5749544"/>
            <a:ext cx="427355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60009"/>
                </a:solidFill>
                <a:latin typeface="微软雅黑"/>
                <a:cs typeface="微软雅黑"/>
              </a:rPr>
              <a:t>优势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：业界伙伴容易接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受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/分担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研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发投</a:t>
            </a:r>
            <a:r>
              <a:rPr sz="1400" spc="-10">
                <a:solidFill>
                  <a:srgbClr val="1D1D1A"/>
                </a:solidFill>
                <a:latin typeface="微软雅黑"/>
                <a:cs typeface="微软雅黑"/>
              </a:rPr>
              <a:t>入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/共享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形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成合力 </a:t>
            </a:r>
            <a:r>
              <a:rPr sz="1400" b="1">
                <a:solidFill>
                  <a:srgbClr val="C60009"/>
                </a:solidFill>
                <a:latin typeface="微软雅黑"/>
                <a:cs typeface="微软雅黑"/>
              </a:rPr>
              <a:t>挑战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：多厂商按社区方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式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协作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是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合作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模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式的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创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新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8945880" y="3700271"/>
            <a:ext cx="1045844" cy="1026160"/>
          </a:xfrm>
          <a:custGeom>
            <a:rect l="l" t="t" r="r" b="b"/>
            <a:pathLst>
              <a:path w="1045844" h="1026160">
                <a:moveTo>
                  <a:pt x="522731" y="0"/>
                </a:moveTo>
                <a:lnTo>
                  <a:pt x="475156" y="2095"/>
                </a:lnTo>
                <a:lnTo>
                  <a:pt x="428777" y="8262"/>
                </a:lnTo>
                <a:lnTo>
                  <a:pt x="383778" y="18319"/>
                </a:lnTo>
                <a:lnTo>
                  <a:pt x="340344" y="32085"/>
                </a:lnTo>
                <a:lnTo>
                  <a:pt x="298660" y="49379"/>
                </a:lnTo>
                <a:lnTo>
                  <a:pt x="258910" y="70019"/>
                </a:lnTo>
                <a:lnTo>
                  <a:pt x="221280" y="93825"/>
                </a:lnTo>
                <a:lnTo>
                  <a:pt x="185953" y="120615"/>
                </a:lnTo>
                <a:lnTo>
                  <a:pt x="153114" y="150209"/>
                </a:lnTo>
                <a:lnTo>
                  <a:pt x="122948" y="182425"/>
                </a:lnTo>
                <a:lnTo>
                  <a:pt x="95640" y="217082"/>
                </a:lnTo>
                <a:lnTo>
                  <a:pt x="71374" y="254000"/>
                </a:lnTo>
                <a:lnTo>
                  <a:pt x="50334" y="292996"/>
                </a:lnTo>
                <a:lnTo>
                  <a:pt x="32706" y="333890"/>
                </a:lnTo>
                <a:lnTo>
                  <a:pt x="18674" y="376502"/>
                </a:lnTo>
                <a:lnTo>
                  <a:pt x="8422" y="420649"/>
                </a:lnTo>
                <a:lnTo>
                  <a:pt x="2136" y="466150"/>
                </a:lnTo>
                <a:lnTo>
                  <a:pt x="0" y="512825"/>
                </a:lnTo>
                <a:lnTo>
                  <a:pt x="2136" y="559501"/>
                </a:lnTo>
                <a:lnTo>
                  <a:pt x="8422" y="605002"/>
                </a:lnTo>
                <a:lnTo>
                  <a:pt x="18674" y="649149"/>
                </a:lnTo>
                <a:lnTo>
                  <a:pt x="32706" y="691761"/>
                </a:lnTo>
                <a:lnTo>
                  <a:pt x="50334" y="732655"/>
                </a:lnTo>
                <a:lnTo>
                  <a:pt x="71373" y="771652"/>
                </a:lnTo>
                <a:lnTo>
                  <a:pt x="95640" y="808569"/>
                </a:lnTo>
                <a:lnTo>
                  <a:pt x="122948" y="843226"/>
                </a:lnTo>
                <a:lnTo>
                  <a:pt x="153114" y="875442"/>
                </a:lnTo>
                <a:lnTo>
                  <a:pt x="185953" y="905036"/>
                </a:lnTo>
                <a:lnTo>
                  <a:pt x="221280" y="931826"/>
                </a:lnTo>
                <a:lnTo>
                  <a:pt x="258910" y="955632"/>
                </a:lnTo>
                <a:lnTo>
                  <a:pt x="298660" y="976272"/>
                </a:lnTo>
                <a:lnTo>
                  <a:pt x="340344" y="993566"/>
                </a:lnTo>
                <a:lnTo>
                  <a:pt x="383778" y="1007332"/>
                </a:lnTo>
                <a:lnTo>
                  <a:pt x="428777" y="1017389"/>
                </a:lnTo>
                <a:lnTo>
                  <a:pt x="475156" y="1023556"/>
                </a:lnTo>
                <a:lnTo>
                  <a:pt x="522731" y="1025651"/>
                </a:lnTo>
                <a:lnTo>
                  <a:pt x="570307" y="1023556"/>
                </a:lnTo>
                <a:lnTo>
                  <a:pt x="616686" y="1017389"/>
                </a:lnTo>
                <a:lnTo>
                  <a:pt x="661685" y="1007332"/>
                </a:lnTo>
                <a:lnTo>
                  <a:pt x="705119" y="993566"/>
                </a:lnTo>
                <a:lnTo>
                  <a:pt x="746803" y="976272"/>
                </a:lnTo>
                <a:lnTo>
                  <a:pt x="786553" y="955632"/>
                </a:lnTo>
                <a:lnTo>
                  <a:pt x="824183" y="931826"/>
                </a:lnTo>
                <a:lnTo>
                  <a:pt x="859510" y="905036"/>
                </a:lnTo>
                <a:lnTo>
                  <a:pt x="892349" y="875442"/>
                </a:lnTo>
                <a:lnTo>
                  <a:pt x="922515" y="843226"/>
                </a:lnTo>
                <a:lnTo>
                  <a:pt x="949823" y="808569"/>
                </a:lnTo>
                <a:lnTo>
                  <a:pt x="974090" y="771652"/>
                </a:lnTo>
                <a:lnTo>
                  <a:pt x="995129" y="732655"/>
                </a:lnTo>
                <a:lnTo>
                  <a:pt x="1012757" y="691761"/>
                </a:lnTo>
                <a:lnTo>
                  <a:pt x="1026789" y="649149"/>
                </a:lnTo>
                <a:lnTo>
                  <a:pt x="1037041" y="605002"/>
                </a:lnTo>
                <a:lnTo>
                  <a:pt x="1043327" y="559501"/>
                </a:lnTo>
                <a:lnTo>
                  <a:pt x="1045464" y="512825"/>
                </a:lnTo>
                <a:lnTo>
                  <a:pt x="1043327" y="466150"/>
                </a:lnTo>
                <a:lnTo>
                  <a:pt x="1037041" y="420649"/>
                </a:lnTo>
                <a:lnTo>
                  <a:pt x="1026789" y="376502"/>
                </a:lnTo>
                <a:lnTo>
                  <a:pt x="1012757" y="333890"/>
                </a:lnTo>
                <a:lnTo>
                  <a:pt x="995129" y="292996"/>
                </a:lnTo>
                <a:lnTo>
                  <a:pt x="974090" y="254000"/>
                </a:lnTo>
                <a:lnTo>
                  <a:pt x="949823" y="217082"/>
                </a:lnTo>
                <a:lnTo>
                  <a:pt x="922515" y="182425"/>
                </a:lnTo>
                <a:lnTo>
                  <a:pt x="892349" y="150209"/>
                </a:lnTo>
                <a:lnTo>
                  <a:pt x="859510" y="120615"/>
                </a:lnTo>
                <a:lnTo>
                  <a:pt x="824183" y="93825"/>
                </a:lnTo>
                <a:lnTo>
                  <a:pt x="786553" y="70019"/>
                </a:lnTo>
                <a:lnTo>
                  <a:pt x="746803" y="49379"/>
                </a:lnTo>
                <a:lnTo>
                  <a:pt x="705119" y="32085"/>
                </a:lnTo>
                <a:lnTo>
                  <a:pt x="661685" y="18319"/>
                </a:lnTo>
                <a:lnTo>
                  <a:pt x="616686" y="8262"/>
                </a:lnTo>
                <a:lnTo>
                  <a:pt x="570307" y="2095"/>
                </a:lnTo>
                <a:lnTo>
                  <a:pt x="522731" y="0"/>
                </a:lnTo>
                <a:close/>
              </a:path>
            </a:pathLst>
          </a:custGeom>
          <a:solidFill>
            <a:srgbClr val="9EDBE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9166097" y="4035374"/>
            <a:ext cx="53467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1D1D1A"/>
                </a:solidFill>
                <a:latin typeface="微软雅黑"/>
                <a:cs typeface="微软雅黑"/>
              </a:rPr>
              <a:t>普华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8142731" y="4632959"/>
            <a:ext cx="1045844" cy="1027430"/>
          </a:xfrm>
          <a:custGeom>
            <a:rect l="l" t="t" r="r" b="b"/>
            <a:pathLst>
              <a:path w="1045844" h="1027428">
                <a:moveTo>
                  <a:pt x="522732" y="0"/>
                </a:moveTo>
                <a:lnTo>
                  <a:pt x="475156" y="2099"/>
                </a:lnTo>
                <a:lnTo>
                  <a:pt x="428777" y="8276"/>
                </a:lnTo>
                <a:lnTo>
                  <a:pt x="383778" y="18349"/>
                </a:lnTo>
                <a:lnTo>
                  <a:pt x="340344" y="32137"/>
                </a:lnTo>
                <a:lnTo>
                  <a:pt x="298660" y="49459"/>
                </a:lnTo>
                <a:lnTo>
                  <a:pt x="258910" y="70132"/>
                </a:lnTo>
                <a:lnTo>
                  <a:pt x="221280" y="93975"/>
                </a:lnTo>
                <a:lnTo>
                  <a:pt x="185953" y="120807"/>
                </a:lnTo>
                <a:lnTo>
                  <a:pt x="153114" y="150447"/>
                </a:lnTo>
                <a:lnTo>
                  <a:pt x="122948" y="182712"/>
                </a:lnTo>
                <a:lnTo>
                  <a:pt x="95640" y="217422"/>
                </a:lnTo>
                <a:lnTo>
                  <a:pt x="71374" y="254395"/>
                </a:lnTo>
                <a:lnTo>
                  <a:pt x="50334" y="293449"/>
                </a:lnTo>
                <a:lnTo>
                  <a:pt x="32706" y="334403"/>
                </a:lnTo>
                <a:lnTo>
                  <a:pt x="18674" y="377075"/>
                </a:lnTo>
                <a:lnTo>
                  <a:pt x="8422" y="421284"/>
                </a:lnTo>
                <a:lnTo>
                  <a:pt x="2136" y="466849"/>
                </a:lnTo>
                <a:lnTo>
                  <a:pt x="0" y="513588"/>
                </a:lnTo>
                <a:lnTo>
                  <a:pt x="2136" y="560326"/>
                </a:lnTo>
                <a:lnTo>
                  <a:pt x="8422" y="605891"/>
                </a:lnTo>
                <a:lnTo>
                  <a:pt x="18674" y="650100"/>
                </a:lnTo>
                <a:lnTo>
                  <a:pt x="32706" y="692772"/>
                </a:lnTo>
                <a:lnTo>
                  <a:pt x="50334" y="733726"/>
                </a:lnTo>
                <a:lnTo>
                  <a:pt x="71373" y="772780"/>
                </a:lnTo>
                <a:lnTo>
                  <a:pt x="95640" y="809753"/>
                </a:lnTo>
                <a:lnTo>
                  <a:pt x="122948" y="844463"/>
                </a:lnTo>
                <a:lnTo>
                  <a:pt x="153114" y="876728"/>
                </a:lnTo>
                <a:lnTo>
                  <a:pt x="185953" y="906368"/>
                </a:lnTo>
                <a:lnTo>
                  <a:pt x="221280" y="933200"/>
                </a:lnTo>
                <a:lnTo>
                  <a:pt x="258910" y="957043"/>
                </a:lnTo>
                <a:lnTo>
                  <a:pt x="298660" y="977716"/>
                </a:lnTo>
                <a:lnTo>
                  <a:pt x="340344" y="995038"/>
                </a:lnTo>
                <a:lnTo>
                  <a:pt x="383778" y="1008826"/>
                </a:lnTo>
                <a:lnTo>
                  <a:pt x="428777" y="1018899"/>
                </a:lnTo>
                <a:lnTo>
                  <a:pt x="475156" y="1025076"/>
                </a:lnTo>
                <a:lnTo>
                  <a:pt x="522732" y="1027176"/>
                </a:lnTo>
                <a:lnTo>
                  <a:pt x="570307" y="1025076"/>
                </a:lnTo>
                <a:lnTo>
                  <a:pt x="616686" y="1018899"/>
                </a:lnTo>
                <a:lnTo>
                  <a:pt x="661685" y="1008826"/>
                </a:lnTo>
                <a:lnTo>
                  <a:pt x="705119" y="995038"/>
                </a:lnTo>
                <a:lnTo>
                  <a:pt x="746803" y="977716"/>
                </a:lnTo>
                <a:lnTo>
                  <a:pt x="786553" y="957043"/>
                </a:lnTo>
                <a:lnTo>
                  <a:pt x="824183" y="933200"/>
                </a:lnTo>
                <a:lnTo>
                  <a:pt x="859510" y="906368"/>
                </a:lnTo>
                <a:lnTo>
                  <a:pt x="892349" y="876728"/>
                </a:lnTo>
                <a:lnTo>
                  <a:pt x="922515" y="844463"/>
                </a:lnTo>
                <a:lnTo>
                  <a:pt x="949823" y="809753"/>
                </a:lnTo>
                <a:lnTo>
                  <a:pt x="974090" y="772780"/>
                </a:lnTo>
                <a:lnTo>
                  <a:pt x="995129" y="733726"/>
                </a:lnTo>
                <a:lnTo>
                  <a:pt x="1012757" y="692772"/>
                </a:lnTo>
                <a:lnTo>
                  <a:pt x="1026789" y="650100"/>
                </a:lnTo>
                <a:lnTo>
                  <a:pt x="1037041" y="605891"/>
                </a:lnTo>
                <a:lnTo>
                  <a:pt x="1043327" y="560326"/>
                </a:lnTo>
                <a:lnTo>
                  <a:pt x="1045464" y="513588"/>
                </a:lnTo>
                <a:lnTo>
                  <a:pt x="1043327" y="466849"/>
                </a:lnTo>
                <a:lnTo>
                  <a:pt x="1037041" y="421284"/>
                </a:lnTo>
                <a:lnTo>
                  <a:pt x="1026789" y="377075"/>
                </a:lnTo>
                <a:lnTo>
                  <a:pt x="1012757" y="334403"/>
                </a:lnTo>
                <a:lnTo>
                  <a:pt x="995129" y="293449"/>
                </a:lnTo>
                <a:lnTo>
                  <a:pt x="974090" y="254395"/>
                </a:lnTo>
                <a:lnTo>
                  <a:pt x="949823" y="217422"/>
                </a:lnTo>
                <a:lnTo>
                  <a:pt x="922515" y="182712"/>
                </a:lnTo>
                <a:lnTo>
                  <a:pt x="892349" y="150447"/>
                </a:lnTo>
                <a:lnTo>
                  <a:pt x="859510" y="120807"/>
                </a:lnTo>
                <a:lnTo>
                  <a:pt x="824183" y="93975"/>
                </a:lnTo>
                <a:lnTo>
                  <a:pt x="786553" y="70132"/>
                </a:lnTo>
                <a:lnTo>
                  <a:pt x="746803" y="49459"/>
                </a:lnTo>
                <a:lnTo>
                  <a:pt x="705119" y="32137"/>
                </a:lnTo>
                <a:lnTo>
                  <a:pt x="661685" y="18349"/>
                </a:lnTo>
                <a:lnTo>
                  <a:pt x="616686" y="8276"/>
                </a:lnTo>
                <a:lnTo>
                  <a:pt x="570307" y="2099"/>
                </a:lnTo>
                <a:lnTo>
                  <a:pt x="522732" y="0"/>
                </a:lnTo>
                <a:close/>
              </a:path>
            </a:pathLst>
          </a:custGeom>
          <a:solidFill>
            <a:srgbClr val="9EDBE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8362568" y="4970145"/>
            <a:ext cx="53467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solidFill>
                  <a:srgbClr val="1D1D1A"/>
                </a:solidFill>
                <a:latin typeface="微软雅黑"/>
                <a:cs typeface="微软雅黑"/>
              </a:rPr>
              <a:t>深度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091678" y="2553080"/>
            <a:ext cx="836294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solidFill>
                  <a:srgbClr val="1D1D1A"/>
                </a:solidFill>
                <a:latin typeface="微软雅黑"/>
                <a:cs typeface="微软雅黑"/>
              </a:rPr>
              <a:t>开源社区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0706227" y="2462606"/>
            <a:ext cx="52768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>
                <a:solidFill>
                  <a:srgbClr val="0000FF"/>
                </a:solidFill>
                <a:latin typeface="Arial"/>
                <a:cs typeface="Arial"/>
              </a:rPr>
              <a:t>√</a:t>
            </a:r>
            <a:endParaRPr sz="7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/>
          <p:nvPr/>
        </p:nvSpPr>
        <p:spPr>
          <a:xfrm>
            <a:off x="4975352" y="6503923"/>
            <a:ext cx="1957705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endParaRPr sz="16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96620" y="240284"/>
            <a:ext cx="4792980" cy="8788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>
                <a:solidFill>
                  <a:srgbClr val="C00000"/>
                </a:solidFill>
                <a:latin typeface="微软雅黑"/>
                <a:cs typeface="微软雅黑"/>
              </a:rPr>
              <a:t>Take</a:t>
            </a:r>
            <a:r>
              <a:rPr spc="-20">
                <a:solidFill>
                  <a:srgbClr val="C00000"/>
                </a:solidFill>
                <a:latin typeface="微软雅黑"/>
                <a:cs typeface="微软雅黑"/>
              </a:rPr>
              <a:t> </a:t>
            </a:r>
            <a:r>
              <a:rPr spc="-10">
                <a:solidFill>
                  <a:srgbClr val="C00000"/>
                </a:solidFill>
                <a:latin typeface="微软雅黑"/>
                <a:cs typeface="微软雅黑"/>
              </a:rPr>
              <a:t>Away</a:t>
            </a:r>
          </a:p>
          <a:p>
            <a:pPr marL="12700">
              <a:lnSpc>
                <a:spcPct val="100000"/>
              </a:lnSpc>
            </a:pPr>
            <a:r>
              <a:rPr spc="-5">
                <a:solidFill>
                  <a:srgbClr val="C00000"/>
                </a:solidFill>
              </a:rPr>
              <a:t>鲲鹏产业发展面临</a:t>
            </a:r>
            <a:r>
              <a:rPr spc="-10">
                <a:solidFill>
                  <a:srgbClr val="C00000"/>
                </a:solidFill>
                <a:latin typeface="微软雅黑"/>
                <a:cs typeface="微软雅黑"/>
              </a:rPr>
              <a:t>OS</a:t>
            </a:r>
            <a:r>
              <a:rPr spc="-5">
                <a:solidFill>
                  <a:srgbClr val="C00000"/>
                </a:solidFill>
              </a:rPr>
              <a:t>层面挑战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6620" y="1771650"/>
            <a:ext cx="9973310" cy="234423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latin typeface="微软雅黑"/>
                <a:cs typeface="微软雅黑"/>
              </a:rPr>
              <a:t>1，</a:t>
            </a:r>
            <a:r>
              <a:rPr sz="2400" b="1">
                <a:latin typeface="微软雅黑"/>
                <a:cs typeface="微软雅黑"/>
              </a:rPr>
              <a:t>友商主要以</a:t>
            </a:r>
            <a:r>
              <a:rPr sz="2400" b="1" spc="-5">
                <a:latin typeface="微软雅黑"/>
                <a:cs typeface="微软雅黑"/>
              </a:rPr>
              <a:t>OS</a:t>
            </a:r>
            <a:r>
              <a:rPr sz="2400" b="1">
                <a:latin typeface="微软雅黑"/>
                <a:cs typeface="微软雅黑"/>
              </a:rPr>
              <a:t>为中心（使能</a:t>
            </a:r>
            <a:r>
              <a:rPr sz="2400" b="1" spc="-5">
                <a:latin typeface="微软雅黑"/>
                <a:cs typeface="微软雅黑"/>
              </a:rPr>
              <a:t>+</a:t>
            </a:r>
            <a:r>
              <a:rPr sz="2400" b="1">
                <a:latin typeface="微软雅黑"/>
                <a:cs typeface="微软雅黑"/>
              </a:rPr>
              <a:t>自建）构筑全栈基础软件生态壁垒</a:t>
            </a:r>
            <a:endParaRPr sz="2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400" b="1">
                <a:latin typeface="微软雅黑"/>
                <a:cs typeface="微软雅黑"/>
              </a:rPr>
              <a:t>2</a:t>
            </a:r>
            <a:r>
              <a:rPr sz="2400" b="1" spc="-20">
                <a:latin typeface="微软雅黑"/>
                <a:cs typeface="微软雅黑"/>
              </a:rPr>
              <a:t> </a:t>
            </a:r>
            <a:r>
              <a:rPr sz="2400" b="1" spc="-5">
                <a:latin typeface="微软雅黑"/>
                <a:cs typeface="微软雅黑"/>
              </a:rPr>
              <a:t>，OS</a:t>
            </a:r>
            <a:r>
              <a:rPr sz="2400" b="1">
                <a:latin typeface="微软雅黑"/>
                <a:cs typeface="微软雅黑"/>
              </a:rPr>
              <a:t>碎片化，解决方案复制率低，严重制约鲲鹏市场规模</a:t>
            </a:r>
            <a:endParaRPr sz="2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400" b="1" spc="-5">
                <a:latin typeface="微软雅黑"/>
                <a:cs typeface="微软雅黑"/>
              </a:rPr>
              <a:t>3，</a:t>
            </a:r>
            <a:r>
              <a:rPr sz="2400" b="1" spc="-95">
                <a:latin typeface="微软雅黑"/>
                <a:cs typeface="微软雅黑"/>
              </a:rPr>
              <a:t> </a:t>
            </a:r>
            <a:r>
              <a:rPr sz="2400" b="1">
                <a:latin typeface="微软雅黑"/>
                <a:cs typeface="微软雅黑"/>
              </a:rPr>
              <a:t>Linux其他社区对鲲鹏芯片的适配、优化节奏慢，不利于鲲鹏市场拓展</a:t>
            </a:r>
            <a:endParaRPr sz="2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8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400" b="1" spc="-5">
                <a:latin typeface="微软雅黑"/>
                <a:cs typeface="微软雅黑"/>
              </a:rPr>
              <a:t>4，</a:t>
            </a:r>
            <a:r>
              <a:rPr sz="2400" b="1">
                <a:latin typeface="微软雅黑"/>
                <a:cs typeface="微软雅黑"/>
              </a:rPr>
              <a:t>开源软件同样存在供应风险，需要未雨绸缪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7080" cy="6858000"/>
          </a:xfrm>
          <a:custGeom>
            <a:rect l="l" t="t" r="r" b="b"/>
            <a:pathLst>
              <a:path w="12197080" h="6858000">
                <a:moveTo>
                  <a:pt x="0" y="6858000"/>
                </a:moveTo>
                <a:lnTo>
                  <a:pt x="12196572" y="6858000"/>
                </a:lnTo>
                <a:lnTo>
                  <a:pt x="1219657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EBEBEB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030986" y="1349502"/>
            <a:ext cx="886460" cy="0"/>
          </a:xfrm>
          <a:custGeom>
            <a:rect l="l" t="t" r="r" b="b"/>
            <a:pathLst>
              <a:path w="886460">
                <a:moveTo>
                  <a:pt x="885951" y="0"/>
                </a:moveTo>
                <a:lnTo>
                  <a:pt x="0" y="0"/>
                </a:lnTo>
              </a:path>
            </a:pathLst>
          </a:custGeom>
          <a:ln w="28956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997711" y="646938"/>
            <a:ext cx="939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i="0">
                <a:latin typeface="微软雅黑"/>
                <a:cs typeface="微软雅黑"/>
              </a:rPr>
              <a:t>目录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040635" y="1530096"/>
            <a:ext cx="1960245" cy="2489200"/>
          </a:xfrm>
          <a:prstGeom prst="rect">
            <a:avLst/>
          </a:prstGeom>
          <a:solidFill>
            <a:srgbClr val="BEBEBE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200">
              <a:latin typeface="Times New Roman"/>
              <a:cs typeface="Times New Roman"/>
            </a:endParaRPr>
          </a:p>
          <a:p>
            <a:pPr marL="213360">
              <a:lnSpc>
                <a:spcPct val="100000"/>
              </a:lnSpc>
              <a:spcBef>
                <a:spcPts val="5"/>
              </a:spcBef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鲲鹏计算战略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45279" y="1530096"/>
            <a:ext cx="1960245" cy="2489200"/>
          </a:xfrm>
          <a:prstGeom prst="rect">
            <a:avLst/>
          </a:prstGeom>
          <a:solidFill>
            <a:srgbClr val="BEBEBE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200">
              <a:latin typeface="Times New Roman"/>
              <a:cs typeface="Times New Roman"/>
            </a:endParaRPr>
          </a:p>
          <a:p>
            <a:pPr marL="340360">
              <a:lnSpc>
                <a:spcPct val="100000"/>
              </a:lnSpc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趋势与挑战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249923" y="1530096"/>
            <a:ext cx="1960245" cy="2489200"/>
          </a:xfrm>
          <a:prstGeom prst="rect">
            <a:avLst/>
          </a:prstGeom>
          <a:solidFill>
            <a:srgbClr val="FF8388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200">
              <a:latin typeface="Times New Roman"/>
              <a:cs typeface="Times New Roman"/>
            </a:endParaRPr>
          </a:p>
          <a:p>
            <a:pPr marL="106045">
              <a:lnSpc>
                <a:spcPct val="100000"/>
              </a:lnSpc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openEuler优势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354568" y="1530096"/>
            <a:ext cx="1960245" cy="2489200"/>
          </a:xfrm>
          <a:prstGeom prst="rect">
            <a:avLst/>
          </a:prstGeom>
          <a:solidFill>
            <a:srgbClr val="BEBEBE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200">
              <a:latin typeface="Times New Roman"/>
              <a:cs typeface="Times New Roman"/>
            </a:endParaRPr>
          </a:p>
          <a:p>
            <a:pPr marL="214629">
              <a:lnSpc>
                <a:spcPct val="100000"/>
              </a:lnSpc>
              <a:spcBef>
                <a:spcPts val="5"/>
              </a:spcBef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共建开源生态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717038" y="4455667"/>
            <a:ext cx="6594475" cy="134139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1D1D1A"/>
                </a:solidFill>
                <a:latin typeface="微软雅黑"/>
                <a:cs typeface="微软雅黑"/>
              </a:rPr>
              <a:t>通过交流、探讨，希望</a:t>
            </a:r>
            <a:r>
              <a:rPr sz="2000" b="1" spc="-15">
                <a:solidFill>
                  <a:srgbClr val="1D1D1A"/>
                </a:solidFill>
                <a:latin typeface="微软雅黑"/>
                <a:cs typeface="微软雅黑"/>
              </a:rPr>
              <a:t>您</a:t>
            </a:r>
            <a:r>
              <a:rPr sz="2000" b="1">
                <a:solidFill>
                  <a:srgbClr val="1D1D1A"/>
                </a:solidFill>
                <a:latin typeface="微软雅黑"/>
                <a:cs typeface="微软雅黑"/>
              </a:rPr>
              <a:t>可以：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对openEuler开</a:t>
            </a:r>
            <a:r>
              <a:rPr sz="2000" spc="-15">
                <a:solidFill>
                  <a:srgbClr val="C00000"/>
                </a:solidFill>
                <a:latin typeface="微软雅黑"/>
                <a:cs typeface="微软雅黑"/>
              </a:rPr>
              <a:t>源</a:t>
            </a: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进度</a:t>
            </a:r>
            <a:r>
              <a:rPr sz="2000" spc="-15">
                <a:solidFill>
                  <a:srgbClr val="C00000"/>
                </a:solidFill>
                <a:latin typeface="微软雅黑"/>
                <a:cs typeface="微软雅黑"/>
              </a:rPr>
              <a:t>有</a:t>
            </a: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一定</a:t>
            </a:r>
            <a:r>
              <a:rPr sz="2000" spc="-15">
                <a:solidFill>
                  <a:srgbClr val="C00000"/>
                </a:solidFill>
                <a:latin typeface="微软雅黑"/>
                <a:cs typeface="微软雅黑"/>
              </a:rPr>
              <a:t>了</a:t>
            </a: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解；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2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openEuler开源</a:t>
            </a:r>
            <a:r>
              <a:rPr sz="2000" spc="-10">
                <a:solidFill>
                  <a:srgbClr val="C00000"/>
                </a:solidFill>
                <a:latin typeface="微软雅黑"/>
                <a:cs typeface="微软雅黑"/>
              </a:rPr>
              <a:t>给</a:t>
            </a: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鲲鹏</a:t>
            </a:r>
            <a:r>
              <a:rPr sz="2000" spc="-15">
                <a:solidFill>
                  <a:srgbClr val="C00000"/>
                </a:solidFill>
                <a:latin typeface="微软雅黑"/>
                <a:cs typeface="微软雅黑"/>
              </a:rPr>
              <a:t>能</a:t>
            </a: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带来</a:t>
            </a:r>
            <a:r>
              <a:rPr sz="2000" spc="-15">
                <a:solidFill>
                  <a:srgbClr val="C00000"/>
                </a:solidFill>
                <a:latin typeface="微软雅黑"/>
                <a:cs typeface="微软雅黑"/>
              </a:rPr>
              <a:t>哪</a:t>
            </a: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些技</a:t>
            </a:r>
            <a:r>
              <a:rPr sz="2000" spc="-15">
                <a:solidFill>
                  <a:srgbClr val="C00000"/>
                </a:solidFill>
                <a:latin typeface="微软雅黑"/>
                <a:cs typeface="微软雅黑"/>
              </a:rPr>
              <a:t>术</a:t>
            </a: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优势</a:t>
            </a:r>
            <a:r>
              <a:rPr sz="2000" spc="-15">
                <a:solidFill>
                  <a:srgbClr val="C00000"/>
                </a:solidFill>
                <a:latin typeface="微软雅黑"/>
                <a:cs typeface="微软雅黑"/>
              </a:rPr>
              <a:t>有</a:t>
            </a:r>
            <a:r>
              <a:rPr sz="2000">
                <a:solidFill>
                  <a:srgbClr val="C00000"/>
                </a:solidFill>
                <a:latin typeface="微软雅黑"/>
                <a:cs typeface="微软雅黑"/>
              </a:rPr>
              <a:t>一个</a:t>
            </a:r>
            <a:r>
              <a:rPr sz="2000" b="1" spc="-15">
                <a:solidFill>
                  <a:srgbClr val="C00000"/>
                </a:solidFill>
                <a:latin typeface="微软雅黑"/>
                <a:cs typeface="微软雅黑"/>
              </a:rPr>
              <a:t>基</a:t>
            </a:r>
            <a:r>
              <a:rPr sz="2000" b="1">
                <a:solidFill>
                  <a:srgbClr val="C00000"/>
                </a:solidFill>
                <a:latin typeface="微软雅黑"/>
                <a:cs typeface="微软雅黑"/>
              </a:rPr>
              <a:t>本认知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6588252" y="4101084"/>
            <a:ext cx="1277620" cy="234950"/>
          </a:xfrm>
          <a:custGeom>
            <a:rect l="l" t="t" r="r" b="b"/>
            <a:pathLst>
              <a:path w="1277620" h="234950">
                <a:moveTo>
                  <a:pt x="1277112" y="117348"/>
                </a:moveTo>
                <a:lnTo>
                  <a:pt x="0" y="117348"/>
                </a:lnTo>
                <a:lnTo>
                  <a:pt x="638555" y="234696"/>
                </a:lnTo>
                <a:lnTo>
                  <a:pt x="1277112" y="117348"/>
                </a:lnTo>
                <a:close/>
              </a:path>
              <a:path w="1277620" h="234950">
                <a:moveTo>
                  <a:pt x="957833" y="0"/>
                </a:moveTo>
                <a:lnTo>
                  <a:pt x="319277" y="0"/>
                </a:lnTo>
                <a:lnTo>
                  <a:pt x="319277" y="117348"/>
                </a:lnTo>
                <a:lnTo>
                  <a:pt x="957833" y="117348"/>
                </a:lnTo>
                <a:lnTo>
                  <a:pt x="957833" y="0"/>
                </a:lnTo>
                <a:close/>
              </a:path>
            </a:pathLst>
          </a:custGeom>
          <a:solidFill>
            <a:srgbClr val="FF838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/>
          <p:nvPr/>
        </p:nvSpPr>
        <p:spPr>
          <a:xfrm>
            <a:off x="4794630" y="3975328"/>
            <a:ext cx="2490470" cy="1494790"/>
          </a:xfrm>
          <a:prstGeom prst="rect">
            <a:avLst/>
          </a:prstGeom>
        </p:spPr>
        <p:txBody>
          <a:bodyPr vert="horz" wrap="square" lIns="0" tIns="1193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9085" indent="-287020">
              <a:lnSpc>
                <a:spcPct val="100000"/>
              </a:lnSpc>
              <a:spcBef>
                <a:spcPts val="94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400" spc="-10">
                <a:solidFill>
                  <a:srgbClr val="C00000"/>
                </a:solidFill>
                <a:latin typeface="微软雅黑"/>
                <a:cs typeface="微软雅黑"/>
              </a:rPr>
              <a:t>o</a:t>
            </a:r>
            <a:r>
              <a:rPr sz="1400">
                <a:solidFill>
                  <a:srgbClr val="C00000"/>
                </a:solidFill>
                <a:latin typeface="微软雅黑"/>
                <a:cs typeface="微软雅黑"/>
              </a:rPr>
              <a:t>pen</a:t>
            </a:r>
            <a:r>
              <a:rPr sz="1400" spc="-10">
                <a:solidFill>
                  <a:srgbClr val="C00000"/>
                </a:solidFill>
                <a:latin typeface="微软雅黑"/>
                <a:cs typeface="微软雅黑"/>
              </a:rPr>
              <a:t>E</a:t>
            </a:r>
            <a:r>
              <a:rPr sz="1400" spc="-5">
                <a:solidFill>
                  <a:srgbClr val="C00000"/>
                </a:solidFill>
                <a:latin typeface="微软雅黑"/>
                <a:cs typeface="微软雅黑"/>
              </a:rPr>
              <a:t>ul</a:t>
            </a:r>
            <a:r>
              <a:rPr sz="1400" spc="-10">
                <a:solidFill>
                  <a:srgbClr val="C00000"/>
                </a:solidFill>
                <a:latin typeface="微软雅黑"/>
                <a:cs typeface="微软雅黑"/>
              </a:rPr>
              <a:t>e</a:t>
            </a:r>
            <a:r>
              <a:rPr sz="1400">
                <a:solidFill>
                  <a:srgbClr val="C00000"/>
                </a:solidFill>
                <a:latin typeface="微软雅黑"/>
                <a:cs typeface="微软雅黑"/>
              </a:rPr>
              <a:t>r开源代码上线</a:t>
            </a:r>
            <a:endParaRPr sz="14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84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社区活跃，截止3月25日</a:t>
            </a:r>
            <a:endParaRPr sz="1400">
              <a:latin typeface="微软雅黑"/>
              <a:cs typeface="微软雅黑"/>
            </a:endParaRPr>
          </a:p>
          <a:p>
            <a:pPr marL="641985" lvl="1" indent="-172720">
              <a:lnSpc>
                <a:spcPct val="100000"/>
              </a:lnSpc>
              <a:spcBef>
                <a:spcPts val="760"/>
              </a:spcBef>
              <a:buFont typeface="Wingdings"/>
              <a:buChar char=""/>
              <a:tabLst>
                <a:tab pos="642620"/>
              </a:tabLst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下载</a:t>
            </a: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I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S</a:t>
            </a:r>
            <a:r>
              <a:rPr sz="1200" spc="-10">
                <a:solidFill>
                  <a:srgbClr val="1D1D1A"/>
                </a:solidFill>
                <a:latin typeface="微软雅黑"/>
                <a:cs typeface="微软雅黑"/>
              </a:rPr>
              <a:t>O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的累计次数：5479</a:t>
            </a:r>
            <a:endParaRPr sz="1200">
              <a:latin typeface="微软雅黑"/>
              <a:cs typeface="微软雅黑"/>
            </a:endParaRPr>
          </a:p>
          <a:p>
            <a:pPr marL="641985" lvl="1" indent="-172720">
              <a:lnSpc>
                <a:spcPct val="100000"/>
              </a:lnSpc>
              <a:spcBef>
                <a:spcPts val="720"/>
              </a:spcBef>
              <a:buFont typeface="Wingdings"/>
              <a:buChar char=""/>
              <a:tabLst>
                <a:tab pos="642620"/>
              </a:tabLst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贡献代码的总人</a:t>
            </a:r>
            <a:r>
              <a:rPr sz="1200" spc="-10">
                <a:solidFill>
                  <a:srgbClr val="1D1D1A"/>
                </a:solidFill>
                <a:latin typeface="微软雅黑"/>
                <a:cs typeface="微软雅黑"/>
              </a:rPr>
              <a:t>数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220</a:t>
            </a:r>
            <a:endParaRPr sz="1200">
              <a:latin typeface="微软雅黑"/>
              <a:cs typeface="微软雅黑"/>
            </a:endParaRPr>
          </a:p>
          <a:p>
            <a:pPr marL="641985" lvl="1" indent="-172720">
              <a:lnSpc>
                <a:spcPct val="100000"/>
              </a:lnSpc>
              <a:spcBef>
                <a:spcPts val="725"/>
              </a:spcBef>
              <a:buFont typeface="Wingdings"/>
              <a:buChar char=""/>
              <a:tabLst>
                <a:tab pos="642620"/>
              </a:tabLst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贡献代码的总次数5324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258578" y="1329923"/>
            <a:ext cx="1851025" cy="1856739"/>
          </a:xfrm>
          <a:custGeom>
            <a:rect l="l" t="t" r="r" b="b"/>
            <a:pathLst>
              <a:path w="1851025" h="1856739">
                <a:moveTo>
                  <a:pt x="253221" y="284373"/>
                </a:moveTo>
                <a:lnTo>
                  <a:pt x="284546" y="253044"/>
                </a:lnTo>
                <a:lnTo>
                  <a:pt x="317324" y="223286"/>
                </a:lnTo>
                <a:lnTo>
                  <a:pt x="351483" y="195147"/>
                </a:lnTo>
                <a:lnTo>
                  <a:pt x="386952" y="168676"/>
                </a:lnTo>
                <a:lnTo>
                  <a:pt x="426169" y="142369"/>
                </a:lnTo>
                <a:lnTo>
                  <a:pt x="466705" y="118098"/>
                </a:lnTo>
                <a:lnTo>
                  <a:pt x="508477" y="95920"/>
                </a:lnTo>
                <a:lnTo>
                  <a:pt x="551406" y="75892"/>
                </a:lnTo>
                <a:lnTo>
                  <a:pt x="595410" y="58073"/>
                </a:lnTo>
                <a:lnTo>
                  <a:pt x="640409" y="42519"/>
                </a:lnTo>
                <a:lnTo>
                  <a:pt x="686322" y="29289"/>
                </a:lnTo>
                <a:lnTo>
                  <a:pt x="733067" y="18439"/>
                </a:lnTo>
                <a:lnTo>
                  <a:pt x="780564" y="10027"/>
                </a:lnTo>
                <a:lnTo>
                  <a:pt x="828733" y="4112"/>
                </a:lnTo>
                <a:lnTo>
                  <a:pt x="877492" y="750"/>
                </a:lnTo>
                <a:lnTo>
                  <a:pt x="926761" y="0"/>
                </a:lnTo>
                <a:lnTo>
                  <a:pt x="976458" y="1917"/>
                </a:lnTo>
                <a:lnTo>
                  <a:pt x="1026503" y="6562"/>
                </a:lnTo>
                <a:lnTo>
                  <a:pt x="1076816" y="13990"/>
                </a:lnTo>
                <a:lnTo>
                  <a:pt x="1123597" y="23404"/>
                </a:lnTo>
                <a:lnTo>
                  <a:pt x="1169375" y="35051"/>
                </a:lnTo>
                <a:lnTo>
                  <a:pt x="1214101" y="48865"/>
                </a:lnTo>
                <a:lnTo>
                  <a:pt x="1257726" y="64776"/>
                </a:lnTo>
                <a:lnTo>
                  <a:pt x="1300204" y="82719"/>
                </a:lnTo>
                <a:lnTo>
                  <a:pt x="1341487" y="102625"/>
                </a:lnTo>
                <a:lnTo>
                  <a:pt x="1381526" y="124428"/>
                </a:lnTo>
                <a:lnTo>
                  <a:pt x="1420273" y="148058"/>
                </a:lnTo>
                <a:lnTo>
                  <a:pt x="1457682" y="173450"/>
                </a:lnTo>
                <a:lnTo>
                  <a:pt x="1493703" y="200535"/>
                </a:lnTo>
                <a:lnTo>
                  <a:pt x="1528289" y="229246"/>
                </a:lnTo>
                <a:lnTo>
                  <a:pt x="1561392" y="259516"/>
                </a:lnTo>
                <a:lnTo>
                  <a:pt x="1592964" y="291277"/>
                </a:lnTo>
                <a:lnTo>
                  <a:pt x="1622958" y="324461"/>
                </a:lnTo>
                <a:lnTo>
                  <a:pt x="1651325" y="359002"/>
                </a:lnTo>
                <a:lnTo>
                  <a:pt x="1678018" y="394831"/>
                </a:lnTo>
                <a:lnTo>
                  <a:pt x="1702988" y="431881"/>
                </a:lnTo>
                <a:lnTo>
                  <a:pt x="1726188" y="470085"/>
                </a:lnTo>
                <a:lnTo>
                  <a:pt x="1747571" y="509375"/>
                </a:lnTo>
                <a:lnTo>
                  <a:pt x="1767087" y="549684"/>
                </a:lnTo>
                <a:lnTo>
                  <a:pt x="1784689" y="590944"/>
                </a:lnTo>
                <a:lnTo>
                  <a:pt x="1800330" y="633088"/>
                </a:lnTo>
                <a:lnTo>
                  <a:pt x="1813961" y="676048"/>
                </a:lnTo>
                <a:lnTo>
                  <a:pt x="1825534" y="719757"/>
                </a:lnTo>
                <a:lnTo>
                  <a:pt x="1835002" y="764147"/>
                </a:lnTo>
                <a:lnTo>
                  <a:pt x="1842317" y="809150"/>
                </a:lnTo>
                <a:lnTo>
                  <a:pt x="1847431" y="854700"/>
                </a:lnTo>
                <a:lnTo>
                  <a:pt x="1850296" y="900729"/>
                </a:lnTo>
                <a:lnTo>
                  <a:pt x="1850864" y="947169"/>
                </a:lnTo>
                <a:lnTo>
                  <a:pt x="1849087" y="993953"/>
                </a:lnTo>
                <a:lnTo>
                  <a:pt x="1844918" y="1041014"/>
                </a:lnTo>
                <a:lnTo>
                  <a:pt x="1838308" y="1088283"/>
                </a:lnTo>
                <a:lnTo>
                  <a:pt x="1829333" y="1135125"/>
                </a:lnTo>
                <a:lnTo>
                  <a:pt x="1818124" y="1180939"/>
                </a:lnTo>
                <a:lnTo>
                  <a:pt x="1804745" y="1225680"/>
                </a:lnTo>
                <a:lnTo>
                  <a:pt x="1789265" y="1269299"/>
                </a:lnTo>
                <a:lnTo>
                  <a:pt x="1771750" y="1311750"/>
                </a:lnTo>
                <a:lnTo>
                  <a:pt x="1752268" y="1352983"/>
                </a:lnTo>
                <a:lnTo>
                  <a:pt x="1730884" y="1392953"/>
                </a:lnTo>
                <a:lnTo>
                  <a:pt x="1707666" y="1431611"/>
                </a:lnTo>
                <a:lnTo>
                  <a:pt x="1682682" y="1468911"/>
                </a:lnTo>
                <a:lnTo>
                  <a:pt x="1655996" y="1504804"/>
                </a:lnTo>
                <a:lnTo>
                  <a:pt x="1627678" y="1539244"/>
                </a:lnTo>
                <a:lnTo>
                  <a:pt x="1597793" y="1572183"/>
                </a:lnTo>
                <a:lnTo>
                  <a:pt x="1566409" y="1603573"/>
                </a:lnTo>
                <a:lnTo>
                  <a:pt x="1533592" y="1633367"/>
                </a:lnTo>
                <a:lnTo>
                  <a:pt x="1499409" y="1661517"/>
                </a:lnTo>
                <a:lnTo>
                  <a:pt x="1463928" y="1687977"/>
                </a:lnTo>
                <a:lnTo>
                  <a:pt x="1427214" y="1712698"/>
                </a:lnTo>
                <a:lnTo>
                  <a:pt x="1389336" y="1735634"/>
                </a:lnTo>
                <a:lnTo>
                  <a:pt x="1350359" y="1756736"/>
                </a:lnTo>
                <a:lnTo>
                  <a:pt x="1310351" y="1775958"/>
                </a:lnTo>
                <a:lnTo>
                  <a:pt x="1269379" y="1793252"/>
                </a:lnTo>
                <a:lnTo>
                  <a:pt x="1227509" y="1808570"/>
                </a:lnTo>
                <a:lnTo>
                  <a:pt x="1184809" y="1821865"/>
                </a:lnTo>
                <a:lnTo>
                  <a:pt x="1141346" y="1833090"/>
                </a:lnTo>
                <a:lnTo>
                  <a:pt x="1097185" y="1842197"/>
                </a:lnTo>
                <a:lnTo>
                  <a:pt x="1052395" y="1849139"/>
                </a:lnTo>
                <a:lnTo>
                  <a:pt x="1007042" y="1853868"/>
                </a:lnTo>
                <a:lnTo>
                  <a:pt x="961193" y="1856337"/>
                </a:lnTo>
                <a:lnTo>
                  <a:pt x="914915" y="1856499"/>
                </a:lnTo>
                <a:lnTo>
                  <a:pt x="868274" y="1854305"/>
                </a:lnTo>
                <a:lnTo>
                  <a:pt x="821339" y="1849709"/>
                </a:lnTo>
                <a:lnTo>
                  <a:pt x="774175" y="1842663"/>
                </a:lnTo>
                <a:lnTo>
                  <a:pt x="727381" y="1833237"/>
                </a:lnTo>
                <a:lnTo>
                  <a:pt x="681593" y="1821579"/>
                </a:lnTo>
                <a:lnTo>
                  <a:pt x="636857" y="1807756"/>
                </a:lnTo>
                <a:lnTo>
                  <a:pt x="593222" y="1791834"/>
                </a:lnTo>
                <a:lnTo>
                  <a:pt x="550735" y="1773883"/>
                </a:lnTo>
                <a:lnTo>
                  <a:pt x="509445" y="1753968"/>
                </a:lnTo>
                <a:lnTo>
                  <a:pt x="469398" y="1732159"/>
                </a:lnTo>
                <a:lnTo>
                  <a:pt x="430644" y="1708521"/>
                </a:lnTo>
                <a:lnTo>
                  <a:pt x="393229" y="1683123"/>
                </a:lnTo>
                <a:lnTo>
                  <a:pt x="357202" y="1656032"/>
                </a:lnTo>
                <a:lnTo>
                  <a:pt x="322611" y="1627315"/>
                </a:lnTo>
                <a:lnTo>
                  <a:pt x="289503" y="1597041"/>
                </a:lnTo>
                <a:lnTo>
                  <a:pt x="257926" y="1565275"/>
                </a:lnTo>
                <a:lnTo>
                  <a:pt x="227928" y="1532087"/>
                </a:lnTo>
                <a:lnTo>
                  <a:pt x="199557" y="1497543"/>
                </a:lnTo>
                <a:lnTo>
                  <a:pt x="172861" y="1461710"/>
                </a:lnTo>
                <a:lnTo>
                  <a:pt x="147888" y="1424657"/>
                </a:lnTo>
                <a:lnTo>
                  <a:pt x="124686" y="1386451"/>
                </a:lnTo>
                <a:lnTo>
                  <a:pt x="103301" y="1347159"/>
                </a:lnTo>
                <a:lnTo>
                  <a:pt x="83783" y="1306848"/>
                </a:lnTo>
                <a:lnTo>
                  <a:pt x="66179" y="1265587"/>
                </a:lnTo>
                <a:lnTo>
                  <a:pt x="50538" y="1223442"/>
                </a:lnTo>
                <a:lnTo>
                  <a:pt x="36905" y="1180481"/>
                </a:lnTo>
                <a:lnTo>
                  <a:pt x="25331" y="1136771"/>
                </a:lnTo>
                <a:lnTo>
                  <a:pt x="15862" y="1092380"/>
                </a:lnTo>
                <a:lnTo>
                  <a:pt x="8547" y="1047376"/>
                </a:lnTo>
                <a:lnTo>
                  <a:pt x="3433" y="1001826"/>
                </a:lnTo>
                <a:lnTo>
                  <a:pt x="568" y="955797"/>
                </a:lnTo>
                <a:lnTo>
                  <a:pt x="0" y="909356"/>
                </a:lnTo>
                <a:lnTo>
                  <a:pt x="1776" y="862572"/>
                </a:lnTo>
                <a:lnTo>
                  <a:pt x="5946" y="815512"/>
                </a:lnTo>
                <a:lnTo>
                  <a:pt x="12556" y="768243"/>
                </a:lnTo>
                <a:lnTo>
                  <a:pt x="23020" y="714837"/>
                </a:lnTo>
                <a:lnTo>
                  <a:pt x="36387" y="662765"/>
                </a:lnTo>
                <a:lnTo>
                  <a:pt x="52554" y="612098"/>
                </a:lnTo>
                <a:lnTo>
                  <a:pt x="71423" y="562912"/>
                </a:lnTo>
                <a:lnTo>
                  <a:pt x="92893" y="515278"/>
                </a:lnTo>
                <a:lnTo>
                  <a:pt x="116865" y="469270"/>
                </a:lnTo>
                <a:lnTo>
                  <a:pt x="143239" y="424962"/>
                </a:lnTo>
              </a:path>
            </a:pathLst>
          </a:custGeom>
          <a:ln w="12700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673340" y="2095500"/>
            <a:ext cx="208915" cy="326390"/>
          </a:xfrm>
          <a:custGeom>
            <a:rect l="l" t="t" r="r" b="b"/>
            <a:pathLst>
              <a:path w="208915" h="326389">
                <a:moveTo>
                  <a:pt x="123951" y="0"/>
                </a:moveTo>
                <a:lnTo>
                  <a:pt x="0" y="0"/>
                </a:lnTo>
                <a:lnTo>
                  <a:pt x="84835" y="163067"/>
                </a:lnTo>
                <a:lnTo>
                  <a:pt x="0" y="326136"/>
                </a:lnTo>
                <a:lnTo>
                  <a:pt x="123951" y="326136"/>
                </a:lnTo>
                <a:lnTo>
                  <a:pt x="208787" y="163067"/>
                </a:lnTo>
                <a:lnTo>
                  <a:pt x="123951" y="0"/>
                </a:lnTo>
                <a:close/>
              </a:path>
            </a:pathLst>
          </a:custGeom>
          <a:solidFill>
            <a:srgbClr val="C6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900416" y="2095500"/>
            <a:ext cx="208915" cy="326390"/>
          </a:xfrm>
          <a:custGeom>
            <a:rect l="l" t="t" r="r" b="b"/>
            <a:pathLst>
              <a:path w="208915" h="326389">
                <a:moveTo>
                  <a:pt x="123951" y="0"/>
                </a:moveTo>
                <a:lnTo>
                  <a:pt x="0" y="0"/>
                </a:lnTo>
                <a:lnTo>
                  <a:pt x="84835" y="163067"/>
                </a:lnTo>
                <a:lnTo>
                  <a:pt x="0" y="326136"/>
                </a:lnTo>
                <a:lnTo>
                  <a:pt x="123951" y="326136"/>
                </a:lnTo>
                <a:lnTo>
                  <a:pt x="208787" y="163067"/>
                </a:lnTo>
                <a:lnTo>
                  <a:pt x="123951" y="0"/>
                </a:lnTo>
                <a:close/>
              </a:path>
            </a:pathLst>
          </a:custGeom>
          <a:solidFill>
            <a:srgbClr val="C6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127492" y="2095500"/>
            <a:ext cx="208915" cy="326390"/>
          </a:xfrm>
          <a:custGeom>
            <a:rect l="l" t="t" r="r" b="b"/>
            <a:pathLst>
              <a:path w="208915" h="326389">
                <a:moveTo>
                  <a:pt x="123951" y="0"/>
                </a:moveTo>
                <a:lnTo>
                  <a:pt x="0" y="0"/>
                </a:lnTo>
                <a:lnTo>
                  <a:pt x="84835" y="163067"/>
                </a:lnTo>
                <a:lnTo>
                  <a:pt x="0" y="326136"/>
                </a:lnTo>
                <a:lnTo>
                  <a:pt x="123951" y="326136"/>
                </a:lnTo>
                <a:lnTo>
                  <a:pt x="208787" y="163067"/>
                </a:lnTo>
                <a:lnTo>
                  <a:pt x="123951" y="0"/>
                </a:lnTo>
                <a:close/>
              </a:path>
            </a:pathLst>
          </a:custGeom>
          <a:solidFill>
            <a:srgbClr val="C6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616850" y="1329923"/>
            <a:ext cx="1851025" cy="1856739"/>
          </a:xfrm>
          <a:custGeom>
            <a:rect l="l" t="t" r="r" b="b"/>
            <a:pathLst>
              <a:path w="1851025" h="1856739">
                <a:moveTo>
                  <a:pt x="253097" y="284373"/>
                </a:moveTo>
                <a:lnTo>
                  <a:pt x="284424" y="253044"/>
                </a:lnTo>
                <a:lnTo>
                  <a:pt x="317216" y="223286"/>
                </a:lnTo>
                <a:lnTo>
                  <a:pt x="351413" y="195147"/>
                </a:lnTo>
                <a:lnTo>
                  <a:pt x="386955" y="168676"/>
                </a:lnTo>
                <a:lnTo>
                  <a:pt x="426150" y="142369"/>
                </a:lnTo>
                <a:lnTo>
                  <a:pt x="466670" y="118098"/>
                </a:lnTo>
                <a:lnTo>
                  <a:pt x="508431" y="95920"/>
                </a:lnTo>
                <a:lnTo>
                  <a:pt x="551352" y="75892"/>
                </a:lnTo>
                <a:lnTo>
                  <a:pt x="595352" y="58073"/>
                </a:lnTo>
                <a:lnTo>
                  <a:pt x="640349" y="42519"/>
                </a:lnTo>
                <a:lnTo>
                  <a:pt x="686261" y="29289"/>
                </a:lnTo>
                <a:lnTo>
                  <a:pt x="733007" y="18439"/>
                </a:lnTo>
                <a:lnTo>
                  <a:pt x="780503" y="10027"/>
                </a:lnTo>
                <a:lnTo>
                  <a:pt x="828670" y="4112"/>
                </a:lnTo>
                <a:lnTo>
                  <a:pt x="877425" y="750"/>
                </a:lnTo>
                <a:lnTo>
                  <a:pt x="926687" y="0"/>
                </a:lnTo>
                <a:lnTo>
                  <a:pt x="976373" y="1917"/>
                </a:lnTo>
                <a:lnTo>
                  <a:pt x="1026402" y="6562"/>
                </a:lnTo>
                <a:lnTo>
                  <a:pt x="1076692" y="13990"/>
                </a:lnTo>
                <a:lnTo>
                  <a:pt x="1123485" y="23404"/>
                </a:lnTo>
                <a:lnTo>
                  <a:pt x="1169272" y="35051"/>
                </a:lnTo>
                <a:lnTo>
                  <a:pt x="1214006" y="48865"/>
                </a:lnTo>
                <a:lnTo>
                  <a:pt x="1257639" y="64776"/>
                </a:lnTo>
                <a:lnTo>
                  <a:pt x="1300123" y="82719"/>
                </a:lnTo>
                <a:lnTo>
                  <a:pt x="1341411" y="102625"/>
                </a:lnTo>
                <a:lnTo>
                  <a:pt x="1381454" y="124428"/>
                </a:lnTo>
                <a:lnTo>
                  <a:pt x="1420205" y="148058"/>
                </a:lnTo>
                <a:lnTo>
                  <a:pt x="1457616" y="173450"/>
                </a:lnTo>
                <a:lnTo>
                  <a:pt x="1493639" y="200535"/>
                </a:lnTo>
                <a:lnTo>
                  <a:pt x="1528226" y="229246"/>
                </a:lnTo>
                <a:lnTo>
                  <a:pt x="1561331" y="259516"/>
                </a:lnTo>
                <a:lnTo>
                  <a:pt x="1592903" y="291277"/>
                </a:lnTo>
                <a:lnTo>
                  <a:pt x="1622897" y="324461"/>
                </a:lnTo>
                <a:lnTo>
                  <a:pt x="1651265" y="359002"/>
                </a:lnTo>
                <a:lnTo>
                  <a:pt x="1677957" y="394831"/>
                </a:lnTo>
                <a:lnTo>
                  <a:pt x="1702928" y="431881"/>
                </a:lnTo>
                <a:lnTo>
                  <a:pt x="1726128" y="470085"/>
                </a:lnTo>
                <a:lnTo>
                  <a:pt x="1747511" y="509375"/>
                </a:lnTo>
                <a:lnTo>
                  <a:pt x="1767027" y="549684"/>
                </a:lnTo>
                <a:lnTo>
                  <a:pt x="1784631" y="590944"/>
                </a:lnTo>
                <a:lnTo>
                  <a:pt x="1800273" y="633088"/>
                </a:lnTo>
                <a:lnTo>
                  <a:pt x="1813906" y="676048"/>
                </a:lnTo>
                <a:lnTo>
                  <a:pt x="1825482" y="719757"/>
                </a:lnTo>
                <a:lnTo>
                  <a:pt x="1834953" y="764147"/>
                </a:lnTo>
                <a:lnTo>
                  <a:pt x="1842273" y="809150"/>
                </a:lnTo>
                <a:lnTo>
                  <a:pt x="1847391" y="854700"/>
                </a:lnTo>
                <a:lnTo>
                  <a:pt x="1850262" y="900729"/>
                </a:lnTo>
                <a:lnTo>
                  <a:pt x="1850838" y="947169"/>
                </a:lnTo>
                <a:lnTo>
                  <a:pt x="1849069" y="993953"/>
                </a:lnTo>
                <a:lnTo>
                  <a:pt x="1844910" y="1041014"/>
                </a:lnTo>
                <a:lnTo>
                  <a:pt x="1838311" y="1088283"/>
                </a:lnTo>
                <a:lnTo>
                  <a:pt x="1829325" y="1135125"/>
                </a:lnTo>
                <a:lnTo>
                  <a:pt x="1818104" y="1180939"/>
                </a:lnTo>
                <a:lnTo>
                  <a:pt x="1804716" y="1225680"/>
                </a:lnTo>
                <a:lnTo>
                  <a:pt x="1789226" y="1269299"/>
                </a:lnTo>
                <a:lnTo>
                  <a:pt x="1771703" y="1311750"/>
                </a:lnTo>
                <a:lnTo>
                  <a:pt x="1752212" y="1352983"/>
                </a:lnTo>
                <a:lnTo>
                  <a:pt x="1730821" y="1392953"/>
                </a:lnTo>
                <a:lnTo>
                  <a:pt x="1707596" y="1431611"/>
                </a:lnTo>
                <a:lnTo>
                  <a:pt x="1682605" y="1468911"/>
                </a:lnTo>
                <a:lnTo>
                  <a:pt x="1655914" y="1504804"/>
                </a:lnTo>
                <a:lnTo>
                  <a:pt x="1627590" y="1539244"/>
                </a:lnTo>
                <a:lnTo>
                  <a:pt x="1597700" y="1572183"/>
                </a:lnTo>
                <a:lnTo>
                  <a:pt x="1566312" y="1603573"/>
                </a:lnTo>
                <a:lnTo>
                  <a:pt x="1533491" y="1633367"/>
                </a:lnTo>
                <a:lnTo>
                  <a:pt x="1499304" y="1661517"/>
                </a:lnTo>
                <a:lnTo>
                  <a:pt x="1463820" y="1687977"/>
                </a:lnTo>
                <a:lnTo>
                  <a:pt x="1427103" y="1712698"/>
                </a:lnTo>
                <a:lnTo>
                  <a:pt x="1389222" y="1735634"/>
                </a:lnTo>
                <a:lnTo>
                  <a:pt x="1350244" y="1756736"/>
                </a:lnTo>
                <a:lnTo>
                  <a:pt x="1310234" y="1775958"/>
                </a:lnTo>
                <a:lnTo>
                  <a:pt x="1269260" y="1793252"/>
                </a:lnTo>
                <a:lnTo>
                  <a:pt x="1227389" y="1808570"/>
                </a:lnTo>
                <a:lnTo>
                  <a:pt x="1184688" y="1821865"/>
                </a:lnTo>
                <a:lnTo>
                  <a:pt x="1141224" y="1833090"/>
                </a:lnTo>
                <a:lnTo>
                  <a:pt x="1097063" y="1842197"/>
                </a:lnTo>
                <a:lnTo>
                  <a:pt x="1052272" y="1849139"/>
                </a:lnTo>
                <a:lnTo>
                  <a:pt x="1006919" y="1853868"/>
                </a:lnTo>
                <a:lnTo>
                  <a:pt x="961069" y="1856337"/>
                </a:lnTo>
                <a:lnTo>
                  <a:pt x="914791" y="1856499"/>
                </a:lnTo>
                <a:lnTo>
                  <a:pt x="868151" y="1854305"/>
                </a:lnTo>
                <a:lnTo>
                  <a:pt x="821215" y="1849709"/>
                </a:lnTo>
                <a:lnTo>
                  <a:pt x="774051" y="1842663"/>
                </a:lnTo>
                <a:lnTo>
                  <a:pt x="727258" y="1833237"/>
                </a:lnTo>
                <a:lnTo>
                  <a:pt x="681471" y="1821579"/>
                </a:lnTo>
                <a:lnTo>
                  <a:pt x="636737" y="1807756"/>
                </a:lnTo>
                <a:lnTo>
                  <a:pt x="593104" y="1791834"/>
                </a:lnTo>
                <a:lnTo>
                  <a:pt x="550620" y="1773883"/>
                </a:lnTo>
                <a:lnTo>
                  <a:pt x="509332" y="1753968"/>
                </a:lnTo>
                <a:lnTo>
                  <a:pt x="469290" y="1732159"/>
                </a:lnTo>
                <a:lnTo>
                  <a:pt x="430540" y="1708521"/>
                </a:lnTo>
                <a:lnTo>
                  <a:pt x="393130" y="1683123"/>
                </a:lnTo>
                <a:lnTo>
                  <a:pt x="357108" y="1656032"/>
                </a:lnTo>
                <a:lnTo>
                  <a:pt x="322521" y="1627315"/>
                </a:lnTo>
                <a:lnTo>
                  <a:pt x="289419" y="1597041"/>
                </a:lnTo>
                <a:lnTo>
                  <a:pt x="257848" y="1565275"/>
                </a:lnTo>
                <a:lnTo>
                  <a:pt x="227856" y="1532087"/>
                </a:lnTo>
                <a:lnTo>
                  <a:pt x="199491" y="1497543"/>
                </a:lnTo>
                <a:lnTo>
                  <a:pt x="172801" y="1461710"/>
                </a:lnTo>
                <a:lnTo>
                  <a:pt x="147834" y="1424657"/>
                </a:lnTo>
                <a:lnTo>
                  <a:pt x="124637" y="1386451"/>
                </a:lnTo>
                <a:lnTo>
                  <a:pt x="103259" y="1347159"/>
                </a:lnTo>
                <a:lnTo>
                  <a:pt x="83746" y="1306848"/>
                </a:lnTo>
                <a:lnTo>
                  <a:pt x="66148" y="1265587"/>
                </a:lnTo>
                <a:lnTo>
                  <a:pt x="50511" y="1223442"/>
                </a:lnTo>
                <a:lnTo>
                  <a:pt x="36884" y="1180481"/>
                </a:lnTo>
                <a:lnTo>
                  <a:pt x="25314" y="1136771"/>
                </a:lnTo>
                <a:lnTo>
                  <a:pt x="15850" y="1092380"/>
                </a:lnTo>
                <a:lnTo>
                  <a:pt x="8538" y="1047376"/>
                </a:lnTo>
                <a:lnTo>
                  <a:pt x="3427" y="1001826"/>
                </a:lnTo>
                <a:lnTo>
                  <a:pt x="565" y="955797"/>
                </a:lnTo>
                <a:lnTo>
                  <a:pt x="0" y="909356"/>
                </a:lnTo>
                <a:lnTo>
                  <a:pt x="1778" y="862572"/>
                </a:lnTo>
                <a:lnTo>
                  <a:pt x="5948" y="815512"/>
                </a:lnTo>
                <a:lnTo>
                  <a:pt x="12559" y="768243"/>
                </a:lnTo>
                <a:lnTo>
                  <a:pt x="22977" y="714837"/>
                </a:lnTo>
                <a:lnTo>
                  <a:pt x="36309" y="662765"/>
                </a:lnTo>
                <a:lnTo>
                  <a:pt x="52454" y="612098"/>
                </a:lnTo>
                <a:lnTo>
                  <a:pt x="71309" y="562912"/>
                </a:lnTo>
                <a:lnTo>
                  <a:pt x="92772" y="515278"/>
                </a:lnTo>
                <a:lnTo>
                  <a:pt x="116742" y="469270"/>
                </a:lnTo>
                <a:lnTo>
                  <a:pt x="143115" y="424962"/>
                </a:lnTo>
              </a:path>
            </a:pathLst>
          </a:custGeom>
          <a:ln w="12700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030979" y="2095500"/>
            <a:ext cx="210820" cy="326390"/>
          </a:xfrm>
          <a:custGeom>
            <a:rect l="l" t="t" r="r" b="b"/>
            <a:pathLst>
              <a:path w="210820" h="326389">
                <a:moveTo>
                  <a:pt x="124841" y="0"/>
                </a:moveTo>
                <a:lnTo>
                  <a:pt x="0" y="0"/>
                </a:lnTo>
                <a:lnTo>
                  <a:pt x="85471" y="163067"/>
                </a:lnTo>
                <a:lnTo>
                  <a:pt x="0" y="326136"/>
                </a:lnTo>
                <a:lnTo>
                  <a:pt x="124841" y="326136"/>
                </a:lnTo>
                <a:lnTo>
                  <a:pt x="210312" y="163067"/>
                </a:lnTo>
                <a:lnTo>
                  <a:pt x="124841" y="0"/>
                </a:lnTo>
                <a:close/>
              </a:path>
            </a:pathLst>
          </a:custGeom>
          <a:solidFill>
            <a:srgbClr val="C6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258055" y="2095500"/>
            <a:ext cx="210820" cy="326390"/>
          </a:xfrm>
          <a:custGeom>
            <a:rect l="l" t="t" r="r" b="b"/>
            <a:pathLst>
              <a:path w="210820" h="326389">
                <a:moveTo>
                  <a:pt x="124841" y="0"/>
                </a:moveTo>
                <a:lnTo>
                  <a:pt x="0" y="0"/>
                </a:lnTo>
                <a:lnTo>
                  <a:pt x="85471" y="163067"/>
                </a:lnTo>
                <a:lnTo>
                  <a:pt x="0" y="326136"/>
                </a:lnTo>
                <a:lnTo>
                  <a:pt x="124841" y="326136"/>
                </a:lnTo>
                <a:lnTo>
                  <a:pt x="210312" y="163067"/>
                </a:lnTo>
                <a:lnTo>
                  <a:pt x="124841" y="0"/>
                </a:lnTo>
                <a:close/>
              </a:path>
            </a:pathLst>
          </a:custGeom>
          <a:solidFill>
            <a:srgbClr val="C6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485132" y="2095500"/>
            <a:ext cx="210820" cy="326390"/>
          </a:xfrm>
          <a:custGeom>
            <a:rect l="l" t="t" r="r" b="b"/>
            <a:pathLst>
              <a:path w="210820" h="326389">
                <a:moveTo>
                  <a:pt x="124840" y="0"/>
                </a:moveTo>
                <a:lnTo>
                  <a:pt x="0" y="0"/>
                </a:lnTo>
                <a:lnTo>
                  <a:pt x="85470" y="163067"/>
                </a:lnTo>
                <a:lnTo>
                  <a:pt x="0" y="326136"/>
                </a:lnTo>
                <a:lnTo>
                  <a:pt x="124840" y="326136"/>
                </a:lnTo>
                <a:lnTo>
                  <a:pt x="210312" y="163067"/>
                </a:lnTo>
                <a:lnTo>
                  <a:pt x="124840" y="0"/>
                </a:lnTo>
                <a:close/>
              </a:path>
            </a:pathLst>
          </a:custGeom>
          <a:solidFill>
            <a:srgbClr val="C6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900430" y="1329923"/>
            <a:ext cx="1851025" cy="1856739"/>
          </a:xfrm>
          <a:custGeom>
            <a:rect l="l" t="t" r="r" b="b"/>
            <a:pathLst>
              <a:path w="1851025" h="1856739">
                <a:moveTo>
                  <a:pt x="253094" y="284373"/>
                </a:moveTo>
                <a:lnTo>
                  <a:pt x="284493" y="253044"/>
                </a:lnTo>
                <a:lnTo>
                  <a:pt x="317308" y="223286"/>
                </a:lnTo>
                <a:lnTo>
                  <a:pt x="351481" y="195147"/>
                </a:lnTo>
                <a:lnTo>
                  <a:pt x="386952" y="168676"/>
                </a:lnTo>
                <a:lnTo>
                  <a:pt x="426169" y="142369"/>
                </a:lnTo>
                <a:lnTo>
                  <a:pt x="466705" y="118098"/>
                </a:lnTo>
                <a:lnTo>
                  <a:pt x="508478" y="95920"/>
                </a:lnTo>
                <a:lnTo>
                  <a:pt x="551406" y="75892"/>
                </a:lnTo>
                <a:lnTo>
                  <a:pt x="595411" y="58073"/>
                </a:lnTo>
                <a:lnTo>
                  <a:pt x="640409" y="42519"/>
                </a:lnTo>
                <a:lnTo>
                  <a:pt x="686322" y="29289"/>
                </a:lnTo>
                <a:lnTo>
                  <a:pt x="733067" y="18439"/>
                </a:lnTo>
                <a:lnTo>
                  <a:pt x="780564" y="10027"/>
                </a:lnTo>
                <a:lnTo>
                  <a:pt x="828733" y="4112"/>
                </a:lnTo>
                <a:lnTo>
                  <a:pt x="877492" y="750"/>
                </a:lnTo>
                <a:lnTo>
                  <a:pt x="926761" y="0"/>
                </a:lnTo>
                <a:lnTo>
                  <a:pt x="976458" y="1917"/>
                </a:lnTo>
                <a:lnTo>
                  <a:pt x="1026503" y="6562"/>
                </a:lnTo>
                <a:lnTo>
                  <a:pt x="1076816" y="13990"/>
                </a:lnTo>
                <a:lnTo>
                  <a:pt x="1123598" y="23404"/>
                </a:lnTo>
                <a:lnTo>
                  <a:pt x="1169375" y="35051"/>
                </a:lnTo>
                <a:lnTo>
                  <a:pt x="1214101" y="48865"/>
                </a:lnTo>
                <a:lnTo>
                  <a:pt x="1257727" y="64776"/>
                </a:lnTo>
                <a:lnTo>
                  <a:pt x="1300205" y="82719"/>
                </a:lnTo>
                <a:lnTo>
                  <a:pt x="1341487" y="102625"/>
                </a:lnTo>
                <a:lnTo>
                  <a:pt x="1381526" y="124428"/>
                </a:lnTo>
                <a:lnTo>
                  <a:pt x="1420273" y="148058"/>
                </a:lnTo>
                <a:lnTo>
                  <a:pt x="1457682" y="173450"/>
                </a:lnTo>
                <a:lnTo>
                  <a:pt x="1493703" y="200535"/>
                </a:lnTo>
                <a:lnTo>
                  <a:pt x="1528289" y="229246"/>
                </a:lnTo>
                <a:lnTo>
                  <a:pt x="1561392" y="259516"/>
                </a:lnTo>
                <a:lnTo>
                  <a:pt x="1592964" y="291277"/>
                </a:lnTo>
                <a:lnTo>
                  <a:pt x="1622958" y="324461"/>
                </a:lnTo>
                <a:lnTo>
                  <a:pt x="1651325" y="359002"/>
                </a:lnTo>
                <a:lnTo>
                  <a:pt x="1678018" y="394831"/>
                </a:lnTo>
                <a:lnTo>
                  <a:pt x="1702988" y="431881"/>
                </a:lnTo>
                <a:lnTo>
                  <a:pt x="1726189" y="470085"/>
                </a:lnTo>
                <a:lnTo>
                  <a:pt x="1747571" y="509375"/>
                </a:lnTo>
                <a:lnTo>
                  <a:pt x="1767087" y="549684"/>
                </a:lnTo>
                <a:lnTo>
                  <a:pt x="1784689" y="590944"/>
                </a:lnTo>
                <a:lnTo>
                  <a:pt x="1800330" y="633088"/>
                </a:lnTo>
                <a:lnTo>
                  <a:pt x="1813961" y="676048"/>
                </a:lnTo>
                <a:lnTo>
                  <a:pt x="1825534" y="719757"/>
                </a:lnTo>
                <a:lnTo>
                  <a:pt x="1835003" y="764147"/>
                </a:lnTo>
                <a:lnTo>
                  <a:pt x="1842318" y="809150"/>
                </a:lnTo>
                <a:lnTo>
                  <a:pt x="1847431" y="854700"/>
                </a:lnTo>
                <a:lnTo>
                  <a:pt x="1850296" y="900729"/>
                </a:lnTo>
                <a:lnTo>
                  <a:pt x="1850864" y="947169"/>
                </a:lnTo>
                <a:lnTo>
                  <a:pt x="1849087" y="993953"/>
                </a:lnTo>
                <a:lnTo>
                  <a:pt x="1844918" y="1041014"/>
                </a:lnTo>
                <a:lnTo>
                  <a:pt x="1838308" y="1088283"/>
                </a:lnTo>
                <a:lnTo>
                  <a:pt x="1829333" y="1135125"/>
                </a:lnTo>
                <a:lnTo>
                  <a:pt x="1818124" y="1180939"/>
                </a:lnTo>
                <a:lnTo>
                  <a:pt x="1804745" y="1225680"/>
                </a:lnTo>
                <a:lnTo>
                  <a:pt x="1789265" y="1269299"/>
                </a:lnTo>
                <a:lnTo>
                  <a:pt x="1771750" y="1311750"/>
                </a:lnTo>
                <a:lnTo>
                  <a:pt x="1752267" y="1352983"/>
                </a:lnTo>
                <a:lnTo>
                  <a:pt x="1730883" y="1392953"/>
                </a:lnTo>
                <a:lnTo>
                  <a:pt x="1707664" y="1431611"/>
                </a:lnTo>
                <a:lnTo>
                  <a:pt x="1682679" y="1468911"/>
                </a:lnTo>
                <a:lnTo>
                  <a:pt x="1655993" y="1504804"/>
                </a:lnTo>
                <a:lnTo>
                  <a:pt x="1627673" y="1539244"/>
                </a:lnTo>
                <a:lnTo>
                  <a:pt x="1597787" y="1572183"/>
                </a:lnTo>
                <a:lnTo>
                  <a:pt x="1566400" y="1603573"/>
                </a:lnTo>
                <a:lnTo>
                  <a:pt x="1533581" y="1633367"/>
                </a:lnTo>
                <a:lnTo>
                  <a:pt x="1499396" y="1661517"/>
                </a:lnTo>
                <a:lnTo>
                  <a:pt x="1463912" y="1687977"/>
                </a:lnTo>
                <a:lnTo>
                  <a:pt x="1427195" y="1712698"/>
                </a:lnTo>
                <a:lnTo>
                  <a:pt x="1389313" y="1735634"/>
                </a:lnTo>
                <a:lnTo>
                  <a:pt x="1350332" y="1756736"/>
                </a:lnTo>
                <a:lnTo>
                  <a:pt x="1310320" y="1775958"/>
                </a:lnTo>
                <a:lnTo>
                  <a:pt x="1269343" y="1793252"/>
                </a:lnTo>
                <a:lnTo>
                  <a:pt x="1227468" y="1808570"/>
                </a:lnTo>
                <a:lnTo>
                  <a:pt x="1184762" y="1821865"/>
                </a:lnTo>
                <a:lnTo>
                  <a:pt x="1141292" y="1833090"/>
                </a:lnTo>
                <a:lnTo>
                  <a:pt x="1097125" y="1842197"/>
                </a:lnTo>
                <a:lnTo>
                  <a:pt x="1052327" y="1849139"/>
                </a:lnTo>
                <a:lnTo>
                  <a:pt x="1006966" y="1853868"/>
                </a:lnTo>
                <a:lnTo>
                  <a:pt x="961108" y="1856337"/>
                </a:lnTo>
                <a:lnTo>
                  <a:pt x="914820" y="1856499"/>
                </a:lnTo>
                <a:lnTo>
                  <a:pt x="868170" y="1854305"/>
                </a:lnTo>
                <a:lnTo>
                  <a:pt x="821223" y="1849709"/>
                </a:lnTo>
                <a:lnTo>
                  <a:pt x="774048" y="1842663"/>
                </a:lnTo>
                <a:lnTo>
                  <a:pt x="727266" y="1833237"/>
                </a:lnTo>
                <a:lnTo>
                  <a:pt x="681488" y="1821579"/>
                </a:lnTo>
                <a:lnTo>
                  <a:pt x="636763" y="1807756"/>
                </a:lnTo>
                <a:lnTo>
                  <a:pt x="593137" y="1791834"/>
                </a:lnTo>
                <a:lnTo>
                  <a:pt x="550659" y="1773883"/>
                </a:lnTo>
                <a:lnTo>
                  <a:pt x="509377" y="1753968"/>
                </a:lnTo>
                <a:lnTo>
                  <a:pt x="469338" y="1732159"/>
                </a:lnTo>
                <a:lnTo>
                  <a:pt x="430590" y="1708521"/>
                </a:lnTo>
                <a:lnTo>
                  <a:pt x="393182" y="1683123"/>
                </a:lnTo>
                <a:lnTo>
                  <a:pt x="357161" y="1656032"/>
                </a:lnTo>
                <a:lnTo>
                  <a:pt x="322575" y="1627315"/>
                </a:lnTo>
                <a:lnTo>
                  <a:pt x="289472" y="1597041"/>
                </a:lnTo>
                <a:lnTo>
                  <a:pt x="257899" y="1565275"/>
                </a:lnTo>
                <a:lnTo>
                  <a:pt x="227906" y="1532087"/>
                </a:lnTo>
                <a:lnTo>
                  <a:pt x="199538" y="1497543"/>
                </a:lnTo>
                <a:lnTo>
                  <a:pt x="172846" y="1461710"/>
                </a:lnTo>
                <a:lnTo>
                  <a:pt x="147875" y="1424657"/>
                </a:lnTo>
                <a:lnTo>
                  <a:pt x="124675" y="1386451"/>
                </a:lnTo>
                <a:lnTo>
                  <a:pt x="103293" y="1347159"/>
                </a:lnTo>
                <a:lnTo>
                  <a:pt x="83777" y="1306848"/>
                </a:lnTo>
                <a:lnTo>
                  <a:pt x="66174" y="1265587"/>
                </a:lnTo>
                <a:lnTo>
                  <a:pt x="50534" y="1223442"/>
                </a:lnTo>
                <a:lnTo>
                  <a:pt x="36903" y="1180481"/>
                </a:lnTo>
                <a:lnTo>
                  <a:pt x="25329" y="1136771"/>
                </a:lnTo>
                <a:lnTo>
                  <a:pt x="15861" y="1092380"/>
                </a:lnTo>
                <a:lnTo>
                  <a:pt x="8546" y="1047376"/>
                </a:lnTo>
                <a:lnTo>
                  <a:pt x="3432" y="1001826"/>
                </a:lnTo>
                <a:lnTo>
                  <a:pt x="567" y="955797"/>
                </a:lnTo>
                <a:lnTo>
                  <a:pt x="0" y="909356"/>
                </a:lnTo>
                <a:lnTo>
                  <a:pt x="1776" y="862572"/>
                </a:lnTo>
                <a:lnTo>
                  <a:pt x="5946" y="815512"/>
                </a:lnTo>
                <a:lnTo>
                  <a:pt x="12556" y="768243"/>
                </a:lnTo>
                <a:lnTo>
                  <a:pt x="22981" y="714837"/>
                </a:lnTo>
                <a:lnTo>
                  <a:pt x="36331" y="662765"/>
                </a:lnTo>
                <a:lnTo>
                  <a:pt x="52501" y="612098"/>
                </a:lnTo>
                <a:lnTo>
                  <a:pt x="71383" y="562912"/>
                </a:lnTo>
                <a:lnTo>
                  <a:pt x="92871" y="515278"/>
                </a:lnTo>
                <a:lnTo>
                  <a:pt x="116859" y="469270"/>
                </a:lnTo>
                <a:lnTo>
                  <a:pt x="143239" y="424962"/>
                </a:lnTo>
              </a:path>
            </a:pathLst>
          </a:custGeom>
          <a:ln w="12700">
            <a:solidFill>
              <a:srgbClr val="C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909106" y="1708957"/>
            <a:ext cx="1272768" cy="1106598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5707126" y="2736850"/>
            <a:ext cx="96266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5">
                <a:solidFill>
                  <a:srgbClr val="1D1D1A"/>
                </a:solidFill>
                <a:latin typeface="微软雅黑"/>
                <a:cs typeface="微软雅黑"/>
              </a:rPr>
              <a:t>https://openeuler.org/zh/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5774435" y="1719072"/>
            <a:ext cx="909828" cy="911351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226058" y="3849623"/>
            <a:ext cx="9972040" cy="86995"/>
          </a:xfrm>
          <a:custGeom>
            <a:rect l="l" t="t" r="r" b="b"/>
            <a:pathLst>
              <a:path w="9972040" h="86995">
                <a:moveTo>
                  <a:pt x="9885172" y="0"/>
                </a:moveTo>
                <a:lnTo>
                  <a:pt x="9885172" y="86868"/>
                </a:lnTo>
                <a:lnTo>
                  <a:pt x="9943084" y="57912"/>
                </a:lnTo>
                <a:lnTo>
                  <a:pt x="9899650" y="57912"/>
                </a:lnTo>
                <a:lnTo>
                  <a:pt x="9899650" y="28956"/>
                </a:lnTo>
                <a:lnTo>
                  <a:pt x="9943084" y="28956"/>
                </a:lnTo>
                <a:lnTo>
                  <a:pt x="9885172" y="0"/>
                </a:lnTo>
                <a:close/>
              </a:path>
              <a:path w="9972040" h="86995">
                <a:moveTo>
                  <a:pt x="9885172" y="28956"/>
                </a:moveTo>
                <a:lnTo>
                  <a:pt x="0" y="28956"/>
                </a:lnTo>
                <a:lnTo>
                  <a:pt x="0" y="57912"/>
                </a:lnTo>
                <a:lnTo>
                  <a:pt x="9885172" y="57912"/>
                </a:lnTo>
                <a:lnTo>
                  <a:pt x="9885172" y="28956"/>
                </a:lnTo>
                <a:close/>
              </a:path>
              <a:path w="9972040" h="86995">
                <a:moveTo>
                  <a:pt x="9943084" y="28956"/>
                </a:moveTo>
                <a:lnTo>
                  <a:pt x="9899650" y="28956"/>
                </a:lnTo>
                <a:lnTo>
                  <a:pt x="9899650" y="57912"/>
                </a:lnTo>
                <a:lnTo>
                  <a:pt x="9943084" y="57912"/>
                </a:lnTo>
                <a:lnTo>
                  <a:pt x="9972040" y="43433"/>
                </a:lnTo>
                <a:lnTo>
                  <a:pt x="9943084" y="28956"/>
                </a:lnTo>
                <a:close/>
              </a:path>
            </a:pathLst>
          </a:custGeom>
          <a:solidFill>
            <a:srgbClr val="66666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482595" y="3802379"/>
            <a:ext cx="179831" cy="181356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201155" y="3802379"/>
            <a:ext cx="179832" cy="181356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9822180" y="3802379"/>
            <a:ext cx="179831" cy="181356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9372981" y="3393694"/>
            <a:ext cx="10756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solidFill>
                  <a:srgbClr val="1D1D1A"/>
                </a:solidFill>
                <a:latin typeface="微软雅黑"/>
                <a:cs typeface="微软雅黑"/>
              </a:rPr>
              <a:t>2020.3.27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0"/>
              </a:spcBef>
            </a:pPr>
            <a:r>
              <a:rPr spc="10"/>
              <a:t>22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1174496" y="6400386"/>
            <a:ext cx="1149350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endParaRPr sz="10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684646" y="3357448"/>
            <a:ext cx="120840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solidFill>
                  <a:srgbClr val="1D1D1A"/>
                </a:solidFill>
                <a:latin typeface="微软雅黑"/>
                <a:cs typeface="微软雅黑"/>
              </a:rPr>
              <a:t>2019.12.31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032254" y="3357448"/>
            <a:ext cx="107569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solidFill>
                  <a:srgbClr val="1D1D1A"/>
                </a:solidFill>
                <a:latin typeface="微软雅黑"/>
                <a:cs typeface="微软雅黑"/>
              </a:rPr>
              <a:t>2019.9.18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643633" y="4023715"/>
            <a:ext cx="1886585" cy="665480"/>
          </a:xfrm>
          <a:prstGeom prst="rect">
            <a:avLst/>
          </a:prstGeom>
        </p:spPr>
        <p:txBody>
          <a:bodyPr vert="horz" wrap="square" lIns="0" tIns="1193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9085" indent="-287020">
              <a:lnSpc>
                <a:spcPct val="100000"/>
              </a:lnSpc>
              <a:spcBef>
                <a:spcPts val="94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400">
                <a:solidFill>
                  <a:srgbClr val="C00000"/>
                </a:solidFill>
                <a:latin typeface="微软雅黑"/>
                <a:cs typeface="微软雅黑"/>
              </a:rPr>
              <a:t>宣布</a:t>
            </a:r>
            <a:r>
              <a:rPr sz="1400" spc="-5">
                <a:solidFill>
                  <a:srgbClr val="C00000"/>
                </a:solidFill>
                <a:latin typeface="微软雅黑"/>
                <a:cs typeface="微软雅黑"/>
              </a:rPr>
              <a:t>openEuler</a:t>
            </a:r>
            <a:r>
              <a:rPr sz="1400">
                <a:solidFill>
                  <a:srgbClr val="C00000"/>
                </a:solidFill>
                <a:latin typeface="微软雅黑"/>
                <a:cs typeface="微软雅黑"/>
              </a:rPr>
              <a:t>开源</a:t>
            </a:r>
            <a:endParaRPr sz="14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84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开源社区上线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530208" y="4023715"/>
            <a:ext cx="2983865" cy="2129155"/>
          </a:xfrm>
          <a:prstGeom prst="rect">
            <a:avLst/>
          </a:prstGeom>
        </p:spPr>
        <p:txBody>
          <a:bodyPr vert="horz" wrap="square" lIns="0" tIns="1193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9085" indent="-287020">
              <a:lnSpc>
                <a:spcPct val="100000"/>
              </a:lnSpc>
              <a:spcBef>
                <a:spcPts val="94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400">
                <a:solidFill>
                  <a:srgbClr val="C00000"/>
                </a:solidFill>
                <a:latin typeface="微软雅黑"/>
                <a:cs typeface="微软雅黑"/>
              </a:rPr>
              <a:t>发布</a:t>
            </a:r>
            <a:r>
              <a:rPr sz="1400" spc="-5">
                <a:solidFill>
                  <a:srgbClr val="C00000"/>
                </a:solidFill>
                <a:latin typeface="微软雅黑"/>
                <a:cs typeface="微软雅黑"/>
              </a:rPr>
              <a:t>openEuler</a:t>
            </a:r>
            <a:r>
              <a:rPr sz="1400" spc="-15">
                <a:solidFill>
                  <a:srgbClr val="C000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C00000"/>
                </a:solidFill>
                <a:latin typeface="微软雅黑"/>
                <a:cs typeface="微软雅黑"/>
              </a:rPr>
              <a:t>20.03</a:t>
            </a:r>
            <a:r>
              <a:rPr sz="1400" spc="-20">
                <a:solidFill>
                  <a:srgbClr val="C00000"/>
                </a:solidFill>
                <a:latin typeface="微软雅黑"/>
                <a:cs typeface="微软雅黑"/>
              </a:rPr>
              <a:t> </a:t>
            </a:r>
            <a:r>
              <a:rPr sz="1400" spc="-30">
                <a:solidFill>
                  <a:srgbClr val="C00000"/>
                </a:solidFill>
                <a:latin typeface="微软雅黑"/>
                <a:cs typeface="微软雅黑"/>
              </a:rPr>
              <a:t>LTS</a:t>
            </a:r>
            <a:r>
              <a:rPr sz="1400">
                <a:solidFill>
                  <a:srgbClr val="C00000"/>
                </a:solidFill>
                <a:latin typeface="微软雅黑"/>
                <a:cs typeface="微软雅黑"/>
              </a:rPr>
              <a:t>版本</a:t>
            </a:r>
            <a:endParaRPr sz="14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84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贡献者申请成立了30</a:t>
            </a:r>
            <a:r>
              <a:rPr sz="1400" spc="-10">
                <a:solidFill>
                  <a:srgbClr val="1D1D1A"/>
                </a:solidFill>
                <a:latin typeface="微软雅黑"/>
                <a:cs typeface="微软雅黑"/>
              </a:rPr>
              <a:t>+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子项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目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组</a:t>
            </a:r>
            <a:endParaRPr sz="14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84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筹备组推动关键社区组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织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开始</a:t>
            </a:r>
            <a:r>
              <a:rPr sz="1400" spc="-15">
                <a:solidFill>
                  <a:srgbClr val="1D1D1A"/>
                </a:solidFill>
                <a:latin typeface="微软雅黑"/>
                <a:cs typeface="微软雅黑"/>
              </a:rPr>
              <a:t>运</a:t>
            </a:r>
            <a:r>
              <a:rPr sz="1400">
                <a:solidFill>
                  <a:srgbClr val="1D1D1A"/>
                </a:solidFill>
                <a:latin typeface="微软雅黑"/>
                <a:cs typeface="微软雅黑"/>
              </a:rPr>
              <a:t>作</a:t>
            </a:r>
            <a:endParaRPr sz="1400">
              <a:latin typeface="微软雅黑"/>
              <a:cs typeface="微软雅黑"/>
            </a:endParaRPr>
          </a:p>
          <a:p>
            <a:pPr marL="400685" lvl="1" indent="-120650">
              <a:lnSpc>
                <a:spcPct val="100000"/>
              </a:lnSpc>
              <a:spcBef>
                <a:spcPts val="765"/>
              </a:spcBef>
              <a:buSzPct val="91666"/>
              <a:buFont typeface="Wingdings"/>
              <a:buChar char=""/>
              <a:tabLst>
                <a:tab pos="401320"/>
              </a:tabLst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社区秘书处</a:t>
            </a:r>
            <a:endParaRPr sz="1200">
              <a:latin typeface="微软雅黑"/>
              <a:cs typeface="微软雅黑"/>
            </a:endParaRPr>
          </a:p>
          <a:p>
            <a:pPr marL="400685" lvl="1" indent="-120650">
              <a:lnSpc>
                <a:spcPct val="100000"/>
              </a:lnSpc>
              <a:spcBef>
                <a:spcPts val="720"/>
              </a:spcBef>
              <a:buSzPct val="91666"/>
              <a:buFont typeface="Wingdings"/>
              <a:buChar char=""/>
              <a:tabLst>
                <a:tab pos="401320"/>
              </a:tabLst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技术委员会</a:t>
            </a:r>
            <a:endParaRPr sz="1200">
              <a:latin typeface="微软雅黑"/>
              <a:cs typeface="微软雅黑"/>
            </a:endParaRPr>
          </a:p>
          <a:p>
            <a:pPr marL="400685" lvl="1" indent="-120650">
              <a:lnSpc>
                <a:spcPct val="100000"/>
              </a:lnSpc>
              <a:spcBef>
                <a:spcPts val="720"/>
              </a:spcBef>
              <a:buSzPct val="91666"/>
              <a:buFont typeface="Wingdings"/>
              <a:buChar char=""/>
              <a:tabLst>
                <a:tab pos="401320"/>
              </a:tabLst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安全委员会</a:t>
            </a:r>
            <a:endParaRPr sz="1200">
              <a:latin typeface="微软雅黑"/>
              <a:cs typeface="微软雅黑"/>
            </a:endParaRPr>
          </a:p>
          <a:p>
            <a:pPr marL="680085">
              <a:lnSpc>
                <a:spcPct val="100000"/>
              </a:lnSpc>
              <a:spcBef>
                <a:spcPts val="795"/>
              </a:spcBef>
            </a:pPr>
            <a:r>
              <a:rPr sz="1400">
                <a:solidFill>
                  <a:srgbClr val="C00000"/>
                </a:solidFill>
                <a:latin typeface="微软雅黑"/>
                <a:cs typeface="微软雅黑"/>
              </a:rPr>
              <a:t>…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231248" y="1761369"/>
            <a:ext cx="1182370" cy="756920"/>
          </a:xfrm>
          <a:prstGeom prst="rect">
            <a:avLst/>
          </a:prstGeom>
        </p:spPr>
        <p:txBody>
          <a:bodyPr vert="horz" wrap="square" lIns="0" tIns="1339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8105">
              <a:lnSpc>
                <a:spcPct val="100000"/>
              </a:lnSpc>
              <a:spcBef>
                <a:spcPts val="1055"/>
              </a:spcBef>
            </a:pPr>
            <a:r>
              <a:rPr sz="1600" b="1" spc="-10">
                <a:solidFill>
                  <a:srgbClr val="C00000"/>
                </a:solidFill>
                <a:latin typeface="微软雅黑"/>
                <a:cs typeface="微软雅黑"/>
              </a:rPr>
              <a:t>openEuler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60"/>
              </a:spcBef>
            </a:pPr>
            <a:r>
              <a:rPr sz="1600" b="1" i="1" spc="-10">
                <a:solidFill>
                  <a:srgbClr val="C00000"/>
                </a:solidFill>
                <a:latin typeface="微软雅黑"/>
                <a:cs typeface="微软雅黑"/>
              </a:rPr>
              <a:t>首个</a:t>
            </a:r>
            <a:r>
              <a:rPr sz="1600" b="1" spc="-45">
                <a:solidFill>
                  <a:srgbClr val="C00000"/>
                </a:solidFill>
                <a:latin typeface="微软雅黑"/>
                <a:cs typeface="微软雅黑"/>
              </a:rPr>
              <a:t>LTS</a:t>
            </a:r>
            <a:r>
              <a:rPr sz="1600" b="1" i="1" spc="-10">
                <a:solidFill>
                  <a:srgbClr val="C00000"/>
                </a:solidFill>
                <a:latin typeface="微软雅黑"/>
                <a:cs typeface="微软雅黑"/>
              </a:rPr>
              <a:t>版本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68046" y="397255"/>
            <a:ext cx="1177925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i="0" spc="-5">
                <a:latin typeface="微软雅黑"/>
                <a:cs typeface="微软雅黑"/>
              </a:rPr>
              <a:t>openEuler</a:t>
            </a:r>
            <a:r>
              <a:rPr spc="-5">
                <a:solidFill>
                  <a:srgbClr val="000000"/>
                </a:solidFill>
              </a:rPr>
              <a:t>打造计算产业生态底座、加速产</a:t>
            </a:r>
            <a:r>
              <a:rPr spc="-15">
                <a:solidFill>
                  <a:srgbClr val="000000"/>
                </a:solidFill>
              </a:rPr>
              <a:t>业</a:t>
            </a:r>
            <a:r>
              <a:rPr spc="-5">
                <a:solidFill>
                  <a:srgbClr val="000000"/>
                </a:solidFill>
              </a:rPr>
              <a:t>创新</a:t>
            </a:r>
            <a:r>
              <a:rPr b="0" i="0" spc="10">
                <a:latin typeface="微软雅黑"/>
                <a:cs typeface="微软雅黑"/>
              </a:rPr>
              <a:t>，</a:t>
            </a:r>
            <a:r>
              <a:rPr spc="-5"/>
              <a:t>开源</a:t>
            </a:r>
            <a:r>
              <a:rPr/>
              <a:t>社</a:t>
            </a:r>
            <a:r>
              <a:rPr spc="-5"/>
              <a:t>区取</a:t>
            </a:r>
            <a:r>
              <a:rPr spc="10"/>
              <a:t>得</a:t>
            </a:r>
            <a:r>
              <a:rPr spc="-5"/>
              <a:t>关键</a:t>
            </a:r>
            <a:r>
              <a:rPr spc="10"/>
              <a:t>进</a:t>
            </a:r>
            <a:r>
              <a:rPr spc="-5"/>
              <a:t>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195559" y="6321552"/>
            <a:ext cx="1269492" cy="277367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739867" y="3022915"/>
            <a:ext cx="2124214" cy="331882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191511" y="2359150"/>
            <a:ext cx="4614672" cy="449884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980176" y="2966466"/>
            <a:ext cx="5501640" cy="3769614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615428" y="2272283"/>
            <a:ext cx="3866388" cy="1426464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10183" y="2272283"/>
            <a:ext cx="3866388" cy="1426464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5248655" y="3422903"/>
            <a:ext cx="1658620" cy="1659889"/>
          </a:xfrm>
          <a:custGeom>
            <a:rect l="l" t="t" r="r" b="b"/>
            <a:pathLst>
              <a:path w="1658620" h="1659889">
                <a:moveTo>
                  <a:pt x="829056" y="0"/>
                </a:moveTo>
                <a:lnTo>
                  <a:pt x="780346" y="1408"/>
                </a:lnTo>
                <a:lnTo>
                  <a:pt x="732377" y="5582"/>
                </a:lnTo>
                <a:lnTo>
                  <a:pt x="685227" y="12443"/>
                </a:lnTo>
                <a:lnTo>
                  <a:pt x="638973" y="21913"/>
                </a:lnTo>
                <a:lnTo>
                  <a:pt x="593693" y="33915"/>
                </a:lnTo>
                <a:lnTo>
                  <a:pt x="549465" y="48372"/>
                </a:lnTo>
                <a:lnTo>
                  <a:pt x="506366" y="65204"/>
                </a:lnTo>
                <a:lnTo>
                  <a:pt x="464475" y="84335"/>
                </a:lnTo>
                <a:lnTo>
                  <a:pt x="423869" y="105686"/>
                </a:lnTo>
                <a:lnTo>
                  <a:pt x="384626" y="129181"/>
                </a:lnTo>
                <a:lnTo>
                  <a:pt x="346824" y="154740"/>
                </a:lnTo>
                <a:lnTo>
                  <a:pt x="310540" y="182286"/>
                </a:lnTo>
                <a:lnTo>
                  <a:pt x="275853" y="211742"/>
                </a:lnTo>
                <a:lnTo>
                  <a:pt x="242839" y="243030"/>
                </a:lnTo>
                <a:lnTo>
                  <a:pt x="211578" y="276071"/>
                </a:lnTo>
                <a:lnTo>
                  <a:pt x="182146" y="310789"/>
                </a:lnTo>
                <a:lnTo>
                  <a:pt x="154622" y="347105"/>
                </a:lnTo>
                <a:lnTo>
                  <a:pt x="129083" y="384941"/>
                </a:lnTo>
                <a:lnTo>
                  <a:pt x="105608" y="424220"/>
                </a:lnTo>
                <a:lnTo>
                  <a:pt x="84273" y="464864"/>
                </a:lnTo>
                <a:lnTo>
                  <a:pt x="65156" y="506795"/>
                </a:lnTo>
                <a:lnTo>
                  <a:pt x="48337" y="549935"/>
                </a:lnTo>
                <a:lnTo>
                  <a:pt x="33891" y="594207"/>
                </a:lnTo>
                <a:lnTo>
                  <a:pt x="21898" y="639533"/>
                </a:lnTo>
                <a:lnTo>
                  <a:pt x="12434" y="685835"/>
                </a:lnTo>
                <a:lnTo>
                  <a:pt x="5578" y="733034"/>
                </a:lnTo>
                <a:lnTo>
                  <a:pt x="1407" y="781055"/>
                </a:lnTo>
                <a:lnTo>
                  <a:pt x="0" y="829818"/>
                </a:lnTo>
                <a:lnTo>
                  <a:pt x="1407" y="878580"/>
                </a:lnTo>
                <a:lnTo>
                  <a:pt x="5578" y="926601"/>
                </a:lnTo>
                <a:lnTo>
                  <a:pt x="12434" y="973800"/>
                </a:lnTo>
                <a:lnTo>
                  <a:pt x="21898" y="1020102"/>
                </a:lnTo>
                <a:lnTo>
                  <a:pt x="33891" y="1065428"/>
                </a:lnTo>
                <a:lnTo>
                  <a:pt x="48337" y="1109700"/>
                </a:lnTo>
                <a:lnTo>
                  <a:pt x="65156" y="1152840"/>
                </a:lnTo>
                <a:lnTo>
                  <a:pt x="84273" y="1194771"/>
                </a:lnTo>
                <a:lnTo>
                  <a:pt x="105608" y="1235415"/>
                </a:lnTo>
                <a:lnTo>
                  <a:pt x="129083" y="1274694"/>
                </a:lnTo>
                <a:lnTo>
                  <a:pt x="154622" y="1312530"/>
                </a:lnTo>
                <a:lnTo>
                  <a:pt x="182146" y="1348846"/>
                </a:lnTo>
                <a:lnTo>
                  <a:pt x="211578" y="1383564"/>
                </a:lnTo>
                <a:lnTo>
                  <a:pt x="242839" y="1416605"/>
                </a:lnTo>
                <a:lnTo>
                  <a:pt x="275853" y="1447893"/>
                </a:lnTo>
                <a:lnTo>
                  <a:pt x="310540" y="1477349"/>
                </a:lnTo>
                <a:lnTo>
                  <a:pt x="346824" y="1504895"/>
                </a:lnTo>
                <a:lnTo>
                  <a:pt x="384626" y="1530454"/>
                </a:lnTo>
                <a:lnTo>
                  <a:pt x="423869" y="1553949"/>
                </a:lnTo>
                <a:lnTo>
                  <a:pt x="464475" y="1575300"/>
                </a:lnTo>
                <a:lnTo>
                  <a:pt x="506366" y="1594431"/>
                </a:lnTo>
                <a:lnTo>
                  <a:pt x="549465" y="1611263"/>
                </a:lnTo>
                <a:lnTo>
                  <a:pt x="593693" y="1625720"/>
                </a:lnTo>
                <a:lnTo>
                  <a:pt x="638973" y="1637722"/>
                </a:lnTo>
                <a:lnTo>
                  <a:pt x="685227" y="1647192"/>
                </a:lnTo>
                <a:lnTo>
                  <a:pt x="732377" y="1654053"/>
                </a:lnTo>
                <a:lnTo>
                  <a:pt x="780346" y="1658227"/>
                </a:lnTo>
                <a:lnTo>
                  <a:pt x="829056" y="1659636"/>
                </a:lnTo>
                <a:lnTo>
                  <a:pt x="877765" y="1658227"/>
                </a:lnTo>
                <a:lnTo>
                  <a:pt x="925734" y="1654053"/>
                </a:lnTo>
                <a:lnTo>
                  <a:pt x="972884" y="1647192"/>
                </a:lnTo>
                <a:lnTo>
                  <a:pt x="1019138" y="1637722"/>
                </a:lnTo>
                <a:lnTo>
                  <a:pt x="1064418" y="1625720"/>
                </a:lnTo>
                <a:lnTo>
                  <a:pt x="1108646" y="1611263"/>
                </a:lnTo>
                <a:lnTo>
                  <a:pt x="1151745" y="1594431"/>
                </a:lnTo>
                <a:lnTo>
                  <a:pt x="1193636" y="1575300"/>
                </a:lnTo>
                <a:lnTo>
                  <a:pt x="1234242" y="1553949"/>
                </a:lnTo>
                <a:lnTo>
                  <a:pt x="1273485" y="1530454"/>
                </a:lnTo>
                <a:lnTo>
                  <a:pt x="1311287" y="1504895"/>
                </a:lnTo>
                <a:lnTo>
                  <a:pt x="1347571" y="1477349"/>
                </a:lnTo>
                <a:lnTo>
                  <a:pt x="1382258" y="1447893"/>
                </a:lnTo>
                <a:lnTo>
                  <a:pt x="1415272" y="1416605"/>
                </a:lnTo>
                <a:lnTo>
                  <a:pt x="1446533" y="1383564"/>
                </a:lnTo>
                <a:lnTo>
                  <a:pt x="1475965" y="1348846"/>
                </a:lnTo>
                <a:lnTo>
                  <a:pt x="1503489" y="1312530"/>
                </a:lnTo>
                <a:lnTo>
                  <a:pt x="1529028" y="1274694"/>
                </a:lnTo>
                <a:lnTo>
                  <a:pt x="1552503" y="1235415"/>
                </a:lnTo>
                <a:lnTo>
                  <a:pt x="1573838" y="1194771"/>
                </a:lnTo>
                <a:lnTo>
                  <a:pt x="1592955" y="1152840"/>
                </a:lnTo>
                <a:lnTo>
                  <a:pt x="1609774" y="1109700"/>
                </a:lnTo>
                <a:lnTo>
                  <a:pt x="1624220" y="1065428"/>
                </a:lnTo>
                <a:lnTo>
                  <a:pt x="1636213" y="1020102"/>
                </a:lnTo>
                <a:lnTo>
                  <a:pt x="1645677" y="973800"/>
                </a:lnTo>
                <a:lnTo>
                  <a:pt x="1652533" y="926601"/>
                </a:lnTo>
                <a:lnTo>
                  <a:pt x="1656704" y="878580"/>
                </a:lnTo>
                <a:lnTo>
                  <a:pt x="1658112" y="829818"/>
                </a:lnTo>
                <a:lnTo>
                  <a:pt x="1656704" y="781055"/>
                </a:lnTo>
                <a:lnTo>
                  <a:pt x="1652533" y="733034"/>
                </a:lnTo>
                <a:lnTo>
                  <a:pt x="1645677" y="685835"/>
                </a:lnTo>
                <a:lnTo>
                  <a:pt x="1636213" y="639533"/>
                </a:lnTo>
                <a:lnTo>
                  <a:pt x="1624220" y="594207"/>
                </a:lnTo>
                <a:lnTo>
                  <a:pt x="1609774" y="549935"/>
                </a:lnTo>
                <a:lnTo>
                  <a:pt x="1592955" y="506795"/>
                </a:lnTo>
                <a:lnTo>
                  <a:pt x="1573838" y="464864"/>
                </a:lnTo>
                <a:lnTo>
                  <a:pt x="1552503" y="424220"/>
                </a:lnTo>
                <a:lnTo>
                  <a:pt x="1529028" y="384941"/>
                </a:lnTo>
                <a:lnTo>
                  <a:pt x="1503489" y="347105"/>
                </a:lnTo>
                <a:lnTo>
                  <a:pt x="1475965" y="310789"/>
                </a:lnTo>
                <a:lnTo>
                  <a:pt x="1446533" y="276071"/>
                </a:lnTo>
                <a:lnTo>
                  <a:pt x="1415272" y="243030"/>
                </a:lnTo>
                <a:lnTo>
                  <a:pt x="1382258" y="211742"/>
                </a:lnTo>
                <a:lnTo>
                  <a:pt x="1347571" y="182286"/>
                </a:lnTo>
                <a:lnTo>
                  <a:pt x="1311287" y="154740"/>
                </a:lnTo>
                <a:lnTo>
                  <a:pt x="1273485" y="129181"/>
                </a:lnTo>
                <a:lnTo>
                  <a:pt x="1234242" y="105686"/>
                </a:lnTo>
                <a:lnTo>
                  <a:pt x="1193636" y="84335"/>
                </a:lnTo>
                <a:lnTo>
                  <a:pt x="1151745" y="65204"/>
                </a:lnTo>
                <a:lnTo>
                  <a:pt x="1108646" y="48372"/>
                </a:lnTo>
                <a:lnTo>
                  <a:pt x="1064418" y="33915"/>
                </a:lnTo>
                <a:lnTo>
                  <a:pt x="1019138" y="21913"/>
                </a:lnTo>
                <a:lnTo>
                  <a:pt x="972884" y="12443"/>
                </a:lnTo>
                <a:lnTo>
                  <a:pt x="925734" y="5582"/>
                </a:lnTo>
                <a:lnTo>
                  <a:pt x="877765" y="1408"/>
                </a:lnTo>
                <a:lnTo>
                  <a:pt x="8290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151120" y="3372611"/>
            <a:ext cx="1844039" cy="1842516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439623" y="218059"/>
            <a:ext cx="788924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/>
              <a:t>使能</a:t>
            </a:r>
            <a:r>
              <a:rPr i="0" spc="-5">
                <a:latin typeface="微软雅黑"/>
                <a:cs typeface="微软雅黑"/>
              </a:rPr>
              <a:t>OSV</a:t>
            </a:r>
            <a:r>
              <a:rPr spc="-5"/>
              <a:t>发布商业发行版，加快计算产</a:t>
            </a:r>
            <a:r>
              <a:rPr/>
              <a:t>业</a:t>
            </a:r>
            <a:r>
              <a:rPr spc="-5"/>
              <a:t>生态</a:t>
            </a:r>
            <a:r>
              <a:rPr/>
              <a:t>繁</a:t>
            </a:r>
            <a:r>
              <a:rPr spc="-5"/>
              <a:t>荣</a:t>
            </a:r>
          </a:p>
        </p:txBody>
      </p:sp>
      <p:sp>
        <p:nvSpPr>
          <p:cNvPr id="11" name="object 11"/>
          <p:cNvSpPr/>
          <p:nvPr/>
        </p:nvSpPr>
        <p:spPr>
          <a:xfrm>
            <a:off x="710183" y="2966466"/>
            <a:ext cx="5488940" cy="3769614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749283" y="1449324"/>
            <a:ext cx="1597152" cy="899160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442203" y="3681984"/>
            <a:ext cx="1277111" cy="1107947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14755" y="2546502"/>
            <a:ext cx="3857625" cy="6580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7820" marR="309245" indent="-23495">
              <a:lnSpc>
                <a:spcPct val="138600"/>
              </a:lnSpc>
              <a:spcBef>
                <a:spcPts val="100"/>
              </a:spcBef>
            </a:pPr>
            <a:r>
              <a:rPr sz="1600" spc="-5">
                <a:solidFill>
                  <a:schemeClr val="bg1"/>
                </a:solidFill>
                <a:latin typeface="微软雅黑"/>
                <a:cs typeface="微软雅黑"/>
              </a:rPr>
              <a:t>iSoft </a:t>
            </a:r>
            <a:r>
              <a:rPr sz="1600">
                <a:solidFill>
                  <a:schemeClr val="bg1"/>
                </a:solidFill>
                <a:latin typeface="微软雅黑"/>
                <a:cs typeface="微软雅黑"/>
              </a:rPr>
              <a:t>Server </a:t>
            </a:r>
            <a:r>
              <a:rPr sz="1600" spc="-5">
                <a:solidFill>
                  <a:schemeClr val="bg1"/>
                </a:solidFill>
                <a:latin typeface="微软雅黑"/>
                <a:cs typeface="微软雅黑"/>
              </a:rPr>
              <a:t>OS </a:t>
            </a:r>
            <a:r>
              <a:rPr sz="1600" spc="-10">
                <a:solidFill>
                  <a:schemeClr val="bg1"/>
                </a:solidFill>
                <a:latin typeface="微软雅黑"/>
                <a:cs typeface="微软雅黑"/>
              </a:rPr>
              <a:t>V5.1 </a:t>
            </a:r>
            <a:r>
              <a:rPr sz="1600" spc="-5">
                <a:solidFill>
                  <a:schemeClr val="bg1"/>
                </a:solidFill>
                <a:latin typeface="微软雅黑"/>
                <a:cs typeface="微软雅黑"/>
              </a:rPr>
              <a:t>for </a:t>
            </a:r>
            <a:r>
              <a:rPr sz="1600" spc="-10">
                <a:solidFill>
                  <a:schemeClr val="bg1"/>
                </a:solidFill>
                <a:latin typeface="微软雅黑"/>
                <a:cs typeface="微软雅黑"/>
              </a:rPr>
              <a:t>Kunpeng  </a:t>
            </a:r>
            <a:r>
              <a:rPr sz="1600" spc="-5">
                <a:solidFill>
                  <a:schemeClr val="bg1"/>
                </a:solidFill>
                <a:latin typeface="微软雅黑"/>
                <a:cs typeface="微软雅黑"/>
              </a:rPr>
              <a:t>普华服务器操作系统</a:t>
            </a:r>
            <a:r>
              <a:rPr sz="1600" spc="-10">
                <a:solidFill>
                  <a:schemeClr val="bg1"/>
                </a:solidFill>
                <a:latin typeface="微软雅黑"/>
                <a:cs typeface="微软雅黑"/>
              </a:rPr>
              <a:t>V5.1(</a:t>
            </a:r>
            <a:r>
              <a:rPr sz="1600" spc="5">
                <a:solidFill>
                  <a:schemeClr val="bg1"/>
                </a:solidFill>
                <a:latin typeface="微软雅黑"/>
                <a:cs typeface="微软雅黑"/>
              </a:rPr>
              <a:t>鲲</a:t>
            </a:r>
            <a:r>
              <a:rPr sz="1600" spc="-5">
                <a:solidFill>
                  <a:schemeClr val="bg1"/>
                </a:solidFill>
                <a:latin typeface="微软雅黑"/>
                <a:cs typeface="微软雅黑"/>
              </a:rPr>
              <a:t>鹏版</a:t>
            </a:r>
            <a:r>
              <a:rPr sz="1600" spc="-5">
                <a:solidFill>
                  <a:schemeClr val="bg1"/>
                </a:solidFill>
                <a:latin typeface="宋体"/>
                <a:cs typeface="宋体"/>
              </a:rPr>
              <a:t>）</a:t>
            </a:r>
            <a:endParaRPr sz="1600">
              <a:solidFill>
                <a:schemeClr val="bg1"/>
              </a:solidFill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458581" y="5581903"/>
            <a:ext cx="2136140" cy="62183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198755">
              <a:lnSpc>
                <a:spcPct val="130100"/>
              </a:lnSpc>
              <a:spcBef>
                <a:spcPts val="100"/>
              </a:spcBef>
            </a:pPr>
            <a:r>
              <a:rPr sz="1600" spc="-5">
                <a:solidFill>
                  <a:schemeClr val="bg1"/>
                </a:solidFill>
                <a:latin typeface="微软雅黑"/>
                <a:cs typeface="微软雅黑"/>
              </a:rPr>
              <a:t>EulixOS </a:t>
            </a:r>
            <a:r>
              <a:rPr sz="1600">
                <a:solidFill>
                  <a:schemeClr val="bg1"/>
                </a:solidFill>
                <a:latin typeface="微软雅黑"/>
                <a:cs typeface="微软雅黑"/>
              </a:rPr>
              <a:t>Server </a:t>
            </a:r>
            <a:r>
              <a:rPr sz="1600" spc="-10">
                <a:solidFill>
                  <a:schemeClr val="bg1"/>
                </a:solidFill>
                <a:latin typeface="微软雅黑"/>
                <a:cs typeface="微软雅黑"/>
              </a:rPr>
              <a:t>1.0  </a:t>
            </a:r>
            <a:r>
              <a:rPr sz="1600" spc="-5">
                <a:solidFill>
                  <a:schemeClr val="bg1"/>
                </a:solidFill>
                <a:latin typeface="微软雅黑"/>
                <a:cs typeface="微软雅黑"/>
              </a:rPr>
              <a:t>傲徕服务器操作系统</a:t>
            </a:r>
            <a:r>
              <a:rPr sz="1600" spc="-10">
                <a:solidFill>
                  <a:schemeClr val="bg1"/>
                </a:solidFill>
                <a:latin typeface="微软雅黑"/>
                <a:cs typeface="微软雅黑"/>
              </a:rPr>
              <a:t>1.0</a:t>
            </a:r>
            <a:endParaRPr sz="1600">
              <a:solidFill>
                <a:schemeClr val="bg1"/>
              </a:solidFill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620000" y="2549550"/>
            <a:ext cx="3857625" cy="65203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16635" marR="494665" indent="-516255">
              <a:lnSpc>
                <a:spcPct val="137300"/>
              </a:lnSpc>
              <a:spcBef>
                <a:spcPts val="100"/>
              </a:spcBef>
            </a:pPr>
            <a:r>
              <a:rPr sz="1600" spc="-25">
                <a:solidFill>
                  <a:schemeClr val="bg1"/>
                </a:solidFill>
                <a:latin typeface="微软雅黑"/>
                <a:cs typeface="微软雅黑"/>
              </a:rPr>
              <a:t>Kylin </a:t>
            </a:r>
            <a:r>
              <a:rPr sz="1600" spc="-10">
                <a:solidFill>
                  <a:schemeClr val="bg1"/>
                </a:solidFill>
                <a:latin typeface="微软雅黑"/>
                <a:cs typeface="微软雅黑"/>
              </a:rPr>
              <a:t>Sever </a:t>
            </a:r>
            <a:r>
              <a:rPr sz="1600" spc="-5">
                <a:solidFill>
                  <a:schemeClr val="bg1"/>
                </a:solidFill>
                <a:latin typeface="微软雅黑"/>
                <a:cs typeface="微软雅黑"/>
              </a:rPr>
              <a:t>Operating </a:t>
            </a:r>
            <a:r>
              <a:rPr sz="1600" spc="-15">
                <a:solidFill>
                  <a:schemeClr val="bg1"/>
                </a:solidFill>
                <a:latin typeface="微软雅黑"/>
                <a:cs typeface="微软雅黑"/>
              </a:rPr>
              <a:t>System  </a:t>
            </a:r>
            <a:r>
              <a:rPr sz="1600" spc="-5">
                <a:solidFill>
                  <a:schemeClr val="bg1"/>
                </a:solidFill>
                <a:latin typeface="微软雅黑"/>
                <a:cs typeface="微软雅黑"/>
              </a:rPr>
              <a:t>麒麟服务器操作系统</a:t>
            </a:r>
            <a:endParaRPr sz="1600">
              <a:solidFill>
                <a:schemeClr val="bg1"/>
              </a:solidFill>
              <a:latin typeface="微软雅黑"/>
              <a:cs typeface="微软雅黑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100327" y="1860804"/>
            <a:ext cx="3086100" cy="420624"/>
          </a:xfrm>
          <a:prstGeom prst="rect">
            <a:avLst/>
          </a:prstGeom>
          <a:blipFill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613647" y="4611623"/>
            <a:ext cx="1869948" cy="685800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182624" y="4721352"/>
            <a:ext cx="2921507" cy="795528"/>
          </a:xfrm>
          <a:prstGeom prst="rect">
            <a:avLst/>
          </a:prstGeom>
          <a:blipFill>
            <a:blip r:embed="rId1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1810892" y="5581903"/>
            <a:ext cx="1664970" cy="62183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5895" marR="5080" indent="-163830">
              <a:lnSpc>
                <a:spcPct val="130100"/>
              </a:lnSpc>
              <a:spcBef>
                <a:spcPts val="100"/>
              </a:spcBef>
            </a:pPr>
            <a:r>
              <a:rPr sz="1600" spc="-10">
                <a:solidFill>
                  <a:schemeClr val="bg1"/>
                </a:solidFill>
                <a:latin typeface="微软雅黑"/>
                <a:cs typeface="微软雅黑"/>
              </a:rPr>
              <a:t>deepinEuler V1.0  </a:t>
            </a:r>
            <a:r>
              <a:rPr sz="1600" spc="-5">
                <a:solidFill>
                  <a:schemeClr val="bg1"/>
                </a:solidFill>
                <a:latin typeface="微软雅黑"/>
                <a:cs typeface="微软雅黑"/>
              </a:rPr>
              <a:t>深度欧拉</a:t>
            </a:r>
            <a:r>
              <a:rPr sz="1600" spc="-15">
                <a:solidFill>
                  <a:schemeClr val="bg1"/>
                </a:solidFill>
                <a:latin typeface="微软雅黑"/>
                <a:cs typeface="微软雅黑"/>
              </a:rPr>
              <a:t> </a:t>
            </a:r>
            <a:r>
              <a:rPr sz="1600" spc="-10">
                <a:solidFill>
                  <a:schemeClr val="bg1"/>
                </a:solidFill>
                <a:latin typeface="微软雅黑"/>
                <a:cs typeface="微软雅黑"/>
              </a:rPr>
              <a:t>V1.0</a:t>
            </a:r>
            <a:endParaRPr sz="1600">
              <a:solidFill>
                <a:schemeClr val="bg1"/>
              </a:solidFill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0"/>
              </a:spcBef>
            </a:pPr>
            <a:r>
              <a:rPr spc="10"/>
              <a:t>23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1174496" y="6400386"/>
            <a:ext cx="1149350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endParaRPr sz="10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39623" y="962025"/>
            <a:ext cx="108623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C00000"/>
                </a:solidFill>
                <a:latin typeface="微软雅黑"/>
                <a:cs typeface="微软雅黑"/>
              </a:rPr>
              <a:t>2020.3.27</a:t>
            </a:r>
            <a:r>
              <a:rPr sz="2400" b="1" spc="-35">
                <a:solidFill>
                  <a:srgbClr val="C00000"/>
                </a:solidFill>
                <a:latin typeface="微软雅黑"/>
                <a:cs typeface="微软雅黑"/>
              </a:rPr>
              <a:t> </a:t>
            </a:r>
            <a:r>
              <a:rPr sz="2400" b="1" spc="-5">
                <a:solidFill>
                  <a:srgbClr val="C00000"/>
                </a:solidFill>
                <a:latin typeface="微软雅黑"/>
                <a:cs typeface="微软雅黑"/>
              </a:rPr>
              <a:t>4</a:t>
            </a:r>
            <a:r>
              <a:rPr sz="2400" b="1">
                <a:solidFill>
                  <a:srgbClr val="C00000"/>
                </a:solidFill>
                <a:latin typeface="微软雅黑"/>
                <a:cs typeface="微软雅黑"/>
              </a:rPr>
              <a:t>家</a:t>
            </a:r>
            <a:r>
              <a:rPr sz="2400" b="1" spc="-5">
                <a:solidFill>
                  <a:srgbClr val="C00000"/>
                </a:solidFill>
                <a:latin typeface="微软雅黑"/>
                <a:cs typeface="微软雅黑"/>
              </a:rPr>
              <a:t>OS</a:t>
            </a:r>
            <a:r>
              <a:rPr sz="2400" b="1">
                <a:solidFill>
                  <a:srgbClr val="C00000"/>
                </a:solidFill>
                <a:latin typeface="微软雅黑"/>
                <a:cs typeface="微软雅黑"/>
              </a:rPr>
              <a:t>厂商基于</a:t>
            </a:r>
            <a:r>
              <a:rPr sz="2400" b="1" spc="-5">
                <a:solidFill>
                  <a:srgbClr val="C00000"/>
                </a:solidFill>
                <a:latin typeface="微软雅黑"/>
                <a:cs typeface="微软雅黑"/>
              </a:rPr>
              <a:t>openEuler</a:t>
            </a:r>
            <a:r>
              <a:rPr sz="2400" b="1">
                <a:solidFill>
                  <a:srgbClr val="C00000"/>
                </a:solidFill>
                <a:latin typeface="微软雅黑"/>
                <a:cs typeface="微软雅黑"/>
              </a:rPr>
              <a:t>在</a:t>
            </a:r>
            <a:r>
              <a:rPr sz="2400" b="1" spc="-5">
                <a:solidFill>
                  <a:srgbClr val="C00000"/>
                </a:solidFill>
                <a:latin typeface="微软雅黑"/>
                <a:cs typeface="微软雅黑"/>
              </a:rPr>
              <a:t>HDC 2020.Cloud</a:t>
            </a:r>
            <a:r>
              <a:rPr sz="2400" b="1">
                <a:solidFill>
                  <a:srgbClr val="C00000"/>
                </a:solidFill>
                <a:latin typeface="微软雅黑"/>
                <a:cs typeface="微软雅黑"/>
              </a:rPr>
              <a:t>联合发布商业发行版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9615" y="99517"/>
            <a:ext cx="788606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i="0" spc="-5">
                <a:latin typeface="微软雅黑"/>
                <a:cs typeface="微软雅黑"/>
              </a:rPr>
              <a:t>openEuler</a:t>
            </a:r>
            <a:r>
              <a:rPr i="0" spc="-10">
                <a:latin typeface="微软雅黑"/>
                <a:cs typeface="微软雅黑"/>
              </a:rPr>
              <a:t> </a:t>
            </a:r>
            <a:r>
              <a:rPr i="0" spc="-5">
                <a:latin typeface="微软雅黑"/>
                <a:cs typeface="微软雅黑"/>
              </a:rPr>
              <a:t>20.03 </a:t>
            </a:r>
            <a:r>
              <a:rPr i="0" spc="-75">
                <a:latin typeface="微软雅黑"/>
                <a:cs typeface="微软雅黑"/>
              </a:rPr>
              <a:t>LTS</a:t>
            </a:r>
            <a:r>
              <a:rPr spc="-5"/>
              <a:t>版本已具</a:t>
            </a:r>
            <a:r>
              <a:rPr spc="-15"/>
              <a:t>备</a:t>
            </a:r>
            <a:r>
              <a:rPr spc="-10"/>
              <a:t>成熟</a:t>
            </a:r>
            <a:r>
              <a:rPr spc="-5"/>
              <a:t>的商</a:t>
            </a:r>
            <a:r>
              <a:rPr spc="-15"/>
              <a:t>用</a:t>
            </a:r>
            <a:r>
              <a:rPr spc="-10"/>
              <a:t>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78577" y="915162"/>
            <a:ext cx="282702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 indent="-172720">
              <a:lnSpc>
                <a:spcPct val="100000"/>
              </a:lnSpc>
              <a:spcBef>
                <a:spcPts val="105"/>
              </a:spcBef>
              <a:buClr>
                <a:srgbClr val="C00000"/>
              </a:buClr>
              <a:buChar char="•"/>
              <a:tabLst>
                <a:tab pos="185420"/>
              </a:tabLst>
            </a:pPr>
            <a:r>
              <a:rPr sz="1400" spc="-5">
                <a:latin typeface="Arial"/>
                <a:cs typeface="Arial"/>
              </a:rPr>
              <a:t>openEuler</a:t>
            </a:r>
            <a:r>
              <a:rPr sz="1400" spc="-70">
                <a:latin typeface="Arial"/>
                <a:cs typeface="Arial"/>
              </a:rPr>
              <a:t> </a:t>
            </a:r>
            <a:r>
              <a:rPr sz="1400" spc="-5">
                <a:latin typeface="Arial"/>
                <a:cs typeface="Arial"/>
              </a:rPr>
              <a:t>LTS</a:t>
            </a:r>
            <a:r>
              <a:rPr sz="1400">
                <a:latin typeface="微软雅黑"/>
                <a:cs typeface="微软雅黑"/>
              </a:rPr>
              <a:t>版本，</a:t>
            </a:r>
            <a:r>
              <a:rPr sz="1400">
                <a:latin typeface="Arial"/>
                <a:cs typeface="Arial"/>
              </a:rPr>
              <a:t>2</a:t>
            </a:r>
            <a:r>
              <a:rPr sz="1400">
                <a:latin typeface="微软雅黑"/>
                <a:cs typeface="微软雅黑"/>
              </a:rPr>
              <a:t>年</a:t>
            </a:r>
            <a:r>
              <a:rPr sz="1400" spc="-5">
                <a:latin typeface="Arial"/>
                <a:cs typeface="Arial"/>
              </a:rPr>
              <a:t>1</a:t>
            </a:r>
            <a:r>
              <a:rPr sz="1400">
                <a:latin typeface="微软雅黑"/>
                <a:cs typeface="微软雅黑"/>
              </a:rPr>
              <a:t>个版本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78577" y="1128521"/>
            <a:ext cx="339090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 indent="-172720">
              <a:lnSpc>
                <a:spcPct val="100000"/>
              </a:lnSpc>
              <a:spcBef>
                <a:spcPts val="105"/>
              </a:spcBef>
              <a:buClr>
                <a:srgbClr val="C00000"/>
              </a:buClr>
              <a:buChar char="•"/>
              <a:tabLst>
                <a:tab pos="185420"/>
              </a:tabLst>
            </a:pPr>
            <a:r>
              <a:rPr sz="1400" spc="-5">
                <a:latin typeface="Arial"/>
                <a:cs typeface="Arial"/>
              </a:rPr>
              <a:t>openEuler</a:t>
            </a:r>
            <a:r>
              <a:rPr sz="1400" spc="-65">
                <a:latin typeface="Arial"/>
                <a:cs typeface="Arial"/>
              </a:rPr>
              <a:t> </a:t>
            </a:r>
            <a:r>
              <a:rPr sz="1400">
                <a:latin typeface="微软雅黑"/>
                <a:cs typeface="微软雅黑"/>
              </a:rPr>
              <a:t>社区创新版本，</a:t>
            </a:r>
            <a:r>
              <a:rPr sz="1400">
                <a:latin typeface="Arial"/>
                <a:cs typeface="Arial"/>
              </a:rPr>
              <a:t>6</a:t>
            </a:r>
            <a:r>
              <a:rPr sz="1400">
                <a:latin typeface="微软雅黑"/>
                <a:cs typeface="微软雅黑"/>
              </a:rPr>
              <a:t>个出</a:t>
            </a:r>
            <a:r>
              <a:rPr sz="1400" spc="-5">
                <a:latin typeface="Arial"/>
                <a:cs typeface="Arial"/>
              </a:rPr>
              <a:t>1</a:t>
            </a:r>
            <a:r>
              <a:rPr sz="1400" spc="-15">
                <a:latin typeface="微软雅黑"/>
                <a:cs typeface="微软雅黑"/>
              </a:rPr>
              <a:t>个</a:t>
            </a:r>
            <a:r>
              <a:rPr sz="1400">
                <a:latin typeface="微软雅黑"/>
                <a:cs typeface="微软雅黑"/>
              </a:rPr>
              <a:t>版本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724400" y="1801367"/>
            <a:ext cx="1071880" cy="612775"/>
          </a:xfrm>
          <a:custGeom>
            <a:rect l="l" t="t" r="r" b="b"/>
            <a:pathLst>
              <a:path w="1071879" h="612775">
                <a:moveTo>
                  <a:pt x="831976" y="506603"/>
                </a:moveTo>
                <a:lnTo>
                  <a:pt x="693292" y="506603"/>
                </a:lnTo>
                <a:lnTo>
                  <a:pt x="816737" y="612648"/>
                </a:lnTo>
                <a:lnTo>
                  <a:pt x="831976" y="506603"/>
                </a:lnTo>
                <a:close/>
              </a:path>
              <a:path w="1071879" h="612775">
                <a:moveTo>
                  <a:pt x="981201" y="0"/>
                </a:moveTo>
                <a:lnTo>
                  <a:pt x="90170" y="0"/>
                </a:lnTo>
                <a:lnTo>
                  <a:pt x="55078" y="6641"/>
                </a:lnTo>
                <a:lnTo>
                  <a:pt x="26416" y="24749"/>
                </a:lnTo>
                <a:lnTo>
                  <a:pt x="7088" y="51595"/>
                </a:lnTo>
                <a:lnTo>
                  <a:pt x="0" y="84455"/>
                </a:lnTo>
                <a:lnTo>
                  <a:pt x="0" y="422148"/>
                </a:lnTo>
                <a:lnTo>
                  <a:pt x="7088" y="455007"/>
                </a:lnTo>
                <a:lnTo>
                  <a:pt x="26416" y="481853"/>
                </a:lnTo>
                <a:lnTo>
                  <a:pt x="55078" y="499961"/>
                </a:lnTo>
                <a:lnTo>
                  <a:pt x="90170" y="506603"/>
                </a:lnTo>
                <a:lnTo>
                  <a:pt x="981201" y="506603"/>
                </a:lnTo>
                <a:lnTo>
                  <a:pt x="1016293" y="499961"/>
                </a:lnTo>
                <a:lnTo>
                  <a:pt x="1044955" y="481853"/>
                </a:lnTo>
                <a:lnTo>
                  <a:pt x="1064283" y="455007"/>
                </a:lnTo>
                <a:lnTo>
                  <a:pt x="1071372" y="422148"/>
                </a:lnTo>
                <a:lnTo>
                  <a:pt x="1071372" y="84455"/>
                </a:lnTo>
                <a:lnTo>
                  <a:pt x="1064283" y="51595"/>
                </a:lnTo>
                <a:lnTo>
                  <a:pt x="1044955" y="24749"/>
                </a:lnTo>
                <a:lnTo>
                  <a:pt x="1016293" y="6641"/>
                </a:lnTo>
                <a:lnTo>
                  <a:pt x="981201" y="0"/>
                </a:lnTo>
                <a:close/>
              </a:path>
            </a:pathLst>
          </a:custGeom>
          <a:solidFill>
            <a:srgbClr val="F7A65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864734" y="1842008"/>
            <a:ext cx="7721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openEule</a:t>
            </a:r>
            <a:r>
              <a:rPr sz="1200" b="1" spc="-5">
                <a:solidFill>
                  <a:srgbClr val="FFFFFF"/>
                </a:solidFill>
                <a:latin typeface="Arial"/>
                <a:cs typeface="Arial"/>
              </a:rPr>
              <a:t>r  20.09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263640" y="1801367"/>
            <a:ext cx="1069975" cy="612775"/>
          </a:xfrm>
          <a:custGeom>
            <a:rect l="l" t="t" r="r" b="b"/>
            <a:pathLst>
              <a:path w="1069975" h="612775">
                <a:moveTo>
                  <a:pt x="830834" y="506603"/>
                </a:moveTo>
                <a:lnTo>
                  <a:pt x="692404" y="506603"/>
                </a:lnTo>
                <a:lnTo>
                  <a:pt x="815593" y="612648"/>
                </a:lnTo>
                <a:lnTo>
                  <a:pt x="830834" y="506603"/>
                </a:lnTo>
                <a:close/>
              </a:path>
              <a:path w="1069975" h="612775">
                <a:moveTo>
                  <a:pt x="979805" y="0"/>
                </a:moveTo>
                <a:lnTo>
                  <a:pt x="90043" y="0"/>
                </a:lnTo>
                <a:lnTo>
                  <a:pt x="54971" y="6641"/>
                </a:lnTo>
                <a:lnTo>
                  <a:pt x="26352" y="24749"/>
                </a:lnTo>
                <a:lnTo>
                  <a:pt x="7068" y="51595"/>
                </a:lnTo>
                <a:lnTo>
                  <a:pt x="0" y="84455"/>
                </a:lnTo>
                <a:lnTo>
                  <a:pt x="0" y="422148"/>
                </a:lnTo>
                <a:lnTo>
                  <a:pt x="7068" y="455007"/>
                </a:lnTo>
                <a:lnTo>
                  <a:pt x="26352" y="481853"/>
                </a:lnTo>
                <a:lnTo>
                  <a:pt x="54971" y="499961"/>
                </a:lnTo>
                <a:lnTo>
                  <a:pt x="90043" y="506603"/>
                </a:lnTo>
                <a:lnTo>
                  <a:pt x="979805" y="506603"/>
                </a:lnTo>
                <a:lnTo>
                  <a:pt x="1014876" y="499961"/>
                </a:lnTo>
                <a:lnTo>
                  <a:pt x="1043495" y="481853"/>
                </a:lnTo>
                <a:lnTo>
                  <a:pt x="1062779" y="455007"/>
                </a:lnTo>
                <a:lnTo>
                  <a:pt x="1069848" y="422148"/>
                </a:lnTo>
                <a:lnTo>
                  <a:pt x="1069848" y="84455"/>
                </a:lnTo>
                <a:lnTo>
                  <a:pt x="1062779" y="51595"/>
                </a:lnTo>
                <a:lnTo>
                  <a:pt x="1043495" y="24749"/>
                </a:lnTo>
                <a:lnTo>
                  <a:pt x="1014876" y="6641"/>
                </a:lnTo>
                <a:lnTo>
                  <a:pt x="979805" y="0"/>
                </a:lnTo>
                <a:close/>
              </a:path>
            </a:pathLst>
          </a:custGeom>
          <a:solidFill>
            <a:srgbClr val="F7A65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398767" y="1842008"/>
            <a:ext cx="7721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openEule</a:t>
            </a:r>
            <a:r>
              <a:rPr sz="1200" b="1" spc="-5">
                <a:solidFill>
                  <a:srgbClr val="FFFFFF"/>
                </a:solidFill>
                <a:latin typeface="Arial"/>
                <a:cs typeface="Arial"/>
              </a:rPr>
              <a:t>r  21.03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834128" y="2514600"/>
            <a:ext cx="333375" cy="697230"/>
          </a:xfrm>
          <a:custGeom>
            <a:rect l="l" t="t" r="r" b="b"/>
            <a:pathLst>
              <a:path w="333375" h="697230">
                <a:moveTo>
                  <a:pt x="0" y="696722"/>
                </a:moveTo>
                <a:lnTo>
                  <a:pt x="333248" y="0"/>
                </a:lnTo>
              </a:path>
            </a:pathLst>
          </a:custGeom>
          <a:ln w="15240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158740" y="2476500"/>
            <a:ext cx="659130" cy="76200"/>
          </a:xfrm>
          <a:custGeom>
            <a:rect l="l" t="t" r="r" b="b"/>
            <a:pathLst>
              <a:path w="659129" h="76200">
                <a:moveTo>
                  <a:pt x="582676" y="0"/>
                </a:moveTo>
                <a:lnTo>
                  <a:pt x="582676" y="76200"/>
                </a:lnTo>
                <a:lnTo>
                  <a:pt x="643635" y="45720"/>
                </a:lnTo>
                <a:lnTo>
                  <a:pt x="599567" y="45720"/>
                </a:lnTo>
                <a:lnTo>
                  <a:pt x="602996" y="42290"/>
                </a:lnTo>
                <a:lnTo>
                  <a:pt x="602996" y="33909"/>
                </a:lnTo>
                <a:lnTo>
                  <a:pt x="599567" y="30479"/>
                </a:lnTo>
                <a:lnTo>
                  <a:pt x="643635" y="30479"/>
                </a:lnTo>
                <a:lnTo>
                  <a:pt x="582676" y="0"/>
                </a:lnTo>
                <a:close/>
              </a:path>
              <a:path w="659129" h="76200">
                <a:moveTo>
                  <a:pt x="582676" y="30479"/>
                </a:moveTo>
                <a:lnTo>
                  <a:pt x="3429" y="30479"/>
                </a:lnTo>
                <a:lnTo>
                  <a:pt x="0" y="33909"/>
                </a:lnTo>
                <a:lnTo>
                  <a:pt x="0" y="42290"/>
                </a:lnTo>
                <a:lnTo>
                  <a:pt x="3429" y="45720"/>
                </a:lnTo>
                <a:lnTo>
                  <a:pt x="582676" y="45720"/>
                </a:lnTo>
                <a:lnTo>
                  <a:pt x="582676" y="30479"/>
                </a:lnTo>
                <a:close/>
              </a:path>
              <a:path w="659129" h="76200">
                <a:moveTo>
                  <a:pt x="643635" y="30479"/>
                </a:moveTo>
                <a:lnTo>
                  <a:pt x="599567" y="30479"/>
                </a:lnTo>
                <a:lnTo>
                  <a:pt x="602996" y="33909"/>
                </a:lnTo>
                <a:lnTo>
                  <a:pt x="602996" y="42290"/>
                </a:lnTo>
                <a:lnTo>
                  <a:pt x="599567" y="45720"/>
                </a:lnTo>
                <a:lnTo>
                  <a:pt x="643635" y="45720"/>
                </a:lnTo>
                <a:lnTo>
                  <a:pt x="658876" y="38100"/>
                </a:lnTo>
                <a:lnTo>
                  <a:pt x="643635" y="3047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721352" y="3258311"/>
            <a:ext cx="228600" cy="74675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367271" y="2514600"/>
            <a:ext cx="333375" cy="697230"/>
          </a:xfrm>
          <a:custGeom>
            <a:rect l="l" t="t" r="r" b="b"/>
            <a:pathLst>
              <a:path w="333375" h="697230">
                <a:moveTo>
                  <a:pt x="0" y="696722"/>
                </a:moveTo>
                <a:lnTo>
                  <a:pt x="333248" y="0"/>
                </a:lnTo>
              </a:path>
            </a:pathLst>
          </a:custGeom>
          <a:ln w="15240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693407" y="2476500"/>
            <a:ext cx="659130" cy="76200"/>
          </a:xfrm>
          <a:custGeom>
            <a:rect l="l" t="t" r="r" b="b"/>
            <a:pathLst>
              <a:path w="659129" h="76200">
                <a:moveTo>
                  <a:pt x="582676" y="0"/>
                </a:moveTo>
                <a:lnTo>
                  <a:pt x="582676" y="76200"/>
                </a:lnTo>
                <a:lnTo>
                  <a:pt x="643635" y="45720"/>
                </a:lnTo>
                <a:lnTo>
                  <a:pt x="599567" y="45720"/>
                </a:lnTo>
                <a:lnTo>
                  <a:pt x="602996" y="42290"/>
                </a:lnTo>
                <a:lnTo>
                  <a:pt x="602996" y="33909"/>
                </a:lnTo>
                <a:lnTo>
                  <a:pt x="599567" y="30479"/>
                </a:lnTo>
                <a:lnTo>
                  <a:pt x="643635" y="30479"/>
                </a:lnTo>
                <a:lnTo>
                  <a:pt x="582676" y="0"/>
                </a:lnTo>
                <a:close/>
              </a:path>
              <a:path w="659129" h="76200">
                <a:moveTo>
                  <a:pt x="582676" y="30479"/>
                </a:moveTo>
                <a:lnTo>
                  <a:pt x="3428" y="30479"/>
                </a:lnTo>
                <a:lnTo>
                  <a:pt x="0" y="33909"/>
                </a:lnTo>
                <a:lnTo>
                  <a:pt x="0" y="42290"/>
                </a:lnTo>
                <a:lnTo>
                  <a:pt x="3428" y="45720"/>
                </a:lnTo>
                <a:lnTo>
                  <a:pt x="582676" y="45720"/>
                </a:lnTo>
                <a:lnTo>
                  <a:pt x="582676" y="30479"/>
                </a:lnTo>
                <a:close/>
              </a:path>
              <a:path w="659129" h="76200">
                <a:moveTo>
                  <a:pt x="643635" y="30479"/>
                </a:moveTo>
                <a:lnTo>
                  <a:pt x="599567" y="30479"/>
                </a:lnTo>
                <a:lnTo>
                  <a:pt x="602996" y="33909"/>
                </a:lnTo>
                <a:lnTo>
                  <a:pt x="602996" y="42290"/>
                </a:lnTo>
                <a:lnTo>
                  <a:pt x="599567" y="45720"/>
                </a:lnTo>
                <a:lnTo>
                  <a:pt x="643635" y="45720"/>
                </a:lnTo>
                <a:lnTo>
                  <a:pt x="658876" y="38100"/>
                </a:lnTo>
                <a:lnTo>
                  <a:pt x="643635" y="3047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262115" y="3258311"/>
            <a:ext cx="230124" cy="7467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940808" y="3221735"/>
            <a:ext cx="1308100" cy="155575"/>
          </a:xfrm>
          <a:custGeom>
            <a:rect l="l" t="t" r="r" b="b"/>
            <a:pathLst>
              <a:path w="1308100" h="155575">
                <a:moveTo>
                  <a:pt x="1229867" y="0"/>
                </a:moveTo>
                <a:lnTo>
                  <a:pt x="0" y="0"/>
                </a:lnTo>
                <a:lnTo>
                  <a:pt x="77724" y="77724"/>
                </a:lnTo>
                <a:lnTo>
                  <a:pt x="0" y="155448"/>
                </a:lnTo>
                <a:lnTo>
                  <a:pt x="1229867" y="155448"/>
                </a:lnTo>
                <a:lnTo>
                  <a:pt x="1307591" y="77724"/>
                </a:lnTo>
                <a:lnTo>
                  <a:pt x="1229867" y="0"/>
                </a:lnTo>
                <a:close/>
              </a:path>
            </a:pathLst>
          </a:custGeom>
          <a:solidFill>
            <a:srgbClr val="D9D9D9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487667" y="3221735"/>
            <a:ext cx="1422400" cy="155575"/>
          </a:xfrm>
          <a:custGeom>
            <a:rect l="l" t="t" r="r" b="b"/>
            <a:pathLst>
              <a:path w="1422400" h="155575">
                <a:moveTo>
                  <a:pt x="1344167" y="0"/>
                </a:moveTo>
                <a:lnTo>
                  <a:pt x="0" y="0"/>
                </a:lnTo>
                <a:lnTo>
                  <a:pt x="77724" y="77724"/>
                </a:lnTo>
                <a:lnTo>
                  <a:pt x="0" y="155448"/>
                </a:lnTo>
                <a:lnTo>
                  <a:pt x="1344167" y="155448"/>
                </a:lnTo>
                <a:lnTo>
                  <a:pt x="1421891" y="77724"/>
                </a:lnTo>
                <a:lnTo>
                  <a:pt x="1344167" y="0"/>
                </a:lnTo>
                <a:close/>
              </a:path>
            </a:pathLst>
          </a:custGeom>
          <a:solidFill>
            <a:srgbClr val="D9D9D9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9407652" y="1801367"/>
            <a:ext cx="1069975" cy="612775"/>
          </a:xfrm>
          <a:custGeom>
            <a:rect l="l" t="t" r="r" b="b"/>
            <a:pathLst>
              <a:path w="1069975" h="612775">
                <a:moveTo>
                  <a:pt x="830833" y="506603"/>
                </a:moveTo>
                <a:lnTo>
                  <a:pt x="692403" y="506603"/>
                </a:lnTo>
                <a:lnTo>
                  <a:pt x="815594" y="612648"/>
                </a:lnTo>
                <a:lnTo>
                  <a:pt x="830833" y="506603"/>
                </a:lnTo>
                <a:close/>
              </a:path>
              <a:path w="1069975" h="612775">
                <a:moveTo>
                  <a:pt x="979804" y="0"/>
                </a:moveTo>
                <a:lnTo>
                  <a:pt x="90043" y="0"/>
                </a:lnTo>
                <a:lnTo>
                  <a:pt x="54971" y="6641"/>
                </a:lnTo>
                <a:lnTo>
                  <a:pt x="26352" y="24749"/>
                </a:lnTo>
                <a:lnTo>
                  <a:pt x="7068" y="51595"/>
                </a:lnTo>
                <a:lnTo>
                  <a:pt x="0" y="84455"/>
                </a:lnTo>
                <a:lnTo>
                  <a:pt x="0" y="422148"/>
                </a:lnTo>
                <a:lnTo>
                  <a:pt x="7068" y="455007"/>
                </a:lnTo>
                <a:lnTo>
                  <a:pt x="26352" y="481853"/>
                </a:lnTo>
                <a:lnTo>
                  <a:pt x="54971" y="499961"/>
                </a:lnTo>
                <a:lnTo>
                  <a:pt x="90043" y="506603"/>
                </a:lnTo>
                <a:lnTo>
                  <a:pt x="979804" y="506603"/>
                </a:lnTo>
                <a:lnTo>
                  <a:pt x="1014876" y="499961"/>
                </a:lnTo>
                <a:lnTo>
                  <a:pt x="1043495" y="481853"/>
                </a:lnTo>
                <a:lnTo>
                  <a:pt x="1062779" y="455007"/>
                </a:lnTo>
                <a:lnTo>
                  <a:pt x="1069848" y="422148"/>
                </a:lnTo>
                <a:lnTo>
                  <a:pt x="1069848" y="84455"/>
                </a:lnTo>
                <a:lnTo>
                  <a:pt x="1062779" y="51595"/>
                </a:lnTo>
                <a:lnTo>
                  <a:pt x="1043495" y="24749"/>
                </a:lnTo>
                <a:lnTo>
                  <a:pt x="1014876" y="6641"/>
                </a:lnTo>
                <a:lnTo>
                  <a:pt x="979804" y="0"/>
                </a:lnTo>
                <a:close/>
              </a:path>
            </a:pathLst>
          </a:custGeom>
          <a:solidFill>
            <a:srgbClr val="F7A65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9545193" y="1842008"/>
            <a:ext cx="7721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openEule</a:t>
            </a:r>
            <a:r>
              <a:rPr sz="1200" b="1" spc="-5">
                <a:solidFill>
                  <a:srgbClr val="FFFFFF"/>
                </a:solidFill>
                <a:latin typeface="Arial"/>
                <a:cs typeface="Arial"/>
              </a:rPr>
              <a:t>r  22.03</a:t>
            </a:r>
            <a:endParaRPr sz="1200"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10460735" y="1406652"/>
            <a:ext cx="424180" cy="1090930"/>
          </a:xfrm>
          <a:custGeom>
            <a:rect l="l" t="t" r="r" b="b"/>
            <a:pathLst>
              <a:path w="424179" h="1090930">
                <a:moveTo>
                  <a:pt x="0" y="1090549"/>
                </a:moveTo>
                <a:lnTo>
                  <a:pt x="424053" y="0"/>
                </a:lnTo>
              </a:path>
            </a:pathLst>
          </a:custGeom>
          <a:ln w="15239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0876788" y="1368552"/>
            <a:ext cx="697230" cy="76200"/>
          </a:xfrm>
          <a:custGeom>
            <a:rect l="l" t="t" r="r" b="b"/>
            <a:pathLst>
              <a:path w="697229" h="76200">
                <a:moveTo>
                  <a:pt x="620521" y="0"/>
                </a:moveTo>
                <a:lnTo>
                  <a:pt x="620521" y="76200"/>
                </a:lnTo>
                <a:lnTo>
                  <a:pt x="681481" y="45720"/>
                </a:lnTo>
                <a:lnTo>
                  <a:pt x="637412" y="45720"/>
                </a:lnTo>
                <a:lnTo>
                  <a:pt x="640841" y="42290"/>
                </a:lnTo>
                <a:lnTo>
                  <a:pt x="640841" y="33909"/>
                </a:lnTo>
                <a:lnTo>
                  <a:pt x="637412" y="30480"/>
                </a:lnTo>
                <a:lnTo>
                  <a:pt x="681481" y="30480"/>
                </a:lnTo>
                <a:lnTo>
                  <a:pt x="620521" y="0"/>
                </a:lnTo>
                <a:close/>
              </a:path>
              <a:path w="697229" h="76200">
                <a:moveTo>
                  <a:pt x="620521" y="30480"/>
                </a:moveTo>
                <a:lnTo>
                  <a:pt x="3428" y="30480"/>
                </a:lnTo>
                <a:lnTo>
                  <a:pt x="0" y="33909"/>
                </a:lnTo>
                <a:lnTo>
                  <a:pt x="0" y="42290"/>
                </a:lnTo>
                <a:lnTo>
                  <a:pt x="3428" y="45720"/>
                </a:lnTo>
                <a:lnTo>
                  <a:pt x="620521" y="45720"/>
                </a:lnTo>
                <a:lnTo>
                  <a:pt x="620521" y="30480"/>
                </a:lnTo>
                <a:close/>
              </a:path>
              <a:path w="697229" h="76200">
                <a:moveTo>
                  <a:pt x="681481" y="30480"/>
                </a:moveTo>
                <a:lnTo>
                  <a:pt x="637412" y="30480"/>
                </a:lnTo>
                <a:lnTo>
                  <a:pt x="640841" y="33909"/>
                </a:lnTo>
                <a:lnTo>
                  <a:pt x="640841" y="42290"/>
                </a:lnTo>
                <a:lnTo>
                  <a:pt x="637412" y="45720"/>
                </a:lnTo>
                <a:lnTo>
                  <a:pt x="681481" y="45720"/>
                </a:lnTo>
                <a:lnTo>
                  <a:pt x="696721" y="38100"/>
                </a:lnTo>
                <a:lnTo>
                  <a:pt x="681481" y="3048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10089895" y="1081786"/>
            <a:ext cx="176911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>
                <a:solidFill>
                  <a:srgbClr val="C00000"/>
                </a:solidFill>
                <a:latin typeface="Arial"/>
                <a:cs typeface="Arial"/>
              </a:rPr>
              <a:t>openEuler </a:t>
            </a:r>
            <a:r>
              <a:rPr sz="1400" b="1">
                <a:solidFill>
                  <a:srgbClr val="C00000"/>
                </a:solidFill>
                <a:latin typeface="Arial"/>
                <a:cs typeface="Arial"/>
              </a:rPr>
              <a:t>22.03</a:t>
            </a:r>
            <a:r>
              <a:rPr sz="1400" b="1" spc="-105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>
                <a:solidFill>
                  <a:srgbClr val="C00000"/>
                </a:solidFill>
                <a:latin typeface="Arial"/>
                <a:cs typeface="Arial"/>
              </a:rPr>
              <a:t>LTS</a:t>
            </a:r>
            <a:endParaRPr sz="14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7868411" y="1801367"/>
            <a:ext cx="1071880" cy="612775"/>
          </a:xfrm>
          <a:custGeom>
            <a:rect l="l" t="t" r="r" b="b"/>
            <a:pathLst>
              <a:path w="1071879" h="612775">
                <a:moveTo>
                  <a:pt x="831977" y="506603"/>
                </a:moveTo>
                <a:lnTo>
                  <a:pt x="693293" y="506603"/>
                </a:lnTo>
                <a:lnTo>
                  <a:pt x="816737" y="612648"/>
                </a:lnTo>
                <a:lnTo>
                  <a:pt x="831977" y="506603"/>
                </a:lnTo>
                <a:close/>
              </a:path>
              <a:path w="1071879" h="612775">
                <a:moveTo>
                  <a:pt x="981202" y="0"/>
                </a:moveTo>
                <a:lnTo>
                  <a:pt x="90170" y="0"/>
                </a:lnTo>
                <a:lnTo>
                  <a:pt x="55078" y="6641"/>
                </a:lnTo>
                <a:lnTo>
                  <a:pt x="26416" y="24749"/>
                </a:lnTo>
                <a:lnTo>
                  <a:pt x="7088" y="51595"/>
                </a:lnTo>
                <a:lnTo>
                  <a:pt x="0" y="84455"/>
                </a:lnTo>
                <a:lnTo>
                  <a:pt x="0" y="422148"/>
                </a:lnTo>
                <a:lnTo>
                  <a:pt x="7088" y="455007"/>
                </a:lnTo>
                <a:lnTo>
                  <a:pt x="26416" y="481853"/>
                </a:lnTo>
                <a:lnTo>
                  <a:pt x="55078" y="499961"/>
                </a:lnTo>
                <a:lnTo>
                  <a:pt x="90170" y="506603"/>
                </a:lnTo>
                <a:lnTo>
                  <a:pt x="981202" y="506603"/>
                </a:lnTo>
                <a:lnTo>
                  <a:pt x="1016293" y="499961"/>
                </a:lnTo>
                <a:lnTo>
                  <a:pt x="1044955" y="481853"/>
                </a:lnTo>
                <a:lnTo>
                  <a:pt x="1064283" y="455007"/>
                </a:lnTo>
                <a:lnTo>
                  <a:pt x="1071372" y="422148"/>
                </a:lnTo>
                <a:lnTo>
                  <a:pt x="1071372" y="84455"/>
                </a:lnTo>
                <a:lnTo>
                  <a:pt x="1064283" y="51595"/>
                </a:lnTo>
                <a:lnTo>
                  <a:pt x="1044955" y="24749"/>
                </a:lnTo>
                <a:lnTo>
                  <a:pt x="1016293" y="6641"/>
                </a:lnTo>
                <a:lnTo>
                  <a:pt x="981202" y="0"/>
                </a:lnTo>
                <a:close/>
              </a:path>
            </a:pathLst>
          </a:custGeom>
          <a:solidFill>
            <a:srgbClr val="F7A65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8013954" y="1842008"/>
            <a:ext cx="7721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openEule</a:t>
            </a:r>
            <a:r>
              <a:rPr sz="1200" b="1" spc="-5">
                <a:solidFill>
                  <a:srgbClr val="FFFFFF"/>
                </a:solidFill>
                <a:latin typeface="Arial"/>
                <a:cs typeface="Arial"/>
              </a:rPr>
              <a:t>r  21.09</a:t>
            </a:r>
            <a:endParaRPr sz="1200">
              <a:latin typeface="Arial"/>
              <a:cs typeface="Arial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8017764" y="2531364"/>
            <a:ext cx="333375" cy="697230"/>
          </a:xfrm>
          <a:custGeom>
            <a:rect l="l" t="t" r="r" b="b"/>
            <a:pathLst>
              <a:path w="333375" h="697230">
                <a:moveTo>
                  <a:pt x="0" y="696722"/>
                </a:moveTo>
                <a:lnTo>
                  <a:pt x="333247" y="0"/>
                </a:lnTo>
              </a:path>
            </a:pathLst>
          </a:custGeom>
          <a:ln w="15239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8343900" y="2493264"/>
            <a:ext cx="659130" cy="76200"/>
          </a:xfrm>
          <a:custGeom>
            <a:rect l="l" t="t" r="r" b="b"/>
            <a:pathLst>
              <a:path w="659129" h="76200">
                <a:moveTo>
                  <a:pt x="582676" y="0"/>
                </a:moveTo>
                <a:lnTo>
                  <a:pt x="582676" y="76200"/>
                </a:lnTo>
                <a:lnTo>
                  <a:pt x="643635" y="45720"/>
                </a:lnTo>
                <a:lnTo>
                  <a:pt x="599567" y="45720"/>
                </a:lnTo>
                <a:lnTo>
                  <a:pt x="602996" y="42290"/>
                </a:lnTo>
                <a:lnTo>
                  <a:pt x="602996" y="33909"/>
                </a:lnTo>
                <a:lnTo>
                  <a:pt x="599567" y="30480"/>
                </a:lnTo>
                <a:lnTo>
                  <a:pt x="643636" y="30480"/>
                </a:lnTo>
                <a:lnTo>
                  <a:pt x="582676" y="0"/>
                </a:lnTo>
                <a:close/>
              </a:path>
              <a:path w="659129" h="76200">
                <a:moveTo>
                  <a:pt x="582676" y="30480"/>
                </a:moveTo>
                <a:lnTo>
                  <a:pt x="3428" y="30480"/>
                </a:lnTo>
                <a:lnTo>
                  <a:pt x="0" y="33909"/>
                </a:lnTo>
                <a:lnTo>
                  <a:pt x="0" y="42290"/>
                </a:lnTo>
                <a:lnTo>
                  <a:pt x="3428" y="45720"/>
                </a:lnTo>
                <a:lnTo>
                  <a:pt x="582676" y="45720"/>
                </a:lnTo>
                <a:lnTo>
                  <a:pt x="582676" y="30480"/>
                </a:lnTo>
                <a:close/>
              </a:path>
              <a:path w="659129" h="76200">
                <a:moveTo>
                  <a:pt x="643636" y="30480"/>
                </a:moveTo>
                <a:lnTo>
                  <a:pt x="599567" y="30480"/>
                </a:lnTo>
                <a:lnTo>
                  <a:pt x="602996" y="33909"/>
                </a:lnTo>
                <a:lnTo>
                  <a:pt x="602996" y="42290"/>
                </a:lnTo>
                <a:lnTo>
                  <a:pt x="599567" y="45720"/>
                </a:lnTo>
                <a:lnTo>
                  <a:pt x="643635" y="45720"/>
                </a:lnTo>
                <a:lnTo>
                  <a:pt x="658876" y="38100"/>
                </a:lnTo>
                <a:lnTo>
                  <a:pt x="643636" y="3048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914131" y="3258311"/>
            <a:ext cx="228600" cy="74675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9747504" y="2531364"/>
            <a:ext cx="333375" cy="697230"/>
          </a:xfrm>
          <a:custGeom>
            <a:rect l="l" t="t" r="r" b="b"/>
            <a:pathLst>
              <a:path w="333375" h="697230">
                <a:moveTo>
                  <a:pt x="0" y="696722"/>
                </a:moveTo>
                <a:lnTo>
                  <a:pt x="333248" y="0"/>
                </a:lnTo>
              </a:path>
            </a:pathLst>
          </a:custGeom>
          <a:ln w="15240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0073513" y="2477642"/>
            <a:ext cx="1061085" cy="76200"/>
          </a:xfrm>
          <a:custGeom>
            <a:rect l="l" t="t" r="r" b="b"/>
            <a:pathLst>
              <a:path w="1061084" h="76200">
                <a:moveTo>
                  <a:pt x="1046963" y="30226"/>
                </a:moveTo>
                <a:lnTo>
                  <a:pt x="1001521" y="30226"/>
                </a:lnTo>
                <a:lnTo>
                  <a:pt x="1004951" y="33655"/>
                </a:lnTo>
                <a:lnTo>
                  <a:pt x="1005077" y="42037"/>
                </a:lnTo>
                <a:lnTo>
                  <a:pt x="1001776" y="45466"/>
                </a:lnTo>
                <a:lnTo>
                  <a:pt x="997584" y="45593"/>
                </a:lnTo>
                <a:lnTo>
                  <a:pt x="984809" y="45792"/>
                </a:lnTo>
                <a:lnTo>
                  <a:pt x="985265" y="76200"/>
                </a:lnTo>
                <a:lnTo>
                  <a:pt x="1060957" y="36957"/>
                </a:lnTo>
                <a:lnTo>
                  <a:pt x="1046963" y="30226"/>
                </a:lnTo>
                <a:close/>
              </a:path>
              <a:path w="1061084" h="76200">
                <a:moveTo>
                  <a:pt x="984581" y="30552"/>
                </a:moveTo>
                <a:lnTo>
                  <a:pt x="7619" y="45847"/>
                </a:lnTo>
                <a:lnTo>
                  <a:pt x="3428" y="45974"/>
                </a:lnTo>
                <a:lnTo>
                  <a:pt x="0" y="49403"/>
                </a:lnTo>
                <a:lnTo>
                  <a:pt x="253" y="57785"/>
                </a:lnTo>
                <a:lnTo>
                  <a:pt x="3682" y="61214"/>
                </a:lnTo>
                <a:lnTo>
                  <a:pt x="7873" y="61087"/>
                </a:lnTo>
                <a:lnTo>
                  <a:pt x="984809" y="45792"/>
                </a:lnTo>
                <a:lnTo>
                  <a:pt x="984581" y="30552"/>
                </a:lnTo>
                <a:close/>
              </a:path>
              <a:path w="1061084" h="76200">
                <a:moveTo>
                  <a:pt x="1001521" y="30226"/>
                </a:moveTo>
                <a:lnTo>
                  <a:pt x="997330" y="30353"/>
                </a:lnTo>
                <a:lnTo>
                  <a:pt x="984581" y="30552"/>
                </a:lnTo>
                <a:lnTo>
                  <a:pt x="984809" y="45792"/>
                </a:lnTo>
                <a:lnTo>
                  <a:pt x="997584" y="45593"/>
                </a:lnTo>
                <a:lnTo>
                  <a:pt x="1001776" y="45466"/>
                </a:lnTo>
                <a:lnTo>
                  <a:pt x="1005077" y="42037"/>
                </a:lnTo>
                <a:lnTo>
                  <a:pt x="1004951" y="33655"/>
                </a:lnTo>
                <a:lnTo>
                  <a:pt x="1001521" y="30226"/>
                </a:lnTo>
                <a:close/>
              </a:path>
              <a:path w="1061084" h="76200">
                <a:moveTo>
                  <a:pt x="984122" y="0"/>
                </a:moveTo>
                <a:lnTo>
                  <a:pt x="984581" y="30552"/>
                </a:lnTo>
                <a:lnTo>
                  <a:pt x="997330" y="30353"/>
                </a:lnTo>
                <a:lnTo>
                  <a:pt x="1001521" y="30226"/>
                </a:lnTo>
                <a:lnTo>
                  <a:pt x="1046963" y="30226"/>
                </a:lnTo>
                <a:lnTo>
                  <a:pt x="984122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9651492" y="3258311"/>
            <a:ext cx="228600" cy="74675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8132064" y="3221735"/>
            <a:ext cx="1519555" cy="155575"/>
          </a:xfrm>
          <a:custGeom>
            <a:rect l="l" t="t" r="r" b="b"/>
            <a:pathLst>
              <a:path w="1519554" h="155575">
                <a:moveTo>
                  <a:pt x="1441577" y="0"/>
                </a:moveTo>
                <a:lnTo>
                  <a:pt x="0" y="0"/>
                </a:lnTo>
                <a:lnTo>
                  <a:pt x="77850" y="77724"/>
                </a:lnTo>
                <a:lnTo>
                  <a:pt x="0" y="155448"/>
                </a:lnTo>
                <a:lnTo>
                  <a:pt x="1441577" y="155448"/>
                </a:lnTo>
                <a:lnTo>
                  <a:pt x="1519427" y="77724"/>
                </a:lnTo>
                <a:lnTo>
                  <a:pt x="1441577" y="0"/>
                </a:lnTo>
                <a:close/>
              </a:path>
            </a:pathLst>
          </a:custGeom>
          <a:solidFill>
            <a:srgbClr val="D9D9D9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9886188" y="3221735"/>
            <a:ext cx="1728470" cy="155575"/>
          </a:xfrm>
          <a:custGeom>
            <a:rect l="l" t="t" r="r" b="b"/>
            <a:pathLst>
              <a:path w="1728470" h="155575">
                <a:moveTo>
                  <a:pt x="1525523" y="0"/>
                </a:moveTo>
                <a:lnTo>
                  <a:pt x="0" y="0"/>
                </a:lnTo>
                <a:lnTo>
                  <a:pt x="202691" y="77724"/>
                </a:lnTo>
                <a:lnTo>
                  <a:pt x="0" y="155448"/>
                </a:lnTo>
                <a:lnTo>
                  <a:pt x="1525523" y="155448"/>
                </a:lnTo>
                <a:lnTo>
                  <a:pt x="1728215" y="77724"/>
                </a:lnTo>
                <a:lnTo>
                  <a:pt x="1525523" y="0"/>
                </a:lnTo>
                <a:close/>
              </a:path>
            </a:pathLst>
          </a:custGeom>
          <a:solidFill>
            <a:srgbClr val="D9D9D9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566416" y="1424939"/>
            <a:ext cx="528320" cy="1090930"/>
          </a:xfrm>
          <a:custGeom>
            <a:rect l="l" t="t" r="r" b="b"/>
            <a:pathLst>
              <a:path w="528319" h="1090930">
                <a:moveTo>
                  <a:pt x="0" y="1090549"/>
                </a:moveTo>
                <a:lnTo>
                  <a:pt x="528192" y="0"/>
                </a:lnTo>
              </a:path>
            </a:pathLst>
          </a:custGeom>
          <a:ln w="15240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3087623" y="1369441"/>
            <a:ext cx="1553210" cy="76200"/>
          </a:xfrm>
          <a:custGeom>
            <a:rect l="l" t="t" r="r" b="b"/>
            <a:pathLst>
              <a:path w="1553210" h="76200">
                <a:moveTo>
                  <a:pt x="1538453" y="30225"/>
                </a:moveTo>
                <a:lnTo>
                  <a:pt x="1493520" y="30225"/>
                </a:lnTo>
                <a:lnTo>
                  <a:pt x="1496949" y="33655"/>
                </a:lnTo>
                <a:lnTo>
                  <a:pt x="1497076" y="42037"/>
                </a:lnTo>
                <a:lnTo>
                  <a:pt x="1493647" y="45466"/>
                </a:lnTo>
                <a:lnTo>
                  <a:pt x="1489455" y="45593"/>
                </a:lnTo>
                <a:lnTo>
                  <a:pt x="1476781" y="45739"/>
                </a:lnTo>
                <a:lnTo>
                  <a:pt x="1477137" y="76200"/>
                </a:lnTo>
                <a:lnTo>
                  <a:pt x="1552828" y="37211"/>
                </a:lnTo>
                <a:lnTo>
                  <a:pt x="1538453" y="30225"/>
                </a:lnTo>
                <a:close/>
              </a:path>
              <a:path w="1553210" h="76200">
                <a:moveTo>
                  <a:pt x="1476603" y="30498"/>
                </a:moveTo>
                <a:lnTo>
                  <a:pt x="7493" y="47498"/>
                </a:lnTo>
                <a:lnTo>
                  <a:pt x="3301" y="47625"/>
                </a:lnTo>
                <a:lnTo>
                  <a:pt x="0" y="51054"/>
                </a:lnTo>
                <a:lnTo>
                  <a:pt x="0" y="59436"/>
                </a:lnTo>
                <a:lnTo>
                  <a:pt x="3556" y="62864"/>
                </a:lnTo>
                <a:lnTo>
                  <a:pt x="7746" y="62737"/>
                </a:lnTo>
                <a:lnTo>
                  <a:pt x="1476781" y="45739"/>
                </a:lnTo>
                <a:lnTo>
                  <a:pt x="1476603" y="30498"/>
                </a:lnTo>
                <a:close/>
              </a:path>
              <a:path w="1553210" h="76200">
                <a:moveTo>
                  <a:pt x="1493520" y="30225"/>
                </a:moveTo>
                <a:lnTo>
                  <a:pt x="1489202" y="30353"/>
                </a:lnTo>
                <a:lnTo>
                  <a:pt x="1476603" y="30498"/>
                </a:lnTo>
                <a:lnTo>
                  <a:pt x="1476781" y="45739"/>
                </a:lnTo>
                <a:lnTo>
                  <a:pt x="1489455" y="45593"/>
                </a:lnTo>
                <a:lnTo>
                  <a:pt x="1493647" y="45466"/>
                </a:lnTo>
                <a:lnTo>
                  <a:pt x="1497076" y="42037"/>
                </a:lnTo>
                <a:lnTo>
                  <a:pt x="1496949" y="33655"/>
                </a:lnTo>
                <a:lnTo>
                  <a:pt x="1493520" y="30225"/>
                </a:lnTo>
                <a:close/>
              </a:path>
              <a:path w="1553210" h="76200">
                <a:moveTo>
                  <a:pt x="1476248" y="0"/>
                </a:moveTo>
                <a:lnTo>
                  <a:pt x="1476603" y="30498"/>
                </a:lnTo>
                <a:lnTo>
                  <a:pt x="1489202" y="30353"/>
                </a:lnTo>
                <a:lnTo>
                  <a:pt x="1493520" y="30225"/>
                </a:lnTo>
                <a:lnTo>
                  <a:pt x="1538453" y="30225"/>
                </a:lnTo>
                <a:lnTo>
                  <a:pt x="1476248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2987801" y="1081786"/>
            <a:ext cx="181800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>
                <a:solidFill>
                  <a:srgbClr val="C00000"/>
                </a:solidFill>
                <a:latin typeface="Arial"/>
                <a:cs typeface="Arial"/>
              </a:rPr>
              <a:t>openEuler </a:t>
            </a:r>
            <a:r>
              <a:rPr sz="1400" b="1">
                <a:solidFill>
                  <a:srgbClr val="C00000"/>
                </a:solidFill>
                <a:latin typeface="Arial"/>
                <a:cs typeface="Arial"/>
              </a:rPr>
              <a:t>20.03</a:t>
            </a:r>
            <a:r>
              <a:rPr sz="1400" b="1" spc="-114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>
                <a:solidFill>
                  <a:srgbClr val="C00000"/>
                </a:solidFill>
                <a:latin typeface="Arial"/>
                <a:cs typeface="Arial"/>
              </a:rPr>
              <a:t>LTS</a:t>
            </a:r>
            <a:endParaRPr sz="1400">
              <a:latin typeface="Arial"/>
              <a:cs typeface="Arial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786383" y="1801367"/>
            <a:ext cx="1333500" cy="612775"/>
          </a:xfrm>
          <a:custGeom>
            <a:rect l="l" t="t" r="r" b="b"/>
            <a:pathLst>
              <a:path w="1333500" h="612775">
                <a:moveTo>
                  <a:pt x="1035558" y="506603"/>
                </a:moveTo>
                <a:lnTo>
                  <a:pt x="862965" y="506603"/>
                </a:lnTo>
                <a:lnTo>
                  <a:pt x="1016508" y="612648"/>
                </a:lnTo>
                <a:lnTo>
                  <a:pt x="1035558" y="506603"/>
                </a:lnTo>
                <a:close/>
              </a:path>
              <a:path w="1333500" h="612775">
                <a:moveTo>
                  <a:pt x="1221359" y="0"/>
                </a:moveTo>
                <a:lnTo>
                  <a:pt x="112179" y="0"/>
                </a:lnTo>
                <a:lnTo>
                  <a:pt x="68515" y="6641"/>
                </a:lnTo>
                <a:lnTo>
                  <a:pt x="32858" y="24749"/>
                </a:lnTo>
                <a:lnTo>
                  <a:pt x="8816" y="51595"/>
                </a:lnTo>
                <a:lnTo>
                  <a:pt x="0" y="84455"/>
                </a:lnTo>
                <a:lnTo>
                  <a:pt x="0" y="422148"/>
                </a:lnTo>
                <a:lnTo>
                  <a:pt x="8816" y="455007"/>
                </a:lnTo>
                <a:lnTo>
                  <a:pt x="32858" y="481853"/>
                </a:lnTo>
                <a:lnTo>
                  <a:pt x="68515" y="499961"/>
                </a:lnTo>
                <a:lnTo>
                  <a:pt x="112179" y="506603"/>
                </a:lnTo>
                <a:lnTo>
                  <a:pt x="1221359" y="506603"/>
                </a:lnTo>
                <a:lnTo>
                  <a:pt x="1265027" y="499961"/>
                </a:lnTo>
                <a:lnTo>
                  <a:pt x="1300670" y="481853"/>
                </a:lnTo>
                <a:lnTo>
                  <a:pt x="1324693" y="455007"/>
                </a:lnTo>
                <a:lnTo>
                  <a:pt x="1333499" y="422148"/>
                </a:lnTo>
                <a:lnTo>
                  <a:pt x="1333499" y="84455"/>
                </a:lnTo>
                <a:lnTo>
                  <a:pt x="1324693" y="51595"/>
                </a:lnTo>
                <a:lnTo>
                  <a:pt x="1300670" y="24749"/>
                </a:lnTo>
                <a:lnTo>
                  <a:pt x="1265027" y="6641"/>
                </a:lnTo>
                <a:lnTo>
                  <a:pt x="1221359" y="0"/>
                </a:lnTo>
                <a:close/>
              </a:path>
            </a:pathLst>
          </a:custGeom>
          <a:solidFill>
            <a:srgbClr val="F7A65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944067" y="1842008"/>
            <a:ext cx="7721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openEule</a:t>
            </a:r>
            <a:r>
              <a:rPr sz="1200" b="1" spc="-5">
                <a:solidFill>
                  <a:srgbClr val="FFFFFF"/>
                </a:solidFill>
                <a:latin typeface="Arial"/>
                <a:cs typeface="Arial"/>
              </a:rPr>
              <a:t>r  20.03</a:t>
            </a:r>
            <a:endParaRPr sz="1200">
              <a:latin typeface="Arial"/>
              <a:cs typeface="Arial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725455" y="3221735"/>
            <a:ext cx="573405" cy="155575"/>
          </a:xfrm>
          <a:custGeom>
            <a:rect l="l" t="t" r="r" b="b"/>
            <a:pathLst>
              <a:path w="573405" h="155575">
                <a:moveTo>
                  <a:pt x="476129" y="0"/>
                </a:moveTo>
                <a:lnTo>
                  <a:pt x="501" y="0"/>
                </a:lnTo>
                <a:lnTo>
                  <a:pt x="263" y="19216"/>
                </a:lnTo>
                <a:lnTo>
                  <a:pt x="97" y="38576"/>
                </a:lnTo>
                <a:lnTo>
                  <a:pt x="0" y="97369"/>
                </a:lnTo>
                <a:lnTo>
                  <a:pt x="97" y="116871"/>
                </a:lnTo>
                <a:lnTo>
                  <a:pt x="263" y="136231"/>
                </a:lnTo>
                <a:lnTo>
                  <a:pt x="501" y="155448"/>
                </a:lnTo>
                <a:lnTo>
                  <a:pt x="476129" y="155448"/>
                </a:lnTo>
                <a:lnTo>
                  <a:pt x="572992" y="77724"/>
                </a:lnTo>
                <a:lnTo>
                  <a:pt x="476129" y="0"/>
                </a:lnTo>
                <a:close/>
              </a:path>
            </a:pathLst>
          </a:custGeom>
          <a:solidFill>
            <a:srgbClr val="666666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472183" y="2514600"/>
            <a:ext cx="415290" cy="697230"/>
          </a:xfrm>
          <a:custGeom>
            <a:rect l="l" t="t" r="r" b="b"/>
            <a:pathLst>
              <a:path w="415289" h="697230">
                <a:moveTo>
                  <a:pt x="0" y="696722"/>
                </a:moveTo>
                <a:lnTo>
                  <a:pt x="415035" y="0"/>
                </a:lnTo>
              </a:path>
            </a:pathLst>
          </a:custGeom>
          <a:ln w="15240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880616" y="2492248"/>
            <a:ext cx="1579880" cy="76200"/>
          </a:xfrm>
          <a:custGeom>
            <a:rect l="l" t="t" r="r" b="b"/>
            <a:pathLst>
              <a:path w="1579879" h="76200">
                <a:moveTo>
                  <a:pt x="1503933" y="0"/>
                </a:moveTo>
                <a:lnTo>
                  <a:pt x="1503629" y="30474"/>
                </a:lnTo>
                <a:lnTo>
                  <a:pt x="1516253" y="30606"/>
                </a:lnTo>
                <a:lnTo>
                  <a:pt x="1520570" y="30606"/>
                </a:lnTo>
                <a:lnTo>
                  <a:pt x="1523872" y="34036"/>
                </a:lnTo>
                <a:lnTo>
                  <a:pt x="1523745" y="42544"/>
                </a:lnTo>
                <a:lnTo>
                  <a:pt x="1520317" y="45847"/>
                </a:lnTo>
                <a:lnTo>
                  <a:pt x="1503475" y="45847"/>
                </a:lnTo>
                <a:lnTo>
                  <a:pt x="1503171" y="76200"/>
                </a:lnTo>
                <a:lnTo>
                  <a:pt x="1565426" y="45847"/>
                </a:lnTo>
                <a:lnTo>
                  <a:pt x="1516125" y="45847"/>
                </a:lnTo>
                <a:lnTo>
                  <a:pt x="1503476" y="45713"/>
                </a:lnTo>
                <a:lnTo>
                  <a:pt x="1565699" y="45713"/>
                </a:lnTo>
                <a:lnTo>
                  <a:pt x="1579753" y="38862"/>
                </a:lnTo>
                <a:lnTo>
                  <a:pt x="1503933" y="0"/>
                </a:lnTo>
                <a:close/>
              </a:path>
              <a:path w="1579879" h="76200">
                <a:moveTo>
                  <a:pt x="1503629" y="30474"/>
                </a:moveTo>
                <a:lnTo>
                  <a:pt x="1503476" y="45713"/>
                </a:lnTo>
                <a:lnTo>
                  <a:pt x="1516125" y="45847"/>
                </a:lnTo>
                <a:lnTo>
                  <a:pt x="1520317" y="45847"/>
                </a:lnTo>
                <a:lnTo>
                  <a:pt x="1523745" y="42544"/>
                </a:lnTo>
                <a:lnTo>
                  <a:pt x="1523872" y="34036"/>
                </a:lnTo>
                <a:lnTo>
                  <a:pt x="1520570" y="30606"/>
                </a:lnTo>
                <a:lnTo>
                  <a:pt x="1516253" y="30606"/>
                </a:lnTo>
                <a:lnTo>
                  <a:pt x="1503629" y="30474"/>
                </a:lnTo>
                <a:close/>
              </a:path>
              <a:path w="1579879" h="76200">
                <a:moveTo>
                  <a:pt x="7746" y="14731"/>
                </a:moveTo>
                <a:lnTo>
                  <a:pt x="3428" y="14731"/>
                </a:lnTo>
                <a:lnTo>
                  <a:pt x="0" y="18034"/>
                </a:lnTo>
                <a:lnTo>
                  <a:pt x="0" y="26542"/>
                </a:lnTo>
                <a:lnTo>
                  <a:pt x="3301" y="29972"/>
                </a:lnTo>
                <a:lnTo>
                  <a:pt x="7492" y="29972"/>
                </a:lnTo>
                <a:lnTo>
                  <a:pt x="1503476" y="45713"/>
                </a:lnTo>
                <a:lnTo>
                  <a:pt x="1503629" y="30474"/>
                </a:lnTo>
                <a:lnTo>
                  <a:pt x="7746" y="14731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333500" y="3258311"/>
            <a:ext cx="284988" cy="74675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618488" y="3221735"/>
            <a:ext cx="3049905" cy="155575"/>
          </a:xfrm>
          <a:custGeom>
            <a:rect l="l" t="t" r="r" b="b"/>
            <a:pathLst>
              <a:path w="3049904" h="155575">
                <a:moveTo>
                  <a:pt x="2862707" y="0"/>
                </a:moveTo>
                <a:lnTo>
                  <a:pt x="0" y="0"/>
                </a:lnTo>
                <a:lnTo>
                  <a:pt x="186817" y="77724"/>
                </a:lnTo>
                <a:lnTo>
                  <a:pt x="0" y="155448"/>
                </a:lnTo>
                <a:lnTo>
                  <a:pt x="2862707" y="155448"/>
                </a:lnTo>
                <a:lnTo>
                  <a:pt x="3049524" y="77724"/>
                </a:lnTo>
                <a:lnTo>
                  <a:pt x="2862707" y="0"/>
                </a:lnTo>
                <a:close/>
              </a:path>
            </a:pathLst>
          </a:custGeom>
          <a:solidFill>
            <a:srgbClr val="D9D9D9">
              <a:alpha val="50195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 txBox="1"/>
          <p:nvPr/>
        </p:nvSpPr>
        <p:spPr>
          <a:xfrm>
            <a:off x="1922526" y="2588133"/>
            <a:ext cx="7340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Calibri"/>
                <a:cs typeface="Calibri"/>
              </a:rPr>
              <a:t>Bugs </a:t>
            </a:r>
            <a:r>
              <a:rPr sz="1200">
                <a:latin typeface="Calibri"/>
                <a:cs typeface="Calibri"/>
              </a:rPr>
              <a:t>&amp;</a:t>
            </a:r>
            <a:r>
              <a:rPr sz="1200" spc="-80">
                <a:latin typeface="Calibri"/>
                <a:cs typeface="Calibri"/>
              </a:rPr>
              <a:t> </a:t>
            </a:r>
            <a:r>
              <a:rPr sz="1200" spc="-5">
                <a:latin typeface="Calibri"/>
                <a:cs typeface="Calibri"/>
              </a:rPr>
              <a:t>CVE  patches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1788922" y="2464307"/>
            <a:ext cx="825500" cy="814705"/>
          </a:xfrm>
          <a:custGeom>
            <a:rect l="l" t="t" r="r" b="b"/>
            <a:pathLst>
              <a:path w="825500" h="814703">
                <a:moveTo>
                  <a:pt x="781007" y="74941"/>
                </a:moveTo>
                <a:lnTo>
                  <a:pt x="764032" y="129031"/>
                </a:lnTo>
                <a:lnTo>
                  <a:pt x="748029" y="164211"/>
                </a:lnTo>
                <a:lnTo>
                  <a:pt x="728852" y="198119"/>
                </a:lnTo>
                <a:lnTo>
                  <a:pt x="706754" y="230504"/>
                </a:lnTo>
                <a:lnTo>
                  <a:pt x="681735" y="260984"/>
                </a:lnTo>
                <a:lnTo>
                  <a:pt x="654303" y="289178"/>
                </a:lnTo>
                <a:lnTo>
                  <a:pt x="624713" y="314832"/>
                </a:lnTo>
                <a:lnTo>
                  <a:pt x="593470" y="337819"/>
                </a:lnTo>
                <a:lnTo>
                  <a:pt x="560577" y="357631"/>
                </a:lnTo>
                <a:lnTo>
                  <a:pt x="509015" y="380872"/>
                </a:lnTo>
                <a:lnTo>
                  <a:pt x="455675" y="395477"/>
                </a:lnTo>
                <a:lnTo>
                  <a:pt x="382142" y="401192"/>
                </a:lnTo>
                <a:lnTo>
                  <a:pt x="363346" y="402970"/>
                </a:lnTo>
                <a:lnTo>
                  <a:pt x="325881" y="410082"/>
                </a:lnTo>
                <a:lnTo>
                  <a:pt x="289051" y="421131"/>
                </a:lnTo>
                <a:lnTo>
                  <a:pt x="253237" y="436244"/>
                </a:lnTo>
                <a:lnTo>
                  <a:pt x="218820" y="455040"/>
                </a:lnTo>
                <a:lnTo>
                  <a:pt x="185673" y="477012"/>
                </a:lnTo>
                <a:lnTo>
                  <a:pt x="154431" y="502157"/>
                </a:lnTo>
                <a:lnTo>
                  <a:pt x="125094" y="529843"/>
                </a:lnTo>
                <a:lnTo>
                  <a:pt x="98297" y="560069"/>
                </a:lnTo>
                <a:lnTo>
                  <a:pt x="73913" y="592327"/>
                </a:lnTo>
                <a:lnTo>
                  <a:pt x="52577" y="626363"/>
                </a:lnTo>
                <a:lnTo>
                  <a:pt x="34416" y="662051"/>
                </a:lnTo>
                <a:lnTo>
                  <a:pt x="19811" y="699007"/>
                </a:lnTo>
                <a:lnTo>
                  <a:pt x="9016" y="736853"/>
                </a:lnTo>
                <a:lnTo>
                  <a:pt x="2285" y="775334"/>
                </a:lnTo>
                <a:lnTo>
                  <a:pt x="0" y="813815"/>
                </a:lnTo>
                <a:lnTo>
                  <a:pt x="12700" y="814196"/>
                </a:lnTo>
                <a:lnTo>
                  <a:pt x="13207" y="795146"/>
                </a:lnTo>
                <a:lnTo>
                  <a:pt x="14985" y="776477"/>
                </a:lnTo>
                <a:lnTo>
                  <a:pt x="26161" y="720978"/>
                </a:lnTo>
                <a:lnTo>
                  <a:pt x="38607" y="684783"/>
                </a:lnTo>
                <a:lnTo>
                  <a:pt x="54609" y="649604"/>
                </a:lnTo>
                <a:lnTo>
                  <a:pt x="73786" y="615568"/>
                </a:lnTo>
                <a:lnTo>
                  <a:pt x="96011" y="583311"/>
                </a:lnTo>
                <a:lnTo>
                  <a:pt x="121030" y="552830"/>
                </a:lnTo>
                <a:lnTo>
                  <a:pt x="148335" y="524637"/>
                </a:lnTo>
                <a:lnTo>
                  <a:pt x="177926" y="498855"/>
                </a:lnTo>
                <a:lnTo>
                  <a:pt x="209295" y="475995"/>
                </a:lnTo>
                <a:lnTo>
                  <a:pt x="242188" y="456183"/>
                </a:lnTo>
                <a:lnTo>
                  <a:pt x="293750" y="433069"/>
                </a:lnTo>
                <a:lnTo>
                  <a:pt x="347217" y="418338"/>
                </a:lnTo>
                <a:lnTo>
                  <a:pt x="419988" y="412750"/>
                </a:lnTo>
                <a:lnTo>
                  <a:pt x="438784" y="410971"/>
                </a:lnTo>
                <a:lnTo>
                  <a:pt x="494791" y="399033"/>
                </a:lnTo>
                <a:lnTo>
                  <a:pt x="531113" y="385825"/>
                </a:lnTo>
                <a:lnTo>
                  <a:pt x="566292" y="368934"/>
                </a:lnTo>
                <a:lnTo>
                  <a:pt x="600328" y="348614"/>
                </a:lnTo>
                <a:lnTo>
                  <a:pt x="632459" y="324992"/>
                </a:lnTo>
                <a:lnTo>
                  <a:pt x="662939" y="298576"/>
                </a:lnTo>
                <a:lnTo>
                  <a:pt x="691007" y="269620"/>
                </a:lnTo>
                <a:lnTo>
                  <a:pt x="716660" y="238378"/>
                </a:lnTo>
                <a:lnTo>
                  <a:pt x="739520" y="205104"/>
                </a:lnTo>
                <a:lnTo>
                  <a:pt x="759332" y="170179"/>
                </a:lnTo>
                <a:lnTo>
                  <a:pt x="775715" y="133857"/>
                </a:lnTo>
                <a:lnTo>
                  <a:pt x="788542" y="96519"/>
                </a:lnTo>
                <a:lnTo>
                  <a:pt x="793623" y="76422"/>
                </a:lnTo>
                <a:lnTo>
                  <a:pt x="781007" y="74941"/>
                </a:lnTo>
                <a:close/>
              </a:path>
              <a:path w="825500" h="814703">
                <a:moveTo>
                  <a:pt x="818793" y="62356"/>
                </a:moveTo>
                <a:lnTo>
                  <a:pt x="782573" y="62356"/>
                </a:lnTo>
                <a:lnTo>
                  <a:pt x="795146" y="63880"/>
                </a:lnTo>
                <a:lnTo>
                  <a:pt x="793623" y="76422"/>
                </a:lnTo>
                <a:lnTo>
                  <a:pt x="825245" y="80137"/>
                </a:lnTo>
                <a:lnTo>
                  <a:pt x="818793" y="62356"/>
                </a:lnTo>
                <a:close/>
              </a:path>
              <a:path w="825500" h="814703">
                <a:moveTo>
                  <a:pt x="782573" y="62356"/>
                </a:moveTo>
                <a:lnTo>
                  <a:pt x="781176" y="74294"/>
                </a:lnTo>
                <a:lnTo>
                  <a:pt x="781007" y="74941"/>
                </a:lnTo>
                <a:lnTo>
                  <a:pt x="793623" y="76422"/>
                </a:lnTo>
                <a:lnTo>
                  <a:pt x="795146" y="63880"/>
                </a:lnTo>
                <a:lnTo>
                  <a:pt x="782573" y="62356"/>
                </a:lnTo>
                <a:close/>
              </a:path>
              <a:path w="825500" h="814703">
                <a:moveTo>
                  <a:pt x="796163" y="0"/>
                </a:moveTo>
                <a:lnTo>
                  <a:pt x="749553" y="71246"/>
                </a:lnTo>
                <a:lnTo>
                  <a:pt x="781007" y="74941"/>
                </a:lnTo>
                <a:lnTo>
                  <a:pt x="781176" y="74294"/>
                </a:lnTo>
                <a:lnTo>
                  <a:pt x="782573" y="62356"/>
                </a:lnTo>
                <a:lnTo>
                  <a:pt x="818793" y="62356"/>
                </a:lnTo>
                <a:lnTo>
                  <a:pt x="796163" y="0"/>
                </a:lnTo>
                <a:close/>
              </a:path>
            </a:pathLst>
          </a:custGeom>
          <a:solidFill>
            <a:srgbClr val="C6000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788922" y="1491741"/>
            <a:ext cx="1452245" cy="1757680"/>
          </a:xfrm>
          <a:custGeom>
            <a:rect l="l" t="t" r="r" b="b"/>
            <a:pathLst>
              <a:path w="1452245" h="1757680">
                <a:moveTo>
                  <a:pt x="1407245" y="75993"/>
                </a:moveTo>
                <a:lnTo>
                  <a:pt x="1405254" y="122682"/>
                </a:lnTo>
                <a:lnTo>
                  <a:pt x="1400302" y="183769"/>
                </a:lnTo>
                <a:lnTo>
                  <a:pt x="1393444" y="244475"/>
                </a:lnTo>
                <a:lnTo>
                  <a:pt x="1384934" y="304673"/>
                </a:lnTo>
                <a:lnTo>
                  <a:pt x="1374520" y="364490"/>
                </a:lnTo>
                <a:lnTo>
                  <a:pt x="1362583" y="423291"/>
                </a:lnTo>
                <a:lnTo>
                  <a:pt x="1348994" y="481457"/>
                </a:lnTo>
                <a:lnTo>
                  <a:pt x="1333880" y="538607"/>
                </a:lnTo>
                <a:lnTo>
                  <a:pt x="1317116" y="594613"/>
                </a:lnTo>
                <a:lnTo>
                  <a:pt x="1299083" y="649478"/>
                </a:lnTo>
                <a:lnTo>
                  <a:pt x="1279778" y="702945"/>
                </a:lnTo>
                <a:lnTo>
                  <a:pt x="1259077" y="755015"/>
                </a:lnTo>
                <a:lnTo>
                  <a:pt x="1237107" y="805561"/>
                </a:lnTo>
                <a:lnTo>
                  <a:pt x="1214120" y="854329"/>
                </a:lnTo>
                <a:lnTo>
                  <a:pt x="1189989" y="901319"/>
                </a:lnTo>
                <a:lnTo>
                  <a:pt x="1164716" y="946404"/>
                </a:lnTo>
                <a:lnTo>
                  <a:pt x="1138682" y="989457"/>
                </a:lnTo>
                <a:lnTo>
                  <a:pt x="1111630" y="1030224"/>
                </a:lnTo>
                <a:lnTo>
                  <a:pt x="1083817" y="1068832"/>
                </a:lnTo>
                <a:lnTo>
                  <a:pt x="1055242" y="1104900"/>
                </a:lnTo>
                <a:lnTo>
                  <a:pt x="1026032" y="1138555"/>
                </a:lnTo>
                <a:lnTo>
                  <a:pt x="996188" y="1169416"/>
                </a:lnTo>
                <a:lnTo>
                  <a:pt x="965707" y="1197610"/>
                </a:lnTo>
                <a:lnTo>
                  <a:pt x="934846" y="1222756"/>
                </a:lnTo>
                <a:lnTo>
                  <a:pt x="903604" y="1244981"/>
                </a:lnTo>
                <a:lnTo>
                  <a:pt x="855979" y="1272540"/>
                </a:lnTo>
                <a:lnTo>
                  <a:pt x="807973" y="1292606"/>
                </a:lnTo>
                <a:lnTo>
                  <a:pt x="759713" y="1304925"/>
                </a:lnTo>
                <a:lnTo>
                  <a:pt x="710945" y="1309116"/>
                </a:lnTo>
                <a:lnTo>
                  <a:pt x="677671" y="1309751"/>
                </a:lnTo>
                <a:lnTo>
                  <a:pt x="644525" y="1311656"/>
                </a:lnTo>
                <a:lnTo>
                  <a:pt x="578611" y="1319149"/>
                </a:lnTo>
                <a:lnTo>
                  <a:pt x="513714" y="1331087"/>
                </a:lnTo>
                <a:lnTo>
                  <a:pt x="450469" y="1347343"/>
                </a:lnTo>
                <a:lnTo>
                  <a:pt x="389254" y="1367409"/>
                </a:lnTo>
                <a:lnTo>
                  <a:pt x="330580" y="1391285"/>
                </a:lnTo>
                <a:lnTo>
                  <a:pt x="275081" y="1418209"/>
                </a:lnTo>
                <a:lnTo>
                  <a:pt x="223138" y="1448181"/>
                </a:lnTo>
                <a:lnTo>
                  <a:pt x="175386" y="1480693"/>
                </a:lnTo>
                <a:lnTo>
                  <a:pt x="132206" y="1515618"/>
                </a:lnTo>
                <a:lnTo>
                  <a:pt x="94106" y="1552575"/>
                </a:lnTo>
                <a:lnTo>
                  <a:pt x="61721" y="1591310"/>
                </a:lnTo>
                <a:lnTo>
                  <a:pt x="35559" y="1631315"/>
                </a:lnTo>
                <a:lnTo>
                  <a:pt x="16128" y="1672717"/>
                </a:lnTo>
                <a:lnTo>
                  <a:pt x="4063" y="1714754"/>
                </a:lnTo>
                <a:lnTo>
                  <a:pt x="0" y="1756664"/>
                </a:lnTo>
                <a:lnTo>
                  <a:pt x="12700" y="1757426"/>
                </a:lnTo>
                <a:lnTo>
                  <a:pt x="13715" y="1736725"/>
                </a:lnTo>
                <a:lnTo>
                  <a:pt x="16636" y="1716659"/>
                </a:lnTo>
                <a:lnTo>
                  <a:pt x="28193" y="1676654"/>
                </a:lnTo>
                <a:lnTo>
                  <a:pt x="46862" y="1637157"/>
                </a:lnTo>
                <a:lnTo>
                  <a:pt x="72135" y="1598549"/>
                </a:lnTo>
                <a:lnTo>
                  <a:pt x="103631" y="1561084"/>
                </a:lnTo>
                <a:lnTo>
                  <a:pt x="140715" y="1524889"/>
                </a:lnTo>
                <a:lnTo>
                  <a:pt x="183133" y="1490853"/>
                </a:lnTo>
                <a:lnTo>
                  <a:pt x="229996" y="1458849"/>
                </a:lnTo>
                <a:lnTo>
                  <a:pt x="281177" y="1429385"/>
                </a:lnTo>
                <a:lnTo>
                  <a:pt x="335914" y="1402715"/>
                </a:lnTo>
                <a:lnTo>
                  <a:pt x="393826" y="1379347"/>
                </a:lnTo>
                <a:lnTo>
                  <a:pt x="454151" y="1359408"/>
                </a:lnTo>
                <a:lnTo>
                  <a:pt x="516635" y="1343406"/>
                </a:lnTo>
                <a:lnTo>
                  <a:pt x="580770" y="1331595"/>
                </a:lnTo>
                <a:lnTo>
                  <a:pt x="645667" y="1324356"/>
                </a:lnTo>
                <a:lnTo>
                  <a:pt x="711200" y="1321816"/>
                </a:lnTo>
                <a:lnTo>
                  <a:pt x="727709" y="1321308"/>
                </a:lnTo>
                <a:lnTo>
                  <a:pt x="778382" y="1314196"/>
                </a:lnTo>
                <a:lnTo>
                  <a:pt x="828420" y="1298702"/>
                </a:lnTo>
                <a:lnTo>
                  <a:pt x="877823" y="1275461"/>
                </a:lnTo>
                <a:lnTo>
                  <a:pt x="926464" y="1244854"/>
                </a:lnTo>
                <a:lnTo>
                  <a:pt x="958214" y="1220470"/>
                </a:lnTo>
                <a:lnTo>
                  <a:pt x="989457" y="1193292"/>
                </a:lnTo>
                <a:lnTo>
                  <a:pt x="1020190" y="1163193"/>
                </a:lnTo>
                <a:lnTo>
                  <a:pt x="1050163" y="1130554"/>
                </a:lnTo>
                <a:lnTo>
                  <a:pt x="1079500" y="1095121"/>
                </a:lnTo>
                <a:lnTo>
                  <a:pt x="1108075" y="1057402"/>
                </a:lnTo>
                <a:lnTo>
                  <a:pt x="1135888" y="1017270"/>
                </a:lnTo>
                <a:lnTo>
                  <a:pt x="1175639" y="953008"/>
                </a:lnTo>
                <a:lnTo>
                  <a:pt x="1201039" y="907542"/>
                </a:lnTo>
                <a:lnTo>
                  <a:pt x="1225422" y="860171"/>
                </a:lnTo>
                <a:lnTo>
                  <a:pt x="1248664" y="811022"/>
                </a:lnTo>
                <a:lnTo>
                  <a:pt x="1270761" y="760095"/>
                </a:lnTo>
                <a:lnTo>
                  <a:pt x="1291589" y="707644"/>
                </a:lnTo>
                <a:lnTo>
                  <a:pt x="1311020" y="653796"/>
                </a:lnTo>
                <a:lnTo>
                  <a:pt x="1329182" y="598551"/>
                </a:lnTo>
                <a:lnTo>
                  <a:pt x="1346072" y="542290"/>
                </a:lnTo>
                <a:lnTo>
                  <a:pt x="1361185" y="484759"/>
                </a:lnTo>
                <a:lnTo>
                  <a:pt x="1375028" y="426212"/>
                </a:lnTo>
                <a:lnTo>
                  <a:pt x="1386966" y="367030"/>
                </a:lnTo>
                <a:lnTo>
                  <a:pt x="1397508" y="306959"/>
                </a:lnTo>
                <a:lnTo>
                  <a:pt x="1406016" y="246380"/>
                </a:lnTo>
                <a:lnTo>
                  <a:pt x="1412875" y="185166"/>
                </a:lnTo>
                <a:lnTo>
                  <a:pt x="1417954" y="123698"/>
                </a:lnTo>
                <a:lnTo>
                  <a:pt x="1419964" y="76269"/>
                </a:lnTo>
                <a:lnTo>
                  <a:pt x="1407245" y="75993"/>
                </a:lnTo>
                <a:close/>
              </a:path>
              <a:path w="1452245" h="1757680">
                <a:moveTo>
                  <a:pt x="1445330" y="63119"/>
                </a:moveTo>
                <a:lnTo>
                  <a:pt x="1407795" y="63119"/>
                </a:lnTo>
                <a:lnTo>
                  <a:pt x="1420495" y="63754"/>
                </a:lnTo>
                <a:lnTo>
                  <a:pt x="1419964" y="76269"/>
                </a:lnTo>
                <a:lnTo>
                  <a:pt x="1451864" y="76962"/>
                </a:lnTo>
                <a:lnTo>
                  <a:pt x="1445330" y="63119"/>
                </a:lnTo>
                <a:close/>
              </a:path>
              <a:path w="1452245" h="1757680">
                <a:moveTo>
                  <a:pt x="1407795" y="63119"/>
                </a:moveTo>
                <a:lnTo>
                  <a:pt x="1407245" y="75993"/>
                </a:lnTo>
                <a:lnTo>
                  <a:pt x="1419964" y="76269"/>
                </a:lnTo>
                <a:lnTo>
                  <a:pt x="1420495" y="63754"/>
                </a:lnTo>
                <a:lnTo>
                  <a:pt x="1407795" y="63119"/>
                </a:lnTo>
                <a:close/>
              </a:path>
              <a:path w="1452245" h="1757680">
                <a:moveTo>
                  <a:pt x="1415541" y="0"/>
                </a:moveTo>
                <a:lnTo>
                  <a:pt x="1375790" y="75311"/>
                </a:lnTo>
                <a:lnTo>
                  <a:pt x="1407245" y="75993"/>
                </a:lnTo>
                <a:lnTo>
                  <a:pt x="1407795" y="63119"/>
                </a:lnTo>
                <a:lnTo>
                  <a:pt x="1445330" y="63119"/>
                </a:lnTo>
                <a:lnTo>
                  <a:pt x="1415541" y="0"/>
                </a:lnTo>
                <a:close/>
              </a:path>
            </a:pathLst>
          </a:custGeom>
          <a:solidFill>
            <a:srgbClr val="C6000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3241294" y="2412364"/>
            <a:ext cx="325755" cy="868044"/>
          </a:xfrm>
          <a:custGeom>
            <a:rect l="l" t="t" r="r" b="b"/>
            <a:pathLst>
              <a:path w="325754" h="868044">
                <a:moveTo>
                  <a:pt x="281245" y="792030"/>
                </a:moveTo>
                <a:lnTo>
                  <a:pt x="249681" y="793242"/>
                </a:lnTo>
                <a:lnTo>
                  <a:pt x="290703" y="867918"/>
                </a:lnTo>
                <a:lnTo>
                  <a:pt x="319215" y="804799"/>
                </a:lnTo>
                <a:lnTo>
                  <a:pt x="281813" y="804799"/>
                </a:lnTo>
                <a:lnTo>
                  <a:pt x="281245" y="792030"/>
                </a:lnTo>
                <a:close/>
              </a:path>
              <a:path w="325754" h="868044">
                <a:moveTo>
                  <a:pt x="293972" y="791541"/>
                </a:moveTo>
                <a:lnTo>
                  <a:pt x="281245" y="792030"/>
                </a:lnTo>
                <a:lnTo>
                  <a:pt x="281813" y="804799"/>
                </a:lnTo>
                <a:lnTo>
                  <a:pt x="294513" y="804163"/>
                </a:lnTo>
                <a:lnTo>
                  <a:pt x="293972" y="791541"/>
                </a:lnTo>
                <a:close/>
              </a:path>
              <a:path w="325754" h="868044">
                <a:moveTo>
                  <a:pt x="325755" y="790321"/>
                </a:moveTo>
                <a:lnTo>
                  <a:pt x="293972" y="791541"/>
                </a:lnTo>
                <a:lnTo>
                  <a:pt x="294513" y="804163"/>
                </a:lnTo>
                <a:lnTo>
                  <a:pt x="281813" y="804799"/>
                </a:lnTo>
                <a:lnTo>
                  <a:pt x="319215" y="804799"/>
                </a:lnTo>
                <a:lnTo>
                  <a:pt x="325755" y="790321"/>
                </a:lnTo>
                <a:close/>
              </a:path>
              <a:path w="325754" h="868044">
                <a:moveTo>
                  <a:pt x="159803" y="442597"/>
                </a:moveTo>
                <a:lnTo>
                  <a:pt x="189610" y="467106"/>
                </a:lnTo>
                <a:lnTo>
                  <a:pt x="213359" y="505206"/>
                </a:lnTo>
                <a:lnTo>
                  <a:pt x="229996" y="542925"/>
                </a:lnTo>
                <a:lnTo>
                  <a:pt x="245109" y="587121"/>
                </a:lnTo>
                <a:lnTo>
                  <a:pt x="258318" y="636905"/>
                </a:lnTo>
                <a:lnTo>
                  <a:pt x="272160" y="709676"/>
                </a:lnTo>
                <a:lnTo>
                  <a:pt x="277368" y="748157"/>
                </a:lnTo>
                <a:lnTo>
                  <a:pt x="281051" y="787654"/>
                </a:lnTo>
                <a:lnTo>
                  <a:pt x="281245" y="792030"/>
                </a:lnTo>
                <a:lnTo>
                  <a:pt x="293972" y="791541"/>
                </a:lnTo>
                <a:lnTo>
                  <a:pt x="289941" y="746506"/>
                </a:lnTo>
                <a:lnTo>
                  <a:pt x="284733" y="707517"/>
                </a:lnTo>
                <a:lnTo>
                  <a:pt x="278256" y="669798"/>
                </a:lnTo>
                <a:lnTo>
                  <a:pt x="261873" y="599567"/>
                </a:lnTo>
                <a:lnTo>
                  <a:pt x="247142" y="552576"/>
                </a:lnTo>
                <a:lnTo>
                  <a:pt x="230505" y="511429"/>
                </a:lnTo>
                <a:lnTo>
                  <a:pt x="212217" y="477265"/>
                </a:lnTo>
                <a:lnTo>
                  <a:pt x="185673" y="444246"/>
                </a:lnTo>
                <a:lnTo>
                  <a:pt x="183785" y="442722"/>
                </a:lnTo>
                <a:lnTo>
                  <a:pt x="160273" y="442722"/>
                </a:lnTo>
                <a:lnTo>
                  <a:pt x="159803" y="442597"/>
                </a:lnTo>
                <a:close/>
              </a:path>
              <a:path w="325754" h="868044">
                <a:moveTo>
                  <a:pt x="159257" y="442340"/>
                </a:moveTo>
                <a:lnTo>
                  <a:pt x="159803" y="442597"/>
                </a:lnTo>
                <a:lnTo>
                  <a:pt x="160273" y="442722"/>
                </a:lnTo>
                <a:lnTo>
                  <a:pt x="159257" y="442340"/>
                </a:lnTo>
                <a:close/>
              </a:path>
              <a:path w="325754" h="868044">
                <a:moveTo>
                  <a:pt x="183313" y="442340"/>
                </a:moveTo>
                <a:lnTo>
                  <a:pt x="159257" y="442340"/>
                </a:lnTo>
                <a:lnTo>
                  <a:pt x="160273" y="442722"/>
                </a:lnTo>
                <a:lnTo>
                  <a:pt x="183785" y="442722"/>
                </a:lnTo>
                <a:lnTo>
                  <a:pt x="183313" y="442340"/>
                </a:lnTo>
                <a:close/>
              </a:path>
              <a:path w="325754" h="868044">
                <a:moveTo>
                  <a:pt x="153722" y="440991"/>
                </a:moveTo>
                <a:lnTo>
                  <a:pt x="159803" y="442597"/>
                </a:lnTo>
                <a:lnTo>
                  <a:pt x="159257" y="442340"/>
                </a:lnTo>
                <a:lnTo>
                  <a:pt x="183313" y="442340"/>
                </a:lnTo>
                <a:lnTo>
                  <a:pt x="181739" y="441071"/>
                </a:lnTo>
                <a:lnTo>
                  <a:pt x="154558" y="441071"/>
                </a:lnTo>
                <a:lnTo>
                  <a:pt x="153722" y="440991"/>
                </a:lnTo>
                <a:close/>
              </a:path>
              <a:path w="325754" h="868044">
                <a:moveTo>
                  <a:pt x="153543" y="440944"/>
                </a:moveTo>
                <a:lnTo>
                  <a:pt x="153722" y="440991"/>
                </a:lnTo>
                <a:lnTo>
                  <a:pt x="154558" y="441071"/>
                </a:lnTo>
                <a:lnTo>
                  <a:pt x="153543" y="440944"/>
                </a:lnTo>
                <a:close/>
              </a:path>
              <a:path w="325754" h="868044">
                <a:moveTo>
                  <a:pt x="181582" y="440944"/>
                </a:moveTo>
                <a:lnTo>
                  <a:pt x="153543" y="440944"/>
                </a:lnTo>
                <a:lnTo>
                  <a:pt x="154558" y="441071"/>
                </a:lnTo>
                <a:lnTo>
                  <a:pt x="181739" y="441071"/>
                </a:lnTo>
                <a:lnTo>
                  <a:pt x="181582" y="440944"/>
                </a:lnTo>
                <a:close/>
              </a:path>
              <a:path w="325754" h="868044">
                <a:moveTo>
                  <a:pt x="12700" y="0"/>
                </a:moveTo>
                <a:lnTo>
                  <a:pt x="0" y="254"/>
                </a:lnTo>
                <a:lnTo>
                  <a:pt x="888" y="40894"/>
                </a:lnTo>
                <a:lnTo>
                  <a:pt x="3301" y="81407"/>
                </a:lnTo>
                <a:lnTo>
                  <a:pt x="7112" y="121285"/>
                </a:lnTo>
                <a:lnTo>
                  <a:pt x="12192" y="160274"/>
                </a:lnTo>
                <a:lnTo>
                  <a:pt x="18795" y="197993"/>
                </a:lnTo>
                <a:lnTo>
                  <a:pt x="35052" y="268350"/>
                </a:lnTo>
                <a:lnTo>
                  <a:pt x="49910" y="315468"/>
                </a:lnTo>
                <a:lnTo>
                  <a:pt x="66547" y="356615"/>
                </a:lnTo>
                <a:lnTo>
                  <a:pt x="84708" y="390651"/>
                </a:lnTo>
                <a:lnTo>
                  <a:pt x="110997" y="423545"/>
                </a:lnTo>
                <a:lnTo>
                  <a:pt x="140207" y="439547"/>
                </a:lnTo>
                <a:lnTo>
                  <a:pt x="140589" y="439674"/>
                </a:lnTo>
                <a:lnTo>
                  <a:pt x="140969" y="439674"/>
                </a:lnTo>
                <a:lnTo>
                  <a:pt x="141223" y="439800"/>
                </a:lnTo>
                <a:lnTo>
                  <a:pt x="153722" y="440991"/>
                </a:lnTo>
                <a:lnTo>
                  <a:pt x="153543" y="440944"/>
                </a:lnTo>
                <a:lnTo>
                  <a:pt x="181582" y="440944"/>
                </a:lnTo>
                <a:lnTo>
                  <a:pt x="178434" y="438404"/>
                </a:lnTo>
                <a:lnTo>
                  <a:pt x="171195" y="433832"/>
                </a:lnTo>
                <a:lnTo>
                  <a:pt x="164592" y="430784"/>
                </a:lnTo>
                <a:lnTo>
                  <a:pt x="164210" y="430657"/>
                </a:lnTo>
                <a:lnTo>
                  <a:pt x="163956" y="430530"/>
                </a:lnTo>
                <a:lnTo>
                  <a:pt x="163576" y="430402"/>
                </a:lnTo>
                <a:lnTo>
                  <a:pt x="156844" y="428625"/>
                </a:lnTo>
                <a:lnTo>
                  <a:pt x="156591" y="428498"/>
                </a:lnTo>
                <a:lnTo>
                  <a:pt x="156209" y="428498"/>
                </a:lnTo>
                <a:lnTo>
                  <a:pt x="155829" y="428371"/>
                </a:lnTo>
                <a:lnTo>
                  <a:pt x="143827" y="427227"/>
                </a:lnTo>
                <a:lnTo>
                  <a:pt x="143509" y="427227"/>
                </a:lnTo>
                <a:lnTo>
                  <a:pt x="142494" y="427100"/>
                </a:lnTo>
                <a:lnTo>
                  <a:pt x="143038" y="427100"/>
                </a:lnTo>
                <a:lnTo>
                  <a:pt x="138321" y="425831"/>
                </a:lnTo>
                <a:lnTo>
                  <a:pt x="137921" y="425831"/>
                </a:lnTo>
                <a:lnTo>
                  <a:pt x="136906" y="425450"/>
                </a:lnTo>
                <a:lnTo>
                  <a:pt x="137087" y="425450"/>
                </a:lnTo>
                <a:lnTo>
                  <a:pt x="132080" y="423163"/>
                </a:lnTo>
                <a:lnTo>
                  <a:pt x="101600" y="393192"/>
                </a:lnTo>
                <a:lnTo>
                  <a:pt x="78105" y="351409"/>
                </a:lnTo>
                <a:lnTo>
                  <a:pt x="61848" y="311404"/>
                </a:lnTo>
                <a:lnTo>
                  <a:pt x="47370" y="265175"/>
                </a:lnTo>
                <a:lnTo>
                  <a:pt x="31242" y="195834"/>
                </a:lnTo>
                <a:lnTo>
                  <a:pt x="19684" y="120142"/>
                </a:lnTo>
                <a:lnTo>
                  <a:pt x="15875" y="80772"/>
                </a:lnTo>
                <a:lnTo>
                  <a:pt x="13589" y="40639"/>
                </a:lnTo>
                <a:lnTo>
                  <a:pt x="12700" y="0"/>
                </a:lnTo>
                <a:close/>
              </a:path>
              <a:path w="325754" h="868044">
                <a:moveTo>
                  <a:pt x="142494" y="427100"/>
                </a:moveTo>
                <a:lnTo>
                  <a:pt x="143509" y="427227"/>
                </a:lnTo>
                <a:lnTo>
                  <a:pt x="143336" y="427181"/>
                </a:lnTo>
                <a:lnTo>
                  <a:pt x="142494" y="427100"/>
                </a:lnTo>
                <a:close/>
              </a:path>
              <a:path w="325754" h="868044">
                <a:moveTo>
                  <a:pt x="143336" y="427181"/>
                </a:moveTo>
                <a:lnTo>
                  <a:pt x="143509" y="427227"/>
                </a:lnTo>
                <a:lnTo>
                  <a:pt x="143827" y="427227"/>
                </a:lnTo>
                <a:lnTo>
                  <a:pt x="143336" y="427181"/>
                </a:lnTo>
                <a:close/>
              </a:path>
              <a:path w="325754" h="868044">
                <a:moveTo>
                  <a:pt x="143038" y="427100"/>
                </a:moveTo>
                <a:lnTo>
                  <a:pt x="142494" y="427100"/>
                </a:lnTo>
                <a:lnTo>
                  <a:pt x="143336" y="427181"/>
                </a:lnTo>
                <a:lnTo>
                  <a:pt x="143038" y="427100"/>
                </a:lnTo>
                <a:close/>
              </a:path>
              <a:path w="325754" h="868044">
                <a:moveTo>
                  <a:pt x="136906" y="425450"/>
                </a:moveTo>
                <a:lnTo>
                  <a:pt x="137921" y="425831"/>
                </a:lnTo>
                <a:lnTo>
                  <a:pt x="137348" y="425569"/>
                </a:lnTo>
                <a:lnTo>
                  <a:pt x="136906" y="425450"/>
                </a:lnTo>
                <a:close/>
              </a:path>
              <a:path w="325754" h="868044">
                <a:moveTo>
                  <a:pt x="137348" y="425569"/>
                </a:moveTo>
                <a:lnTo>
                  <a:pt x="137921" y="425831"/>
                </a:lnTo>
                <a:lnTo>
                  <a:pt x="138321" y="425831"/>
                </a:lnTo>
                <a:lnTo>
                  <a:pt x="137348" y="425569"/>
                </a:lnTo>
                <a:close/>
              </a:path>
              <a:path w="325754" h="868044">
                <a:moveTo>
                  <a:pt x="137087" y="425450"/>
                </a:moveTo>
                <a:lnTo>
                  <a:pt x="136906" y="425450"/>
                </a:lnTo>
                <a:lnTo>
                  <a:pt x="137348" y="425569"/>
                </a:lnTo>
                <a:lnTo>
                  <a:pt x="137087" y="425450"/>
                </a:lnTo>
                <a:close/>
              </a:path>
            </a:pathLst>
          </a:custGeom>
          <a:solidFill>
            <a:srgbClr val="C6000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3238245" y="1487424"/>
            <a:ext cx="720090" cy="1047750"/>
          </a:xfrm>
          <a:custGeom>
            <a:rect l="l" t="t" r="r" b="b"/>
            <a:pathLst>
              <a:path w="720089" h="1047750">
                <a:moveTo>
                  <a:pt x="674674" y="75580"/>
                </a:moveTo>
                <a:lnTo>
                  <a:pt x="668274" y="120523"/>
                </a:lnTo>
                <a:lnTo>
                  <a:pt x="657606" y="167386"/>
                </a:lnTo>
                <a:lnTo>
                  <a:pt x="643763" y="212978"/>
                </a:lnTo>
                <a:lnTo>
                  <a:pt x="627253" y="256921"/>
                </a:lnTo>
                <a:lnTo>
                  <a:pt x="607949" y="298703"/>
                </a:lnTo>
                <a:lnTo>
                  <a:pt x="586358" y="337947"/>
                </a:lnTo>
                <a:lnTo>
                  <a:pt x="562737" y="374396"/>
                </a:lnTo>
                <a:lnTo>
                  <a:pt x="537337" y="407542"/>
                </a:lnTo>
                <a:lnTo>
                  <a:pt x="510413" y="437006"/>
                </a:lnTo>
                <a:lnTo>
                  <a:pt x="467614" y="473583"/>
                </a:lnTo>
                <a:lnTo>
                  <a:pt x="423037" y="499745"/>
                </a:lnTo>
                <a:lnTo>
                  <a:pt x="377317" y="514476"/>
                </a:lnTo>
                <a:lnTo>
                  <a:pt x="329438" y="518287"/>
                </a:lnTo>
                <a:lnTo>
                  <a:pt x="313055" y="520700"/>
                </a:lnTo>
                <a:lnTo>
                  <a:pt x="264541" y="536321"/>
                </a:lnTo>
                <a:lnTo>
                  <a:pt x="217678" y="563752"/>
                </a:lnTo>
                <a:lnTo>
                  <a:pt x="187832" y="587883"/>
                </a:lnTo>
                <a:lnTo>
                  <a:pt x="159257" y="616330"/>
                </a:lnTo>
                <a:lnTo>
                  <a:pt x="132333" y="648462"/>
                </a:lnTo>
                <a:lnTo>
                  <a:pt x="107315" y="684022"/>
                </a:lnTo>
                <a:lnTo>
                  <a:pt x="84074" y="722756"/>
                </a:lnTo>
                <a:lnTo>
                  <a:pt x="63373" y="764159"/>
                </a:lnTo>
                <a:lnTo>
                  <a:pt x="44957" y="807847"/>
                </a:lnTo>
                <a:lnTo>
                  <a:pt x="29464" y="853566"/>
                </a:lnTo>
                <a:lnTo>
                  <a:pt x="16891" y="900684"/>
                </a:lnTo>
                <a:lnTo>
                  <a:pt x="7620" y="948943"/>
                </a:lnTo>
                <a:lnTo>
                  <a:pt x="1905" y="998092"/>
                </a:lnTo>
                <a:lnTo>
                  <a:pt x="0" y="1047496"/>
                </a:lnTo>
                <a:lnTo>
                  <a:pt x="12700" y="1047623"/>
                </a:lnTo>
                <a:lnTo>
                  <a:pt x="13222" y="1022858"/>
                </a:lnTo>
                <a:lnTo>
                  <a:pt x="14605" y="998854"/>
                </a:lnTo>
                <a:lnTo>
                  <a:pt x="20319" y="950722"/>
                </a:lnTo>
                <a:lnTo>
                  <a:pt x="29337" y="903224"/>
                </a:lnTo>
                <a:lnTo>
                  <a:pt x="41656" y="856996"/>
                </a:lnTo>
                <a:lnTo>
                  <a:pt x="56895" y="812164"/>
                </a:lnTo>
                <a:lnTo>
                  <a:pt x="74930" y="769365"/>
                </a:lnTo>
                <a:lnTo>
                  <a:pt x="95377" y="728599"/>
                </a:lnTo>
                <a:lnTo>
                  <a:pt x="117982" y="690752"/>
                </a:lnTo>
                <a:lnTo>
                  <a:pt x="142620" y="655954"/>
                </a:lnTo>
                <a:lnTo>
                  <a:pt x="168909" y="624586"/>
                </a:lnTo>
                <a:lnTo>
                  <a:pt x="196595" y="597153"/>
                </a:lnTo>
                <a:lnTo>
                  <a:pt x="240156" y="563879"/>
                </a:lnTo>
                <a:lnTo>
                  <a:pt x="285369" y="541401"/>
                </a:lnTo>
                <a:lnTo>
                  <a:pt x="331343" y="530860"/>
                </a:lnTo>
                <a:lnTo>
                  <a:pt x="362584" y="529336"/>
                </a:lnTo>
                <a:lnTo>
                  <a:pt x="379094" y="527050"/>
                </a:lnTo>
                <a:lnTo>
                  <a:pt x="427863" y="511428"/>
                </a:lnTo>
                <a:lnTo>
                  <a:pt x="474726" y="484124"/>
                </a:lnTo>
                <a:lnTo>
                  <a:pt x="504698" y="459866"/>
                </a:lnTo>
                <a:lnTo>
                  <a:pt x="533145" y="431546"/>
                </a:lnTo>
                <a:lnTo>
                  <a:pt x="560196" y="399414"/>
                </a:lnTo>
                <a:lnTo>
                  <a:pt x="585343" y="363727"/>
                </a:lnTo>
                <a:lnTo>
                  <a:pt x="608457" y="324992"/>
                </a:lnTo>
                <a:lnTo>
                  <a:pt x="629284" y="283590"/>
                </a:lnTo>
                <a:lnTo>
                  <a:pt x="647700" y="239902"/>
                </a:lnTo>
                <a:lnTo>
                  <a:pt x="663194" y="194310"/>
                </a:lnTo>
                <a:lnTo>
                  <a:pt x="675767" y="147192"/>
                </a:lnTo>
                <a:lnTo>
                  <a:pt x="685038" y="98805"/>
                </a:lnTo>
                <a:lnTo>
                  <a:pt x="687412" y="76368"/>
                </a:lnTo>
                <a:lnTo>
                  <a:pt x="674674" y="75580"/>
                </a:lnTo>
                <a:close/>
              </a:path>
              <a:path w="720089" h="1047750">
                <a:moveTo>
                  <a:pt x="712948" y="62737"/>
                </a:moveTo>
                <a:lnTo>
                  <a:pt x="676020" y="62737"/>
                </a:lnTo>
                <a:lnTo>
                  <a:pt x="688720" y="64008"/>
                </a:lnTo>
                <a:lnTo>
                  <a:pt x="687412" y="76368"/>
                </a:lnTo>
                <a:lnTo>
                  <a:pt x="719582" y="78359"/>
                </a:lnTo>
                <a:lnTo>
                  <a:pt x="712948" y="62737"/>
                </a:lnTo>
                <a:close/>
              </a:path>
              <a:path w="720089" h="1047750">
                <a:moveTo>
                  <a:pt x="676020" y="62737"/>
                </a:moveTo>
                <a:lnTo>
                  <a:pt x="674674" y="75580"/>
                </a:lnTo>
                <a:lnTo>
                  <a:pt x="687412" y="76368"/>
                </a:lnTo>
                <a:lnTo>
                  <a:pt x="688720" y="64008"/>
                </a:lnTo>
                <a:lnTo>
                  <a:pt x="676020" y="62737"/>
                </a:lnTo>
                <a:close/>
              </a:path>
              <a:path w="720089" h="1047750">
                <a:moveTo>
                  <a:pt x="686307" y="0"/>
                </a:moveTo>
                <a:lnTo>
                  <a:pt x="643636" y="73660"/>
                </a:lnTo>
                <a:lnTo>
                  <a:pt x="674674" y="75580"/>
                </a:lnTo>
                <a:lnTo>
                  <a:pt x="676020" y="62737"/>
                </a:lnTo>
                <a:lnTo>
                  <a:pt x="712948" y="62737"/>
                </a:lnTo>
                <a:lnTo>
                  <a:pt x="686307" y="0"/>
                </a:lnTo>
                <a:close/>
              </a:path>
            </a:pathLst>
          </a:custGeom>
          <a:solidFill>
            <a:srgbClr val="C6000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 txBox="1"/>
          <p:nvPr/>
        </p:nvSpPr>
        <p:spPr>
          <a:xfrm>
            <a:off x="3467227" y="1610614"/>
            <a:ext cx="7340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Calibri"/>
                <a:cs typeface="Calibri"/>
              </a:rPr>
              <a:t>Bugs </a:t>
            </a:r>
            <a:r>
              <a:rPr sz="1200">
                <a:latin typeface="Calibri"/>
                <a:cs typeface="Calibri"/>
              </a:rPr>
              <a:t>&amp;</a:t>
            </a:r>
            <a:r>
              <a:rPr sz="1200" spc="-80">
                <a:latin typeface="Calibri"/>
                <a:cs typeface="Calibri"/>
              </a:rPr>
              <a:t> </a:t>
            </a:r>
            <a:r>
              <a:rPr sz="1200" spc="-5">
                <a:latin typeface="Calibri"/>
                <a:cs typeface="Calibri"/>
              </a:rPr>
              <a:t>CVE  patches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3249295" y="2776220"/>
            <a:ext cx="852169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400" spc="-5">
                <a:latin typeface="Calibri"/>
                <a:cs typeface="Calibri"/>
              </a:rPr>
              <a:t>Bugs </a:t>
            </a:r>
            <a:r>
              <a:rPr sz="1400">
                <a:latin typeface="Calibri"/>
                <a:cs typeface="Calibri"/>
              </a:rPr>
              <a:t>&amp;</a:t>
            </a:r>
            <a:r>
              <a:rPr sz="1400" spc="-85">
                <a:latin typeface="Calibri"/>
                <a:cs typeface="Calibri"/>
              </a:rPr>
              <a:t> </a:t>
            </a:r>
            <a:r>
              <a:rPr sz="1400" spc="-5">
                <a:latin typeface="Calibri"/>
                <a:cs typeface="Calibri"/>
              </a:rPr>
              <a:t>CVE  </a:t>
            </a:r>
            <a:r>
              <a:rPr sz="1400" spc="-10">
                <a:latin typeface="Calibri"/>
                <a:cs typeface="Calibri"/>
              </a:rPr>
              <a:t>patches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4385817" y="1491869"/>
            <a:ext cx="391795" cy="1765935"/>
          </a:xfrm>
          <a:custGeom>
            <a:rect l="l" t="t" r="r" b="b"/>
            <a:pathLst>
              <a:path w="391795" h="1765935">
                <a:moveTo>
                  <a:pt x="347259" y="1689491"/>
                </a:moveTo>
                <a:lnTo>
                  <a:pt x="315468" y="1689861"/>
                </a:lnTo>
                <a:lnTo>
                  <a:pt x="354457" y="1765553"/>
                </a:lnTo>
                <a:lnTo>
                  <a:pt x="385250" y="1702180"/>
                </a:lnTo>
                <a:lnTo>
                  <a:pt x="347345" y="1702180"/>
                </a:lnTo>
                <a:lnTo>
                  <a:pt x="347259" y="1689491"/>
                </a:lnTo>
                <a:close/>
              </a:path>
              <a:path w="391795" h="1765935">
                <a:moveTo>
                  <a:pt x="359961" y="1689342"/>
                </a:moveTo>
                <a:lnTo>
                  <a:pt x="347259" y="1689491"/>
                </a:lnTo>
                <a:lnTo>
                  <a:pt x="347345" y="1702180"/>
                </a:lnTo>
                <a:lnTo>
                  <a:pt x="360045" y="1702053"/>
                </a:lnTo>
                <a:lnTo>
                  <a:pt x="359961" y="1689342"/>
                </a:lnTo>
                <a:close/>
              </a:path>
              <a:path w="391795" h="1765935">
                <a:moveTo>
                  <a:pt x="391668" y="1688972"/>
                </a:moveTo>
                <a:lnTo>
                  <a:pt x="359961" y="1689342"/>
                </a:lnTo>
                <a:lnTo>
                  <a:pt x="360045" y="1702053"/>
                </a:lnTo>
                <a:lnTo>
                  <a:pt x="347345" y="1702180"/>
                </a:lnTo>
                <a:lnTo>
                  <a:pt x="385250" y="1702180"/>
                </a:lnTo>
                <a:lnTo>
                  <a:pt x="391668" y="1688972"/>
                </a:lnTo>
                <a:close/>
              </a:path>
              <a:path w="391795" h="1765935">
                <a:moveTo>
                  <a:pt x="186797" y="890365"/>
                </a:moveTo>
                <a:lnTo>
                  <a:pt x="216027" y="917575"/>
                </a:lnTo>
                <a:lnTo>
                  <a:pt x="238887" y="961643"/>
                </a:lnTo>
                <a:lnTo>
                  <a:pt x="253746" y="1001013"/>
                </a:lnTo>
                <a:lnTo>
                  <a:pt x="267970" y="1047876"/>
                </a:lnTo>
                <a:lnTo>
                  <a:pt x="281559" y="1101089"/>
                </a:lnTo>
                <a:lnTo>
                  <a:pt x="294132" y="1160144"/>
                </a:lnTo>
                <a:lnTo>
                  <a:pt x="305816" y="1224660"/>
                </a:lnTo>
                <a:lnTo>
                  <a:pt x="316357" y="1293494"/>
                </a:lnTo>
                <a:lnTo>
                  <a:pt x="325628" y="1366265"/>
                </a:lnTo>
                <a:lnTo>
                  <a:pt x="333375" y="1442211"/>
                </a:lnTo>
                <a:lnTo>
                  <a:pt x="336677" y="1481201"/>
                </a:lnTo>
                <a:lnTo>
                  <a:pt x="339725" y="1520825"/>
                </a:lnTo>
                <a:lnTo>
                  <a:pt x="344297" y="1601469"/>
                </a:lnTo>
                <a:lnTo>
                  <a:pt x="347199" y="1682750"/>
                </a:lnTo>
                <a:lnTo>
                  <a:pt x="347259" y="1689491"/>
                </a:lnTo>
                <a:lnTo>
                  <a:pt x="359961" y="1689342"/>
                </a:lnTo>
                <a:lnTo>
                  <a:pt x="356997" y="1600707"/>
                </a:lnTo>
                <a:lnTo>
                  <a:pt x="352298" y="1519935"/>
                </a:lnTo>
                <a:lnTo>
                  <a:pt x="349377" y="1480184"/>
                </a:lnTo>
                <a:lnTo>
                  <a:pt x="346075" y="1441068"/>
                </a:lnTo>
                <a:lnTo>
                  <a:pt x="342265" y="1402460"/>
                </a:lnTo>
                <a:lnTo>
                  <a:pt x="333756" y="1327784"/>
                </a:lnTo>
                <a:lnTo>
                  <a:pt x="323850" y="1256538"/>
                </a:lnTo>
                <a:lnTo>
                  <a:pt x="312674" y="1189481"/>
                </a:lnTo>
                <a:lnTo>
                  <a:pt x="300355" y="1127125"/>
                </a:lnTo>
                <a:lnTo>
                  <a:pt x="287147" y="1070482"/>
                </a:lnTo>
                <a:lnTo>
                  <a:pt x="273050" y="1019809"/>
                </a:lnTo>
                <a:lnTo>
                  <a:pt x="258064" y="975740"/>
                </a:lnTo>
                <a:lnTo>
                  <a:pt x="242570" y="938910"/>
                </a:lnTo>
                <a:lnTo>
                  <a:pt x="217932" y="898778"/>
                </a:lnTo>
                <a:lnTo>
                  <a:pt x="210312" y="890523"/>
                </a:lnTo>
                <a:lnTo>
                  <a:pt x="187452" y="890523"/>
                </a:lnTo>
                <a:lnTo>
                  <a:pt x="186797" y="890365"/>
                </a:lnTo>
                <a:close/>
              </a:path>
              <a:path w="391795" h="1765935">
                <a:moveTo>
                  <a:pt x="186562" y="890269"/>
                </a:moveTo>
                <a:lnTo>
                  <a:pt x="186797" y="890365"/>
                </a:lnTo>
                <a:lnTo>
                  <a:pt x="187452" y="890523"/>
                </a:lnTo>
                <a:lnTo>
                  <a:pt x="186562" y="890269"/>
                </a:lnTo>
                <a:close/>
              </a:path>
              <a:path w="391795" h="1765935">
                <a:moveTo>
                  <a:pt x="210058" y="890269"/>
                </a:moveTo>
                <a:lnTo>
                  <a:pt x="186562" y="890269"/>
                </a:lnTo>
                <a:lnTo>
                  <a:pt x="187452" y="890523"/>
                </a:lnTo>
                <a:lnTo>
                  <a:pt x="210312" y="890523"/>
                </a:lnTo>
                <a:lnTo>
                  <a:pt x="210058" y="890269"/>
                </a:lnTo>
                <a:close/>
              </a:path>
              <a:path w="391795" h="1765935">
                <a:moveTo>
                  <a:pt x="209296" y="889507"/>
                </a:moveTo>
                <a:lnTo>
                  <a:pt x="183261" y="889507"/>
                </a:lnTo>
                <a:lnTo>
                  <a:pt x="186797" y="890365"/>
                </a:lnTo>
                <a:lnTo>
                  <a:pt x="186562" y="890269"/>
                </a:lnTo>
                <a:lnTo>
                  <a:pt x="210058" y="890269"/>
                </a:lnTo>
                <a:lnTo>
                  <a:pt x="209296" y="889507"/>
                </a:lnTo>
                <a:close/>
              </a:path>
              <a:path w="391795" h="1765935">
                <a:moveTo>
                  <a:pt x="12700" y="0"/>
                </a:moveTo>
                <a:lnTo>
                  <a:pt x="0" y="253"/>
                </a:lnTo>
                <a:lnTo>
                  <a:pt x="1016" y="82930"/>
                </a:lnTo>
                <a:lnTo>
                  <a:pt x="3937" y="165100"/>
                </a:lnTo>
                <a:lnTo>
                  <a:pt x="8636" y="245998"/>
                </a:lnTo>
                <a:lnTo>
                  <a:pt x="11684" y="285750"/>
                </a:lnTo>
                <a:lnTo>
                  <a:pt x="14986" y="324865"/>
                </a:lnTo>
                <a:lnTo>
                  <a:pt x="18796" y="363473"/>
                </a:lnTo>
                <a:lnTo>
                  <a:pt x="27432" y="438276"/>
                </a:lnTo>
                <a:lnTo>
                  <a:pt x="37465" y="509523"/>
                </a:lnTo>
                <a:lnTo>
                  <a:pt x="48514" y="576579"/>
                </a:lnTo>
                <a:lnTo>
                  <a:pt x="60960" y="638809"/>
                </a:lnTo>
                <a:lnTo>
                  <a:pt x="74041" y="695578"/>
                </a:lnTo>
                <a:lnTo>
                  <a:pt x="88265" y="746251"/>
                </a:lnTo>
                <a:lnTo>
                  <a:pt x="102997" y="790193"/>
                </a:lnTo>
                <a:lnTo>
                  <a:pt x="118618" y="826896"/>
                </a:lnTo>
                <a:lnTo>
                  <a:pt x="143239" y="867155"/>
                </a:lnTo>
                <a:lnTo>
                  <a:pt x="175133" y="888872"/>
                </a:lnTo>
                <a:lnTo>
                  <a:pt x="184277" y="889761"/>
                </a:lnTo>
                <a:lnTo>
                  <a:pt x="183261" y="889507"/>
                </a:lnTo>
                <a:lnTo>
                  <a:pt x="209296" y="889507"/>
                </a:lnTo>
                <a:lnTo>
                  <a:pt x="191135" y="878458"/>
                </a:lnTo>
                <a:lnTo>
                  <a:pt x="190627" y="878204"/>
                </a:lnTo>
                <a:lnTo>
                  <a:pt x="190246" y="878204"/>
                </a:lnTo>
                <a:lnTo>
                  <a:pt x="186182" y="877188"/>
                </a:lnTo>
                <a:lnTo>
                  <a:pt x="185801" y="877061"/>
                </a:lnTo>
                <a:lnTo>
                  <a:pt x="185166" y="877061"/>
                </a:lnTo>
                <a:lnTo>
                  <a:pt x="181229" y="876807"/>
                </a:lnTo>
                <a:lnTo>
                  <a:pt x="178054" y="876553"/>
                </a:lnTo>
                <a:lnTo>
                  <a:pt x="174625" y="875791"/>
                </a:lnTo>
                <a:lnTo>
                  <a:pt x="171576" y="874648"/>
                </a:lnTo>
                <a:lnTo>
                  <a:pt x="170561" y="874267"/>
                </a:lnTo>
                <a:lnTo>
                  <a:pt x="170715" y="874267"/>
                </a:lnTo>
                <a:lnTo>
                  <a:pt x="168021" y="872870"/>
                </a:lnTo>
                <a:lnTo>
                  <a:pt x="137795" y="836548"/>
                </a:lnTo>
                <a:lnTo>
                  <a:pt x="115062" y="786002"/>
                </a:lnTo>
                <a:lnTo>
                  <a:pt x="100457" y="742695"/>
                </a:lnTo>
                <a:lnTo>
                  <a:pt x="86487" y="692657"/>
                </a:lnTo>
                <a:lnTo>
                  <a:pt x="73279" y="636269"/>
                </a:lnTo>
                <a:lnTo>
                  <a:pt x="61087" y="574420"/>
                </a:lnTo>
                <a:lnTo>
                  <a:pt x="49911" y="507618"/>
                </a:lnTo>
                <a:lnTo>
                  <a:pt x="40005" y="436752"/>
                </a:lnTo>
                <a:lnTo>
                  <a:pt x="31496" y="362203"/>
                </a:lnTo>
                <a:lnTo>
                  <a:pt x="27686" y="323850"/>
                </a:lnTo>
                <a:lnTo>
                  <a:pt x="24257" y="284733"/>
                </a:lnTo>
                <a:lnTo>
                  <a:pt x="21209" y="245236"/>
                </a:lnTo>
                <a:lnTo>
                  <a:pt x="16637" y="164591"/>
                </a:lnTo>
                <a:lnTo>
                  <a:pt x="13589" y="82676"/>
                </a:lnTo>
                <a:lnTo>
                  <a:pt x="12700" y="0"/>
                </a:lnTo>
                <a:close/>
              </a:path>
              <a:path w="391795" h="1765935">
                <a:moveTo>
                  <a:pt x="170561" y="874267"/>
                </a:moveTo>
                <a:lnTo>
                  <a:pt x="171450" y="874648"/>
                </a:lnTo>
                <a:lnTo>
                  <a:pt x="171118" y="874476"/>
                </a:lnTo>
                <a:lnTo>
                  <a:pt x="170561" y="874267"/>
                </a:lnTo>
                <a:close/>
              </a:path>
              <a:path w="391795" h="1765935">
                <a:moveTo>
                  <a:pt x="171118" y="874476"/>
                </a:moveTo>
                <a:lnTo>
                  <a:pt x="171450" y="874648"/>
                </a:lnTo>
                <a:lnTo>
                  <a:pt x="171118" y="874476"/>
                </a:lnTo>
                <a:close/>
              </a:path>
              <a:path w="391795" h="1765935">
                <a:moveTo>
                  <a:pt x="170715" y="874267"/>
                </a:moveTo>
                <a:lnTo>
                  <a:pt x="170561" y="874267"/>
                </a:lnTo>
                <a:lnTo>
                  <a:pt x="171118" y="874476"/>
                </a:lnTo>
                <a:lnTo>
                  <a:pt x="170715" y="874267"/>
                </a:lnTo>
                <a:close/>
              </a:path>
            </a:pathLst>
          </a:custGeom>
          <a:solidFill>
            <a:srgbClr val="C6000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 txBox="1"/>
          <p:nvPr/>
        </p:nvSpPr>
        <p:spPr>
          <a:xfrm>
            <a:off x="4256913" y="2527172"/>
            <a:ext cx="7340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Calibri"/>
                <a:cs typeface="Calibri"/>
              </a:rPr>
              <a:t>Bugs </a:t>
            </a:r>
            <a:r>
              <a:rPr sz="1200">
                <a:latin typeface="Calibri"/>
                <a:cs typeface="Calibri"/>
              </a:rPr>
              <a:t>&amp;</a:t>
            </a:r>
            <a:r>
              <a:rPr sz="1200" spc="-80">
                <a:latin typeface="Calibri"/>
                <a:cs typeface="Calibri"/>
              </a:rPr>
              <a:t> </a:t>
            </a:r>
            <a:r>
              <a:rPr sz="1200" spc="-5">
                <a:latin typeface="Calibri"/>
                <a:cs typeface="Calibri"/>
              </a:rPr>
              <a:t>CVE  patches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1581911" y="4552188"/>
            <a:ext cx="1841500" cy="0"/>
          </a:xfrm>
          <a:custGeom>
            <a:rect l="l" t="t" r="r" b="b"/>
            <a:pathLst>
              <a:path w="1841500">
                <a:moveTo>
                  <a:pt x="0" y="0"/>
                </a:moveTo>
                <a:lnTo>
                  <a:pt x="1841118" y="0"/>
                </a:lnTo>
              </a:path>
            </a:pathLst>
          </a:custGeom>
          <a:ln w="6096">
            <a:solidFill>
              <a:srgbClr val="757575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 flipH="1">
            <a:off x="1581911" y="4552188"/>
            <a:ext cx="0" cy="1456055"/>
          </a:xfrm>
          <a:custGeom>
            <a:rect l="l" t="t" r="r" b="b"/>
            <a:pathLst>
              <a:path h="1456054">
                <a:moveTo>
                  <a:pt x="0" y="0"/>
                </a:moveTo>
                <a:lnTo>
                  <a:pt x="0" y="1455585"/>
                </a:lnTo>
              </a:path>
            </a:pathLst>
          </a:custGeom>
          <a:ln w="6096">
            <a:solidFill>
              <a:srgbClr val="757575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 txBox="1"/>
          <p:nvPr/>
        </p:nvSpPr>
        <p:spPr>
          <a:xfrm>
            <a:off x="1688719" y="4569333"/>
            <a:ext cx="1972945" cy="139763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9085" indent="-287020">
              <a:lnSpc>
                <a:spcPct val="100000"/>
              </a:lnSpc>
              <a:spcBef>
                <a:spcPts val="459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Kernel</a:t>
            </a:r>
            <a:r>
              <a:rPr sz="1200" spc="-25">
                <a:solidFill>
                  <a:srgbClr val="1D1D1A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4.19</a:t>
            </a:r>
            <a:endParaRPr sz="12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359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Glibc</a:t>
            </a:r>
            <a:r>
              <a:rPr sz="1200" spc="-90">
                <a:solidFill>
                  <a:srgbClr val="1D1D1A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2.28</a:t>
            </a:r>
            <a:endParaRPr sz="12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359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200" spc="-15">
                <a:solidFill>
                  <a:srgbClr val="1D1D1A"/>
                </a:solidFill>
                <a:latin typeface="微软雅黑"/>
                <a:cs typeface="微软雅黑"/>
              </a:rPr>
              <a:t>GCC</a:t>
            </a:r>
            <a:r>
              <a:rPr sz="1200" spc="-105">
                <a:solidFill>
                  <a:srgbClr val="1D1D1A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7.3.0</a:t>
            </a:r>
            <a:endParaRPr sz="12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359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systemd</a:t>
            </a:r>
            <a:r>
              <a:rPr sz="1200" spc="-25">
                <a:solidFill>
                  <a:srgbClr val="1D1D1A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243</a:t>
            </a:r>
            <a:endParaRPr sz="12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KVM</a:t>
            </a:r>
            <a:r>
              <a:rPr sz="1200" spc="-20">
                <a:solidFill>
                  <a:srgbClr val="1D1D1A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的虚拟化支持</a:t>
            </a:r>
            <a:endParaRPr sz="12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支持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iSula</a:t>
            </a:r>
            <a:r>
              <a:rPr sz="1200" spc="-55">
                <a:solidFill>
                  <a:srgbClr val="1D1D1A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2.0.0</a:t>
            </a:r>
            <a:r>
              <a:rPr sz="1200" spc="-55">
                <a:solidFill>
                  <a:srgbClr val="1D1D1A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/Docker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1951482" y="4216654"/>
            <a:ext cx="9404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solidFill>
                  <a:srgbClr val="1D1D1A"/>
                </a:solidFill>
                <a:latin typeface="微软雅黑"/>
                <a:cs typeface="微软雅黑"/>
              </a:rPr>
              <a:t>基</a:t>
            </a:r>
            <a:r>
              <a:rPr sz="1800" b="1" i="1" spc="-5">
                <a:solidFill>
                  <a:srgbClr val="1D1D1A"/>
                </a:solidFill>
                <a:latin typeface="微软雅黑"/>
                <a:cs typeface="微软雅黑"/>
              </a:rPr>
              <a:t>本</a:t>
            </a:r>
            <a:r>
              <a:rPr sz="1800" b="1" i="1">
                <a:solidFill>
                  <a:srgbClr val="1D1D1A"/>
                </a:solidFill>
                <a:latin typeface="微软雅黑"/>
                <a:cs typeface="微软雅黑"/>
              </a:rPr>
              <a:t>信息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4839080" y="4553839"/>
            <a:ext cx="2296795" cy="71120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9085" indent="-287020">
              <a:lnSpc>
                <a:spcPct val="100000"/>
              </a:lnSpc>
              <a:spcBef>
                <a:spcPts val="459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支持</a:t>
            </a: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x86/ARM64</a:t>
            </a:r>
            <a:endParaRPr sz="12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359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200" spc="-20">
                <a:solidFill>
                  <a:srgbClr val="1D1D1A"/>
                </a:solidFill>
                <a:latin typeface="微软雅黑"/>
                <a:cs typeface="微软雅黑"/>
              </a:rPr>
              <a:t>TaiShan</a:t>
            </a:r>
            <a:r>
              <a:rPr sz="1200" spc="-35">
                <a:solidFill>
                  <a:srgbClr val="1D1D1A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200</a:t>
            </a:r>
            <a:r>
              <a:rPr sz="1200" spc="-40">
                <a:solidFill>
                  <a:srgbClr val="1D1D1A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2280均衡型</a:t>
            </a:r>
            <a:endParaRPr sz="12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359"/>
              </a:spcBef>
              <a:buFont typeface="Arial"/>
              <a:buChar char="•"/>
              <a:tabLst>
                <a:tab pos="299085"/>
                <a:tab pos="299720"/>
              </a:tabLst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FusionServer </a:t>
            </a:r>
            <a:r>
              <a:rPr sz="1200" spc="-10">
                <a:solidFill>
                  <a:srgbClr val="1D1D1A"/>
                </a:solidFill>
                <a:latin typeface="微软雅黑"/>
                <a:cs typeface="微软雅黑"/>
              </a:rPr>
              <a:t>Pro 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2288H</a:t>
            </a:r>
            <a:r>
              <a:rPr sz="1200" spc="-130">
                <a:solidFill>
                  <a:srgbClr val="1D1D1A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V5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4764023" y="4567428"/>
            <a:ext cx="1841500" cy="0"/>
          </a:xfrm>
          <a:custGeom>
            <a:rect l="l" t="t" r="r" b="b"/>
            <a:pathLst>
              <a:path w="1841500">
                <a:moveTo>
                  <a:pt x="0" y="0"/>
                </a:moveTo>
                <a:lnTo>
                  <a:pt x="1841119" y="0"/>
                </a:lnTo>
              </a:path>
            </a:pathLst>
          </a:custGeom>
          <a:ln w="6096">
            <a:solidFill>
              <a:srgbClr val="757575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 flipH="1">
            <a:off x="4764023" y="4567428"/>
            <a:ext cx="0" cy="1456055"/>
          </a:xfrm>
          <a:custGeom>
            <a:rect l="l" t="t" r="r" b="b"/>
            <a:pathLst>
              <a:path h="1456054">
                <a:moveTo>
                  <a:pt x="0" y="0"/>
                </a:moveTo>
                <a:lnTo>
                  <a:pt x="0" y="1455585"/>
                </a:lnTo>
              </a:path>
            </a:pathLst>
          </a:custGeom>
          <a:ln w="6096">
            <a:solidFill>
              <a:srgbClr val="757575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 txBox="1"/>
          <p:nvPr/>
        </p:nvSpPr>
        <p:spPr>
          <a:xfrm>
            <a:off x="8100441" y="4609338"/>
            <a:ext cx="3314065" cy="116903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30835">
              <a:lnSpc>
                <a:spcPct val="100000"/>
              </a:lnSpc>
              <a:spcBef>
                <a:spcPts val="459"/>
              </a:spcBef>
              <a:buFont typeface="Arial"/>
              <a:buChar char="•"/>
              <a:tabLst>
                <a:tab pos="342900"/>
                <a:tab pos="343535"/>
              </a:tabLst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iSula轻量级容器</a:t>
            </a:r>
            <a:endParaRPr sz="1200">
              <a:latin typeface="微软雅黑"/>
              <a:cs typeface="微软雅黑"/>
            </a:endParaRPr>
          </a:p>
          <a:p>
            <a:pPr marL="342900" indent="-330835">
              <a:lnSpc>
                <a:spcPct val="100000"/>
              </a:lnSpc>
              <a:spcBef>
                <a:spcPts val="359"/>
              </a:spcBef>
              <a:buFont typeface="Arial"/>
              <a:buChar char="•"/>
              <a:tabLst>
                <a:tab pos="342900"/>
                <a:tab pos="343535"/>
              </a:tabLst>
            </a:pPr>
            <a:r>
              <a:rPr sz="1200" spc="-20">
                <a:solidFill>
                  <a:srgbClr val="1D1D1A"/>
                </a:solidFill>
                <a:latin typeface="微软雅黑"/>
                <a:cs typeface="微软雅黑"/>
              </a:rPr>
              <a:t>A-Tune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场景自优化</a:t>
            </a:r>
            <a:endParaRPr sz="1200">
              <a:latin typeface="微软雅黑"/>
              <a:cs typeface="微软雅黑"/>
            </a:endParaRPr>
          </a:p>
          <a:p>
            <a:pPr marL="342900" indent="-330835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42900"/>
                <a:tab pos="343535"/>
              </a:tabLst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openEuler Community build </a:t>
            </a:r>
            <a:r>
              <a:rPr sz="1200" spc="-10">
                <a:solidFill>
                  <a:srgbClr val="1D1D1A"/>
                </a:solidFill>
                <a:latin typeface="微软雅黑"/>
                <a:cs typeface="微软雅黑"/>
              </a:rPr>
              <a:t>of</a:t>
            </a:r>
            <a:r>
              <a:rPr sz="1200" spc="-160">
                <a:solidFill>
                  <a:srgbClr val="1D1D1A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OpenJDK</a:t>
            </a:r>
            <a:endParaRPr sz="1200">
              <a:latin typeface="微软雅黑"/>
              <a:cs typeface="微软雅黑"/>
            </a:endParaRPr>
          </a:p>
          <a:p>
            <a:pPr marL="342900" indent="-330835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42900"/>
                <a:tab pos="343535"/>
              </a:tabLst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集成</a:t>
            </a:r>
            <a:r>
              <a:rPr sz="1200" spc="-10">
                <a:solidFill>
                  <a:srgbClr val="1D1D1A"/>
                </a:solidFill>
                <a:latin typeface="微软雅黑"/>
                <a:cs typeface="微软雅黑"/>
              </a:rPr>
              <a:t>K</a:t>
            </a: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A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E插件</a:t>
            </a:r>
            <a:endParaRPr sz="1200">
              <a:latin typeface="微软雅黑"/>
              <a:cs typeface="微软雅黑"/>
            </a:endParaRPr>
          </a:p>
          <a:p>
            <a:pPr marL="342900" indent="-330835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42900"/>
                <a:tab pos="343535"/>
              </a:tabLst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多核调度技术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8093964" y="4567428"/>
            <a:ext cx="1841500" cy="0"/>
          </a:xfrm>
          <a:custGeom>
            <a:rect l="l" t="t" r="r" b="b"/>
            <a:pathLst>
              <a:path w="1841500">
                <a:moveTo>
                  <a:pt x="0" y="0"/>
                </a:moveTo>
                <a:lnTo>
                  <a:pt x="1841118" y="0"/>
                </a:lnTo>
              </a:path>
            </a:pathLst>
          </a:custGeom>
          <a:ln w="6096">
            <a:solidFill>
              <a:srgbClr val="757575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 flipH="1">
            <a:off x="8093964" y="4567428"/>
            <a:ext cx="0" cy="1456055"/>
          </a:xfrm>
          <a:custGeom>
            <a:rect l="l" t="t" r="r" b="b"/>
            <a:pathLst>
              <a:path h="1456054">
                <a:moveTo>
                  <a:pt x="0" y="0"/>
                </a:moveTo>
                <a:lnTo>
                  <a:pt x="0" y="1455585"/>
                </a:lnTo>
              </a:path>
            </a:pathLst>
          </a:custGeom>
          <a:ln w="6096">
            <a:solidFill>
              <a:srgbClr val="757575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 txBox="1"/>
          <p:nvPr/>
        </p:nvSpPr>
        <p:spPr>
          <a:xfrm>
            <a:off x="8697848" y="4232605"/>
            <a:ext cx="93980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i="1" spc="-5">
                <a:solidFill>
                  <a:srgbClr val="1D1D1A"/>
                </a:solidFill>
                <a:latin typeface="微软雅黑"/>
                <a:cs typeface="微软雅黑"/>
              </a:rPr>
              <a:t>关键特性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1975230" y="5978127"/>
            <a:ext cx="1235710" cy="226695"/>
          </a:xfrm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18.09 </a:t>
            </a:r>
            <a:r>
              <a:rPr sz="1200" spc="-5">
                <a:solidFill>
                  <a:srgbClr val="1D1D1A"/>
                </a:solidFill>
                <a:latin typeface="微软雅黑"/>
                <a:cs typeface="微软雅黑"/>
              </a:rPr>
              <a:t>/Kata</a:t>
            </a:r>
            <a:r>
              <a:rPr sz="1200" spc="-114">
                <a:solidFill>
                  <a:srgbClr val="1D1D1A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1D1D1A"/>
                </a:solidFill>
                <a:latin typeface="微软雅黑"/>
                <a:cs typeface="微软雅黑"/>
              </a:rPr>
              <a:t>1.7.0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5" name="object 6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0"/>
              </a:spcBef>
            </a:pPr>
            <a:r>
              <a:rPr spc="10"/>
              <a:t>24</a:t>
            </a:r>
          </a:p>
        </p:txBody>
      </p:sp>
      <p:sp>
        <p:nvSpPr>
          <p:cNvPr id="66" name="object 66"/>
          <p:cNvSpPr txBox="1"/>
          <p:nvPr/>
        </p:nvSpPr>
        <p:spPr>
          <a:xfrm>
            <a:off x="1174496" y="6400386"/>
            <a:ext cx="1149350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endParaRPr sz="1000">
              <a:latin typeface="Arial"/>
              <a:cs typeface="Arial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4311777" y="3796410"/>
            <a:ext cx="3301365" cy="736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0">
                <a:solidFill>
                  <a:srgbClr val="C00000"/>
                </a:solidFill>
                <a:latin typeface="微软雅黑"/>
                <a:cs typeface="微软雅黑"/>
              </a:rPr>
              <a:t>openEuler</a:t>
            </a:r>
            <a:r>
              <a:rPr sz="1600" b="1" spc="30">
                <a:solidFill>
                  <a:srgbClr val="C00000"/>
                </a:solidFill>
                <a:latin typeface="微软雅黑"/>
                <a:cs typeface="微软雅黑"/>
              </a:rPr>
              <a:t> </a:t>
            </a:r>
            <a:r>
              <a:rPr sz="1600" b="1" spc="-5">
                <a:solidFill>
                  <a:srgbClr val="C00000"/>
                </a:solidFill>
                <a:latin typeface="微软雅黑"/>
                <a:cs typeface="微软雅黑"/>
              </a:rPr>
              <a:t>20.03</a:t>
            </a:r>
            <a:r>
              <a:rPr sz="1600" b="1" spc="-10">
                <a:solidFill>
                  <a:srgbClr val="C00000"/>
                </a:solidFill>
                <a:latin typeface="微软雅黑"/>
                <a:cs typeface="微软雅黑"/>
              </a:rPr>
              <a:t> </a:t>
            </a:r>
            <a:r>
              <a:rPr sz="1600" b="1" spc="-45">
                <a:solidFill>
                  <a:srgbClr val="C00000"/>
                </a:solidFill>
                <a:latin typeface="微软雅黑"/>
                <a:cs typeface="微软雅黑"/>
              </a:rPr>
              <a:t>LTS</a:t>
            </a:r>
            <a:r>
              <a:rPr sz="1600" b="1" i="1" spc="-5">
                <a:solidFill>
                  <a:srgbClr val="C00000"/>
                </a:solidFill>
                <a:latin typeface="微软雅黑"/>
                <a:cs typeface="微软雅黑"/>
              </a:rPr>
              <a:t>版本关键能力</a:t>
            </a:r>
            <a:endParaRPr sz="1600">
              <a:latin typeface="微软雅黑"/>
              <a:cs typeface="微软雅黑"/>
            </a:endParaRPr>
          </a:p>
          <a:p>
            <a:pPr marL="1068705">
              <a:lnSpc>
                <a:spcPct val="100000"/>
              </a:lnSpc>
              <a:spcBef>
                <a:spcPts val="1520"/>
              </a:spcBef>
            </a:pPr>
            <a:r>
              <a:rPr sz="1800" b="1" i="1" spc="-5">
                <a:solidFill>
                  <a:srgbClr val="1D1D1A"/>
                </a:solidFill>
                <a:latin typeface="微软雅黑"/>
                <a:cs typeface="微软雅黑"/>
              </a:rPr>
              <a:t>兼容性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21563" y="6388404"/>
            <a:ext cx="1536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solidFill>
                  <a:srgbClr val="1D1D1B"/>
                </a:solidFill>
                <a:latin typeface="Arial"/>
                <a:cs typeface="Arial"/>
              </a:rPr>
              <a:t>25</a:t>
            </a:r>
            <a:endParaRPr sz="9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810511" y="1427988"/>
            <a:ext cx="4070985" cy="1106805"/>
          </a:xfrm>
          <a:custGeom>
            <a:rect l="l" t="t" r="r" b="b"/>
            <a:pathLst>
              <a:path w="4070985" h="1106805">
                <a:moveTo>
                  <a:pt x="0" y="1106424"/>
                </a:moveTo>
                <a:lnTo>
                  <a:pt x="4070604" y="1106424"/>
                </a:lnTo>
                <a:lnTo>
                  <a:pt x="4070604" y="0"/>
                </a:lnTo>
                <a:lnTo>
                  <a:pt x="0" y="0"/>
                </a:lnTo>
                <a:lnTo>
                  <a:pt x="0" y="1106424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805939" y="2628900"/>
            <a:ext cx="1109980" cy="1118870"/>
          </a:xfrm>
          <a:custGeom>
            <a:rect l="l" t="t" r="r" b="b"/>
            <a:pathLst>
              <a:path w="1109980" h="1118870">
                <a:moveTo>
                  <a:pt x="0" y="1118616"/>
                </a:moveTo>
                <a:lnTo>
                  <a:pt x="1109472" y="1118616"/>
                </a:lnTo>
                <a:lnTo>
                  <a:pt x="1109472" y="0"/>
                </a:lnTo>
                <a:lnTo>
                  <a:pt x="0" y="0"/>
                </a:lnTo>
                <a:lnTo>
                  <a:pt x="0" y="1118616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999232" y="2628900"/>
            <a:ext cx="2882265" cy="1118870"/>
          </a:xfrm>
          <a:custGeom>
            <a:rect l="l" t="t" r="r" b="b"/>
            <a:pathLst>
              <a:path w="2882265" h="1118870">
                <a:moveTo>
                  <a:pt x="0" y="1118616"/>
                </a:moveTo>
                <a:lnTo>
                  <a:pt x="2881884" y="1118616"/>
                </a:lnTo>
                <a:lnTo>
                  <a:pt x="2881884" y="0"/>
                </a:lnTo>
                <a:lnTo>
                  <a:pt x="0" y="0"/>
                </a:lnTo>
                <a:lnTo>
                  <a:pt x="0" y="1118616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805939" y="3837432"/>
            <a:ext cx="4140835" cy="681355"/>
          </a:xfrm>
          <a:custGeom>
            <a:rect l="l" t="t" r="r" b="b"/>
            <a:pathLst>
              <a:path w="4140835" h="681354">
                <a:moveTo>
                  <a:pt x="0" y="681227"/>
                </a:moveTo>
                <a:lnTo>
                  <a:pt x="4140708" y="681227"/>
                </a:lnTo>
                <a:lnTo>
                  <a:pt x="4140708" y="0"/>
                </a:lnTo>
                <a:lnTo>
                  <a:pt x="0" y="0"/>
                </a:lnTo>
                <a:lnTo>
                  <a:pt x="0" y="681227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805939" y="4613147"/>
            <a:ext cx="4140835" cy="684530"/>
          </a:xfrm>
          <a:custGeom>
            <a:rect l="l" t="t" r="r" b="b"/>
            <a:pathLst>
              <a:path w="4140835" h="684529">
                <a:moveTo>
                  <a:pt x="0" y="684276"/>
                </a:moveTo>
                <a:lnTo>
                  <a:pt x="4140708" y="684276"/>
                </a:lnTo>
                <a:lnTo>
                  <a:pt x="4140708" y="0"/>
                </a:lnTo>
                <a:lnTo>
                  <a:pt x="0" y="0"/>
                </a:lnTo>
                <a:lnTo>
                  <a:pt x="0" y="684276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654507" y="497840"/>
            <a:ext cx="1035367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i="0" spc="-10">
                <a:solidFill>
                  <a:srgbClr val="000000"/>
                </a:solidFill>
                <a:latin typeface="微软雅黑"/>
                <a:cs typeface="微软雅黑"/>
              </a:rPr>
              <a:t>openEuler</a:t>
            </a:r>
            <a:r>
              <a:rPr spc="-5">
                <a:solidFill>
                  <a:srgbClr val="000000"/>
                </a:solidFill>
              </a:rPr>
              <a:t>软件全堆栈的技术优化，充分释放多样</a:t>
            </a:r>
            <a:r>
              <a:rPr>
                <a:solidFill>
                  <a:srgbClr val="000000"/>
                </a:solidFill>
              </a:rPr>
              <a:t>化</a:t>
            </a:r>
            <a:r>
              <a:rPr spc="-5">
                <a:solidFill>
                  <a:srgbClr val="000000"/>
                </a:solidFill>
              </a:rPr>
              <a:t>计算</a:t>
            </a:r>
            <a:r>
              <a:rPr>
                <a:solidFill>
                  <a:srgbClr val="000000"/>
                </a:solidFill>
              </a:rPr>
              <a:t>平</a:t>
            </a:r>
            <a:r>
              <a:rPr spc="-5">
                <a:solidFill>
                  <a:srgbClr val="000000"/>
                </a:solidFill>
              </a:rPr>
              <a:t>台算力</a:t>
            </a:r>
          </a:p>
        </p:txBody>
      </p:sp>
      <p:sp>
        <p:nvSpPr>
          <p:cNvPr id="10" name="object 10"/>
          <p:cNvSpPr/>
          <p:nvPr/>
        </p:nvSpPr>
        <p:spPr>
          <a:xfrm>
            <a:off x="1810511" y="5387340"/>
            <a:ext cx="4136390" cy="500380"/>
          </a:xfrm>
          <a:custGeom>
            <a:rect l="l" t="t" r="r" b="b"/>
            <a:pathLst>
              <a:path w="4136390" h="500379">
                <a:moveTo>
                  <a:pt x="0" y="499872"/>
                </a:moveTo>
                <a:lnTo>
                  <a:pt x="4136136" y="499872"/>
                </a:lnTo>
                <a:lnTo>
                  <a:pt x="4136136" y="0"/>
                </a:lnTo>
                <a:lnTo>
                  <a:pt x="0" y="0"/>
                </a:lnTo>
                <a:lnTo>
                  <a:pt x="0" y="499872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3549141" y="5545327"/>
            <a:ext cx="657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微软雅黑"/>
                <a:cs typeface="微软雅黑"/>
              </a:rPr>
              <a:t>鲲鹏处理器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25423" y="5387340"/>
            <a:ext cx="1080770" cy="504825"/>
          </a:xfrm>
          <a:custGeom>
            <a:rect l="l" t="t" r="r" b="b"/>
            <a:pathLst>
              <a:path w="1080770" h="504825">
                <a:moveTo>
                  <a:pt x="0" y="504444"/>
                </a:moveTo>
                <a:lnTo>
                  <a:pt x="1080515" y="504444"/>
                </a:lnTo>
                <a:lnTo>
                  <a:pt x="1080515" y="0"/>
                </a:lnTo>
                <a:lnTo>
                  <a:pt x="0" y="0"/>
                </a:lnTo>
                <a:lnTo>
                  <a:pt x="0" y="504444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1100429" y="5530697"/>
            <a:ext cx="3308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硬件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725423" y="4613147"/>
            <a:ext cx="1080770" cy="684530"/>
          </a:xfrm>
          <a:custGeom>
            <a:rect l="l" t="t" r="r" b="b"/>
            <a:pathLst>
              <a:path w="1080770" h="684529">
                <a:moveTo>
                  <a:pt x="0" y="684276"/>
                </a:moveTo>
                <a:lnTo>
                  <a:pt x="1080515" y="684276"/>
                </a:lnTo>
                <a:lnTo>
                  <a:pt x="1080515" y="0"/>
                </a:lnTo>
                <a:lnTo>
                  <a:pt x="0" y="0"/>
                </a:lnTo>
                <a:lnTo>
                  <a:pt x="0" y="684276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147673" y="4845811"/>
            <a:ext cx="2362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OS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932432" y="1812035"/>
            <a:ext cx="615950" cy="281940"/>
          </a:xfrm>
          <a:prstGeom prst="rect">
            <a:avLst/>
          </a:prstGeom>
          <a:solidFill>
            <a:srgbClr val="58C7D4">
              <a:alpha val="19999"/>
            </a:srgbClr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1605">
              <a:lnSpc>
                <a:spcPct val="100000"/>
              </a:lnSpc>
              <a:spcBef>
                <a:spcPts val="535"/>
              </a:spcBef>
            </a:pPr>
            <a:r>
              <a:rPr sz="900" spc="-5">
                <a:latin typeface="微软雅黑"/>
                <a:cs typeface="微软雅黑"/>
              </a:rPr>
              <a:t>Mysql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069338" y="1535048"/>
            <a:ext cx="3397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latin typeface="微软雅黑"/>
                <a:cs typeface="微软雅黑"/>
              </a:rPr>
              <a:t>DB</a:t>
            </a:r>
            <a:r>
              <a:rPr sz="1000" b="1" i="1" spc="-5">
                <a:latin typeface="微软雅黑"/>
                <a:cs typeface="微软雅黑"/>
              </a:rPr>
              <a:t>类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932432" y="2170176"/>
            <a:ext cx="615950" cy="280670"/>
          </a:xfrm>
          <a:prstGeom prst="rect">
            <a:avLst/>
          </a:prstGeom>
          <a:solidFill>
            <a:srgbClr val="58C7D4">
              <a:alpha val="19999"/>
            </a:srgbClr>
          </a:solidFill>
        </p:spPr>
        <p:txBody>
          <a:bodyPr vert="horz" wrap="square" lIns="0" tIns="673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305">
              <a:lnSpc>
                <a:spcPct val="100000"/>
              </a:lnSpc>
              <a:spcBef>
                <a:spcPts val="530"/>
              </a:spcBef>
            </a:pPr>
            <a:r>
              <a:rPr sz="900" spc="-5">
                <a:latin typeface="微软雅黑"/>
                <a:cs typeface="微软雅黑"/>
              </a:rPr>
              <a:t>MongoDB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720339" y="1812035"/>
            <a:ext cx="615950" cy="281940"/>
          </a:xfrm>
          <a:prstGeom prst="rect">
            <a:avLst/>
          </a:prstGeom>
          <a:solidFill>
            <a:srgbClr val="58C7D4">
              <a:alpha val="19999"/>
            </a:srgbClr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6050">
              <a:lnSpc>
                <a:spcPct val="100000"/>
              </a:lnSpc>
              <a:spcBef>
                <a:spcPts val="535"/>
              </a:spcBef>
            </a:pPr>
            <a:r>
              <a:rPr sz="900">
                <a:latin typeface="微软雅黑"/>
                <a:cs typeface="微软雅黑"/>
              </a:rPr>
              <a:t>Nginx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667761" y="1535048"/>
            <a:ext cx="4445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latin typeface="微软雅黑"/>
                <a:cs typeface="微软雅黑"/>
              </a:rPr>
              <a:t>Web</a:t>
            </a:r>
            <a:r>
              <a:rPr sz="1000" b="1" i="1" spc="-5">
                <a:latin typeface="微软雅黑"/>
                <a:cs typeface="微软雅黑"/>
              </a:rPr>
              <a:t>类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720339" y="2170176"/>
            <a:ext cx="615950" cy="280670"/>
          </a:xfrm>
          <a:prstGeom prst="rect">
            <a:avLst/>
          </a:prstGeom>
          <a:solidFill>
            <a:srgbClr val="58C7D4">
              <a:alpha val="19999"/>
            </a:srgbClr>
          </a:solidFill>
        </p:spPr>
        <p:txBody>
          <a:bodyPr vert="horz" wrap="square" lIns="0" tIns="673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2870">
              <a:lnSpc>
                <a:spcPct val="100000"/>
              </a:lnSpc>
              <a:spcBef>
                <a:spcPts val="530"/>
              </a:spcBef>
            </a:pPr>
            <a:r>
              <a:rPr sz="900" spc="-5">
                <a:latin typeface="微软雅黑"/>
                <a:cs typeface="微软雅黑"/>
              </a:rPr>
              <a:t>Apache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509771" y="1812035"/>
            <a:ext cx="615950" cy="281940"/>
          </a:xfrm>
          <a:prstGeom prst="rect">
            <a:avLst/>
          </a:prstGeom>
          <a:solidFill>
            <a:srgbClr val="58C7D4">
              <a:alpha val="19999"/>
            </a:srgbClr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">
              <a:lnSpc>
                <a:spcPct val="100000"/>
              </a:lnSpc>
              <a:spcBef>
                <a:spcPts val="535"/>
              </a:spcBef>
            </a:pPr>
            <a:r>
              <a:rPr sz="900" spc="-5">
                <a:latin typeface="微软雅黑"/>
                <a:cs typeface="微软雅黑"/>
              </a:rPr>
              <a:t>Hadoop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379723" y="1535048"/>
            <a:ext cx="657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i="1" spc="-5">
                <a:latin typeface="微软雅黑"/>
                <a:cs typeface="微软雅黑"/>
              </a:rPr>
              <a:t>框架调度类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509771" y="2170176"/>
            <a:ext cx="615950" cy="280670"/>
          </a:xfrm>
          <a:prstGeom prst="rect">
            <a:avLst/>
          </a:prstGeom>
          <a:solidFill>
            <a:srgbClr val="58C7D4">
              <a:alpha val="19999"/>
            </a:srgbClr>
          </a:solidFill>
        </p:spPr>
        <p:txBody>
          <a:bodyPr vert="horz" wrap="square" lIns="0" tIns="673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795">
              <a:lnSpc>
                <a:spcPct val="100000"/>
              </a:lnSpc>
              <a:spcBef>
                <a:spcPts val="530"/>
              </a:spcBef>
            </a:pPr>
            <a:r>
              <a:rPr sz="900" spc="-5">
                <a:latin typeface="微软雅黑"/>
                <a:cs typeface="微软雅黑"/>
              </a:rPr>
              <a:t>OpenStack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297679" y="1812035"/>
            <a:ext cx="615950" cy="281940"/>
          </a:xfrm>
          <a:prstGeom prst="rect">
            <a:avLst/>
          </a:prstGeom>
          <a:solidFill>
            <a:srgbClr val="58C7D4">
              <a:alpha val="19999"/>
            </a:srgbClr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8115">
              <a:lnSpc>
                <a:spcPct val="100000"/>
              </a:lnSpc>
              <a:spcBef>
                <a:spcPts val="535"/>
              </a:spcBef>
            </a:pPr>
            <a:r>
              <a:rPr sz="900" spc="-5">
                <a:latin typeface="微软雅黑"/>
                <a:cs typeface="微软雅黑"/>
              </a:rPr>
              <a:t>Kafka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321555" y="1535048"/>
            <a:ext cx="657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i="1" spc="-5">
                <a:latin typeface="微软雅黑"/>
                <a:cs typeface="微软雅黑"/>
              </a:rPr>
              <a:t>消息中间件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297679" y="2170176"/>
            <a:ext cx="615950" cy="280670"/>
          </a:xfrm>
          <a:prstGeom prst="rect">
            <a:avLst/>
          </a:prstGeom>
          <a:solidFill>
            <a:srgbClr val="58C7D4">
              <a:alpha val="19999"/>
            </a:srgbClr>
          </a:solidFill>
        </p:spPr>
        <p:txBody>
          <a:bodyPr vert="horz" wrap="square" lIns="0" tIns="673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" algn="ctr">
              <a:lnSpc>
                <a:spcPct val="100000"/>
              </a:lnSpc>
              <a:spcBef>
                <a:spcPts val="530"/>
              </a:spcBef>
            </a:pPr>
            <a:r>
              <a:rPr sz="900">
                <a:latin typeface="微软雅黑"/>
                <a:cs typeface="微软雅黑"/>
              </a:rPr>
              <a:t>…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087111" y="1812035"/>
            <a:ext cx="615950" cy="281940"/>
          </a:xfrm>
          <a:prstGeom prst="rect">
            <a:avLst/>
          </a:prstGeom>
          <a:solidFill>
            <a:srgbClr val="58C7D4">
              <a:alpha val="19999"/>
            </a:srgbClr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0010">
              <a:lnSpc>
                <a:spcPct val="100000"/>
              </a:lnSpc>
              <a:spcBef>
                <a:spcPts val="535"/>
              </a:spcBef>
            </a:pPr>
            <a:r>
              <a:rPr sz="900">
                <a:latin typeface="微软雅黑"/>
                <a:cs typeface="微软雅黑"/>
              </a:rPr>
              <a:t>事务处理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255133" y="1535048"/>
            <a:ext cx="278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i="1" spc="-5">
                <a:latin typeface="微软雅黑"/>
                <a:cs typeface="微软雅黑"/>
              </a:rPr>
              <a:t>其它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087111" y="2170176"/>
            <a:ext cx="615950" cy="280670"/>
          </a:xfrm>
          <a:prstGeom prst="rect">
            <a:avLst/>
          </a:prstGeom>
          <a:solidFill>
            <a:srgbClr val="58C7D4">
              <a:alpha val="19999"/>
            </a:srgbClr>
          </a:solidFill>
        </p:spPr>
        <p:txBody>
          <a:bodyPr vert="horz" wrap="square" lIns="0" tIns="673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6525">
              <a:lnSpc>
                <a:spcPct val="100000"/>
              </a:lnSpc>
              <a:spcBef>
                <a:spcPts val="530"/>
              </a:spcBef>
            </a:pPr>
            <a:r>
              <a:rPr sz="900">
                <a:latin typeface="微软雅黑"/>
                <a:cs typeface="微软雅黑"/>
              </a:rPr>
              <a:t>安全等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725423" y="1424939"/>
            <a:ext cx="1080770" cy="1115695"/>
          </a:xfrm>
          <a:custGeom>
            <a:rect l="l" t="t" r="r" b="b"/>
            <a:pathLst>
              <a:path w="1080770" h="1115695">
                <a:moveTo>
                  <a:pt x="0" y="1115567"/>
                </a:moveTo>
                <a:lnTo>
                  <a:pt x="1080515" y="1115567"/>
                </a:lnTo>
                <a:lnTo>
                  <a:pt x="1080515" y="0"/>
                </a:lnTo>
                <a:lnTo>
                  <a:pt x="0" y="0"/>
                </a:lnTo>
                <a:lnTo>
                  <a:pt x="0" y="1115567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1100429" y="1872741"/>
            <a:ext cx="3308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应用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1900427" y="4902708"/>
            <a:ext cx="3900170" cy="321945"/>
          </a:xfrm>
          <a:custGeom>
            <a:rect l="l" t="t" r="r" b="b"/>
            <a:pathLst>
              <a:path w="3900170" h="321945">
                <a:moveTo>
                  <a:pt x="0" y="321563"/>
                </a:moveTo>
                <a:lnTo>
                  <a:pt x="3899916" y="321563"/>
                </a:lnTo>
                <a:lnTo>
                  <a:pt x="3899916" y="0"/>
                </a:lnTo>
                <a:lnTo>
                  <a:pt x="0" y="0"/>
                </a:lnTo>
                <a:lnTo>
                  <a:pt x="0" y="321563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3652520" y="4971034"/>
            <a:ext cx="3975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1D1D1A"/>
                </a:solidFill>
                <a:latin typeface="微软雅黑"/>
                <a:cs typeface="微软雅黑"/>
              </a:rPr>
              <a:t>kernel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900427" y="4650485"/>
            <a:ext cx="1899285" cy="215900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273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215"/>
              </a:spcBef>
            </a:pP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OS基础库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902964" y="4650485"/>
            <a:ext cx="1897380" cy="215900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285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225"/>
              </a:spcBef>
            </a:pP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OS扩展库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725423" y="2631948"/>
            <a:ext cx="1080770" cy="1115695"/>
          </a:xfrm>
          <a:custGeom>
            <a:rect l="l" t="t" r="r" b="b"/>
            <a:pathLst>
              <a:path w="1080770" h="1115695">
                <a:moveTo>
                  <a:pt x="0" y="1115568"/>
                </a:moveTo>
                <a:lnTo>
                  <a:pt x="1080515" y="1115568"/>
                </a:lnTo>
                <a:lnTo>
                  <a:pt x="1080515" y="0"/>
                </a:lnTo>
                <a:lnTo>
                  <a:pt x="0" y="0"/>
                </a:lnTo>
                <a:lnTo>
                  <a:pt x="0" y="1115568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 txBox="1"/>
          <p:nvPr/>
        </p:nvSpPr>
        <p:spPr>
          <a:xfrm>
            <a:off x="948029" y="2988309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8900" marR="5080" indent="-762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运行时及 加速库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1889760" y="2610611"/>
            <a:ext cx="981710" cy="384175"/>
          </a:xfrm>
          <a:custGeom>
            <a:rect l="l" t="t" r="r" b="b"/>
            <a:pathLst>
              <a:path w="981710" h="384175">
                <a:moveTo>
                  <a:pt x="0" y="384048"/>
                </a:moveTo>
                <a:lnTo>
                  <a:pt x="981456" y="384048"/>
                </a:lnTo>
                <a:lnTo>
                  <a:pt x="981456" y="0"/>
                </a:lnTo>
                <a:lnTo>
                  <a:pt x="0" y="0"/>
                </a:lnTo>
                <a:lnTo>
                  <a:pt x="0" y="384048"/>
                </a:lnTo>
                <a:close/>
              </a:path>
            </a:pathLst>
          </a:custGeom>
          <a:solidFill>
            <a:srgbClr val="F7A654">
              <a:alpha val="199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 txBox="1"/>
          <p:nvPr/>
        </p:nvSpPr>
        <p:spPr>
          <a:xfrm>
            <a:off x="1878583" y="2581783"/>
            <a:ext cx="10039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226695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Arial"/>
                <a:cs typeface="Arial"/>
              </a:rPr>
              <a:t>openEuler  </a:t>
            </a:r>
            <a:r>
              <a:rPr sz="900">
                <a:latin typeface="Arial"/>
                <a:cs typeface="Arial"/>
              </a:rPr>
              <a:t>Community </a:t>
            </a:r>
            <a:r>
              <a:rPr sz="900" spc="-5">
                <a:latin typeface="Arial"/>
                <a:cs typeface="Arial"/>
              </a:rPr>
              <a:t>build</a:t>
            </a:r>
            <a:r>
              <a:rPr sz="900" spc="-105">
                <a:latin typeface="Arial"/>
                <a:cs typeface="Arial"/>
              </a:rPr>
              <a:t> </a:t>
            </a:r>
            <a:r>
              <a:rPr sz="900">
                <a:latin typeface="Arial"/>
                <a:cs typeface="Arial"/>
              </a:rPr>
              <a:t>of</a:t>
            </a:r>
            <a:endParaRPr sz="90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2119376" y="2854578"/>
            <a:ext cx="52260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Arial"/>
                <a:cs typeface="Arial"/>
              </a:rPr>
              <a:t>OpenJDK</a:t>
            </a:r>
            <a:endParaRPr sz="900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900427" y="3236976"/>
            <a:ext cx="890269" cy="382905"/>
          </a:xfrm>
          <a:prstGeom prst="rect">
            <a:avLst/>
          </a:prstGeom>
          <a:solidFill>
            <a:srgbClr val="F7A654">
              <a:alpha val="19999"/>
            </a:srgbClr>
          </a:solidFill>
        </p:spPr>
        <p:txBody>
          <a:bodyPr vert="horz" wrap="square" lIns="0" tIns="11048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0504">
              <a:lnSpc>
                <a:spcPct val="100000"/>
              </a:lnSpc>
              <a:spcBef>
                <a:spcPts val="869"/>
              </a:spcBef>
            </a:pPr>
            <a:r>
              <a:rPr sz="1000" spc="-5">
                <a:latin typeface="微软雅黑"/>
                <a:cs typeface="微软雅黑"/>
              </a:rPr>
              <a:t>Python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4024884" y="2795016"/>
            <a:ext cx="820419" cy="384175"/>
          </a:xfrm>
          <a:prstGeom prst="rect">
            <a:avLst/>
          </a:prstGeom>
          <a:solidFill>
            <a:srgbClr val="F7A654">
              <a:alpha val="19999"/>
            </a:srgbClr>
          </a:solidFill>
        </p:spPr>
        <p:txBody>
          <a:bodyPr vert="horz" wrap="square" lIns="0" tIns="1111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9710">
              <a:lnSpc>
                <a:spcPct val="100000"/>
              </a:lnSpc>
              <a:spcBef>
                <a:spcPts val="875"/>
              </a:spcBef>
            </a:pPr>
            <a:r>
              <a:rPr sz="1000" spc="-5">
                <a:latin typeface="微软雅黑"/>
                <a:cs typeface="微软雅黑"/>
              </a:rPr>
              <a:t>数学库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4954523" y="2795016"/>
            <a:ext cx="820419" cy="384175"/>
          </a:xfrm>
          <a:prstGeom prst="rect">
            <a:avLst/>
          </a:prstGeom>
          <a:solidFill>
            <a:srgbClr val="F7A654">
              <a:alpha val="19999"/>
            </a:srgbClr>
          </a:solidFill>
        </p:spPr>
        <p:txBody>
          <a:bodyPr vert="horz" wrap="square" lIns="0" tIns="1111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0345">
              <a:lnSpc>
                <a:spcPct val="100000"/>
              </a:lnSpc>
              <a:spcBef>
                <a:spcPts val="875"/>
              </a:spcBef>
            </a:pPr>
            <a:r>
              <a:rPr sz="1000" spc="-5">
                <a:latin typeface="微软雅黑"/>
                <a:cs typeface="微软雅黑"/>
              </a:rPr>
              <a:t>压缩库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3093720" y="3252215"/>
            <a:ext cx="820419" cy="382905"/>
          </a:xfrm>
          <a:prstGeom prst="rect">
            <a:avLst/>
          </a:prstGeom>
          <a:solidFill>
            <a:srgbClr val="F7A654">
              <a:alpha val="19999"/>
            </a:srgbClr>
          </a:solidFill>
        </p:spPr>
        <p:txBody>
          <a:bodyPr vert="horz" wrap="square" lIns="0" tIns="11048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0345">
              <a:lnSpc>
                <a:spcPct val="100000"/>
              </a:lnSpc>
              <a:spcBef>
                <a:spcPts val="869"/>
              </a:spcBef>
            </a:pPr>
            <a:r>
              <a:rPr sz="1000" spc="-5">
                <a:latin typeface="微软雅黑"/>
                <a:cs typeface="微软雅黑"/>
              </a:rPr>
              <a:t>加解密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4024884" y="3252215"/>
            <a:ext cx="820419" cy="382905"/>
          </a:xfrm>
          <a:prstGeom prst="rect">
            <a:avLst/>
          </a:prstGeom>
          <a:solidFill>
            <a:srgbClr val="F7A654">
              <a:alpha val="19999"/>
            </a:srgbClr>
          </a:solidFill>
        </p:spPr>
        <p:txBody>
          <a:bodyPr vert="horz" wrap="square" lIns="0" tIns="11048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6845">
              <a:lnSpc>
                <a:spcPct val="100000"/>
              </a:lnSpc>
              <a:spcBef>
                <a:spcPts val="869"/>
              </a:spcBef>
            </a:pPr>
            <a:r>
              <a:rPr sz="1000" spc="-5">
                <a:latin typeface="微软雅黑"/>
                <a:cs typeface="微软雅黑"/>
              </a:rPr>
              <a:t>网络加速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4954523" y="3252215"/>
            <a:ext cx="820419" cy="382905"/>
          </a:xfrm>
          <a:prstGeom prst="rect">
            <a:avLst/>
          </a:prstGeom>
          <a:solidFill>
            <a:srgbClr val="F7A654">
              <a:alpha val="19999"/>
            </a:srgbClr>
          </a:solidFill>
        </p:spPr>
        <p:txBody>
          <a:bodyPr vert="horz" wrap="square" lIns="0" tIns="11048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7480">
              <a:lnSpc>
                <a:spcPct val="100000"/>
              </a:lnSpc>
              <a:spcBef>
                <a:spcPts val="869"/>
              </a:spcBef>
            </a:pPr>
            <a:r>
              <a:rPr sz="1000" spc="-5">
                <a:latin typeface="微软雅黑"/>
                <a:cs typeface="微软雅黑"/>
              </a:rPr>
              <a:t>通信开发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092195" y="2801111"/>
            <a:ext cx="820419" cy="384175"/>
          </a:xfrm>
          <a:prstGeom prst="rect">
            <a:avLst/>
          </a:prstGeom>
          <a:solidFill>
            <a:srgbClr val="F7A654">
              <a:alpha val="19999"/>
            </a:srgbClr>
          </a:solidFill>
        </p:spPr>
        <p:txBody>
          <a:bodyPr vert="horz" wrap="square" lIns="0" tIns="1111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9710">
              <a:lnSpc>
                <a:spcPct val="100000"/>
              </a:lnSpc>
              <a:spcBef>
                <a:spcPts val="875"/>
              </a:spcBef>
            </a:pPr>
            <a:r>
              <a:rPr sz="1000" spc="-5">
                <a:latin typeface="微软雅黑"/>
                <a:cs typeface="微软雅黑"/>
              </a:rPr>
              <a:t>基础库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725423" y="3837432"/>
            <a:ext cx="1080770" cy="684530"/>
          </a:xfrm>
          <a:custGeom>
            <a:rect l="l" t="t" r="r" b="b"/>
            <a:pathLst>
              <a:path w="1080770" h="684529">
                <a:moveTo>
                  <a:pt x="0" y="684276"/>
                </a:moveTo>
                <a:lnTo>
                  <a:pt x="1080515" y="684276"/>
                </a:lnTo>
                <a:lnTo>
                  <a:pt x="1080515" y="0"/>
                </a:lnTo>
                <a:lnTo>
                  <a:pt x="0" y="0"/>
                </a:lnTo>
                <a:lnTo>
                  <a:pt x="0" y="684276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 txBox="1"/>
          <p:nvPr/>
        </p:nvSpPr>
        <p:spPr>
          <a:xfrm>
            <a:off x="839825" y="4070730"/>
            <a:ext cx="8540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虚拟化/容器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2703576" y="3944111"/>
            <a:ext cx="721360" cy="467995"/>
          </a:xfrm>
          <a:custGeom>
            <a:rect l="l" t="t" r="r" b="b"/>
            <a:pathLst>
              <a:path w="721360" h="467995">
                <a:moveTo>
                  <a:pt x="0" y="467868"/>
                </a:moveTo>
                <a:lnTo>
                  <a:pt x="720851" y="467868"/>
                </a:lnTo>
                <a:lnTo>
                  <a:pt x="720851" y="0"/>
                </a:lnTo>
                <a:lnTo>
                  <a:pt x="0" y="0"/>
                </a:lnTo>
                <a:lnTo>
                  <a:pt x="0" y="467868"/>
                </a:lnTo>
                <a:close/>
              </a:path>
            </a:pathLst>
          </a:custGeom>
          <a:solidFill>
            <a:srgbClr val="C00000">
              <a:alpha val="199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 txBox="1"/>
          <p:nvPr/>
        </p:nvSpPr>
        <p:spPr>
          <a:xfrm>
            <a:off x="2907029" y="4085590"/>
            <a:ext cx="3155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K</a:t>
            </a:r>
            <a:r>
              <a:rPr sz="1000" spc="-10">
                <a:solidFill>
                  <a:srgbClr val="1D1D1A"/>
                </a:solidFill>
                <a:latin typeface="微软雅黑"/>
                <a:cs typeface="微软雅黑"/>
              </a:rPr>
              <a:t>VM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1900427" y="3944111"/>
            <a:ext cx="721360" cy="467995"/>
          </a:xfrm>
          <a:custGeom>
            <a:rect l="l" t="t" r="r" b="b"/>
            <a:pathLst>
              <a:path w="721360" h="467995">
                <a:moveTo>
                  <a:pt x="0" y="467868"/>
                </a:moveTo>
                <a:lnTo>
                  <a:pt x="720851" y="467868"/>
                </a:lnTo>
                <a:lnTo>
                  <a:pt x="720851" y="0"/>
                </a:lnTo>
                <a:lnTo>
                  <a:pt x="0" y="0"/>
                </a:lnTo>
                <a:lnTo>
                  <a:pt x="0" y="467868"/>
                </a:lnTo>
                <a:close/>
              </a:path>
            </a:pathLst>
          </a:custGeom>
          <a:solidFill>
            <a:srgbClr val="C00000">
              <a:alpha val="199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 txBox="1"/>
          <p:nvPr/>
        </p:nvSpPr>
        <p:spPr>
          <a:xfrm>
            <a:off x="2085213" y="4009390"/>
            <a:ext cx="34988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v</a:t>
            </a:r>
            <a:r>
              <a:rPr sz="1000">
                <a:solidFill>
                  <a:srgbClr val="1D1D1A"/>
                </a:solidFill>
                <a:latin typeface="微软雅黑"/>
                <a:cs typeface="微软雅黑"/>
              </a:rPr>
              <a:t>C</a:t>
            </a: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PU</a:t>
            </a:r>
            <a:endParaRPr sz="1000">
              <a:latin typeface="微软雅黑"/>
              <a:cs typeface="微软雅黑"/>
            </a:endParaRPr>
          </a:p>
          <a:p>
            <a:pPr marL="48895">
              <a:lnSpc>
                <a:spcPct val="100000"/>
              </a:lnSpc>
            </a:pP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调度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3508247" y="3944111"/>
            <a:ext cx="719455" cy="467995"/>
          </a:xfrm>
          <a:custGeom>
            <a:rect l="l" t="t" r="r" b="b"/>
            <a:pathLst>
              <a:path w="719454" h="467995">
                <a:moveTo>
                  <a:pt x="0" y="467868"/>
                </a:moveTo>
                <a:lnTo>
                  <a:pt x="719327" y="467868"/>
                </a:lnTo>
                <a:lnTo>
                  <a:pt x="719327" y="0"/>
                </a:lnTo>
                <a:lnTo>
                  <a:pt x="0" y="0"/>
                </a:lnTo>
                <a:lnTo>
                  <a:pt x="0" y="467868"/>
                </a:lnTo>
                <a:close/>
              </a:path>
            </a:pathLst>
          </a:custGeom>
          <a:solidFill>
            <a:srgbClr val="C00000">
              <a:alpha val="199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 txBox="1"/>
          <p:nvPr/>
        </p:nvSpPr>
        <p:spPr>
          <a:xfrm>
            <a:off x="3602482" y="4009390"/>
            <a:ext cx="53149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930" marR="5080" indent="-62865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总线与设 备模拟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5114544" y="3944111"/>
            <a:ext cx="721360" cy="467995"/>
          </a:xfrm>
          <a:custGeom>
            <a:rect l="l" t="t" r="r" b="b"/>
            <a:pathLst>
              <a:path w="721360" h="467995">
                <a:moveTo>
                  <a:pt x="0" y="467868"/>
                </a:moveTo>
                <a:lnTo>
                  <a:pt x="720851" y="467868"/>
                </a:lnTo>
                <a:lnTo>
                  <a:pt x="720851" y="0"/>
                </a:lnTo>
                <a:lnTo>
                  <a:pt x="0" y="0"/>
                </a:lnTo>
                <a:lnTo>
                  <a:pt x="0" y="467868"/>
                </a:lnTo>
                <a:close/>
              </a:path>
            </a:pathLst>
          </a:custGeom>
          <a:solidFill>
            <a:srgbClr val="C00000">
              <a:alpha val="199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 txBox="1"/>
          <p:nvPr/>
        </p:nvSpPr>
        <p:spPr>
          <a:xfrm>
            <a:off x="4311396" y="3944111"/>
            <a:ext cx="1320165" cy="467995"/>
          </a:xfrm>
          <a:prstGeom prst="rect">
            <a:avLst/>
          </a:prstGeom>
          <a:solidFill>
            <a:srgbClr val="C00000">
              <a:alpha val="19999"/>
            </a:srgbClr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50">
              <a:latin typeface="Times New Roman"/>
              <a:cs typeface="Times New Roman"/>
            </a:endParaRPr>
          </a:p>
          <a:p>
            <a:pPr marL="187960">
              <a:lnSpc>
                <a:spcPct val="100000"/>
              </a:lnSpc>
              <a:tabLst>
                <a:tab pos="1019175"/>
              </a:tabLst>
            </a:pPr>
            <a:r>
              <a:rPr sz="1000" spc="-10">
                <a:solidFill>
                  <a:srgbClr val="1D1D1A"/>
                </a:solidFill>
                <a:latin typeface="微软雅黑"/>
                <a:cs typeface="微软雅黑"/>
              </a:rPr>
              <a:t>libvi</a:t>
            </a: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rt</a:t>
            </a:r>
            <a:r>
              <a:rPr sz="1000">
                <a:solidFill>
                  <a:srgbClr val="1D1D1A"/>
                </a:solidFill>
                <a:latin typeface="微软雅黑"/>
                <a:cs typeface="微软雅黑"/>
              </a:rPr>
              <a:t>	</a:t>
            </a:r>
            <a:r>
              <a:rPr sz="1000" spc="-10">
                <a:solidFill>
                  <a:srgbClr val="1D1D1A"/>
                </a:solidFill>
                <a:latin typeface="微软雅黑"/>
                <a:cs typeface="微软雅黑"/>
              </a:rPr>
              <a:t>iSula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2869819" y="4954015"/>
            <a:ext cx="20383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i="1">
                <a:solidFill>
                  <a:srgbClr val="C00000"/>
                </a:solidFill>
                <a:latin typeface="微软雅黑"/>
                <a:cs typeface="微软雅黑"/>
              </a:rPr>
              <a:t>①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5132070" y="3881373"/>
            <a:ext cx="20383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i="1">
                <a:solidFill>
                  <a:srgbClr val="C00000"/>
                </a:solidFill>
                <a:latin typeface="微软雅黑"/>
                <a:cs typeface="微软雅黑"/>
              </a:rPr>
              <a:t>③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2815208" y="2768600"/>
            <a:ext cx="19113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i="1" spc="-1330">
                <a:solidFill>
                  <a:srgbClr val="C00000"/>
                </a:solidFill>
                <a:latin typeface="微软雅黑"/>
                <a:cs typeface="微软雅黑"/>
              </a:rPr>
              <a:t>④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6024371" y="2534411"/>
            <a:ext cx="965200" cy="3352800"/>
          </a:xfrm>
          <a:custGeom>
            <a:rect l="l" t="t" r="r" b="b"/>
            <a:pathLst>
              <a:path w="965200" h="3352800">
                <a:moveTo>
                  <a:pt x="0" y="3352800"/>
                </a:moveTo>
                <a:lnTo>
                  <a:pt x="964692" y="3352800"/>
                </a:lnTo>
                <a:lnTo>
                  <a:pt x="964692" y="0"/>
                </a:lnTo>
                <a:lnTo>
                  <a:pt x="0" y="0"/>
                </a:lnTo>
                <a:lnTo>
                  <a:pt x="0" y="335280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 txBox="1"/>
          <p:nvPr/>
        </p:nvSpPr>
        <p:spPr>
          <a:xfrm>
            <a:off x="6141720" y="5071871"/>
            <a:ext cx="730250" cy="684530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63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0"/>
              </a:spcBef>
            </a:pPr>
            <a:endParaRPr sz="1750">
              <a:latin typeface="Times New Roman"/>
              <a:cs typeface="Times New Roman"/>
            </a:endParaRPr>
          </a:p>
          <a:p>
            <a:pPr marL="112395">
              <a:lnSpc>
                <a:spcPct val="100000"/>
              </a:lnSpc>
              <a:spcBef>
                <a:spcPts val="5"/>
              </a:spcBef>
            </a:pP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迁移工具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6141720" y="4271771"/>
            <a:ext cx="730250" cy="684530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63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0"/>
              </a:spcBef>
            </a:pPr>
            <a:endParaRPr sz="1750">
              <a:latin typeface="Times New Roman"/>
              <a:cs typeface="Times New Roman"/>
            </a:endParaRPr>
          </a:p>
          <a:p>
            <a:pPr marL="175260">
              <a:lnSpc>
                <a:spcPct val="100000"/>
              </a:lnSpc>
            </a:pP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编译器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5" name="object 65"/>
          <p:cNvSpPr/>
          <p:nvPr/>
        </p:nvSpPr>
        <p:spPr>
          <a:xfrm>
            <a:off x="6024371" y="1427988"/>
            <a:ext cx="965200" cy="1106805"/>
          </a:xfrm>
          <a:custGeom>
            <a:rect l="l" t="t" r="r" b="b"/>
            <a:pathLst>
              <a:path w="965200" h="1106805">
                <a:moveTo>
                  <a:pt x="0" y="1106424"/>
                </a:moveTo>
                <a:lnTo>
                  <a:pt x="964692" y="1106424"/>
                </a:lnTo>
                <a:lnTo>
                  <a:pt x="964692" y="0"/>
                </a:lnTo>
                <a:lnTo>
                  <a:pt x="0" y="0"/>
                </a:lnTo>
                <a:lnTo>
                  <a:pt x="0" y="1106424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 txBox="1"/>
          <p:nvPr/>
        </p:nvSpPr>
        <p:spPr>
          <a:xfrm>
            <a:off x="6342379" y="1871853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微软雅黑"/>
                <a:cs typeface="微软雅黑"/>
              </a:rPr>
              <a:t>工具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6141720" y="2671572"/>
            <a:ext cx="730250" cy="684530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57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"/>
              </a:spcBef>
            </a:pPr>
            <a:endParaRPr sz="1750">
              <a:latin typeface="Times New Roman"/>
              <a:cs typeface="Times New Roman"/>
            </a:endParaRPr>
          </a:p>
          <a:p>
            <a:pPr marL="112395">
              <a:lnSpc>
                <a:spcPct val="100000"/>
              </a:lnSpc>
              <a:spcBef>
                <a:spcPts val="5"/>
              </a:spcBef>
            </a:pPr>
            <a:r>
              <a:rPr sz="1000" spc="-5">
                <a:latin typeface="微软雅黑"/>
                <a:cs typeface="微软雅黑"/>
              </a:rPr>
              <a:t>安装工具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7110476" y="3635120"/>
            <a:ext cx="31153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 indent="-17272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185420"/>
              </a:tabLst>
            </a:pPr>
            <a:r>
              <a:rPr sz="1200">
                <a:latin typeface="微软雅黑"/>
                <a:cs typeface="微软雅黑"/>
              </a:rPr>
              <a:t>具备轻、快、易、灵特点</a:t>
            </a:r>
            <a:endParaRPr sz="1200">
              <a:latin typeface="微软雅黑"/>
              <a:cs typeface="微软雅黑"/>
            </a:endParaRPr>
          </a:p>
          <a:p>
            <a:pPr marL="184785" indent="-172720">
              <a:lnSpc>
                <a:spcPct val="100000"/>
              </a:lnSpc>
              <a:buFont typeface="Arial"/>
              <a:buChar char="•"/>
              <a:tabLst>
                <a:tab pos="185420"/>
              </a:tabLst>
            </a:pPr>
            <a:r>
              <a:rPr sz="1200">
                <a:latin typeface="微软雅黑"/>
                <a:cs typeface="微软雅黑"/>
              </a:rPr>
              <a:t>启动时间缩短35%，内存资源消耗降低68%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7245477" y="1523238"/>
            <a:ext cx="125730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>
                <a:latin typeface="微软雅黑"/>
                <a:cs typeface="微软雅黑"/>
              </a:rPr>
              <a:t>1.</a:t>
            </a:r>
            <a:r>
              <a:rPr sz="1400" b="1" i="1">
                <a:latin typeface="微软雅黑"/>
                <a:cs typeface="微软雅黑"/>
              </a:rPr>
              <a:t>多核调度技术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8242554" y="1497330"/>
            <a:ext cx="213360" cy="0"/>
          </a:xfrm>
          <a:custGeom>
            <a:rect l="l" t="t" r="r" b="b"/>
            <a:pathLst>
              <a:path w="213359">
                <a:moveTo>
                  <a:pt x="0" y="0"/>
                </a:moveTo>
                <a:lnTo>
                  <a:pt x="213360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8094726" y="1497330"/>
            <a:ext cx="91440" cy="0"/>
          </a:xfrm>
          <a:custGeom>
            <a:rect l="l" t="t" r="r" b="b"/>
            <a:pathLst>
              <a:path w="91440">
                <a:moveTo>
                  <a:pt x="0" y="0"/>
                </a:moveTo>
                <a:lnTo>
                  <a:pt x="91440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7096506" y="1497330"/>
            <a:ext cx="929640" cy="233679"/>
          </a:xfrm>
          <a:custGeom>
            <a:rect l="l" t="t" r="r" b="b"/>
            <a:pathLst>
              <a:path w="929640" h="233678">
                <a:moveTo>
                  <a:pt x="23114" y="233172"/>
                </a:moveTo>
                <a:lnTo>
                  <a:pt x="13394" y="215050"/>
                </a:lnTo>
                <a:lnTo>
                  <a:pt x="6127" y="195548"/>
                </a:lnTo>
                <a:lnTo>
                  <a:pt x="1575" y="174950"/>
                </a:lnTo>
                <a:lnTo>
                  <a:pt x="0" y="153543"/>
                </a:lnTo>
                <a:lnTo>
                  <a:pt x="7878" y="105290"/>
                </a:lnTo>
                <a:lnTo>
                  <a:pt x="29801" y="63175"/>
                </a:lnTo>
                <a:lnTo>
                  <a:pt x="63203" y="29833"/>
                </a:lnTo>
                <a:lnTo>
                  <a:pt x="105517" y="7897"/>
                </a:lnTo>
                <a:lnTo>
                  <a:pt x="154177" y="0"/>
                </a:lnTo>
                <a:lnTo>
                  <a:pt x="602491" y="0"/>
                </a:lnTo>
                <a:lnTo>
                  <a:pt x="832707" y="0"/>
                </a:lnTo>
                <a:lnTo>
                  <a:pt x="917523" y="0"/>
                </a:lnTo>
                <a:lnTo>
                  <a:pt x="929640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7128509" y="1751838"/>
            <a:ext cx="32384" cy="29209"/>
          </a:xfrm>
          <a:custGeom>
            <a:rect l="l" t="t" r="r" b="b"/>
            <a:pathLst>
              <a:path w="32384" h="29209">
                <a:moveTo>
                  <a:pt x="32004" y="28956"/>
                </a:moveTo>
                <a:lnTo>
                  <a:pt x="23074" y="22413"/>
                </a:lnTo>
                <a:lnTo>
                  <a:pt x="14954" y="15573"/>
                </a:lnTo>
                <a:lnTo>
                  <a:pt x="7358" y="8185"/>
                </a:lnTo>
                <a:lnTo>
                  <a:pt x="0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7181850" y="1789938"/>
            <a:ext cx="2071370" cy="13970"/>
          </a:xfrm>
          <a:custGeom>
            <a:rect l="l" t="t" r="r" b="b"/>
            <a:pathLst>
              <a:path w="2071370" h="13969">
                <a:moveTo>
                  <a:pt x="-9905" y="6858"/>
                </a:moveTo>
                <a:lnTo>
                  <a:pt x="2081021" y="6858"/>
                </a:lnTo>
              </a:path>
            </a:pathLst>
          </a:custGeom>
          <a:ln w="33527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 txBox="1"/>
          <p:nvPr/>
        </p:nvSpPr>
        <p:spPr>
          <a:xfrm>
            <a:off x="7110476" y="4657090"/>
            <a:ext cx="38334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 indent="-17272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185420"/>
              </a:tabLst>
            </a:pPr>
            <a:r>
              <a:rPr sz="1200">
                <a:latin typeface="微软雅黑"/>
                <a:cs typeface="微软雅黑"/>
              </a:rPr>
              <a:t>通过</a:t>
            </a:r>
            <a:r>
              <a:rPr sz="1200" spc="-5">
                <a:latin typeface="微软雅黑"/>
                <a:cs typeface="微软雅黑"/>
              </a:rPr>
              <a:t>G</a:t>
            </a:r>
            <a:r>
              <a:rPr sz="1200">
                <a:latin typeface="微软雅黑"/>
                <a:cs typeface="微软雅黑"/>
              </a:rPr>
              <a:t>C优化，冗余DMB指令消除等技术提升性能20%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7168642" y="4187190"/>
            <a:ext cx="3675379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>
                <a:latin typeface="微软雅黑"/>
                <a:cs typeface="微软雅黑"/>
              </a:rPr>
              <a:t>4. </a:t>
            </a:r>
            <a:r>
              <a:rPr sz="1400" b="1" spc="-5">
                <a:latin typeface="Arial"/>
                <a:cs typeface="Arial"/>
              </a:rPr>
              <a:t>openEuler Community build of</a:t>
            </a:r>
            <a:r>
              <a:rPr sz="1400" b="1" spc="-90">
                <a:latin typeface="Arial"/>
                <a:cs typeface="Arial"/>
              </a:rPr>
              <a:t> </a:t>
            </a:r>
            <a:r>
              <a:rPr sz="1400" b="1" spc="-5">
                <a:latin typeface="Arial"/>
                <a:cs typeface="Arial"/>
              </a:rPr>
              <a:t>OpenJDK</a:t>
            </a:r>
            <a:endParaRPr sz="1400">
              <a:latin typeface="Arial"/>
              <a:cs typeface="Arial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8248650" y="4188714"/>
            <a:ext cx="212090" cy="0"/>
          </a:xfrm>
          <a:custGeom>
            <a:rect l="l" t="t" r="r" b="b"/>
            <a:pathLst>
              <a:path w="212090">
                <a:moveTo>
                  <a:pt x="0" y="0"/>
                </a:moveTo>
                <a:lnTo>
                  <a:pt x="211835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8100821" y="4188714"/>
            <a:ext cx="90170" cy="0"/>
          </a:xfrm>
          <a:custGeom>
            <a:rect l="l" t="t" r="r" b="b"/>
            <a:pathLst>
              <a:path w="90170">
                <a:moveTo>
                  <a:pt x="0" y="0"/>
                </a:moveTo>
                <a:lnTo>
                  <a:pt x="89916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7096506" y="4188714"/>
            <a:ext cx="929640" cy="231775"/>
          </a:xfrm>
          <a:custGeom>
            <a:rect l="l" t="t" r="r" b="b"/>
            <a:pathLst>
              <a:path w="929640" h="231775">
                <a:moveTo>
                  <a:pt x="23114" y="231648"/>
                </a:moveTo>
                <a:lnTo>
                  <a:pt x="13394" y="213623"/>
                </a:lnTo>
                <a:lnTo>
                  <a:pt x="6127" y="194230"/>
                </a:lnTo>
                <a:lnTo>
                  <a:pt x="1575" y="173765"/>
                </a:lnTo>
                <a:lnTo>
                  <a:pt x="0" y="152527"/>
                </a:lnTo>
                <a:lnTo>
                  <a:pt x="7878" y="104623"/>
                </a:lnTo>
                <a:lnTo>
                  <a:pt x="29801" y="62791"/>
                </a:lnTo>
                <a:lnTo>
                  <a:pt x="63203" y="29659"/>
                </a:lnTo>
                <a:lnTo>
                  <a:pt x="105517" y="7852"/>
                </a:lnTo>
                <a:lnTo>
                  <a:pt x="154177" y="0"/>
                </a:lnTo>
                <a:lnTo>
                  <a:pt x="602491" y="0"/>
                </a:lnTo>
                <a:lnTo>
                  <a:pt x="832707" y="0"/>
                </a:lnTo>
                <a:lnTo>
                  <a:pt x="917523" y="0"/>
                </a:lnTo>
                <a:lnTo>
                  <a:pt x="929640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7134606" y="4441697"/>
            <a:ext cx="32384" cy="29209"/>
          </a:xfrm>
          <a:custGeom>
            <a:rect l="l" t="t" r="r" b="b"/>
            <a:pathLst>
              <a:path w="32384" h="29209">
                <a:moveTo>
                  <a:pt x="32003" y="28956"/>
                </a:moveTo>
                <a:lnTo>
                  <a:pt x="23074" y="22413"/>
                </a:lnTo>
                <a:lnTo>
                  <a:pt x="14954" y="15573"/>
                </a:lnTo>
                <a:lnTo>
                  <a:pt x="7358" y="8185"/>
                </a:lnTo>
                <a:lnTo>
                  <a:pt x="0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7186421" y="4481321"/>
            <a:ext cx="2071370" cy="13970"/>
          </a:xfrm>
          <a:custGeom>
            <a:rect l="l" t="t" r="r" b="b"/>
            <a:pathLst>
              <a:path w="2071370" h="13970">
                <a:moveTo>
                  <a:pt x="-9905" y="6857"/>
                </a:moveTo>
                <a:lnTo>
                  <a:pt x="2081022" y="6857"/>
                </a:lnTo>
              </a:path>
            </a:pathLst>
          </a:custGeom>
          <a:ln w="33527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 txBox="1"/>
          <p:nvPr/>
        </p:nvSpPr>
        <p:spPr>
          <a:xfrm>
            <a:off x="7110476" y="2853309"/>
            <a:ext cx="37350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2405" indent="-18034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193040"/>
              </a:tabLst>
            </a:pPr>
            <a:r>
              <a:rPr sz="1200">
                <a:latin typeface="微软雅黑"/>
                <a:cs typeface="微软雅黑"/>
              </a:rPr>
              <a:t>软硬协同，助力鲲鹏加速库实现</a:t>
            </a:r>
            <a:r>
              <a:rPr sz="1200" spc="-5">
                <a:latin typeface="微软雅黑"/>
                <a:cs typeface="微软雅黑"/>
              </a:rPr>
              <a:t>10%-100%</a:t>
            </a:r>
            <a:r>
              <a:rPr sz="1200">
                <a:latin typeface="微软雅黑"/>
                <a:cs typeface="微软雅黑"/>
              </a:rPr>
              <a:t>性能提升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7210170" y="3289172"/>
            <a:ext cx="151003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3.iSula</a:t>
            </a:r>
            <a:r>
              <a:rPr sz="1400" b="1" i="1">
                <a:latin typeface="微软雅黑"/>
                <a:cs typeface="微软雅黑"/>
              </a:rPr>
              <a:t>轻量级容器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4" name="object 84"/>
          <p:cNvSpPr/>
          <p:nvPr/>
        </p:nvSpPr>
        <p:spPr>
          <a:xfrm>
            <a:off x="8248650" y="3291078"/>
            <a:ext cx="212090" cy="0"/>
          </a:xfrm>
          <a:custGeom>
            <a:rect l="l" t="t" r="r" b="b"/>
            <a:pathLst>
              <a:path w="212090">
                <a:moveTo>
                  <a:pt x="0" y="0"/>
                </a:moveTo>
                <a:lnTo>
                  <a:pt x="211835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8100821" y="3291078"/>
            <a:ext cx="90170" cy="0"/>
          </a:xfrm>
          <a:custGeom>
            <a:rect l="l" t="t" r="r" b="b"/>
            <a:pathLst>
              <a:path w="90170">
                <a:moveTo>
                  <a:pt x="0" y="0"/>
                </a:moveTo>
                <a:lnTo>
                  <a:pt x="89916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7096506" y="3291078"/>
            <a:ext cx="929640" cy="233679"/>
          </a:xfrm>
          <a:custGeom>
            <a:rect l="l" t="t" r="r" b="b"/>
            <a:pathLst>
              <a:path w="929640" h="233677">
                <a:moveTo>
                  <a:pt x="23114" y="233172"/>
                </a:moveTo>
                <a:lnTo>
                  <a:pt x="13394" y="215050"/>
                </a:lnTo>
                <a:lnTo>
                  <a:pt x="6127" y="195548"/>
                </a:lnTo>
                <a:lnTo>
                  <a:pt x="1575" y="174950"/>
                </a:lnTo>
                <a:lnTo>
                  <a:pt x="0" y="153543"/>
                </a:lnTo>
                <a:lnTo>
                  <a:pt x="7878" y="105290"/>
                </a:lnTo>
                <a:lnTo>
                  <a:pt x="29801" y="63175"/>
                </a:lnTo>
                <a:lnTo>
                  <a:pt x="63203" y="29833"/>
                </a:lnTo>
                <a:lnTo>
                  <a:pt x="105517" y="7897"/>
                </a:lnTo>
                <a:lnTo>
                  <a:pt x="154177" y="0"/>
                </a:lnTo>
                <a:lnTo>
                  <a:pt x="602491" y="0"/>
                </a:lnTo>
                <a:lnTo>
                  <a:pt x="832707" y="0"/>
                </a:lnTo>
                <a:lnTo>
                  <a:pt x="917523" y="0"/>
                </a:lnTo>
                <a:lnTo>
                  <a:pt x="929640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7134606" y="3544061"/>
            <a:ext cx="32384" cy="30480"/>
          </a:xfrm>
          <a:custGeom>
            <a:rect l="l" t="t" r="r" b="b"/>
            <a:pathLst>
              <a:path w="32384" h="30478">
                <a:moveTo>
                  <a:pt x="32003" y="30479"/>
                </a:moveTo>
                <a:lnTo>
                  <a:pt x="23074" y="23574"/>
                </a:lnTo>
                <a:lnTo>
                  <a:pt x="14954" y="16382"/>
                </a:lnTo>
                <a:lnTo>
                  <a:pt x="7358" y="8620"/>
                </a:lnTo>
                <a:lnTo>
                  <a:pt x="0" y="0"/>
                </a:lnTo>
              </a:path>
            </a:pathLst>
          </a:custGeom>
          <a:ln w="19811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7186421" y="3583685"/>
            <a:ext cx="2071370" cy="13970"/>
          </a:xfrm>
          <a:custGeom>
            <a:rect l="l" t="t" r="r" b="b"/>
            <a:pathLst>
              <a:path w="2071370" h="13970">
                <a:moveTo>
                  <a:pt x="-9905" y="6858"/>
                </a:moveTo>
                <a:lnTo>
                  <a:pt x="2081022" y="6858"/>
                </a:lnTo>
              </a:path>
            </a:pathLst>
          </a:custGeom>
          <a:ln w="33527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9" name="object 89"/>
          <p:cNvSpPr txBox="1"/>
          <p:nvPr/>
        </p:nvSpPr>
        <p:spPr>
          <a:xfrm>
            <a:off x="7110476" y="5541365"/>
            <a:ext cx="32575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785" indent="-17272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185420"/>
              </a:tabLst>
            </a:pPr>
            <a:r>
              <a:rPr sz="1200">
                <a:solidFill>
                  <a:srgbClr val="1D1D1B"/>
                </a:solidFill>
                <a:latin typeface="微软雅黑"/>
                <a:cs typeface="微软雅黑"/>
              </a:rPr>
              <a:t>典型场景智能自优化，提升系统调优效率</a:t>
            </a:r>
            <a:r>
              <a:rPr sz="1200">
                <a:latin typeface="微软雅黑"/>
                <a:cs typeface="微软雅黑"/>
              </a:rPr>
              <a:t>30%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0" name="object 90"/>
          <p:cNvSpPr/>
          <p:nvPr/>
        </p:nvSpPr>
        <p:spPr>
          <a:xfrm>
            <a:off x="8248650" y="5084826"/>
            <a:ext cx="212090" cy="0"/>
          </a:xfrm>
          <a:custGeom>
            <a:rect l="l" t="t" r="r" b="b"/>
            <a:pathLst>
              <a:path w="212090">
                <a:moveTo>
                  <a:pt x="0" y="0"/>
                </a:moveTo>
                <a:lnTo>
                  <a:pt x="211835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8100821" y="5084826"/>
            <a:ext cx="90170" cy="0"/>
          </a:xfrm>
          <a:custGeom>
            <a:rect l="l" t="t" r="r" b="b"/>
            <a:pathLst>
              <a:path w="90170">
                <a:moveTo>
                  <a:pt x="0" y="0"/>
                </a:moveTo>
                <a:lnTo>
                  <a:pt x="89916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7096506" y="5084826"/>
            <a:ext cx="929640" cy="233679"/>
          </a:xfrm>
          <a:custGeom>
            <a:rect l="l" t="t" r="r" b="b"/>
            <a:pathLst>
              <a:path w="929640" h="233677">
                <a:moveTo>
                  <a:pt x="23114" y="233172"/>
                </a:moveTo>
                <a:lnTo>
                  <a:pt x="13394" y="215050"/>
                </a:lnTo>
                <a:lnTo>
                  <a:pt x="6127" y="195548"/>
                </a:lnTo>
                <a:lnTo>
                  <a:pt x="1575" y="174950"/>
                </a:lnTo>
                <a:lnTo>
                  <a:pt x="0" y="153543"/>
                </a:lnTo>
                <a:lnTo>
                  <a:pt x="7878" y="105290"/>
                </a:lnTo>
                <a:lnTo>
                  <a:pt x="29801" y="63175"/>
                </a:lnTo>
                <a:lnTo>
                  <a:pt x="63203" y="29833"/>
                </a:lnTo>
                <a:lnTo>
                  <a:pt x="105517" y="7897"/>
                </a:lnTo>
                <a:lnTo>
                  <a:pt x="154177" y="0"/>
                </a:lnTo>
                <a:lnTo>
                  <a:pt x="602491" y="0"/>
                </a:lnTo>
                <a:lnTo>
                  <a:pt x="832707" y="0"/>
                </a:lnTo>
                <a:lnTo>
                  <a:pt x="917523" y="0"/>
                </a:lnTo>
                <a:lnTo>
                  <a:pt x="929640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7134606" y="5337809"/>
            <a:ext cx="32384" cy="30480"/>
          </a:xfrm>
          <a:custGeom>
            <a:rect l="l" t="t" r="r" b="b"/>
            <a:pathLst>
              <a:path w="32384" h="30478">
                <a:moveTo>
                  <a:pt x="32003" y="30479"/>
                </a:moveTo>
                <a:lnTo>
                  <a:pt x="23074" y="23574"/>
                </a:lnTo>
                <a:lnTo>
                  <a:pt x="14954" y="16382"/>
                </a:lnTo>
                <a:lnTo>
                  <a:pt x="7358" y="8620"/>
                </a:lnTo>
                <a:lnTo>
                  <a:pt x="0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7186421" y="5377434"/>
            <a:ext cx="2071370" cy="13970"/>
          </a:xfrm>
          <a:custGeom>
            <a:rect l="l" t="t" r="r" b="b"/>
            <a:pathLst>
              <a:path w="2071370" h="13970">
                <a:moveTo>
                  <a:pt x="-9905" y="6857"/>
                </a:moveTo>
                <a:lnTo>
                  <a:pt x="2081022" y="6857"/>
                </a:lnTo>
              </a:path>
            </a:pathLst>
          </a:custGeom>
          <a:ln w="33528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5" name="object 95"/>
          <p:cNvSpPr txBox="1"/>
          <p:nvPr/>
        </p:nvSpPr>
        <p:spPr>
          <a:xfrm>
            <a:off x="7178420" y="5115305"/>
            <a:ext cx="172212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5">
                <a:latin typeface="微软雅黑"/>
                <a:cs typeface="微软雅黑"/>
              </a:rPr>
              <a:t>5.A-Tune</a:t>
            </a:r>
            <a:r>
              <a:rPr sz="1400" b="1" i="1">
                <a:latin typeface="微软雅黑"/>
                <a:cs typeface="微软雅黑"/>
              </a:rPr>
              <a:t>场景自优化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7110476" y="1920997"/>
            <a:ext cx="4482465" cy="70929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2405" indent="-18034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193040"/>
              </a:tabLst>
            </a:pPr>
            <a:r>
              <a:rPr sz="1200">
                <a:latin typeface="微软雅黑"/>
                <a:cs typeface="微软雅黑"/>
              </a:rPr>
              <a:t>关键路径</a:t>
            </a:r>
            <a:r>
              <a:rPr sz="1200" spc="-5">
                <a:latin typeface="微软雅黑"/>
                <a:cs typeface="微软雅黑"/>
              </a:rPr>
              <a:t>Fs</a:t>
            </a:r>
            <a:r>
              <a:rPr sz="1200" spc="-30">
                <a:latin typeface="微软雅黑"/>
                <a:cs typeface="微软雅黑"/>
              </a:rPr>
              <a:t> </a:t>
            </a:r>
            <a:r>
              <a:rPr sz="1200" spc="-5">
                <a:latin typeface="微软雅黑"/>
                <a:cs typeface="微软雅黑"/>
              </a:rPr>
              <a:t>pagecache</a:t>
            </a:r>
            <a:r>
              <a:rPr sz="1200">
                <a:latin typeface="微软雅黑"/>
                <a:cs typeface="微软雅黑"/>
              </a:rPr>
              <a:t>免锁重构，极致发挥算力</a:t>
            </a:r>
            <a:r>
              <a:rPr sz="1200" spc="-5">
                <a:latin typeface="微软雅黑"/>
                <a:cs typeface="微软雅黑"/>
              </a:rPr>
              <a:t>，Nginx</a:t>
            </a:r>
            <a:r>
              <a:rPr sz="1200" spc="-60">
                <a:latin typeface="微软雅黑"/>
                <a:cs typeface="微软雅黑"/>
              </a:rPr>
              <a:t> </a:t>
            </a:r>
            <a:r>
              <a:rPr sz="1200">
                <a:latin typeface="微软雅黑"/>
                <a:cs typeface="微软雅黑"/>
              </a:rPr>
              <a:t>HTTP</a:t>
            </a:r>
            <a:endParaRPr sz="1200">
              <a:latin typeface="微软雅黑"/>
              <a:cs typeface="微软雅黑"/>
            </a:endParaRPr>
          </a:p>
          <a:p>
            <a:pPr marL="192405">
              <a:lnSpc>
                <a:spcPct val="100000"/>
              </a:lnSpc>
              <a:spcBef>
                <a:spcPts val="285"/>
              </a:spcBef>
              <a:tabLst>
                <a:tab pos="1391285"/>
              </a:tabLst>
            </a:pPr>
            <a:r>
              <a:rPr sz="1200" spc="-5">
                <a:latin typeface="微软雅黑"/>
                <a:cs typeface="微软雅黑"/>
              </a:rPr>
              <a:t>性能提升</a:t>
            </a:r>
            <a:r>
              <a:rPr sz="1200">
                <a:latin typeface="微软雅黑"/>
                <a:cs typeface="微软雅黑"/>
              </a:rPr>
              <a:t>15</a:t>
            </a:r>
            <a:r>
              <a:rPr sz="1200" u="heavy">
                <a:uFill>
                  <a:solidFill>
                    <a:srgbClr val="C6000A"/>
                  </a:solidFill>
                </a:uFill>
                <a:latin typeface="微软雅黑"/>
                <a:cs typeface="微软雅黑"/>
              </a:rPr>
              <a:t>%</a:t>
            </a:r>
            <a:r>
              <a:rPr sz="1200" spc="-200">
                <a:latin typeface="微软雅黑"/>
                <a:cs typeface="微软雅黑"/>
              </a:rPr>
              <a:t> </a:t>
            </a:r>
            <a:r>
              <a:rPr sz="1200" u="heavy">
                <a:uFill>
                  <a:solidFill>
                    <a:srgbClr val="C6000A"/>
                  </a:solidFill>
                </a:uFill>
                <a:latin typeface="微软雅黑"/>
                <a:cs typeface="微软雅黑"/>
              </a:rPr>
              <a:t> 	</a:t>
            </a:r>
            <a:endParaRPr sz="1200">
              <a:latin typeface="微软雅黑"/>
              <a:cs typeface="微软雅黑"/>
            </a:endParaRPr>
          </a:p>
          <a:p>
            <a:pPr marL="143510">
              <a:lnSpc>
                <a:spcPct val="100000"/>
              </a:lnSpc>
              <a:spcBef>
                <a:spcPts val="250"/>
              </a:spcBef>
            </a:pPr>
            <a:r>
              <a:rPr sz="1400" b="1" spc="-5">
                <a:latin typeface="微软雅黑"/>
                <a:cs typeface="微软雅黑"/>
              </a:rPr>
              <a:t>2.</a:t>
            </a:r>
            <a:r>
              <a:rPr sz="1400" b="1" i="1">
                <a:latin typeface="微软雅黑"/>
                <a:cs typeface="微软雅黑"/>
              </a:rPr>
              <a:t>集成</a:t>
            </a:r>
            <a:r>
              <a:rPr sz="1400" b="1">
                <a:latin typeface="微软雅黑"/>
                <a:cs typeface="微软雅黑"/>
              </a:rPr>
              <a:t>KAE</a:t>
            </a:r>
            <a:r>
              <a:rPr sz="1400" b="1" i="1">
                <a:latin typeface="微软雅黑"/>
                <a:cs typeface="微软雅黑"/>
              </a:rPr>
              <a:t>插件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97" name="object 97"/>
          <p:cNvSpPr/>
          <p:nvPr/>
        </p:nvSpPr>
        <p:spPr>
          <a:xfrm>
            <a:off x="7096506" y="2394966"/>
            <a:ext cx="929640" cy="231775"/>
          </a:xfrm>
          <a:custGeom>
            <a:rect l="l" t="t" r="r" b="b"/>
            <a:pathLst>
              <a:path w="929640" h="231775">
                <a:moveTo>
                  <a:pt x="23114" y="231648"/>
                </a:moveTo>
                <a:lnTo>
                  <a:pt x="13394" y="213623"/>
                </a:lnTo>
                <a:lnTo>
                  <a:pt x="6127" y="194230"/>
                </a:lnTo>
                <a:lnTo>
                  <a:pt x="1575" y="173765"/>
                </a:lnTo>
                <a:lnTo>
                  <a:pt x="0" y="152526"/>
                </a:lnTo>
                <a:lnTo>
                  <a:pt x="7878" y="104623"/>
                </a:lnTo>
                <a:lnTo>
                  <a:pt x="29801" y="62791"/>
                </a:lnTo>
                <a:lnTo>
                  <a:pt x="63203" y="29659"/>
                </a:lnTo>
                <a:lnTo>
                  <a:pt x="105517" y="7852"/>
                </a:lnTo>
                <a:lnTo>
                  <a:pt x="154177" y="0"/>
                </a:lnTo>
                <a:lnTo>
                  <a:pt x="602491" y="0"/>
                </a:lnTo>
                <a:lnTo>
                  <a:pt x="832707" y="0"/>
                </a:lnTo>
                <a:lnTo>
                  <a:pt x="917523" y="0"/>
                </a:lnTo>
                <a:lnTo>
                  <a:pt x="929640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7134606" y="2647950"/>
            <a:ext cx="32384" cy="29209"/>
          </a:xfrm>
          <a:custGeom>
            <a:rect l="l" t="t" r="r" b="b"/>
            <a:pathLst>
              <a:path w="32384" h="29209">
                <a:moveTo>
                  <a:pt x="32003" y="28955"/>
                </a:moveTo>
                <a:lnTo>
                  <a:pt x="23074" y="22413"/>
                </a:lnTo>
                <a:lnTo>
                  <a:pt x="14954" y="15573"/>
                </a:lnTo>
                <a:lnTo>
                  <a:pt x="7358" y="8185"/>
                </a:lnTo>
                <a:lnTo>
                  <a:pt x="0" y="0"/>
                </a:lnTo>
              </a:path>
            </a:pathLst>
          </a:custGeom>
          <a:ln w="19812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7186421" y="2687573"/>
            <a:ext cx="2071370" cy="13970"/>
          </a:xfrm>
          <a:custGeom>
            <a:rect l="l" t="t" r="r" b="b"/>
            <a:pathLst>
              <a:path w="2071370" h="13969">
                <a:moveTo>
                  <a:pt x="-9905" y="6857"/>
                </a:moveTo>
                <a:lnTo>
                  <a:pt x="2081022" y="6857"/>
                </a:lnTo>
              </a:path>
            </a:pathLst>
          </a:custGeom>
          <a:ln w="33527">
            <a:solidFill>
              <a:srgbClr val="C600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0" name="object 100"/>
          <p:cNvSpPr txBox="1"/>
          <p:nvPr/>
        </p:nvSpPr>
        <p:spPr>
          <a:xfrm>
            <a:off x="6141720" y="3471671"/>
            <a:ext cx="730250" cy="684530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2550">
              <a:lnSpc>
                <a:spcPct val="100000"/>
              </a:lnSpc>
              <a:spcBef>
                <a:spcPts val="110"/>
              </a:spcBef>
            </a:pPr>
            <a:r>
              <a:rPr sz="1400" b="1" i="1">
                <a:solidFill>
                  <a:srgbClr val="C00000"/>
                </a:solidFill>
                <a:latin typeface="微软雅黑"/>
                <a:cs typeface="微软雅黑"/>
              </a:rPr>
              <a:t>⑤</a:t>
            </a:r>
            <a:endParaRPr sz="1400">
              <a:latin typeface="微软雅黑"/>
              <a:cs typeface="微软雅黑"/>
            </a:endParaRPr>
          </a:p>
          <a:p>
            <a:pPr marL="142875">
              <a:lnSpc>
                <a:spcPct val="100000"/>
              </a:lnSpc>
              <a:spcBef>
                <a:spcPts val="275"/>
              </a:spcBef>
            </a:pPr>
            <a:r>
              <a:rPr sz="1000" spc="-5">
                <a:solidFill>
                  <a:srgbClr val="1D1D1A"/>
                </a:solidFill>
                <a:latin typeface="微软雅黑"/>
                <a:cs typeface="微软雅黑"/>
              </a:rPr>
              <a:t>A-Tune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4812791" y="5012435"/>
            <a:ext cx="988060" cy="21209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450"/>
              </a:lnSpc>
            </a:pPr>
            <a:r>
              <a:rPr sz="2100" b="1" i="1" spc="172" baseline="5952">
                <a:solidFill>
                  <a:srgbClr val="C00000"/>
                </a:solidFill>
                <a:latin typeface="微软雅黑"/>
                <a:cs typeface="微软雅黑"/>
              </a:rPr>
              <a:t>②</a:t>
            </a:r>
            <a:r>
              <a:rPr sz="1000" spc="-5">
                <a:latin typeface="微软雅黑"/>
                <a:cs typeface="微软雅黑"/>
              </a:rPr>
              <a:t>集成KAE插件</a:t>
            </a:r>
            <a:endParaRPr sz="1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/>
          <p:nvPr/>
        </p:nvSpPr>
        <p:spPr>
          <a:xfrm>
            <a:off x="4975352" y="6503923"/>
            <a:ext cx="1957705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endParaRPr sz="16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15011" y="312800"/>
            <a:ext cx="1198181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>
                <a:solidFill>
                  <a:srgbClr val="000000"/>
                </a:solidFill>
              </a:rPr>
              <a:t>关键技术</a:t>
            </a:r>
            <a:r>
              <a:rPr i="0" spc="-5">
                <a:solidFill>
                  <a:srgbClr val="000000"/>
                </a:solidFill>
                <a:latin typeface="微软雅黑"/>
                <a:cs typeface="微软雅黑"/>
              </a:rPr>
              <a:t>1</a:t>
            </a:r>
            <a:r>
              <a:rPr spc="-5">
                <a:solidFill>
                  <a:srgbClr val="000000"/>
                </a:solidFill>
              </a:rPr>
              <a:t>：感</a:t>
            </a:r>
            <a:r>
              <a:rPr spc="-10">
                <a:solidFill>
                  <a:srgbClr val="000000"/>
                </a:solidFill>
              </a:rPr>
              <a:t>知</a:t>
            </a:r>
            <a:r>
              <a:rPr spc="-5">
                <a:solidFill>
                  <a:srgbClr val="000000"/>
                </a:solidFill>
              </a:rPr>
              <a:t>硬件拓扑的多核调度</a:t>
            </a:r>
            <a:r>
              <a:rPr i="0">
                <a:solidFill>
                  <a:srgbClr val="000000"/>
                </a:solidFill>
                <a:latin typeface="微软雅黑"/>
                <a:cs typeface="微软雅黑"/>
              </a:rPr>
              <a:t>:</a:t>
            </a:r>
            <a:r>
              <a:rPr spc="-5">
                <a:solidFill>
                  <a:srgbClr val="000000"/>
                </a:solidFill>
              </a:rPr>
              <a:t>发</a:t>
            </a:r>
            <a:r>
              <a:rPr spc="5">
                <a:solidFill>
                  <a:srgbClr val="000000"/>
                </a:solidFill>
              </a:rPr>
              <a:t>挥</a:t>
            </a:r>
            <a:r>
              <a:rPr spc="-5">
                <a:solidFill>
                  <a:srgbClr val="000000"/>
                </a:solidFill>
              </a:rPr>
              <a:t>多核</a:t>
            </a:r>
            <a:r>
              <a:rPr spc="10">
                <a:solidFill>
                  <a:srgbClr val="000000"/>
                </a:solidFill>
              </a:rPr>
              <a:t>算</a:t>
            </a:r>
            <a:r>
              <a:rPr spc="-5">
                <a:solidFill>
                  <a:srgbClr val="000000"/>
                </a:solidFill>
              </a:rPr>
              <a:t>力，</a:t>
            </a:r>
            <a:r>
              <a:rPr i="0" spc="-5">
                <a:solidFill>
                  <a:srgbClr val="000000"/>
                </a:solidFill>
                <a:latin typeface="微软雅黑"/>
                <a:cs typeface="微软雅黑"/>
              </a:rPr>
              <a:t>MySQL</a:t>
            </a:r>
            <a:r>
              <a:rPr spc="-5">
                <a:solidFill>
                  <a:srgbClr val="000000"/>
                </a:solidFill>
              </a:rPr>
              <a:t>性能</a:t>
            </a:r>
            <a:r>
              <a:rPr>
                <a:solidFill>
                  <a:srgbClr val="000000"/>
                </a:solidFill>
              </a:rPr>
              <a:t>领</a:t>
            </a:r>
            <a:r>
              <a:rPr spc="-5">
                <a:solidFill>
                  <a:srgbClr val="000000"/>
                </a:solidFill>
              </a:rPr>
              <a:t>先</a:t>
            </a:r>
            <a:r>
              <a:rPr i="0" spc="-5">
                <a:solidFill>
                  <a:srgbClr val="000000"/>
                </a:solidFill>
                <a:latin typeface="微软雅黑"/>
                <a:cs typeface="微软雅黑"/>
              </a:rPr>
              <a:t>30%</a:t>
            </a:r>
          </a:p>
        </p:txBody>
      </p:sp>
      <p:sp>
        <p:nvSpPr>
          <p:cNvPr id="7" name="object 7"/>
          <p:cNvSpPr/>
          <p:nvPr/>
        </p:nvSpPr>
        <p:spPr>
          <a:xfrm>
            <a:off x="7461504" y="5740908"/>
            <a:ext cx="1697989" cy="0"/>
          </a:xfrm>
          <a:custGeom>
            <a:rect l="l" t="t" r="r" b="b"/>
            <a:pathLst>
              <a:path w="1697989">
                <a:moveTo>
                  <a:pt x="0" y="0"/>
                </a:moveTo>
                <a:lnTo>
                  <a:pt x="1697736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866631" y="5312664"/>
            <a:ext cx="292735" cy="0"/>
          </a:xfrm>
          <a:custGeom>
            <a:rect l="l" t="t" r="r" b="b"/>
            <a:pathLst>
              <a:path w="292734">
                <a:moveTo>
                  <a:pt x="0" y="0"/>
                </a:moveTo>
                <a:lnTo>
                  <a:pt x="292608" y="0"/>
                </a:lnTo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019288" y="5312664"/>
            <a:ext cx="582295" cy="0"/>
          </a:xfrm>
          <a:custGeom>
            <a:rect l="l" t="t" r="r" b="b"/>
            <a:pathLst>
              <a:path w="582295">
                <a:moveTo>
                  <a:pt x="0" y="0"/>
                </a:moveTo>
                <a:lnTo>
                  <a:pt x="582167" y="0"/>
                </a:lnTo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461504" y="5312664"/>
            <a:ext cx="291465" cy="0"/>
          </a:xfrm>
          <a:custGeom>
            <a:rect l="l" t="t" r="r" b="b"/>
            <a:pathLst>
              <a:path w="291465">
                <a:moveTo>
                  <a:pt x="0" y="0"/>
                </a:moveTo>
                <a:lnTo>
                  <a:pt x="291084" y="0"/>
                </a:lnTo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866631" y="4882896"/>
            <a:ext cx="292735" cy="0"/>
          </a:xfrm>
          <a:custGeom>
            <a:rect l="l" t="t" r="r" b="b"/>
            <a:pathLst>
              <a:path w="292734">
                <a:moveTo>
                  <a:pt x="0" y="0"/>
                </a:moveTo>
                <a:lnTo>
                  <a:pt x="292608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461504" y="4882896"/>
            <a:ext cx="1140460" cy="0"/>
          </a:xfrm>
          <a:custGeom>
            <a:rect l="l" t="t" r="r" b="b"/>
            <a:pathLst>
              <a:path w="1140459">
                <a:moveTo>
                  <a:pt x="0" y="0"/>
                </a:moveTo>
                <a:lnTo>
                  <a:pt x="1139952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212835" y="4453128"/>
            <a:ext cx="946785" cy="0"/>
          </a:xfrm>
          <a:custGeom>
            <a:rect l="l" t="t" r="r" b="b"/>
            <a:pathLst>
              <a:path w="946784">
                <a:moveTo>
                  <a:pt x="0" y="0"/>
                </a:moveTo>
                <a:lnTo>
                  <a:pt x="946404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461504" y="4453128"/>
            <a:ext cx="149860" cy="0"/>
          </a:xfrm>
          <a:custGeom>
            <a:rect l="l" t="t" r="r" b="b"/>
            <a:pathLst>
              <a:path w="149859">
                <a:moveTo>
                  <a:pt x="0" y="0"/>
                </a:moveTo>
                <a:lnTo>
                  <a:pt x="149351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8601456" y="4582667"/>
            <a:ext cx="265430" cy="1158240"/>
          </a:xfrm>
          <a:custGeom>
            <a:rect l="l" t="t" r="r" b="b"/>
            <a:pathLst>
              <a:path w="265429" h="1158239">
                <a:moveTo>
                  <a:pt x="0" y="1158239"/>
                </a:moveTo>
                <a:lnTo>
                  <a:pt x="265175" y="1158239"/>
                </a:lnTo>
                <a:lnTo>
                  <a:pt x="265175" y="0"/>
                </a:lnTo>
                <a:lnTo>
                  <a:pt x="0" y="0"/>
                </a:lnTo>
                <a:lnTo>
                  <a:pt x="0" y="1158239"/>
                </a:lnTo>
                <a:close/>
              </a:path>
            </a:pathLst>
          </a:custGeom>
          <a:solidFill>
            <a:srgbClr val="AA4643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752588" y="4882896"/>
            <a:ext cx="266700" cy="858519"/>
          </a:xfrm>
          <a:custGeom>
            <a:rect l="l" t="t" r="r" b="b"/>
            <a:pathLst>
              <a:path w="266700" h="858519">
                <a:moveTo>
                  <a:pt x="0" y="858011"/>
                </a:moveTo>
                <a:lnTo>
                  <a:pt x="266700" y="858011"/>
                </a:lnTo>
                <a:lnTo>
                  <a:pt x="266700" y="0"/>
                </a:lnTo>
                <a:lnTo>
                  <a:pt x="0" y="0"/>
                </a:lnTo>
                <a:lnTo>
                  <a:pt x="0" y="858011"/>
                </a:lnTo>
                <a:close/>
              </a:path>
            </a:pathLst>
          </a:custGeom>
          <a:solidFill>
            <a:srgbClr val="BADFE2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7830693" y="4630039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572627" y="4329429"/>
            <a:ext cx="3232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2</a:t>
            </a:r>
            <a:r>
              <a:rPr sz="1200">
                <a:latin typeface="Arial"/>
                <a:cs typeface="Arial"/>
              </a:rPr>
              <a:t>.</a:t>
            </a:r>
            <a:r>
              <a:rPr sz="1200" spc="5">
                <a:latin typeface="Arial"/>
                <a:cs typeface="Arial"/>
              </a:rPr>
              <a:t>7</a:t>
            </a:r>
            <a:r>
              <a:rPr sz="1200" spc="-5">
                <a:latin typeface="Arial"/>
                <a:cs typeface="Arial"/>
              </a:rPr>
              <a:t>0</a:t>
            </a:r>
            <a:endParaRPr sz="12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234173" y="5624880"/>
            <a:ext cx="110489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"/>
                <a:cs typeface="Arial"/>
              </a:rPr>
              <a:t>0</a:t>
            </a:r>
            <a:endParaRPr sz="12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234173" y="5196078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1</a:t>
            </a:r>
            <a:endParaRPr sz="12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234173" y="4766564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234173" y="4337050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3</a:t>
            </a:r>
            <a:endParaRPr sz="12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964805" y="4131055"/>
            <a:ext cx="7753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"/>
                <a:cs typeface="Arial"/>
              </a:rPr>
              <a:t>TPS</a:t>
            </a:r>
            <a:r>
              <a:rPr sz="1200">
                <a:latin typeface="黑体"/>
                <a:cs typeface="黑体"/>
              </a:rPr>
              <a:t>（</a:t>
            </a:r>
            <a:r>
              <a:rPr sz="1200">
                <a:latin typeface="Arial"/>
                <a:cs typeface="Arial"/>
              </a:rPr>
              <a:t>W</a:t>
            </a:r>
            <a:r>
              <a:rPr sz="1200">
                <a:latin typeface="黑体"/>
                <a:cs typeface="黑体"/>
              </a:rPr>
              <a:t>）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799958" y="5823915"/>
            <a:ext cx="26352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latin typeface="Arial"/>
                <a:cs typeface="Arial"/>
              </a:rPr>
              <a:t>X</a:t>
            </a:r>
            <a:r>
              <a:rPr sz="1050">
                <a:latin typeface="Arial"/>
                <a:cs typeface="Arial"/>
              </a:rPr>
              <a:t>86</a:t>
            </a:r>
            <a:endParaRPr sz="105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574405" y="5831230"/>
            <a:ext cx="3244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>
                <a:latin typeface="Arial"/>
                <a:cs typeface="Arial"/>
              </a:rPr>
              <a:t>AR</a:t>
            </a:r>
            <a:r>
              <a:rPr sz="1050" spc="5">
                <a:latin typeface="Arial"/>
                <a:cs typeface="Arial"/>
              </a:rPr>
              <a:t>M</a:t>
            </a:r>
            <a:endParaRPr sz="105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9653016" y="5766815"/>
            <a:ext cx="1641475" cy="0"/>
          </a:xfrm>
          <a:custGeom>
            <a:rect l="l" t="t" r="r" b="b"/>
            <a:pathLst>
              <a:path w="1641475">
                <a:moveTo>
                  <a:pt x="0" y="0"/>
                </a:moveTo>
                <a:lnTo>
                  <a:pt x="1641348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1012423" y="5375147"/>
            <a:ext cx="281940" cy="0"/>
          </a:xfrm>
          <a:custGeom>
            <a:rect l="l" t="t" r="r" b="b"/>
            <a:pathLst>
              <a:path w="281940">
                <a:moveTo>
                  <a:pt x="0" y="0"/>
                </a:moveTo>
                <a:lnTo>
                  <a:pt x="281940" y="0"/>
                </a:lnTo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0192511" y="5375147"/>
            <a:ext cx="562610" cy="0"/>
          </a:xfrm>
          <a:custGeom>
            <a:rect l="l" t="t" r="r" b="b"/>
            <a:pathLst>
              <a:path w="562609">
                <a:moveTo>
                  <a:pt x="0" y="0"/>
                </a:moveTo>
                <a:lnTo>
                  <a:pt x="562356" y="0"/>
                </a:lnTo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9653016" y="5375147"/>
            <a:ext cx="281940" cy="0"/>
          </a:xfrm>
          <a:custGeom>
            <a:rect l="l" t="t" r="r" b="b"/>
            <a:pathLst>
              <a:path w="281940">
                <a:moveTo>
                  <a:pt x="0" y="0"/>
                </a:moveTo>
                <a:lnTo>
                  <a:pt x="281939" y="0"/>
                </a:lnTo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0192511" y="4981955"/>
            <a:ext cx="1102360" cy="0"/>
          </a:xfrm>
          <a:custGeom>
            <a:rect l="l" t="t" r="r" b="b"/>
            <a:pathLst>
              <a:path w="1102359">
                <a:moveTo>
                  <a:pt x="0" y="0"/>
                </a:moveTo>
                <a:lnTo>
                  <a:pt x="1101852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9653016" y="4981955"/>
            <a:ext cx="281940" cy="0"/>
          </a:xfrm>
          <a:custGeom>
            <a:rect l="l" t="t" r="r" b="b"/>
            <a:pathLst>
              <a:path w="281940">
                <a:moveTo>
                  <a:pt x="0" y="0"/>
                </a:moveTo>
                <a:lnTo>
                  <a:pt x="281939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1181588" y="4590288"/>
            <a:ext cx="113030" cy="0"/>
          </a:xfrm>
          <a:custGeom>
            <a:rect l="l" t="t" r="r" b="b"/>
            <a:pathLst>
              <a:path w="113029">
                <a:moveTo>
                  <a:pt x="0" y="0"/>
                </a:moveTo>
                <a:lnTo>
                  <a:pt x="112776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9653016" y="4590288"/>
            <a:ext cx="927100" cy="0"/>
          </a:xfrm>
          <a:custGeom>
            <a:rect l="l" t="t" r="r" b="b"/>
            <a:pathLst>
              <a:path w="927100">
                <a:moveTo>
                  <a:pt x="0" y="0"/>
                </a:moveTo>
                <a:lnTo>
                  <a:pt x="926591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9934956" y="4809744"/>
            <a:ext cx="257810" cy="957580"/>
          </a:xfrm>
          <a:custGeom>
            <a:rect l="l" t="t" r="r" b="b"/>
            <a:pathLst>
              <a:path w="257809" h="957578">
                <a:moveTo>
                  <a:pt x="0" y="957071"/>
                </a:moveTo>
                <a:lnTo>
                  <a:pt x="257555" y="957071"/>
                </a:lnTo>
                <a:lnTo>
                  <a:pt x="257555" y="0"/>
                </a:lnTo>
                <a:lnTo>
                  <a:pt x="0" y="0"/>
                </a:lnTo>
                <a:lnTo>
                  <a:pt x="0" y="957071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0754868" y="4988052"/>
            <a:ext cx="257810" cy="779145"/>
          </a:xfrm>
          <a:custGeom>
            <a:rect l="l" t="t" r="r" b="b"/>
            <a:pathLst>
              <a:path w="257809" h="779145">
                <a:moveTo>
                  <a:pt x="0" y="778764"/>
                </a:moveTo>
                <a:lnTo>
                  <a:pt x="257555" y="778764"/>
                </a:lnTo>
                <a:lnTo>
                  <a:pt x="257555" y="0"/>
                </a:lnTo>
                <a:lnTo>
                  <a:pt x="0" y="0"/>
                </a:lnTo>
                <a:lnTo>
                  <a:pt x="0" y="778764"/>
                </a:lnTo>
                <a:close/>
              </a:path>
            </a:pathLst>
          </a:custGeom>
          <a:solidFill>
            <a:srgbClr val="AA4643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9902443" y="4381627"/>
            <a:ext cx="323215" cy="382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05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12</a:t>
            </a:r>
            <a:r>
              <a:rPr sz="1200">
                <a:latin typeface="Arial"/>
                <a:cs typeface="Arial"/>
              </a:rPr>
              <a:t>.2</a:t>
            </a:r>
            <a:endParaRPr sz="1200">
              <a:latin typeface="Arial"/>
              <a:cs typeface="Arial"/>
            </a:endParaRPr>
          </a:p>
          <a:p>
            <a:pPr algn="ctr">
              <a:lnSpc>
                <a:spcPts val="1405"/>
              </a:lnSpc>
            </a:pPr>
            <a:r>
              <a:rPr sz="1200" spc="-5">
                <a:latin typeface="Arial"/>
                <a:cs typeface="Arial"/>
              </a:rPr>
              <a:t>1</a:t>
            </a:r>
            <a:endParaRPr sz="120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0723244" y="4736083"/>
            <a:ext cx="3232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9</a:t>
            </a:r>
            <a:r>
              <a:rPr sz="1200">
                <a:latin typeface="Arial"/>
                <a:cs typeface="Arial"/>
              </a:rPr>
              <a:t>.</a:t>
            </a:r>
            <a:r>
              <a:rPr sz="1200" spc="5">
                <a:latin typeface="Arial"/>
                <a:cs typeface="Arial"/>
              </a:rPr>
              <a:t>9</a:t>
            </a:r>
            <a:r>
              <a:rPr sz="1200" spc="-5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9426067" y="5650788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0</a:t>
            </a:r>
            <a:endParaRPr sz="120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9426067" y="5258561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5</a:t>
            </a:r>
            <a:endParaRPr sz="120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9341611" y="4866258"/>
            <a:ext cx="1930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Arial"/>
                <a:cs typeface="Arial"/>
              </a:rPr>
              <a:t>10</a:t>
            </a:r>
            <a:endParaRPr sz="120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9341611" y="4473955"/>
            <a:ext cx="1930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Arial"/>
                <a:cs typeface="Arial"/>
              </a:rPr>
              <a:t>15</a:t>
            </a:r>
            <a:endParaRPr sz="1200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9574530" y="4213936"/>
            <a:ext cx="155765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ResponseTime</a:t>
            </a:r>
            <a:r>
              <a:rPr sz="1200" spc="-5">
                <a:latin typeface="黑体"/>
                <a:cs typeface="黑体"/>
              </a:rPr>
              <a:t>（</a:t>
            </a:r>
            <a:r>
              <a:rPr sz="1200" spc="-5">
                <a:latin typeface="Arial"/>
                <a:cs typeface="Arial"/>
              </a:rPr>
              <a:t>ms</a:t>
            </a:r>
            <a:r>
              <a:rPr sz="1200" spc="-5">
                <a:latin typeface="黑体"/>
                <a:cs typeface="黑体"/>
              </a:rPr>
              <a:t>）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9978390" y="5787034"/>
            <a:ext cx="26352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latin typeface="Arial"/>
                <a:cs typeface="Arial"/>
              </a:rPr>
              <a:t>X</a:t>
            </a:r>
            <a:r>
              <a:rPr sz="1050">
                <a:latin typeface="Arial"/>
                <a:cs typeface="Arial"/>
              </a:rPr>
              <a:t>86</a:t>
            </a:r>
            <a:endParaRPr sz="105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0778108" y="5764174"/>
            <a:ext cx="3244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>
                <a:latin typeface="Arial"/>
                <a:cs typeface="Arial"/>
              </a:rPr>
              <a:t>AR</a:t>
            </a:r>
            <a:r>
              <a:rPr sz="1050" spc="5">
                <a:latin typeface="Arial"/>
                <a:cs typeface="Arial"/>
              </a:rPr>
              <a:t>M</a:t>
            </a:r>
            <a:endParaRPr sz="105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8304276" y="3666744"/>
            <a:ext cx="2265045" cy="307975"/>
          </a:xfrm>
          <a:prstGeom prst="rect">
            <a:avLst/>
          </a:prstGeom>
          <a:solidFill>
            <a:srgbClr val="E6E6E6"/>
          </a:solidFill>
        </p:spPr>
        <p:txBody>
          <a:bodyPr vert="horz" wrap="square" lIns="0" tIns="400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3540">
              <a:lnSpc>
                <a:spcPct val="100000"/>
              </a:lnSpc>
              <a:spcBef>
                <a:spcPts val="315"/>
              </a:spcBef>
            </a:pPr>
            <a:r>
              <a:rPr sz="1400" spc="-5">
                <a:latin typeface="微软雅黑"/>
                <a:cs typeface="微软雅黑"/>
              </a:rPr>
              <a:t>MySQL</a:t>
            </a:r>
            <a:r>
              <a:rPr sz="1400">
                <a:latin typeface="微软雅黑"/>
                <a:cs typeface="微软雅黑"/>
              </a:rPr>
              <a:t>数据库读写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9643871" y="3208020"/>
            <a:ext cx="1557655" cy="0"/>
          </a:xfrm>
          <a:custGeom>
            <a:rect l="l" t="t" r="r" b="b"/>
            <a:pathLst>
              <a:path w="1557654">
                <a:moveTo>
                  <a:pt x="0" y="0"/>
                </a:moveTo>
                <a:lnTo>
                  <a:pt x="1557527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10155935" y="2772155"/>
            <a:ext cx="1045844" cy="0"/>
          </a:xfrm>
          <a:custGeom>
            <a:rect l="l" t="t" r="r" b="b"/>
            <a:pathLst>
              <a:path w="1045844">
                <a:moveTo>
                  <a:pt x="0" y="0"/>
                </a:moveTo>
                <a:lnTo>
                  <a:pt x="1045463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9643871" y="2772155"/>
            <a:ext cx="266700" cy="0"/>
          </a:xfrm>
          <a:custGeom>
            <a:rect l="l" t="t" r="r" b="b"/>
            <a:pathLst>
              <a:path w="266700">
                <a:moveTo>
                  <a:pt x="0" y="0"/>
                </a:moveTo>
                <a:lnTo>
                  <a:pt x="26670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9643871" y="1900427"/>
            <a:ext cx="1557655" cy="0"/>
          </a:xfrm>
          <a:custGeom>
            <a:rect l="l" t="t" r="r" b="b"/>
            <a:pathLst>
              <a:path w="1557654">
                <a:moveTo>
                  <a:pt x="0" y="0"/>
                </a:moveTo>
                <a:lnTo>
                  <a:pt x="1557527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9910571" y="2369820"/>
            <a:ext cx="245745" cy="838200"/>
          </a:xfrm>
          <a:custGeom>
            <a:rect l="l" t="t" r="r" b="b"/>
            <a:pathLst>
              <a:path w="245745" h="838200">
                <a:moveTo>
                  <a:pt x="0" y="838200"/>
                </a:moveTo>
                <a:lnTo>
                  <a:pt x="245364" y="838200"/>
                </a:lnTo>
                <a:lnTo>
                  <a:pt x="245364" y="0"/>
                </a:lnTo>
                <a:lnTo>
                  <a:pt x="0" y="0"/>
                </a:lnTo>
                <a:lnTo>
                  <a:pt x="0" y="83820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10690859" y="2859023"/>
            <a:ext cx="243840" cy="349250"/>
          </a:xfrm>
          <a:custGeom>
            <a:rect l="l" t="t" r="r" b="b"/>
            <a:pathLst>
              <a:path w="243840" h="349250">
                <a:moveTo>
                  <a:pt x="0" y="348996"/>
                </a:moveTo>
                <a:lnTo>
                  <a:pt x="243840" y="348996"/>
                </a:lnTo>
                <a:lnTo>
                  <a:pt x="243840" y="0"/>
                </a:lnTo>
                <a:lnTo>
                  <a:pt x="0" y="0"/>
                </a:lnTo>
                <a:lnTo>
                  <a:pt x="0" y="348996"/>
                </a:lnTo>
                <a:close/>
              </a:path>
            </a:pathLst>
          </a:custGeom>
          <a:solidFill>
            <a:srgbClr val="33339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 txBox="1"/>
          <p:nvPr/>
        </p:nvSpPr>
        <p:spPr>
          <a:xfrm>
            <a:off x="9631171" y="2116073"/>
            <a:ext cx="8178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53365"/>
                <a:tab pos="804545"/>
              </a:tabLst>
            </a:pPr>
            <a:r>
              <a:rPr sz="1200" u="sng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	9.62	</a:t>
            </a:r>
            <a:endParaRPr sz="120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10758043" y="2605785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4</a:t>
            </a:r>
            <a:endParaRPr sz="120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9416922" y="3090798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0</a:t>
            </a:r>
            <a:endParaRPr sz="120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9416922" y="2654934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5</a:t>
            </a:r>
            <a:endParaRPr sz="1200">
              <a:latin typeface="Arial"/>
              <a:cs typeface="Arial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9332468" y="2219325"/>
            <a:ext cx="1930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Arial"/>
                <a:cs typeface="Arial"/>
              </a:rPr>
              <a:t>10</a:t>
            </a:r>
            <a:endParaRPr sz="1200">
              <a:latin typeface="Arial"/>
              <a:cs typeface="Arial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9332468" y="1783460"/>
            <a:ext cx="1930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Arial"/>
                <a:cs typeface="Arial"/>
              </a:rPr>
              <a:t>15</a:t>
            </a:r>
            <a:endParaRPr sz="1200">
              <a:latin typeface="Arial"/>
              <a:cs typeface="Arial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7363968" y="3214116"/>
            <a:ext cx="1629410" cy="0"/>
          </a:xfrm>
          <a:custGeom>
            <a:rect l="l" t="t" r="r" b="b"/>
            <a:pathLst>
              <a:path w="1629407">
                <a:moveTo>
                  <a:pt x="0" y="0"/>
                </a:moveTo>
                <a:lnTo>
                  <a:pt x="1629155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8712707" y="2823972"/>
            <a:ext cx="280670" cy="0"/>
          </a:xfrm>
          <a:custGeom>
            <a:rect l="l" t="t" r="r" b="b"/>
            <a:pathLst>
              <a:path w="280670">
                <a:moveTo>
                  <a:pt x="0" y="0"/>
                </a:moveTo>
                <a:lnTo>
                  <a:pt x="280416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7898892" y="2823972"/>
            <a:ext cx="559435" cy="0"/>
          </a:xfrm>
          <a:custGeom>
            <a:rect l="l" t="t" r="r" b="b"/>
            <a:pathLst>
              <a:path w="559434">
                <a:moveTo>
                  <a:pt x="0" y="0"/>
                </a:moveTo>
                <a:lnTo>
                  <a:pt x="559308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7363968" y="2823972"/>
            <a:ext cx="279400" cy="0"/>
          </a:xfrm>
          <a:custGeom>
            <a:rect l="l" t="t" r="r" b="b"/>
            <a:pathLst>
              <a:path w="279400">
                <a:moveTo>
                  <a:pt x="0" y="0"/>
                </a:moveTo>
                <a:lnTo>
                  <a:pt x="278891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8712707" y="2432304"/>
            <a:ext cx="280670" cy="0"/>
          </a:xfrm>
          <a:custGeom>
            <a:rect l="l" t="t" r="r" b="b"/>
            <a:pathLst>
              <a:path w="280670">
                <a:moveTo>
                  <a:pt x="0" y="0"/>
                </a:moveTo>
                <a:lnTo>
                  <a:pt x="280416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7898892" y="2432304"/>
            <a:ext cx="559435" cy="0"/>
          </a:xfrm>
          <a:custGeom>
            <a:rect l="l" t="t" r="r" b="b"/>
            <a:pathLst>
              <a:path w="559434">
                <a:moveTo>
                  <a:pt x="0" y="0"/>
                </a:moveTo>
                <a:lnTo>
                  <a:pt x="559308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7363968" y="2432304"/>
            <a:ext cx="279400" cy="0"/>
          </a:xfrm>
          <a:custGeom>
            <a:rect l="l" t="t" r="r" b="b"/>
            <a:pathLst>
              <a:path w="279400">
                <a:moveTo>
                  <a:pt x="0" y="0"/>
                </a:moveTo>
                <a:lnTo>
                  <a:pt x="278891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8712707" y="2040635"/>
            <a:ext cx="280670" cy="0"/>
          </a:xfrm>
          <a:custGeom>
            <a:rect l="l" t="t" r="r" b="b"/>
            <a:pathLst>
              <a:path w="280670">
                <a:moveTo>
                  <a:pt x="0" y="0"/>
                </a:moveTo>
                <a:lnTo>
                  <a:pt x="280416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8353043" y="2040635"/>
            <a:ext cx="105410" cy="0"/>
          </a:xfrm>
          <a:custGeom>
            <a:rect l="l" t="t" r="r" b="b"/>
            <a:pathLst>
              <a:path w="105409">
                <a:moveTo>
                  <a:pt x="0" y="0"/>
                </a:moveTo>
                <a:lnTo>
                  <a:pt x="105155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7363968" y="2040635"/>
            <a:ext cx="387350" cy="0"/>
          </a:xfrm>
          <a:custGeom>
            <a:rect l="l" t="t" r="r" b="b"/>
            <a:pathLst>
              <a:path w="387350">
                <a:moveTo>
                  <a:pt x="0" y="0"/>
                </a:moveTo>
                <a:lnTo>
                  <a:pt x="387096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7642859" y="2346960"/>
            <a:ext cx="256540" cy="867410"/>
          </a:xfrm>
          <a:custGeom>
            <a:rect l="l" t="t" r="r" b="b"/>
            <a:pathLst>
              <a:path w="256540" h="867410">
                <a:moveTo>
                  <a:pt x="0" y="867156"/>
                </a:moveTo>
                <a:lnTo>
                  <a:pt x="256031" y="867156"/>
                </a:lnTo>
                <a:lnTo>
                  <a:pt x="256031" y="0"/>
                </a:lnTo>
                <a:lnTo>
                  <a:pt x="0" y="0"/>
                </a:lnTo>
                <a:lnTo>
                  <a:pt x="0" y="867156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8458200" y="1885188"/>
            <a:ext cx="254635" cy="1329055"/>
          </a:xfrm>
          <a:custGeom>
            <a:rect l="l" t="t" r="r" b="b"/>
            <a:pathLst>
              <a:path w="254634" h="1329055">
                <a:moveTo>
                  <a:pt x="0" y="1328927"/>
                </a:moveTo>
                <a:lnTo>
                  <a:pt x="254507" y="1328927"/>
                </a:lnTo>
                <a:lnTo>
                  <a:pt x="254507" y="0"/>
                </a:lnTo>
                <a:lnTo>
                  <a:pt x="0" y="0"/>
                </a:lnTo>
                <a:lnTo>
                  <a:pt x="0" y="1328927"/>
                </a:lnTo>
                <a:close/>
              </a:path>
            </a:pathLst>
          </a:custGeom>
          <a:solidFill>
            <a:srgbClr val="2C2C8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 txBox="1"/>
          <p:nvPr/>
        </p:nvSpPr>
        <p:spPr>
          <a:xfrm>
            <a:off x="7629906" y="2093214"/>
            <a:ext cx="2819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Arial"/>
                <a:cs typeface="Arial"/>
              </a:rPr>
              <a:t>111</a:t>
            </a:r>
            <a:endParaRPr sz="1200">
              <a:latin typeface="Arial"/>
              <a:cs typeface="Arial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8571738" y="1631441"/>
            <a:ext cx="26473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02360"/>
              </a:tabLst>
            </a:pPr>
            <a:r>
              <a:rPr sz="1200" spc="-5">
                <a:latin typeface="Arial"/>
                <a:cs typeface="Arial"/>
              </a:rPr>
              <a:t>170	</a:t>
            </a:r>
            <a:r>
              <a:rPr sz="1800" spc="-7" baseline="2314">
                <a:latin typeface="Arial"/>
                <a:cs typeface="Arial"/>
              </a:rPr>
              <a:t>ResponseTime</a:t>
            </a:r>
            <a:r>
              <a:rPr sz="1800" spc="-7" baseline="2314">
                <a:latin typeface="黑体"/>
                <a:cs typeface="黑体"/>
              </a:rPr>
              <a:t>（</a:t>
            </a:r>
            <a:r>
              <a:rPr sz="1800" spc="-7" baseline="2314">
                <a:latin typeface="Arial"/>
                <a:cs typeface="Arial"/>
              </a:rPr>
              <a:t>ms</a:t>
            </a:r>
            <a:r>
              <a:rPr sz="1800" spc="-7" baseline="2314">
                <a:latin typeface="黑体"/>
                <a:cs typeface="黑体"/>
              </a:rPr>
              <a:t>）</a:t>
            </a:r>
            <a:endParaRPr sz="1800" baseline="2314">
              <a:latin typeface="黑体"/>
              <a:cs typeface="黑体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7136130" y="3097479"/>
            <a:ext cx="110489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"/>
                <a:cs typeface="Arial"/>
              </a:rPr>
              <a:t>0</a:t>
            </a:r>
            <a:endParaRPr sz="1200">
              <a:latin typeface="Arial"/>
              <a:cs typeface="Arial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7051675" y="2706751"/>
            <a:ext cx="1930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Arial"/>
                <a:cs typeface="Arial"/>
              </a:rPr>
              <a:t>50</a:t>
            </a:r>
            <a:endParaRPr sz="1200">
              <a:latin typeface="Arial"/>
              <a:cs typeface="Arial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6966966" y="2315717"/>
            <a:ext cx="2800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1</a:t>
            </a:r>
            <a:r>
              <a:rPr sz="1200">
                <a:latin typeface="Arial"/>
                <a:cs typeface="Arial"/>
              </a:rPr>
              <a:t>0</a:t>
            </a:r>
            <a:r>
              <a:rPr sz="1200" spc="-5">
                <a:latin typeface="Arial"/>
                <a:cs typeface="Arial"/>
              </a:rPr>
              <a:t>0</a:t>
            </a:r>
            <a:endParaRPr sz="1200">
              <a:latin typeface="Arial"/>
              <a:cs typeface="Arial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6966966" y="1924303"/>
            <a:ext cx="2800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1</a:t>
            </a:r>
            <a:r>
              <a:rPr sz="1200">
                <a:latin typeface="Arial"/>
                <a:cs typeface="Arial"/>
              </a:rPr>
              <a:t>5</a:t>
            </a:r>
            <a:r>
              <a:rPr sz="1200" spc="-5">
                <a:latin typeface="Arial"/>
                <a:cs typeface="Arial"/>
              </a:rPr>
              <a:t>0</a:t>
            </a:r>
            <a:endParaRPr sz="1200">
              <a:latin typeface="Arial"/>
              <a:cs typeface="Arial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7756652" y="1571625"/>
            <a:ext cx="5975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"/>
                <a:cs typeface="Arial"/>
              </a:rPr>
              <a:t>QPS(W</a:t>
            </a:r>
            <a:r>
              <a:rPr sz="1200">
                <a:solidFill>
                  <a:srgbClr val="D3D3D3"/>
                </a:solidFill>
                <a:latin typeface="Arial"/>
                <a:cs typeface="Arial"/>
              </a:rPr>
              <a:t>)</a:t>
            </a:r>
            <a:endParaRPr sz="1200">
              <a:latin typeface="Arial"/>
              <a:cs typeface="Arial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7997952" y="1152144"/>
            <a:ext cx="2334895" cy="307975"/>
          </a:xfrm>
          <a:prstGeom prst="rect">
            <a:avLst/>
          </a:prstGeom>
          <a:solidFill>
            <a:srgbClr val="E6E6E6"/>
          </a:solidFill>
        </p:spPr>
        <p:txBody>
          <a:bodyPr vert="horz" wrap="square" lIns="0" tIns="387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9100">
              <a:lnSpc>
                <a:spcPct val="100000"/>
              </a:lnSpc>
              <a:spcBef>
                <a:spcPts val="305"/>
              </a:spcBef>
            </a:pPr>
            <a:r>
              <a:rPr sz="1400" spc="-5">
                <a:latin typeface="微软雅黑"/>
                <a:cs typeface="微软雅黑"/>
              </a:rPr>
              <a:t>MySQL</a:t>
            </a:r>
            <a:r>
              <a:rPr sz="1400">
                <a:latin typeface="微软雅黑"/>
                <a:cs typeface="微软雅黑"/>
              </a:rPr>
              <a:t>数据库查询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8074279" y="2026157"/>
            <a:ext cx="421640" cy="439420"/>
          </a:xfrm>
          <a:custGeom>
            <a:rect l="l" t="t" r="r" b="b"/>
            <a:pathLst>
              <a:path w="421640" h="439419">
                <a:moveTo>
                  <a:pt x="417195" y="0"/>
                </a:moveTo>
                <a:lnTo>
                  <a:pt x="286766" y="3937"/>
                </a:lnTo>
                <a:lnTo>
                  <a:pt x="320421" y="35559"/>
                </a:lnTo>
                <a:lnTo>
                  <a:pt x="0" y="376300"/>
                </a:lnTo>
                <a:lnTo>
                  <a:pt x="67182" y="439419"/>
                </a:lnTo>
                <a:lnTo>
                  <a:pt x="387603" y="98805"/>
                </a:lnTo>
                <a:lnTo>
                  <a:pt x="420273" y="98805"/>
                </a:lnTo>
                <a:lnTo>
                  <a:pt x="417195" y="0"/>
                </a:lnTo>
                <a:close/>
              </a:path>
              <a:path w="421640" h="439419">
                <a:moveTo>
                  <a:pt x="420273" y="98805"/>
                </a:moveTo>
                <a:lnTo>
                  <a:pt x="387603" y="98805"/>
                </a:lnTo>
                <a:lnTo>
                  <a:pt x="421259" y="130428"/>
                </a:lnTo>
                <a:lnTo>
                  <a:pt x="420273" y="98805"/>
                </a:lnTo>
                <a:close/>
              </a:path>
            </a:pathLst>
          </a:custGeom>
          <a:solidFill>
            <a:srgbClr val="E6E6E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8127365" y="4594225"/>
            <a:ext cx="421640" cy="440055"/>
          </a:xfrm>
          <a:custGeom>
            <a:rect l="l" t="t" r="r" b="b"/>
            <a:pathLst>
              <a:path w="421640" h="440054">
                <a:moveTo>
                  <a:pt x="417194" y="0"/>
                </a:moveTo>
                <a:lnTo>
                  <a:pt x="286765" y="4063"/>
                </a:lnTo>
                <a:lnTo>
                  <a:pt x="320420" y="35687"/>
                </a:lnTo>
                <a:lnTo>
                  <a:pt x="0" y="376300"/>
                </a:lnTo>
                <a:lnTo>
                  <a:pt x="67182" y="439547"/>
                </a:lnTo>
                <a:lnTo>
                  <a:pt x="387603" y="98806"/>
                </a:lnTo>
                <a:lnTo>
                  <a:pt x="420273" y="98806"/>
                </a:lnTo>
                <a:lnTo>
                  <a:pt x="417194" y="0"/>
                </a:lnTo>
                <a:close/>
              </a:path>
              <a:path w="421640" h="440054">
                <a:moveTo>
                  <a:pt x="420273" y="98806"/>
                </a:moveTo>
                <a:lnTo>
                  <a:pt x="387603" y="98806"/>
                </a:lnTo>
                <a:lnTo>
                  <a:pt x="421258" y="130429"/>
                </a:lnTo>
                <a:lnTo>
                  <a:pt x="420273" y="98806"/>
                </a:lnTo>
                <a:close/>
              </a:path>
            </a:pathLst>
          </a:custGeom>
          <a:solidFill>
            <a:srgbClr val="E6E6E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10227056" y="2427351"/>
            <a:ext cx="473709" cy="414655"/>
          </a:xfrm>
          <a:custGeom>
            <a:rect l="l" t="t" r="r" b="b"/>
            <a:pathLst>
              <a:path w="473709" h="414655">
                <a:moveTo>
                  <a:pt x="64897" y="0"/>
                </a:moveTo>
                <a:lnTo>
                  <a:pt x="0" y="79501"/>
                </a:lnTo>
                <a:lnTo>
                  <a:pt x="361696" y="374903"/>
                </a:lnTo>
                <a:lnTo>
                  <a:pt x="329184" y="414654"/>
                </a:lnTo>
                <a:lnTo>
                  <a:pt x="473583" y="400176"/>
                </a:lnTo>
                <a:lnTo>
                  <a:pt x="462998" y="295528"/>
                </a:lnTo>
                <a:lnTo>
                  <a:pt x="426593" y="295528"/>
                </a:lnTo>
                <a:lnTo>
                  <a:pt x="64897" y="0"/>
                </a:lnTo>
                <a:close/>
              </a:path>
              <a:path w="473709" h="414655">
                <a:moveTo>
                  <a:pt x="458977" y="255777"/>
                </a:moveTo>
                <a:lnTo>
                  <a:pt x="426593" y="295528"/>
                </a:lnTo>
                <a:lnTo>
                  <a:pt x="462998" y="295528"/>
                </a:lnTo>
                <a:lnTo>
                  <a:pt x="458977" y="255777"/>
                </a:lnTo>
                <a:close/>
              </a:path>
            </a:pathLst>
          </a:custGeom>
          <a:solidFill>
            <a:srgbClr val="E6E6E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10284459" y="4649470"/>
            <a:ext cx="473709" cy="414655"/>
          </a:xfrm>
          <a:custGeom>
            <a:rect l="l" t="t" r="r" b="b"/>
            <a:pathLst>
              <a:path w="473709" h="414654">
                <a:moveTo>
                  <a:pt x="64897" y="0"/>
                </a:moveTo>
                <a:lnTo>
                  <a:pt x="0" y="79501"/>
                </a:lnTo>
                <a:lnTo>
                  <a:pt x="361569" y="375030"/>
                </a:lnTo>
                <a:lnTo>
                  <a:pt x="329184" y="414654"/>
                </a:lnTo>
                <a:lnTo>
                  <a:pt x="473456" y="400176"/>
                </a:lnTo>
                <a:lnTo>
                  <a:pt x="462963" y="295528"/>
                </a:lnTo>
                <a:lnTo>
                  <a:pt x="426466" y="295528"/>
                </a:lnTo>
                <a:lnTo>
                  <a:pt x="64897" y="0"/>
                </a:lnTo>
                <a:close/>
              </a:path>
              <a:path w="473709" h="414654">
                <a:moveTo>
                  <a:pt x="458978" y="255777"/>
                </a:moveTo>
                <a:lnTo>
                  <a:pt x="426466" y="295528"/>
                </a:lnTo>
                <a:lnTo>
                  <a:pt x="462963" y="295528"/>
                </a:lnTo>
                <a:lnTo>
                  <a:pt x="458978" y="255777"/>
                </a:lnTo>
                <a:close/>
              </a:path>
            </a:pathLst>
          </a:custGeom>
          <a:solidFill>
            <a:srgbClr val="E6E6E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 txBox="1"/>
          <p:nvPr/>
        </p:nvSpPr>
        <p:spPr>
          <a:xfrm>
            <a:off x="7780401" y="3298697"/>
            <a:ext cx="26352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latin typeface="Arial"/>
                <a:cs typeface="Arial"/>
              </a:rPr>
              <a:t>X</a:t>
            </a:r>
            <a:r>
              <a:rPr sz="1050">
                <a:latin typeface="Arial"/>
                <a:cs typeface="Arial"/>
              </a:rPr>
              <a:t>86</a:t>
            </a:r>
            <a:endParaRPr sz="1050">
              <a:latin typeface="Arial"/>
              <a:cs typeface="Arial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8554593" y="3305936"/>
            <a:ext cx="3244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>
                <a:latin typeface="Arial"/>
                <a:cs typeface="Arial"/>
              </a:rPr>
              <a:t>AR</a:t>
            </a:r>
            <a:r>
              <a:rPr sz="1050" spc="5">
                <a:latin typeface="Arial"/>
                <a:cs typeface="Arial"/>
              </a:rPr>
              <a:t>M</a:t>
            </a:r>
            <a:endParaRPr sz="1050">
              <a:latin typeface="Arial"/>
              <a:cs typeface="Arial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9866756" y="3230372"/>
            <a:ext cx="26352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latin typeface="Arial"/>
                <a:cs typeface="Arial"/>
              </a:rPr>
              <a:t>X</a:t>
            </a:r>
            <a:r>
              <a:rPr sz="1050">
                <a:latin typeface="Arial"/>
                <a:cs typeface="Arial"/>
              </a:rPr>
              <a:t>86</a:t>
            </a:r>
            <a:endParaRPr sz="1050">
              <a:latin typeface="Arial"/>
              <a:cs typeface="Arial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10641330" y="3237433"/>
            <a:ext cx="325120" cy="1873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5">
                <a:latin typeface="Arial"/>
                <a:cs typeface="Arial"/>
              </a:rPr>
              <a:t>A</a:t>
            </a:r>
            <a:r>
              <a:rPr sz="1050" spc="10">
                <a:latin typeface="Arial"/>
                <a:cs typeface="Arial"/>
              </a:rPr>
              <a:t>R</a:t>
            </a:r>
            <a:r>
              <a:rPr sz="1050" spc="5">
                <a:latin typeface="Arial"/>
                <a:cs typeface="Arial"/>
              </a:rPr>
              <a:t>M</a:t>
            </a:r>
            <a:endParaRPr sz="1050">
              <a:latin typeface="Arial"/>
              <a:cs typeface="Arial"/>
            </a:endParaRPr>
          </a:p>
        </p:txBody>
      </p:sp>
      <p:sp>
        <p:nvSpPr>
          <p:cNvPr id="86" name="object 86"/>
          <p:cNvSpPr/>
          <p:nvPr/>
        </p:nvSpPr>
        <p:spPr>
          <a:xfrm>
            <a:off x="7751064" y="1822704"/>
            <a:ext cx="601980" cy="280670"/>
          </a:xfrm>
          <a:custGeom>
            <a:rect l="l" t="t" r="r" b="b"/>
            <a:pathLst>
              <a:path w="601979" h="280669">
                <a:moveTo>
                  <a:pt x="0" y="280415"/>
                </a:moveTo>
                <a:lnTo>
                  <a:pt x="601979" y="280415"/>
                </a:lnTo>
                <a:lnTo>
                  <a:pt x="601979" y="0"/>
                </a:lnTo>
                <a:lnTo>
                  <a:pt x="0" y="0"/>
                </a:lnTo>
                <a:lnTo>
                  <a:pt x="0" y="2804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7" name="object 87"/>
          <p:cNvSpPr txBox="1"/>
          <p:nvPr/>
        </p:nvSpPr>
        <p:spPr>
          <a:xfrm>
            <a:off x="7895081" y="1859407"/>
            <a:ext cx="31496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微软雅黑"/>
                <a:cs typeface="微软雅黑"/>
              </a:rPr>
              <a:t>53%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88" name="object 88"/>
          <p:cNvSpPr/>
          <p:nvPr/>
        </p:nvSpPr>
        <p:spPr>
          <a:xfrm>
            <a:off x="7610856" y="4331208"/>
            <a:ext cx="601980" cy="279400"/>
          </a:xfrm>
          <a:custGeom>
            <a:rect l="l" t="t" r="r" b="b"/>
            <a:pathLst>
              <a:path w="601979" h="279400">
                <a:moveTo>
                  <a:pt x="0" y="278892"/>
                </a:moveTo>
                <a:lnTo>
                  <a:pt x="601979" y="278892"/>
                </a:lnTo>
                <a:lnTo>
                  <a:pt x="601979" y="0"/>
                </a:lnTo>
                <a:lnTo>
                  <a:pt x="0" y="0"/>
                </a:lnTo>
                <a:lnTo>
                  <a:pt x="0" y="27889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9" name="object 89"/>
          <p:cNvSpPr txBox="1"/>
          <p:nvPr/>
        </p:nvSpPr>
        <p:spPr>
          <a:xfrm>
            <a:off x="10580878" y="2191893"/>
            <a:ext cx="67119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57200"/>
                <a:tab pos="657860"/>
              </a:tabLst>
            </a:pPr>
            <a:r>
              <a:rPr sz="1100">
                <a:latin typeface="微软雅黑"/>
                <a:cs typeface="微软雅黑"/>
              </a:rPr>
              <a:t>60%	</a:t>
            </a:r>
            <a:r>
              <a:rPr sz="1100" u="sng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 	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7754873" y="4367529"/>
            <a:ext cx="31496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微软雅黑"/>
                <a:cs typeface="微软雅黑"/>
              </a:rPr>
              <a:t>35%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91" name="object 91"/>
          <p:cNvSpPr/>
          <p:nvPr/>
        </p:nvSpPr>
        <p:spPr>
          <a:xfrm>
            <a:off x="10579607" y="4402835"/>
            <a:ext cx="601980" cy="279400"/>
          </a:xfrm>
          <a:custGeom>
            <a:rect l="l" t="t" r="r" b="b"/>
            <a:pathLst>
              <a:path w="601979" h="279400">
                <a:moveTo>
                  <a:pt x="0" y="278892"/>
                </a:moveTo>
                <a:lnTo>
                  <a:pt x="601979" y="278892"/>
                </a:lnTo>
                <a:lnTo>
                  <a:pt x="601979" y="0"/>
                </a:lnTo>
                <a:lnTo>
                  <a:pt x="0" y="0"/>
                </a:lnTo>
                <a:lnTo>
                  <a:pt x="0" y="27889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2" name="object 92"/>
          <p:cNvSpPr txBox="1"/>
          <p:nvPr/>
        </p:nvSpPr>
        <p:spPr>
          <a:xfrm>
            <a:off x="10723880" y="4439792"/>
            <a:ext cx="31496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微软雅黑"/>
                <a:cs typeface="微软雅黑"/>
              </a:rPr>
              <a:t>20%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93" name="object 93"/>
          <p:cNvSpPr/>
          <p:nvPr/>
        </p:nvSpPr>
        <p:spPr>
          <a:xfrm>
            <a:off x="1694984" y="4154423"/>
            <a:ext cx="4094261" cy="818312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4" name="object 94"/>
          <p:cNvSpPr txBox="1"/>
          <p:nvPr/>
        </p:nvSpPr>
        <p:spPr>
          <a:xfrm>
            <a:off x="3192907" y="4442840"/>
            <a:ext cx="105156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0">
                <a:latin typeface="微软雅黑"/>
                <a:cs typeface="微软雅黑"/>
              </a:rPr>
              <a:t>openEuler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95" name="object 95"/>
          <p:cNvSpPr/>
          <p:nvPr/>
        </p:nvSpPr>
        <p:spPr>
          <a:xfrm>
            <a:off x="2140808" y="1030224"/>
            <a:ext cx="1888647" cy="975360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1321308" y="2250948"/>
            <a:ext cx="5129784" cy="333755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2053589" y="5089823"/>
            <a:ext cx="376428" cy="512561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1450847" y="4946903"/>
            <a:ext cx="4921250" cy="904240"/>
          </a:xfrm>
          <a:custGeom>
            <a:rect l="l" t="t" r="r" b="b"/>
            <a:pathLst>
              <a:path w="4921250" h="904239">
                <a:moveTo>
                  <a:pt x="0" y="70739"/>
                </a:moveTo>
                <a:lnTo>
                  <a:pt x="5552" y="43183"/>
                </a:lnTo>
                <a:lnTo>
                  <a:pt x="20701" y="20701"/>
                </a:lnTo>
                <a:lnTo>
                  <a:pt x="43183" y="5552"/>
                </a:lnTo>
                <a:lnTo>
                  <a:pt x="70739" y="0"/>
                </a:lnTo>
                <a:lnTo>
                  <a:pt x="4850257" y="0"/>
                </a:lnTo>
                <a:lnTo>
                  <a:pt x="4877812" y="5552"/>
                </a:lnTo>
                <a:lnTo>
                  <a:pt x="4900295" y="20701"/>
                </a:lnTo>
                <a:lnTo>
                  <a:pt x="4915443" y="43183"/>
                </a:lnTo>
                <a:lnTo>
                  <a:pt x="4920996" y="70739"/>
                </a:lnTo>
                <a:lnTo>
                  <a:pt x="4920996" y="833043"/>
                </a:lnTo>
                <a:lnTo>
                  <a:pt x="4915443" y="860558"/>
                </a:lnTo>
                <a:lnTo>
                  <a:pt x="4900295" y="883027"/>
                </a:lnTo>
                <a:lnTo>
                  <a:pt x="4877812" y="898176"/>
                </a:lnTo>
                <a:lnTo>
                  <a:pt x="4850257" y="903732"/>
                </a:lnTo>
                <a:lnTo>
                  <a:pt x="70739" y="903732"/>
                </a:lnTo>
                <a:lnTo>
                  <a:pt x="43183" y="898176"/>
                </a:lnTo>
                <a:lnTo>
                  <a:pt x="20701" y="883027"/>
                </a:lnTo>
                <a:lnTo>
                  <a:pt x="5552" y="860558"/>
                </a:lnTo>
                <a:lnTo>
                  <a:pt x="0" y="833043"/>
                </a:lnTo>
                <a:lnTo>
                  <a:pt x="0" y="70739"/>
                </a:lnTo>
                <a:close/>
              </a:path>
            </a:pathLst>
          </a:custGeom>
          <a:ln w="12192">
            <a:solidFill>
              <a:srgbClr val="7E7E7E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9" name="object 99"/>
          <p:cNvSpPr txBox="1"/>
          <p:nvPr/>
        </p:nvSpPr>
        <p:spPr>
          <a:xfrm>
            <a:off x="1786889" y="5572150"/>
            <a:ext cx="850265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b="1" i="1" spc="-5">
                <a:latin typeface="微软雅黑"/>
                <a:cs typeface="微软雅黑"/>
              </a:rPr>
              <a:t>鲲鹏服务器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100" name="object 100"/>
          <p:cNvSpPr/>
          <p:nvPr/>
        </p:nvSpPr>
        <p:spPr>
          <a:xfrm>
            <a:off x="3171194" y="5266944"/>
            <a:ext cx="2824476" cy="504444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3787140" y="5291328"/>
            <a:ext cx="1626108" cy="272796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3852883" y="5256529"/>
            <a:ext cx="189230" cy="0"/>
          </a:xfrm>
          <a:custGeom>
            <a:rect l="l" t="t" r="r" b="b"/>
            <a:pathLst>
              <a:path w="189229">
                <a:moveTo>
                  <a:pt x="0" y="0"/>
                </a:moveTo>
                <a:lnTo>
                  <a:pt x="188891" y="0"/>
                </a:lnTo>
              </a:path>
            </a:pathLst>
          </a:custGeom>
          <a:ln w="3175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3849623" y="5248909"/>
            <a:ext cx="192405" cy="0"/>
          </a:xfrm>
          <a:custGeom>
            <a:rect l="l" t="t" r="r" b="b"/>
            <a:pathLst>
              <a:path w="192404">
                <a:moveTo>
                  <a:pt x="0" y="0"/>
                </a:moveTo>
                <a:lnTo>
                  <a:pt x="192150" y="0"/>
                </a:lnTo>
              </a:path>
            </a:pathLst>
          </a:custGeom>
          <a:ln w="1270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4" name="object 104"/>
          <p:cNvSpPr/>
          <p:nvPr/>
        </p:nvSpPr>
        <p:spPr>
          <a:xfrm flipH="1">
            <a:off x="3861180" y="5096509"/>
            <a:ext cx="0" cy="146050"/>
          </a:xfrm>
          <a:custGeom>
            <a:rect l="l" t="t" r="r" b="b"/>
            <a:pathLst>
              <a:path h="146050">
                <a:moveTo>
                  <a:pt x="0" y="0"/>
                </a:moveTo>
                <a:lnTo>
                  <a:pt x="0" y="146050"/>
                </a:lnTo>
              </a:path>
            </a:pathLst>
          </a:custGeom>
          <a:ln w="23113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3849623" y="5090795"/>
            <a:ext cx="352425" cy="0"/>
          </a:xfrm>
          <a:custGeom>
            <a:rect l="l" t="t" r="r" b="b"/>
            <a:pathLst>
              <a:path w="352425">
                <a:moveTo>
                  <a:pt x="0" y="0"/>
                </a:moveTo>
                <a:lnTo>
                  <a:pt x="352043" y="0"/>
                </a:lnTo>
              </a:path>
            </a:pathLst>
          </a:custGeom>
          <a:ln w="11429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3851936" y="5083175"/>
            <a:ext cx="347980" cy="0"/>
          </a:xfrm>
          <a:custGeom>
            <a:rect l="l" t="t" r="r" b="b"/>
            <a:pathLst>
              <a:path w="347979">
                <a:moveTo>
                  <a:pt x="0" y="0"/>
                </a:moveTo>
                <a:lnTo>
                  <a:pt x="347419" y="0"/>
                </a:lnTo>
              </a:path>
            </a:pathLst>
          </a:custGeom>
          <a:ln w="381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4107434" y="5256529"/>
            <a:ext cx="91440" cy="0"/>
          </a:xfrm>
          <a:custGeom>
            <a:rect l="l" t="t" r="r" b="b"/>
            <a:pathLst>
              <a:path w="91439">
                <a:moveTo>
                  <a:pt x="0" y="0"/>
                </a:moveTo>
                <a:lnTo>
                  <a:pt x="90974" y="0"/>
                </a:lnTo>
              </a:path>
            </a:pathLst>
          </a:custGeom>
          <a:ln w="3175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4107434" y="5248909"/>
            <a:ext cx="94615" cy="0"/>
          </a:xfrm>
          <a:custGeom>
            <a:rect l="l" t="t" r="r" b="b"/>
            <a:pathLst>
              <a:path w="94614">
                <a:moveTo>
                  <a:pt x="0" y="0"/>
                </a:moveTo>
                <a:lnTo>
                  <a:pt x="94233" y="0"/>
                </a:lnTo>
              </a:path>
            </a:pathLst>
          </a:custGeom>
          <a:ln w="1270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9" name="object 109"/>
          <p:cNvSpPr/>
          <p:nvPr/>
        </p:nvSpPr>
        <p:spPr>
          <a:xfrm flipH="1">
            <a:off x="4190110" y="5096509"/>
            <a:ext cx="0" cy="146050"/>
          </a:xfrm>
          <a:custGeom>
            <a:rect l="l" t="t" r="r" b="b"/>
            <a:pathLst>
              <a:path h="146050">
                <a:moveTo>
                  <a:pt x="0" y="0"/>
                </a:moveTo>
                <a:lnTo>
                  <a:pt x="0" y="146050"/>
                </a:lnTo>
              </a:path>
            </a:pathLst>
          </a:custGeom>
          <a:ln w="23113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4009644" y="5234940"/>
            <a:ext cx="48895" cy="32384"/>
          </a:xfrm>
          <a:custGeom>
            <a:rect l="l" t="t" r="r" b="b"/>
            <a:pathLst>
              <a:path w="48895" h="32384">
                <a:moveTo>
                  <a:pt x="23875" y="0"/>
                </a:moveTo>
                <a:lnTo>
                  <a:pt x="14519" y="1285"/>
                </a:lnTo>
                <a:lnTo>
                  <a:pt x="6937" y="4762"/>
                </a:lnTo>
                <a:lnTo>
                  <a:pt x="1855" y="9858"/>
                </a:lnTo>
                <a:lnTo>
                  <a:pt x="0" y="16002"/>
                </a:lnTo>
                <a:lnTo>
                  <a:pt x="1855" y="22145"/>
                </a:lnTo>
                <a:lnTo>
                  <a:pt x="6937" y="27241"/>
                </a:lnTo>
                <a:lnTo>
                  <a:pt x="14519" y="30718"/>
                </a:lnTo>
                <a:lnTo>
                  <a:pt x="23875" y="32004"/>
                </a:lnTo>
                <a:lnTo>
                  <a:pt x="33819" y="30718"/>
                </a:lnTo>
                <a:lnTo>
                  <a:pt x="41703" y="27241"/>
                </a:lnTo>
                <a:lnTo>
                  <a:pt x="46896" y="22145"/>
                </a:lnTo>
                <a:lnTo>
                  <a:pt x="48767" y="16002"/>
                </a:lnTo>
                <a:lnTo>
                  <a:pt x="46896" y="9858"/>
                </a:lnTo>
                <a:lnTo>
                  <a:pt x="41703" y="4762"/>
                </a:lnTo>
                <a:lnTo>
                  <a:pt x="33819" y="1285"/>
                </a:lnTo>
                <a:lnTo>
                  <a:pt x="23875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4084320" y="5234940"/>
            <a:ext cx="47625" cy="32384"/>
          </a:xfrm>
          <a:custGeom>
            <a:rect l="l" t="t" r="r" b="b"/>
            <a:pathLst>
              <a:path w="47625" h="32384">
                <a:moveTo>
                  <a:pt x="23621" y="0"/>
                </a:moveTo>
                <a:lnTo>
                  <a:pt x="14573" y="1285"/>
                </a:lnTo>
                <a:lnTo>
                  <a:pt x="7048" y="4762"/>
                </a:lnTo>
                <a:lnTo>
                  <a:pt x="1904" y="9858"/>
                </a:lnTo>
                <a:lnTo>
                  <a:pt x="0" y="16002"/>
                </a:lnTo>
                <a:lnTo>
                  <a:pt x="1905" y="22145"/>
                </a:lnTo>
                <a:lnTo>
                  <a:pt x="7048" y="27241"/>
                </a:lnTo>
                <a:lnTo>
                  <a:pt x="14573" y="30718"/>
                </a:lnTo>
                <a:lnTo>
                  <a:pt x="23621" y="32004"/>
                </a:lnTo>
                <a:lnTo>
                  <a:pt x="32670" y="30718"/>
                </a:lnTo>
                <a:lnTo>
                  <a:pt x="40195" y="27241"/>
                </a:lnTo>
                <a:lnTo>
                  <a:pt x="45338" y="22145"/>
                </a:lnTo>
                <a:lnTo>
                  <a:pt x="47243" y="16002"/>
                </a:lnTo>
                <a:lnTo>
                  <a:pt x="45338" y="9858"/>
                </a:lnTo>
                <a:lnTo>
                  <a:pt x="40195" y="4762"/>
                </a:lnTo>
                <a:lnTo>
                  <a:pt x="32670" y="1285"/>
                </a:lnTo>
                <a:lnTo>
                  <a:pt x="23621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3889247" y="5045964"/>
            <a:ext cx="21590" cy="24765"/>
          </a:xfrm>
          <a:custGeom>
            <a:rect l="l" t="t" r="r" b="b"/>
            <a:pathLst>
              <a:path w="21589" h="24764">
                <a:moveTo>
                  <a:pt x="21336" y="24384"/>
                </a:moveTo>
                <a:lnTo>
                  <a:pt x="0" y="24384"/>
                </a:lnTo>
                <a:lnTo>
                  <a:pt x="0" y="0"/>
                </a:lnTo>
                <a:lnTo>
                  <a:pt x="21336" y="0"/>
                </a:lnTo>
                <a:lnTo>
                  <a:pt x="21336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3941064" y="5045964"/>
            <a:ext cx="21590" cy="24765"/>
          </a:xfrm>
          <a:custGeom>
            <a:rect l="l" t="t" r="r" b="b"/>
            <a:pathLst>
              <a:path w="21589" h="24764">
                <a:moveTo>
                  <a:pt x="21336" y="24384"/>
                </a:moveTo>
                <a:lnTo>
                  <a:pt x="0" y="24384"/>
                </a:lnTo>
                <a:lnTo>
                  <a:pt x="0" y="0"/>
                </a:lnTo>
                <a:lnTo>
                  <a:pt x="21336" y="0"/>
                </a:lnTo>
                <a:lnTo>
                  <a:pt x="21336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3992879" y="5045964"/>
            <a:ext cx="21590" cy="24765"/>
          </a:xfrm>
          <a:custGeom>
            <a:rect l="l" t="t" r="r" b="b"/>
            <a:pathLst>
              <a:path w="21589" h="24764">
                <a:moveTo>
                  <a:pt x="21336" y="24384"/>
                </a:moveTo>
                <a:lnTo>
                  <a:pt x="0" y="24384"/>
                </a:lnTo>
                <a:lnTo>
                  <a:pt x="0" y="0"/>
                </a:lnTo>
                <a:lnTo>
                  <a:pt x="21336" y="0"/>
                </a:lnTo>
                <a:lnTo>
                  <a:pt x="21336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4044696" y="5045964"/>
            <a:ext cx="21590" cy="24765"/>
          </a:xfrm>
          <a:custGeom>
            <a:rect l="l" t="t" r="r" b="b"/>
            <a:pathLst>
              <a:path w="21589" h="24764">
                <a:moveTo>
                  <a:pt x="21336" y="24384"/>
                </a:moveTo>
                <a:lnTo>
                  <a:pt x="0" y="24384"/>
                </a:lnTo>
                <a:lnTo>
                  <a:pt x="0" y="0"/>
                </a:lnTo>
                <a:lnTo>
                  <a:pt x="21336" y="0"/>
                </a:lnTo>
                <a:lnTo>
                  <a:pt x="21336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4093464" y="5045964"/>
            <a:ext cx="24765" cy="24765"/>
          </a:xfrm>
          <a:custGeom>
            <a:rect l="l" t="t" r="r" b="b"/>
            <a:pathLst>
              <a:path w="24764" h="24764">
                <a:moveTo>
                  <a:pt x="24384" y="24384"/>
                </a:moveTo>
                <a:lnTo>
                  <a:pt x="0" y="24384"/>
                </a:lnTo>
                <a:lnTo>
                  <a:pt x="0" y="0"/>
                </a:lnTo>
                <a:lnTo>
                  <a:pt x="24384" y="0"/>
                </a:lnTo>
                <a:lnTo>
                  <a:pt x="24384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4145279" y="5045964"/>
            <a:ext cx="24765" cy="24765"/>
          </a:xfrm>
          <a:custGeom>
            <a:rect l="l" t="t" r="r" b="b"/>
            <a:pathLst>
              <a:path w="24764" h="24764">
                <a:moveTo>
                  <a:pt x="24384" y="24384"/>
                </a:moveTo>
                <a:lnTo>
                  <a:pt x="0" y="24384"/>
                </a:lnTo>
                <a:lnTo>
                  <a:pt x="0" y="0"/>
                </a:lnTo>
                <a:lnTo>
                  <a:pt x="24384" y="0"/>
                </a:lnTo>
                <a:lnTo>
                  <a:pt x="24384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3889247" y="5277611"/>
            <a:ext cx="21590" cy="22860"/>
          </a:xfrm>
          <a:custGeom>
            <a:rect l="l" t="t" r="r" b="b"/>
            <a:pathLst>
              <a:path w="21589" h="22860">
                <a:moveTo>
                  <a:pt x="21336" y="22859"/>
                </a:moveTo>
                <a:lnTo>
                  <a:pt x="0" y="22859"/>
                </a:lnTo>
                <a:lnTo>
                  <a:pt x="0" y="0"/>
                </a:lnTo>
                <a:lnTo>
                  <a:pt x="21336" y="0"/>
                </a:lnTo>
                <a:lnTo>
                  <a:pt x="21336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3941064" y="5277611"/>
            <a:ext cx="21590" cy="22860"/>
          </a:xfrm>
          <a:custGeom>
            <a:rect l="l" t="t" r="r" b="b"/>
            <a:pathLst>
              <a:path w="21589" h="22860">
                <a:moveTo>
                  <a:pt x="21336" y="22859"/>
                </a:moveTo>
                <a:lnTo>
                  <a:pt x="0" y="22859"/>
                </a:lnTo>
                <a:lnTo>
                  <a:pt x="0" y="0"/>
                </a:lnTo>
                <a:lnTo>
                  <a:pt x="21336" y="0"/>
                </a:lnTo>
                <a:lnTo>
                  <a:pt x="21336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3992879" y="5277611"/>
            <a:ext cx="21590" cy="22860"/>
          </a:xfrm>
          <a:custGeom>
            <a:rect l="l" t="t" r="r" b="b"/>
            <a:pathLst>
              <a:path w="21589" h="22860">
                <a:moveTo>
                  <a:pt x="21336" y="22859"/>
                </a:moveTo>
                <a:lnTo>
                  <a:pt x="0" y="22859"/>
                </a:lnTo>
                <a:lnTo>
                  <a:pt x="0" y="0"/>
                </a:lnTo>
                <a:lnTo>
                  <a:pt x="21336" y="0"/>
                </a:lnTo>
                <a:lnTo>
                  <a:pt x="21336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4044696" y="5277611"/>
            <a:ext cx="21590" cy="22860"/>
          </a:xfrm>
          <a:custGeom>
            <a:rect l="l" t="t" r="r" b="b"/>
            <a:pathLst>
              <a:path w="21589" h="22860">
                <a:moveTo>
                  <a:pt x="21336" y="22859"/>
                </a:moveTo>
                <a:lnTo>
                  <a:pt x="0" y="22859"/>
                </a:lnTo>
                <a:lnTo>
                  <a:pt x="0" y="0"/>
                </a:lnTo>
                <a:lnTo>
                  <a:pt x="21336" y="0"/>
                </a:lnTo>
                <a:lnTo>
                  <a:pt x="21336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4093464" y="5277611"/>
            <a:ext cx="24765" cy="22860"/>
          </a:xfrm>
          <a:custGeom>
            <a:rect l="l" t="t" r="r" b="b"/>
            <a:pathLst>
              <a:path w="24764" h="22860">
                <a:moveTo>
                  <a:pt x="24384" y="22859"/>
                </a:moveTo>
                <a:lnTo>
                  <a:pt x="0" y="22859"/>
                </a:lnTo>
                <a:lnTo>
                  <a:pt x="0" y="0"/>
                </a:lnTo>
                <a:lnTo>
                  <a:pt x="24384" y="0"/>
                </a:lnTo>
                <a:lnTo>
                  <a:pt x="24384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4145279" y="5277611"/>
            <a:ext cx="24765" cy="22860"/>
          </a:xfrm>
          <a:custGeom>
            <a:rect l="l" t="t" r="r" b="b"/>
            <a:pathLst>
              <a:path w="24764" h="22860">
                <a:moveTo>
                  <a:pt x="24384" y="22859"/>
                </a:moveTo>
                <a:lnTo>
                  <a:pt x="0" y="22859"/>
                </a:lnTo>
                <a:lnTo>
                  <a:pt x="0" y="0"/>
                </a:lnTo>
                <a:lnTo>
                  <a:pt x="24384" y="0"/>
                </a:lnTo>
                <a:lnTo>
                  <a:pt x="24384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4218432" y="5114544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4218432" y="5148071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4218432" y="5183123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4218432" y="5216652"/>
            <a:ext cx="35560" cy="15240"/>
          </a:xfrm>
          <a:custGeom>
            <a:rect l="l" t="t" r="r" b="b"/>
            <a:pathLst>
              <a:path w="35560" h="15239">
                <a:moveTo>
                  <a:pt x="35051" y="15240"/>
                </a:moveTo>
                <a:lnTo>
                  <a:pt x="0" y="15240"/>
                </a:lnTo>
                <a:lnTo>
                  <a:pt x="0" y="0"/>
                </a:lnTo>
                <a:lnTo>
                  <a:pt x="35051" y="0"/>
                </a:lnTo>
                <a:lnTo>
                  <a:pt x="35051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3796284" y="5114544"/>
            <a:ext cx="33655" cy="15240"/>
          </a:xfrm>
          <a:custGeom>
            <a:rect l="l" t="t" r="r" b="b"/>
            <a:pathLst>
              <a:path w="33654" h="15239">
                <a:moveTo>
                  <a:pt x="33527" y="15239"/>
                </a:moveTo>
                <a:lnTo>
                  <a:pt x="0" y="15239"/>
                </a:lnTo>
                <a:lnTo>
                  <a:pt x="0" y="0"/>
                </a:lnTo>
                <a:lnTo>
                  <a:pt x="33527" y="0"/>
                </a:lnTo>
                <a:lnTo>
                  <a:pt x="33527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3796284" y="5148071"/>
            <a:ext cx="33655" cy="15240"/>
          </a:xfrm>
          <a:custGeom>
            <a:rect l="l" t="t" r="r" b="b"/>
            <a:pathLst>
              <a:path w="33654" h="15239">
                <a:moveTo>
                  <a:pt x="33527" y="15239"/>
                </a:moveTo>
                <a:lnTo>
                  <a:pt x="0" y="15239"/>
                </a:lnTo>
                <a:lnTo>
                  <a:pt x="0" y="0"/>
                </a:lnTo>
                <a:lnTo>
                  <a:pt x="33527" y="0"/>
                </a:lnTo>
                <a:lnTo>
                  <a:pt x="33527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3796284" y="5183123"/>
            <a:ext cx="33655" cy="15240"/>
          </a:xfrm>
          <a:custGeom>
            <a:rect l="l" t="t" r="r" b="b"/>
            <a:pathLst>
              <a:path w="33654" h="15239">
                <a:moveTo>
                  <a:pt x="33527" y="15239"/>
                </a:moveTo>
                <a:lnTo>
                  <a:pt x="0" y="15239"/>
                </a:lnTo>
                <a:lnTo>
                  <a:pt x="0" y="0"/>
                </a:lnTo>
                <a:lnTo>
                  <a:pt x="33527" y="0"/>
                </a:lnTo>
                <a:lnTo>
                  <a:pt x="33527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3796284" y="5216652"/>
            <a:ext cx="33655" cy="15240"/>
          </a:xfrm>
          <a:custGeom>
            <a:rect l="l" t="t" r="r" b="b"/>
            <a:pathLst>
              <a:path w="33654" h="15239">
                <a:moveTo>
                  <a:pt x="33527" y="15240"/>
                </a:moveTo>
                <a:lnTo>
                  <a:pt x="0" y="15240"/>
                </a:lnTo>
                <a:lnTo>
                  <a:pt x="0" y="0"/>
                </a:lnTo>
                <a:lnTo>
                  <a:pt x="33527" y="0"/>
                </a:lnTo>
                <a:lnTo>
                  <a:pt x="33527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4427431" y="5256529"/>
            <a:ext cx="189230" cy="0"/>
          </a:xfrm>
          <a:custGeom>
            <a:rect l="l" t="t" r="r" b="b"/>
            <a:pathLst>
              <a:path w="189229">
                <a:moveTo>
                  <a:pt x="0" y="0"/>
                </a:moveTo>
                <a:lnTo>
                  <a:pt x="188891" y="0"/>
                </a:lnTo>
              </a:path>
            </a:pathLst>
          </a:custGeom>
          <a:ln w="3175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4424171" y="5248909"/>
            <a:ext cx="192405" cy="0"/>
          </a:xfrm>
          <a:custGeom>
            <a:rect l="l" t="t" r="r" b="b"/>
            <a:pathLst>
              <a:path w="192404">
                <a:moveTo>
                  <a:pt x="0" y="0"/>
                </a:moveTo>
                <a:lnTo>
                  <a:pt x="192150" y="0"/>
                </a:lnTo>
              </a:path>
            </a:pathLst>
          </a:custGeom>
          <a:ln w="1270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4" name="object 134"/>
          <p:cNvSpPr/>
          <p:nvPr/>
        </p:nvSpPr>
        <p:spPr>
          <a:xfrm flipH="1">
            <a:off x="4435728" y="5096509"/>
            <a:ext cx="0" cy="146050"/>
          </a:xfrm>
          <a:custGeom>
            <a:rect l="l" t="t" r="r" b="b"/>
            <a:pathLst>
              <a:path h="146050">
                <a:moveTo>
                  <a:pt x="0" y="0"/>
                </a:moveTo>
                <a:lnTo>
                  <a:pt x="0" y="146050"/>
                </a:lnTo>
              </a:path>
            </a:pathLst>
          </a:custGeom>
          <a:ln w="23113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4424171" y="5090795"/>
            <a:ext cx="352425" cy="0"/>
          </a:xfrm>
          <a:custGeom>
            <a:rect l="l" t="t" r="r" b="b"/>
            <a:pathLst>
              <a:path w="352425">
                <a:moveTo>
                  <a:pt x="0" y="0"/>
                </a:moveTo>
                <a:lnTo>
                  <a:pt x="352043" y="0"/>
                </a:lnTo>
              </a:path>
            </a:pathLst>
          </a:custGeom>
          <a:ln w="11429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4426484" y="5083175"/>
            <a:ext cx="347980" cy="0"/>
          </a:xfrm>
          <a:custGeom>
            <a:rect l="l" t="t" r="r" b="b"/>
            <a:pathLst>
              <a:path w="347979">
                <a:moveTo>
                  <a:pt x="0" y="0"/>
                </a:moveTo>
                <a:lnTo>
                  <a:pt x="347419" y="0"/>
                </a:lnTo>
              </a:path>
            </a:pathLst>
          </a:custGeom>
          <a:ln w="381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4681982" y="5256529"/>
            <a:ext cx="91440" cy="0"/>
          </a:xfrm>
          <a:custGeom>
            <a:rect l="l" t="t" r="r" b="b"/>
            <a:pathLst>
              <a:path w="91439">
                <a:moveTo>
                  <a:pt x="0" y="0"/>
                </a:moveTo>
                <a:lnTo>
                  <a:pt x="90974" y="0"/>
                </a:lnTo>
              </a:path>
            </a:pathLst>
          </a:custGeom>
          <a:ln w="3175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4681982" y="5248909"/>
            <a:ext cx="94615" cy="0"/>
          </a:xfrm>
          <a:custGeom>
            <a:rect l="l" t="t" r="r" b="b"/>
            <a:pathLst>
              <a:path w="94614">
                <a:moveTo>
                  <a:pt x="0" y="0"/>
                </a:moveTo>
                <a:lnTo>
                  <a:pt x="94233" y="0"/>
                </a:lnTo>
              </a:path>
            </a:pathLst>
          </a:custGeom>
          <a:ln w="1270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9" name="object 139"/>
          <p:cNvSpPr/>
          <p:nvPr/>
        </p:nvSpPr>
        <p:spPr>
          <a:xfrm flipH="1">
            <a:off x="4764659" y="5096509"/>
            <a:ext cx="0" cy="146050"/>
          </a:xfrm>
          <a:custGeom>
            <a:rect l="l" t="t" r="r" b="b"/>
            <a:pathLst>
              <a:path h="146050">
                <a:moveTo>
                  <a:pt x="0" y="0"/>
                </a:moveTo>
                <a:lnTo>
                  <a:pt x="0" y="146050"/>
                </a:lnTo>
              </a:path>
            </a:pathLst>
          </a:custGeom>
          <a:ln w="23113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4585715" y="5234940"/>
            <a:ext cx="47625" cy="32384"/>
          </a:xfrm>
          <a:custGeom>
            <a:rect l="l" t="t" r="r" b="b"/>
            <a:pathLst>
              <a:path w="47625" h="32384">
                <a:moveTo>
                  <a:pt x="23113" y="0"/>
                </a:moveTo>
                <a:lnTo>
                  <a:pt x="14037" y="1285"/>
                </a:lnTo>
                <a:lnTo>
                  <a:pt x="6699" y="4762"/>
                </a:lnTo>
                <a:lnTo>
                  <a:pt x="1789" y="9858"/>
                </a:lnTo>
                <a:lnTo>
                  <a:pt x="0" y="16002"/>
                </a:lnTo>
                <a:lnTo>
                  <a:pt x="1789" y="22145"/>
                </a:lnTo>
                <a:lnTo>
                  <a:pt x="6699" y="27241"/>
                </a:lnTo>
                <a:lnTo>
                  <a:pt x="14037" y="30718"/>
                </a:lnTo>
                <a:lnTo>
                  <a:pt x="23113" y="32004"/>
                </a:lnTo>
                <a:lnTo>
                  <a:pt x="32777" y="30718"/>
                </a:lnTo>
                <a:lnTo>
                  <a:pt x="40417" y="27241"/>
                </a:lnTo>
                <a:lnTo>
                  <a:pt x="45438" y="22145"/>
                </a:lnTo>
                <a:lnTo>
                  <a:pt x="47244" y="16002"/>
                </a:lnTo>
                <a:lnTo>
                  <a:pt x="45438" y="9858"/>
                </a:lnTo>
                <a:lnTo>
                  <a:pt x="40417" y="4762"/>
                </a:lnTo>
                <a:lnTo>
                  <a:pt x="32777" y="1285"/>
                </a:lnTo>
                <a:lnTo>
                  <a:pt x="23113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4658867" y="5234940"/>
            <a:ext cx="48895" cy="32384"/>
          </a:xfrm>
          <a:custGeom>
            <a:rect l="l" t="t" r="r" b="b"/>
            <a:pathLst>
              <a:path w="48895" h="32384">
                <a:moveTo>
                  <a:pt x="24384" y="0"/>
                </a:moveTo>
                <a:lnTo>
                  <a:pt x="15055" y="1285"/>
                </a:lnTo>
                <a:lnTo>
                  <a:pt x="7286" y="4762"/>
                </a:lnTo>
                <a:lnTo>
                  <a:pt x="1970" y="9858"/>
                </a:lnTo>
                <a:lnTo>
                  <a:pt x="0" y="16002"/>
                </a:lnTo>
                <a:lnTo>
                  <a:pt x="1970" y="22145"/>
                </a:lnTo>
                <a:lnTo>
                  <a:pt x="7286" y="27241"/>
                </a:lnTo>
                <a:lnTo>
                  <a:pt x="15055" y="30718"/>
                </a:lnTo>
                <a:lnTo>
                  <a:pt x="24384" y="32004"/>
                </a:lnTo>
                <a:lnTo>
                  <a:pt x="33712" y="30718"/>
                </a:lnTo>
                <a:lnTo>
                  <a:pt x="41481" y="27241"/>
                </a:lnTo>
                <a:lnTo>
                  <a:pt x="46797" y="22145"/>
                </a:lnTo>
                <a:lnTo>
                  <a:pt x="48768" y="16002"/>
                </a:lnTo>
                <a:lnTo>
                  <a:pt x="46797" y="9858"/>
                </a:lnTo>
                <a:lnTo>
                  <a:pt x="41481" y="4762"/>
                </a:lnTo>
                <a:lnTo>
                  <a:pt x="33712" y="1285"/>
                </a:lnTo>
                <a:lnTo>
                  <a:pt x="24384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4463796" y="5045964"/>
            <a:ext cx="22860" cy="24765"/>
          </a:xfrm>
          <a:custGeom>
            <a:rect l="l" t="t" r="r" b="b"/>
            <a:pathLst>
              <a:path w="22860" h="24764">
                <a:moveTo>
                  <a:pt x="22859" y="24384"/>
                </a:moveTo>
                <a:lnTo>
                  <a:pt x="0" y="24384"/>
                </a:lnTo>
                <a:lnTo>
                  <a:pt x="0" y="0"/>
                </a:lnTo>
                <a:lnTo>
                  <a:pt x="22859" y="0"/>
                </a:lnTo>
                <a:lnTo>
                  <a:pt x="22859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4515611" y="5045964"/>
            <a:ext cx="22860" cy="24765"/>
          </a:xfrm>
          <a:custGeom>
            <a:rect l="l" t="t" r="r" b="b"/>
            <a:pathLst>
              <a:path w="22860" h="24764">
                <a:moveTo>
                  <a:pt x="22860" y="24384"/>
                </a:moveTo>
                <a:lnTo>
                  <a:pt x="0" y="24384"/>
                </a:lnTo>
                <a:lnTo>
                  <a:pt x="0" y="0"/>
                </a:lnTo>
                <a:lnTo>
                  <a:pt x="22860" y="0"/>
                </a:lnTo>
                <a:lnTo>
                  <a:pt x="22860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4567428" y="5045964"/>
            <a:ext cx="22860" cy="24765"/>
          </a:xfrm>
          <a:custGeom>
            <a:rect l="l" t="t" r="r" b="b"/>
            <a:pathLst>
              <a:path w="22860" h="24764">
                <a:moveTo>
                  <a:pt x="22860" y="24384"/>
                </a:moveTo>
                <a:lnTo>
                  <a:pt x="0" y="24384"/>
                </a:lnTo>
                <a:lnTo>
                  <a:pt x="0" y="0"/>
                </a:lnTo>
                <a:lnTo>
                  <a:pt x="22860" y="0"/>
                </a:lnTo>
                <a:lnTo>
                  <a:pt x="22860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4619244" y="5045964"/>
            <a:ext cx="22860" cy="24765"/>
          </a:xfrm>
          <a:custGeom>
            <a:rect l="l" t="t" r="r" b="b"/>
            <a:pathLst>
              <a:path w="22860" h="24764">
                <a:moveTo>
                  <a:pt x="22859" y="24384"/>
                </a:moveTo>
                <a:lnTo>
                  <a:pt x="0" y="24384"/>
                </a:lnTo>
                <a:lnTo>
                  <a:pt x="0" y="0"/>
                </a:lnTo>
                <a:lnTo>
                  <a:pt x="22859" y="0"/>
                </a:lnTo>
                <a:lnTo>
                  <a:pt x="22859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4669535" y="5045964"/>
            <a:ext cx="24765" cy="24765"/>
          </a:xfrm>
          <a:custGeom>
            <a:rect l="l" t="t" r="r" b="b"/>
            <a:pathLst>
              <a:path w="24764" h="24764">
                <a:moveTo>
                  <a:pt x="24384" y="24384"/>
                </a:moveTo>
                <a:lnTo>
                  <a:pt x="0" y="24384"/>
                </a:lnTo>
                <a:lnTo>
                  <a:pt x="0" y="0"/>
                </a:lnTo>
                <a:lnTo>
                  <a:pt x="24384" y="0"/>
                </a:lnTo>
                <a:lnTo>
                  <a:pt x="24384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4721352" y="5045964"/>
            <a:ext cx="24765" cy="24765"/>
          </a:xfrm>
          <a:custGeom>
            <a:rect l="l" t="t" r="r" b="b"/>
            <a:pathLst>
              <a:path w="24764" h="24764">
                <a:moveTo>
                  <a:pt x="24384" y="24384"/>
                </a:moveTo>
                <a:lnTo>
                  <a:pt x="0" y="24384"/>
                </a:lnTo>
                <a:lnTo>
                  <a:pt x="0" y="0"/>
                </a:lnTo>
                <a:lnTo>
                  <a:pt x="24384" y="0"/>
                </a:lnTo>
                <a:lnTo>
                  <a:pt x="24384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4463796" y="5277611"/>
            <a:ext cx="22860" cy="22860"/>
          </a:xfrm>
          <a:custGeom>
            <a:rect l="l" t="t" r="r" b="b"/>
            <a:pathLst>
              <a:path w="22860" h="22860">
                <a:moveTo>
                  <a:pt x="22859" y="22859"/>
                </a:moveTo>
                <a:lnTo>
                  <a:pt x="0" y="22859"/>
                </a:lnTo>
                <a:lnTo>
                  <a:pt x="0" y="0"/>
                </a:lnTo>
                <a:lnTo>
                  <a:pt x="22859" y="0"/>
                </a:lnTo>
                <a:lnTo>
                  <a:pt x="22859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4515611" y="5277611"/>
            <a:ext cx="22860" cy="22860"/>
          </a:xfrm>
          <a:custGeom>
            <a:rect l="l" t="t" r="r" b="b"/>
            <a:pathLst>
              <a:path w="22860" h="22860">
                <a:moveTo>
                  <a:pt x="22860" y="22859"/>
                </a:moveTo>
                <a:lnTo>
                  <a:pt x="0" y="22859"/>
                </a:lnTo>
                <a:lnTo>
                  <a:pt x="0" y="0"/>
                </a:lnTo>
                <a:lnTo>
                  <a:pt x="22860" y="0"/>
                </a:lnTo>
                <a:lnTo>
                  <a:pt x="22860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4567428" y="5277611"/>
            <a:ext cx="22860" cy="22860"/>
          </a:xfrm>
          <a:custGeom>
            <a:rect l="l" t="t" r="r" b="b"/>
            <a:pathLst>
              <a:path w="22860" h="22860">
                <a:moveTo>
                  <a:pt x="22860" y="22859"/>
                </a:moveTo>
                <a:lnTo>
                  <a:pt x="0" y="22859"/>
                </a:lnTo>
                <a:lnTo>
                  <a:pt x="0" y="0"/>
                </a:lnTo>
                <a:lnTo>
                  <a:pt x="22860" y="0"/>
                </a:lnTo>
                <a:lnTo>
                  <a:pt x="22860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4619244" y="5277611"/>
            <a:ext cx="22860" cy="22860"/>
          </a:xfrm>
          <a:custGeom>
            <a:rect l="l" t="t" r="r" b="b"/>
            <a:pathLst>
              <a:path w="22860" h="22860">
                <a:moveTo>
                  <a:pt x="22859" y="22859"/>
                </a:moveTo>
                <a:lnTo>
                  <a:pt x="0" y="22859"/>
                </a:lnTo>
                <a:lnTo>
                  <a:pt x="0" y="0"/>
                </a:lnTo>
                <a:lnTo>
                  <a:pt x="22859" y="0"/>
                </a:lnTo>
                <a:lnTo>
                  <a:pt x="22859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4669535" y="5277611"/>
            <a:ext cx="24765" cy="22860"/>
          </a:xfrm>
          <a:custGeom>
            <a:rect l="l" t="t" r="r" b="b"/>
            <a:pathLst>
              <a:path w="24764" h="22860">
                <a:moveTo>
                  <a:pt x="24384" y="22859"/>
                </a:moveTo>
                <a:lnTo>
                  <a:pt x="0" y="22859"/>
                </a:lnTo>
                <a:lnTo>
                  <a:pt x="0" y="0"/>
                </a:lnTo>
                <a:lnTo>
                  <a:pt x="24384" y="0"/>
                </a:lnTo>
                <a:lnTo>
                  <a:pt x="24384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4721352" y="5277611"/>
            <a:ext cx="24765" cy="22860"/>
          </a:xfrm>
          <a:custGeom>
            <a:rect l="l" t="t" r="r" b="b"/>
            <a:pathLst>
              <a:path w="24764" h="22860">
                <a:moveTo>
                  <a:pt x="24384" y="22859"/>
                </a:moveTo>
                <a:lnTo>
                  <a:pt x="0" y="22859"/>
                </a:lnTo>
                <a:lnTo>
                  <a:pt x="0" y="0"/>
                </a:lnTo>
                <a:lnTo>
                  <a:pt x="24384" y="0"/>
                </a:lnTo>
                <a:lnTo>
                  <a:pt x="24384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4794503" y="5114544"/>
            <a:ext cx="33655" cy="15240"/>
          </a:xfrm>
          <a:custGeom>
            <a:rect l="l" t="t" r="r" b="b"/>
            <a:pathLst>
              <a:path w="33654" h="15239">
                <a:moveTo>
                  <a:pt x="33528" y="15239"/>
                </a:moveTo>
                <a:lnTo>
                  <a:pt x="0" y="15239"/>
                </a:lnTo>
                <a:lnTo>
                  <a:pt x="0" y="0"/>
                </a:lnTo>
                <a:lnTo>
                  <a:pt x="33528" y="0"/>
                </a:lnTo>
                <a:lnTo>
                  <a:pt x="33528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4794503" y="5148071"/>
            <a:ext cx="33655" cy="15240"/>
          </a:xfrm>
          <a:custGeom>
            <a:rect l="l" t="t" r="r" b="b"/>
            <a:pathLst>
              <a:path w="33654" h="15239">
                <a:moveTo>
                  <a:pt x="33528" y="15239"/>
                </a:moveTo>
                <a:lnTo>
                  <a:pt x="0" y="15239"/>
                </a:lnTo>
                <a:lnTo>
                  <a:pt x="0" y="0"/>
                </a:lnTo>
                <a:lnTo>
                  <a:pt x="33528" y="0"/>
                </a:lnTo>
                <a:lnTo>
                  <a:pt x="33528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4794503" y="5183123"/>
            <a:ext cx="33655" cy="15240"/>
          </a:xfrm>
          <a:custGeom>
            <a:rect l="l" t="t" r="r" b="b"/>
            <a:pathLst>
              <a:path w="33654" h="15239">
                <a:moveTo>
                  <a:pt x="33528" y="15239"/>
                </a:moveTo>
                <a:lnTo>
                  <a:pt x="0" y="15239"/>
                </a:lnTo>
                <a:lnTo>
                  <a:pt x="0" y="0"/>
                </a:lnTo>
                <a:lnTo>
                  <a:pt x="33528" y="0"/>
                </a:lnTo>
                <a:lnTo>
                  <a:pt x="33528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4794503" y="5216652"/>
            <a:ext cx="33655" cy="15240"/>
          </a:xfrm>
          <a:custGeom>
            <a:rect l="l" t="t" r="r" b="b"/>
            <a:pathLst>
              <a:path w="33654" h="15239">
                <a:moveTo>
                  <a:pt x="33528" y="15240"/>
                </a:moveTo>
                <a:lnTo>
                  <a:pt x="0" y="15240"/>
                </a:lnTo>
                <a:lnTo>
                  <a:pt x="0" y="0"/>
                </a:lnTo>
                <a:lnTo>
                  <a:pt x="33528" y="0"/>
                </a:lnTo>
                <a:lnTo>
                  <a:pt x="33528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4370832" y="5114544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4370832" y="5148071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4370832" y="5183123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4370832" y="5216652"/>
            <a:ext cx="35560" cy="15240"/>
          </a:xfrm>
          <a:custGeom>
            <a:rect l="l" t="t" r="r" b="b"/>
            <a:pathLst>
              <a:path w="35560" h="15239">
                <a:moveTo>
                  <a:pt x="35051" y="15240"/>
                </a:moveTo>
                <a:lnTo>
                  <a:pt x="0" y="15240"/>
                </a:lnTo>
                <a:lnTo>
                  <a:pt x="0" y="0"/>
                </a:lnTo>
                <a:lnTo>
                  <a:pt x="35051" y="0"/>
                </a:lnTo>
                <a:lnTo>
                  <a:pt x="35051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5003503" y="5256529"/>
            <a:ext cx="189230" cy="0"/>
          </a:xfrm>
          <a:custGeom>
            <a:rect l="l" t="t" r="r" b="b"/>
            <a:pathLst>
              <a:path w="189229">
                <a:moveTo>
                  <a:pt x="0" y="0"/>
                </a:moveTo>
                <a:lnTo>
                  <a:pt x="188891" y="0"/>
                </a:lnTo>
              </a:path>
            </a:pathLst>
          </a:custGeom>
          <a:ln w="3175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5000244" y="5248909"/>
            <a:ext cx="192405" cy="0"/>
          </a:xfrm>
          <a:custGeom>
            <a:rect l="l" t="t" r="r" b="b"/>
            <a:pathLst>
              <a:path w="192404">
                <a:moveTo>
                  <a:pt x="0" y="0"/>
                </a:moveTo>
                <a:lnTo>
                  <a:pt x="192150" y="0"/>
                </a:lnTo>
              </a:path>
            </a:pathLst>
          </a:custGeom>
          <a:ln w="1270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4" name="object 164"/>
          <p:cNvSpPr/>
          <p:nvPr/>
        </p:nvSpPr>
        <p:spPr>
          <a:xfrm flipH="1">
            <a:off x="5011801" y="5096509"/>
            <a:ext cx="0" cy="146050"/>
          </a:xfrm>
          <a:custGeom>
            <a:rect l="l" t="t" r="r" b="b"/>
            <a:pathLst>
              <a:path h="146050">
                <a:moveTo>
                  <a:pt x="0" y="0"/>
                </a:moveTo>
                <a:lnTo>
                  <a:pt x="0" y="146050"/>
                </a:lnTo>
              </a:path>
            </a:pathLst>
          </a:custGeom>
          <a:ln w="23113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5000244" y="5090795"/>
            <a:ext cx="352425" cy="0"/>
          </a:xfrm>
          <a:custGeom>
            <a:rect l="l" t="t" r="r" b="b"/>
            <a:pathLst>
              <a:path w="352425">
                <a:moveTo>
                  <a:pt x="0" y="0"/>
                </a:moveTo>
                <a:lnTo>
                  <a:pt x="352043" y="0"/>
                </a:lnTo>
              </a:path>
            </a:pathLst>
          </a:custGeom>
          <a:ln w="11429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5002556" y="5083175"/>
            <a:ext cx="347980" cy="0"/>
          </a:xfrm>
          <a:custGeom>
            <a:rect l="l" t="t" r="r" b="b"/>
            <a:pathLst>
              <a:path w="347979">
                <a:moveTo>
                  <a:pt x="0" y="0"/>
                </a:moveTo>
                <a:lnTo>
                  <a:pt x="347419" y="0"/>
                </a:lnTo>
              </a:path>
            </a:pathLst>
          </a:custGeom>
          <a:ln w="381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5258053" y="5256529"/>
            <a:ext cx="91440" cy="0"/>
          </a:xfrm>
          <a:custGeom>
            <a:rect l="l" t="t" r="r" b="b"/>
            <a:pathLst>
              <a:path w="91439">
                <a:moveTo>
                  <a:pt x="0" y="0"/>
                </a:moveTo>
                <a:lnTo>
                  <a:pt x="90974" y="0"/>
                </a:lnTo>
              </a:path>
            </a:pathLst>
          </a:custGeom>
          <a:ln w="3175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5258053" y="5248909"/>
            <a:ext cx="94615" cy="0"/>
          </a:xfrm>
          <a:custGeom>
            <a:rect l="l" t="t" r="r" b="b"/>
            <a:pathLst>
              <a:path w="94614">
                <a:moveTo>
                  <a:pt x="0" y="0"/>
                </a:moveTo>
                <a:lnTo>
                  <a:pt x="94234" y="0"/>
                </a:lnTo>
              </a:path>
            </a:pathLst>
          </a:custGeom>
          <a:ln w="1270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9" name="object 169"/>
          <p:cNvSpPr/>
          <p:nvPr/>
        </p:nvSpPr>
        <p:spPr>
          <a:xfrm flipH="1">
            <a:off x="5340730" y="5096509"/>
            <a:ext cx="0" cy="146050"/>
          </a:xfrm>
          <a:custGeom>
            <a:rect l="l" t="t" r="r" b="b"/>
            <a:pathLst>
              <a:path h="146050">
                <a:moveTo>
                  <a:pt x="0" y="0"/>
                </a:moveTo>
                <a:lnTo>
                  <a:pt x="0" y="146050"/>
                </a:lnTo>
              </a:path>
            </a:pathLst>
          </a:custGeom>
          <a:ln w="23113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5161788" y="5234940"/>
            <a:ext cx="47625" cy="32384"/>
          </a:xfrm>
          <a:custGeom>
            <a:rect l="l" t="t" r="r" b="b"/>
            <a:pathLst>
              <a:path w="47625" h="32384">
                <a:moveTo>
                  <a:pt x="23113" y="0"/>
                </a:moveTo>
                <a:lnTo>
                  <a:pt x="14037" y="1285"/>
                </a:lnTo>
                <a:lnTo>
                  <a:pt x="6699" y="4762"/>
                </a:lnTo>
                <a:lnTo>
                  <a:pt x="1789" y="9858"/>
                </a:lnTo>
                <a:lnTo>
                  <a:pt x="0" y="16002"/>
                </a:lnTo>
                <a:lnTo>
                  <a:pt x="1789" y="22145"/>
                </a:lnTo>
                <a:lnTo>
                  <a:pt x="6699" y="27241"/>
                </a:lnTo>
                <a:lnTo>
                  <a:pt x="14037" y="30718"/>
                </a:lnTo>
                <a:lnTo>
                  <a:pt x="23113" y="32004"/>
                </a:lnTo>
                <a:lnTo>
                  <a:pt x="32777" y="30718"/>
                </a:lnTo>
                <a:lnTo>
                  <a:pt x="40417" y="27241"/>
                </a:lnTo>
                <a:lnTo>
                  <a:pt x="45438" y="22145"/>
                </a:lnTo>
                <a:lnTo>
                  <a:pt x="47244" y="16002"/>
                </a:lnTo>
                <a:lnTo>
                  <a:pt x="45438" y="9858"/>
                </a:lnTo>
                <a:lnTo>
                  <a:pt x="40417" y="4762"/>
                </a:lnTo>
                <a:lnTo>
                  <a:pt x="32777" y="1285"/>
                </a:lnTo>
                <a:lnTo>
                  <a:pt x="23113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5234940" y="5234940"/>
            <a:ext cx="48895" cy="32384"/>
          </a:xfrm>
          <a:custGeom>
            <a:rect l="l" t="t" r="r" b="b"/>
            <a:pathLst>
              <a:path w="48895" h="32384">
                <a:moveTo>
                  <a:pt x="24384" y="0"/>
                </a:moveTo>
                <a:lnTo>
                  <a:pt x="15055" y="1285"/>
                </a:lnTo>
                <a:lnTo>
                  <a:pt x="7286" y="4762"/>
                </a:lnTo>
                <a:lnTo>
                  <a:pt x="1970" y="9858"/>
                </a:lnTo>
                <a:lnTo>
                  <a:pt x="0" y="16002"/>
                </a:lnTo>
                <a:lnTo>
                  <a:pt x="1970" y="22145"/>
                </a:lnTo>
                <a:lnTo>
                  <a:pt x="7286" y="27241"/>
                </a:lnTo>
                <a:lnTo>
                  <a:pt x="15055" y="30718"/>
                </a:lnTo>
                <a:lnTo>
                  <a:pt x="24384" y="32004"/>
                </a:lnTo>
                <a:lnTo>
                  <a:pt x="33712" y="30718"/>
                </a:lnTo>
                <a:lnTo>
                  <a:pt x="41481" y="27241"/>
                </a:lnTo>
                <a:lnTo>
                  <a:pt x="46797" y="22145"/>
                </a:lnTo>
                <a:lnTo>
                  <a:pt x="48768" y="16002"/>
                </a:lnTo>
                <a:lnTo>
                  <a:pt x="46797" y="9858"/>
                </a:lnTo>
                <a:lnTo>
                  <a:pt x="41481" y="4762"/>
                </a:lnTo>
                <a:lnTo>
                  <a:pt x="33712" y="1285"/>
                </a:lnTo>
                <a:lnTo>
                  <a:pt x="24384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5039867" y="5045964"/>
            <a:ext cx="22860" cy="24765"/>
          </a:xfrm>
          <a:custGeom>
            <a:rect l="l" t="t" r="r" b="b"/>
            <a:pathLst>
              <a:path w="22860" h="24764">
                <a:moveTo>
                  <a:pt x="22860" y="24384"/>
                </a:moveTo>
                <a:lnTo>
                  <a:pt x="0" y="24384"/>
                </a:lnTo>
                <a:lnTo>
                  <a:pt x="0" y="0"/>
                </a:lnTo>
                <a:lnTo>
                  <a:pt x="22860" y="0"/>
                </a:lnTo>
                <a:lnTo>
                  <a:pt x="22860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5091684" y="5045964"/>
            <a:ext cx="22860" cy="24765"/>
          </a:xfrm>
          <a:custGeom>
            <a:rect l="l" t="t" r="r" b="b"/>
            <a:pathLst>
              <a:path w="22860" h="24764">
                <a:moveTo>
                  <a:pt x="22860" y="24384"/>
                </a:moveTo>
                <a:lnTo>
                  <a:pt x="0" y="24384"/>
                </a:lnTo>
                <a:lnTo>
                  <a:pt x="0" y="0"/>
                </a:lnTo>
                <a:lnTo>
                  <a:pt x="22860" y="0"/>
                </a:lnTo>
                <a:lnTo>
                  <a:pt x="22860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5143500" y="5045964"/>
            <a:ext cx="22860" cy="24765"/>
          </a:xfrm>
          <a:custGeom>
            <a:rect l="l" t="t" r="r" b="b"/>
            <a:pathLst>
              <a:path w="22860" h="24764">
                <a:moveTo>
                  <a:pt x="22860" y="24384"/>
                </a:moveTo>
                <a:lnTo>
                  <a:pt x="0" y="24384"/>
                </a:lnTo>
                <a:lnTo>
                  <a:pt x="0" y="0"/>
                </a:lnTo>
                <a:lnTo>
                  <a:pt x="22860" y="0"/>
                </a:lnTo>
                <a:lnTo>
                  <a:pt x="22860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5195315" y="5045964"/>
            <a:ext cx="22860" cy="24765"/>
          </a:xfrm>
          <a:custGeom>
            <a:rect l="l" t="t" r="r" b="b"/>
            <a:pathLst>
              <a:path w="22860" h="24764">
                <a:moveTo>
                  <a:pt x="22860" y="24384"/>
                </a:moveTo>
                <a:lnTo>
                  <a:pt x="0" y="24384"/>
                </a:lnTo>
                <a:lnTo>
                  <a:pt x="0" y="0"/>
                </a:lnTo>
                <a:lnTo>
                  <a:pt x="22860" y="0"/>
                </a:lnTo>
                <a:lnTo>
                  <a:pt x="22860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5245608" y="5045964"/>
            <a:ext cx="24765" cy="24765"/>
          </a:xfrm>
          <a:custGeom>
            <a:rect l="l" t="t" r="r" b="b"/>
            <a:pathLst>
              <a:path w="24764" h="24764">
                <a:moveTo>
                  <a:pt x="24383" y="24384"/>
                </a:moveTo>
                <a:lnTo>
                  <a:pt x="0" y="24384"/>
                </a:lnTo>
                <a:lnTo>
                  <a:pt x="0" y="0"/>
                </a:lnTo>
                <a:lnTo>
                  <a:pt x="24383" y="0"/>
                </a:lnTo>
                <a:lnTo>
                  <a:pt x="24383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5297423" y="5045964"/>
            <a:ext cx="24765" cy="24765"/>
          </a:xfrm>
          <a:custGeom>
            <a:rect l="l" t="t" r="r" b="b"/>
            <a:pathLst>
              <a:path w="24764" h="24764">
                <a:moveTo>
                  <a:pt x="24384" y="24384"/>
                </a:moveTo>
                <a:lnTo>
                  <a:pt x="0" y="24384"/>
                </a:lnTo>
                <a:lnTo>
                  <a:pt x="0" y="0"/>
                </a:lnTo>
                <a:lnTo>
                  <a:pt x="24384" y="0"/>
                </a:lnTo>
                <a:lnTo>
                  <a:pt x="24384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5039867" y="5277611"/>
            <a:ext cx="22860" cy="22860"/>
          </a:xfrm>
          <a:custGeom>
            <a:rect l="l" t="t" r="r" b="b"/>
            <a:pathLst>
              <a:path w="22860" h="22860">
                <a:moveTo>
                  <a:pt x="22860" y="22859"/>
                </a:moveTo>
                <a:lnTo>
                  <a:pt x="0" y="22859"/>
                </a:lnTo>
                <a:lnTo>
                  <a:pt x="0" y="0"/>
                </a:lnTo>
                <a:lnTo>
                  <a:pt x="22860" y="0"/>
                </a:lnTo>
                <a:lnTo>
                  <a:pt x="22860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5091684" y="5277611"/>
            <a:ext cx="22860" cy="22860"/>
          </a:xfrm>
          <a:custGeom>
            <a:rect l="l" t="t" r="r" b="b"/>
            <a:pathLst>
              <a:path w="22860" h="22860">
                <a:moveTo>
                  <a:pt x="22860" y="22859"/>
                </a:moveTo>
                <a:lnTo>
                  <a:pt x="0" y="22859"/>
                </a:lnTo>
                <a:lnTo>
                  <a:pt x="0" y="0"/>
                </a:lnTo>
                <a:lnTo>
                  <a:pt x="22860" y="0"/>
                </a:lnTo>
                <a:lnTo>
                  <a:pt x="22860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5143500" y="5277611"/>
            <a:ext cx="22860" cy="22860"/>
          </a:xfrm>
          <a:custGeom>
            <a:rect l="l" t="t" r="r" b="b"/>
            <a:pathLst>
              <a:path w="22860" h="22860">
                <a:moveTo>
                  <a:pt x="22860" y="22859"/>
                </a:moveTo>
                <a:lnTo>
                  <a:pt x="0" y="22859"/>
                </a:lnTo>
                <a:lnTo>
                  <a:pt x="0" y="0"/>
                </a:lnTo>
                <a:lnTo>
                  <a:pt x="22860" y="0"/>
                </a:lnTo>
                <a:lnTo>
                  <a:pt x="22860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5195315" y="5277611"/>
            <a:ext cx="22860" cy="22860"/>
          </a:xfrm>
          <a:custGeom>
            <a:rect l="l" t="t" r="r" b="b"/>
            <a:pathLst>
              <a:path w="22860" h="22860">
                <a:moveTo>
                  <a:pt x="22860" y="22859"/>
                </a:moveTo>
                <a:lnTo>
                  <a:pt x="0" y="22859"/>
                </a:lnTo>
                <a:lnTo>
                  <a:pt x="0" y="0"/>
                </a:lnTo>
                <a:lnTo>
                  <a:pt x="22860" y="0"/>
                </a:lnTo>
                <a:lnTo>
                  <a:pt x="22860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5245608" y="5277611"/>
            <a:ext cx="24765" cy="22860"/>
          </a:xfrm>
          <a:custGeom>
            <a:rect l="l" t="t" r="r" b="b"/>
            <a:pathLst>
              <a:path w="24764" h="22860">
                <a:moveTo>
                  <a:pt x="24383" y="22859"/>
                </a:moveTo>
                <a:lnTo>
                  <a:pt x="0" y="22859"/>
                </a:lnTo>
                <a:lnTo>
                  <a:pt x="0" y="0"/>
                </a:lnTo>
                <a:lnTo>
                  <a:pt x="24383" y="0"/>
                </a:lnTo>
                <a:lnTo>
                  <a:pt x="24383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5297423" y="5277611"/>
            <a:ext cx="24765" cy="22860"/>
          </a:xfrm>
          <a:custGeom>
            <a:rect l="l" t="t" r="r" b="b"/>
            <a:pathLst>
              <a:path w="24764" h="22860">
                <a:moveTo>
                  <a:pt x="24384" y="22859"/>
                </a:moveTo>
                <a:lnTo>
                  <a:pt x="0" y="22859"/>
                </a:lnTo>
                <a:lnTo>
                  <a:pt x="0" y="0"/>
                </a:lnTo>
                <a:lnTo>
                  <a:pt x="24384" y="0"/>
                </a:lnTo>
                <a:lnTo>
                  <a:pt x="24384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5370576" y="5114544"/>
            <a:ext cx="33655" cy="15240"/>
          </a:xfrm>
          <a:custGeom>
            <a:rect l="l" t="t" r="r" b="b"/>
            <a:pathLst>
              <a:path w="33654" h="15239">
                <a:moveTo>
                  <a:pt x="33527" y="15239"/>
                </a:moveTo>
                <a:lnTo>
                  <a:pt x="0" y="15239"/>
                </a:lnTo>
                <a:lnTo>
                  <a:pt x="0" y="0"/>
                </a:lnTo>
                <a:lnTo>
                  <a:pt x="33527" y="0"/>
                </a:lnTo>
                <a:lnTo>
                  <a:pt x="33527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5370576" y="5148071"/>
            <a:ext cx="33655" cy="15240"/>
          </a:xfrm>
          <a:custGeom>
            <a:rect l="l" t="t" r="r" b="b"/>
            <a:pathLst>
              <a:path w="33654" h="15239">
                <a:moveTo>
                  <a:pt x="33527" y="15239"/>
                </a:moveTo>
                <a:lnTo>
                  <a:pt x="0" y="15239"/>
                </a:lnTo>
                <a:lnTo>
                  <a:pt x="0" y="0"/>
                </a:lnTo>
                <a:lnTo>
                  <a:pt x="33527" y="0"/>
                </a:lnTo>
                <a:lnTo>
                  <a:pt x="33527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5370576" y="5183123"/>
            <a:ext cx="33655" cy="15240"/>
          </a:xfrm>
          <a:custGeom>
            <a:rect l="l" t="t" r="r" b="b"/>
            <a:pathLst>
              <a:path w="33654" h="15239">
                <a:moveTo>
                  <a:pt x="33527" y="15239"/>
                </a:moveTo>
                <a:lnTo>
                  <a:pt x="0" y="15239"/>
                </a:lnTo>
                <a:lnTo>
                  <a:pt x="0" y="0"/>
                </a:lnTo>
                <a:lnTo>
                  <a:pt x="33527" y="0"/>
                </a:lnTo>
                <a:lnTo>
                  <a:pt x="33527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5370576" y="5216652"/>
            <a:ext cx="33655" cy="15240"/>
          </a:xfrm>
          <a:custGeom>
            <a:rect l="l" t="t" r="r" b="b"/>
            <a:pathLst>
              <a:path w="33654" h="15239">
                <a:moveTo>
                  <a:pt x="33527" y="15240"/>
                </a:moveTo>
                <a:lnTo>
                  <a:pt x="0" y="15240"/>
                </a:lnTo>
                <a:lnTo>
                  <a:pt x="0" y="0"/>
                </a:lnTo>
                <a:lnTo>
                  <a:pt x="33527" y="0"/>
                </a:lnTo>
                <a:lnTo>
                  <a:pt x="33527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4946903" y="5114544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4946903" y="5148071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4946903" y="5183123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4946903" y="5216652"/>
            <a:ext cx="35560" cy="15240"/>
          </a:xfrm>
          <a:custGeom>
            <a:rect l="l" t="t" r="r" b="b"/>
            <a:pathLst>
              <a:path w="35560" h="15239">
                <a:moveTo>
                  <a:pt x="35051" y="15240"/>
                </a:moveTo>
                <a:lnTo>
                  <a:pt x="0" y="15240"/>
                </a:lnTo>
                <a:lnTo>
                  <a:pt x="0" y="0"/>
                </a:lnTo>
                <a:lnTo>
                  <a:pt x="35051" y="0"/>
                </a:lnTo>
                <a:lnTo>
                  <a:pt x="35051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3806952" y="5634228"/>
            <a:ext cx="1626107" cy="274320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3872705" y="5599429"/>
            <a:ext cx="189230" cy="0"/>
          </a:xfrm>
          <a:custGeom>
            <a:rect l="l" t="t" r="r" b="b"/>
            <a:pathLst>
              <a:path w="189229">
                <a:moveTo>
                  <a:pt x="0" y="0"/>
                </a:moveTo>
                <a:lnTo>
                  <a:pt x="188881" y="0"/>
                </a:lnTo>
              </a:path>
            </a:pathLst>
          </a:custGeom>
          <a:ln w="3175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3869435" y="5591809"/>
            <a:ext cx="192405" cy="0"/>
          </a:xfrm>
          <a:custGeom>
            <a:rect l="l" t="t" r="r" b="b"/>
            <a:pathLst>
              <a:path w="192404">
                <a:moveTo>
                  <a:pt x="0" y="0"/>
                </a:moveTo>
                <a:lnTo>
                  <a:pt x="192150" y="0"/>
                </a:lnTo>
              </a:path>
            </a:pathLst>
          </a:custGeom>
          <a:ln w="1270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5" name="object 195"/>
          <p:cNvSpPr/>
          <p:nvPr/>
        </p:nvSpPr>
        <p:spPr>
          <a:xfrm flipH="1">
            <a:off x="3880992" y="5439409"/>
            <a:ext cx="0" cy="146050"/>
          </a:xfrm>
          <a:custGeom>
            <a:rect l="l" t="t" r="r" b="b"/>
            <a:pathLst>
              <a:path h="146050">
                <a:moveTo>
                  <a:pt x="0" y="0"/>
                </a:moveTo>
                <a:lnTo>
                  <a:pt x="0" y="146049"/>
                </a:lnTo>
              </a:path>
            </a:pathLst>
          </a:custGeom>
          <a:ln w="23113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3869435" y="5433695"/>
            <a:ext cx="352425" cy="0"/>
          </a:xfrm>
          <a:custGeom>
            <a:rect l="l" t="t" r="r" b="b"/>
            <a:pathLst>
              <a:path w="352425">
                <a:moveTo>
                  <a:pt x="0" y="0"/>
                </a:moveTo>
                <a:lnTo>
                  <a:pt x="352043" y="0"/>
                </a:lnTo>
              </a:path>
            </a:pathLst>
          </a:custGeom>
          <a:ln w="1143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3871748" y="5426075"/>
            <a:ext cx="347980" cy="0"/>
          </a:xfrm>
          <a:custGeom>
            <a:rect l="l" t="t" r="r" b="b"/>
            <a:pathLst>
              <a:path w="347979">
                <a:moveTo>
                  <a:pt x="0" y="0"/>
                </a:moveTo>
                <a:lnTo>
                  <a:pt x="347419" y="0"/>
                </a:lnTo>
              </a:path>
            </a:pathLst>
          </a:custGeom>
          <a:ln w="3809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4127246" y="5599429"/>
            <a:ext cx="91440" cy="0"/>
          </a:xfrm>
          <a:custGeom>
            <a:rect l="l" t="t" r="r" b="b"/>
            <a:pathLst>
              <a:path w="91439">
                <a:moveTo>
                  <a:pt x="0" y="0"/>
                </a:moveTo>
                <a:lnTo>
                  <a:pt x="90964" y="0"/>
                </a:lnTo>
              </a:path>
            </a:pathLst>
          </a:custGeom>
          <a:ln w="3175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4127246" y="5591809"/>
            <a:ext cx="94615" cy="0"/>
          </a:xfrm>
          <a:custGeom>
            <a:rect l="l" t="t" r="r" b="b"/>
            <a:pathLst>
              <a:path w="94614">
                <a:moveTo>
                  <a:pt x="0" y="0"/>
                </a:moveTo>
                <a:lnTo>
                  <a:pt x="94233" y="0"/>
                </a:lnTo>
              </a:path>
            </a:pathLst>
          </a:custGeom>
          <a:ln w="1270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0" name="object 200"/>
          <p:cNvSpPr/>
          <p:nvPr/>
        </p:nvSpPr>
        <p:spPr>
          <a:xfrm flipH="1">
            <a:off x="4209922" y="5439409"/>
            <a:ext cx="0" cy="146050"/>
          </a:xfrm>
          <a:custGeom>
            <a:rect l="l" t="t" r="r" b="b"/>
            <a:pathLst>
              <a:path h="146050">
                <a:moveTo>
                  <a:pt x="0" y="0"/>
                </a:moveTo>
                <a:lnTo>
                  <a:pt x="0" y="146049"/>
                </a:lnTo>
              </a:path>
            </a:pathLst>
          </a:custGeom>
          <a:ln w="23113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4029455" y="5577840"/>
            <a:ext cx="48895" cy="32384"/>
          </a:xfrm>
          <a:custGeom>
            <a:rect l="l" t="t" r="r" b="b"/>
            <a:pathLst>
              <a:path w="48895" h="32384">
                <a:moveTo>
                  <a:pt x="23876" y="0"/>
                </a:moveTo>
                <a:lnTo>
                  <a:pt x="14519" y="1285"/>
                </a:lnTo>
                <a:lnTo>
                  <a:pt x="6937" y="4762"/>
                </a:lnTo>
                <a:lnTo>
                  <a:pt x="1855" y="9858"/>
                </a:lnTo>
                <a:lnTo>
                  <a:pt x="0" y="16002"/>
                </a:lnTo>
                <a:lnTo>
                  <a:pt x="1855" y="22134"/>
                </a:lnTo>
                <a:lnTo>
                  <a:pt x="6937" y="27231"/>
                </a:lnTo>
                <a:lnTo>
                  <a:pt x="14519" y="30714"/>
                </a:lnTo>
                <a:lnTo>
                  <a:pt x="23876" y="32004"/>
                </a:lnTo>
                <a:lnTo>
                  <a:pt x="33819" y="30714"/>
                </a:lnTo>
                <a:lnTo>
                  <a:pt x="41703" y="27231"/>
                </a:lnTo>
                <a:lnTo>
                  <a:pt x="46896" y="22134"/>
                </a:lnTo>
                <a:lnTo>
                  <a:pt x="48768" y="16002"/>
                </a:lnTo>
                <a:lnTo>
                  <a:pt x="46896" y="9858"/>
                </a:lnTo>
                <a:lnTo>
                  <a:pt x="41703" y="4762"/>
                </a:lnTo>
                <a:lnTo>
                  <a:pt x="33819" y="1285"/>
                </a:lnTo>
                <a:lnTo>
                  <a:pt x="23876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4104132" y="5577840"/>
            <a:ext cx="47625" cy="32384"/>
          </a:xfrm>
          <a:custGeom>
            <a:rect l="l" t="t" r="r" b="b"/>
            <a:pathLst>
              <a:path w="47625" h="32384">
                <a:moveTo>
                  <a:pt x="23621" y="0"/>
                </a:moveTo>
                <a:lnTo>
                  <a:pt x="14573" y="1285"/>
                </a:lnTo>
                <a:lnTo>
                  <a:pt x="7048" y="4762"/>
                </a:lnTo>
                <a:lnTo>
                  <a:pt x="1904" y="9858"/>
                </a:lnTo>
                <a:lnTo>
                  <a:pt x="0" y="16002"/>
                </a:lnTo>
                <a:lnTo>
                  <a:pt x="1905" y="22134"/>
                </a:lnTo>
                <a:lnTo>
                  <a:pt x="7048" y="27231"/>
                </a:lnTo>
                <a:lnTo>
                  <a:pt x="14573" y="30714"/>
                </a:lnTo>
                <a:lnTo>
                  <a:pt x="23621" y="32004"/>
                </a:lnTo>
                <a:lnTo>
                  <a:pt x="32670" y="30714"/>
                </a:lnTo>
                <a:lnTo>
                  <a:pt x="40195" y="27231"/>
                </a:lnTo>
                <a:lnTo>
                  <a:pt x="45338" y="22134"/>
                </a:lnTo>
                <a:lnTo>
                  <a:pt x="47243" y="16002"/>
                </a:lnTo>
                <a:lnTo>
                  <a:pt x="45338" y="9858"/>
                </a:lnTo>
                <a:lnTo>
                  <a:pt x="40195" y="4762"/>
                </a:lnTo>
                <a:lnTo>
                  <a:pt x="32670" y="1285"/>
                </a:lnTo>
                <a:lnTo>
                  <a:pt x="23621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3909059" y="5387340"/>
            <a:ext cx="21590" cy="24765"/>
          </a:xfrm>
          <a:custGeom>
            <a:rect l="l" t="t" r="r" b="b"/>
            <a:pathLst>
              <a:path w="21589" h="24764">
                <a:moveTo>
                  <a:pt x="21336" y="24384"/>
                </a:moveTo>
                <a:lnTo>
                  <a:pt x="0" y="24384"/>
                </a:lnTo>
                <a:lnTo>
                  <a:pt x="0" y="0"/>
                </a:lnTo>
                <a:lnTo>
                  <a:pt x="21336" y="0"/>
                </a:lnTo>
                <a:lnTo>
                  <a:pt x="21336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3960876" y="5387340"/>
            <a:ext cx="21590" cy="24765"/>
          </a:xfrm>
          <a:custGeom>
            <a:rect l="l" t="t" r="r" b="b"/>
            <a:pathLst>
              <a:path w="21589" h="24764">
                <a:moveTo>
                  <a:pt x="21336" y="24384"/>
                </a:moveTo>
                <a:lnTo>
                  <a:pt x="0" y="24384"/>
                </a:lnTo>
                <a:lnTo>
                  <a:pt x="0" y="0"/>
                </a:lnTo>
                <a:lnTo>
                  <a:pt x="21336" y="0"/>
                </a:lnTo>
                <a:lnTo>
                  <a:pt x="21336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4012691" y="5387340"/>
            <a:ext cx="21590" cy="24765"/>
          </a:xfrm>
          <a:custGeom>
            <a:rect l="l" t="t" r="r" b="b"/>
            <a:pathLst>
              <a:path w="21589" h="24764">
                <a:moveTo>
                  <a:pt x="21336" y="24384"/>
                </a:moveTo>
                <a:lnTo>
                  <a:pt x="0" y="24384"/>
                </a:lnTo>
                <a:lnTo>
                  <a:pt x="0" y="0"/>
                </a:lnTo>
                <a:lnTo>
                  <a:pt x="21336" y="0"/>
                </a:lnTo>
                <a:lnTo>
                  <a:pt x="21336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4064508" y="5387340"/>
            <a:ext cx="21590" cy="24765"/>
          </a:xfrm>
          <a:custGeom>
            <a:rect l="l" t="t" r="r" b="b"/>
            <a:pathLst>
              <a:path w="21589" h="24764">
                <a:moveTo>
                  <a:pt x="21336" y="24384"/>
                </a:moveTo>
                <a:lnTo>
                  <a:pt x="0" y="24384"/>
                </a:lnTo>
                <a:lnTo>
                  <a:pt x="0" y="0"/>
                </a:lnTo>
                <a:lnTo>
                  <a:pt x="21336" y="0"/>
                </a:lnTo>
                <a:lnTo>
                  <a:pt x="21336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4113276" y="5387340"/>
            <a:ext cx="24765" cy="24765"/>
          </a:xfrm>
          <a:custGeom>
            <a:rect l="l" t="t" r="r" b="b"/>
            <a:pathLst>
              <a:path w="24764" h="24764">
                <a:moveTo>
                  <a:pt x="24384" y="24384"/>
                </a:moveTo>
                <a:lnTo>
                  <a:pt x="0" y="24384"/>
                </a:lnTo>
                <a:lnTo>
                  <a:pt x="0" y="0"/>
                </a:lnTo>
                <a:lnTo>
                  <a:pt x="24384" y="0"/>
                </a:lnTo>
                <a:lnTo>
                  <a:pt x="24384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4165091" y="5387340"/>
            <a:ext cx="24765" cy="24765"/>
          </a:xfrm>
          <a:custGeom>
            <a:rect l="l" t="t" r="r" b="b"/>
            <a:pathLst>
              <a:path w="24764" h="24764">
                <a:moveTo>
                  <a:pt x="24384" y="24384"/>
                </a:moveTo>
                <a:lnTo>
                  <a:pt x="0" y="24384"/>
                </a:lnTo>
                <a:lnTo>
                  <a:pt x="0" y="0"/>
                </a:lnTo>
                <a:lnTo>
                  <a:pt x="24384" y="0"/>
                </a:lnTo>
                <a:lnTo>
                  <a:pt x="24384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3909059" y="5620511"/>
            <a:ext cx="21590" cy="22860"/>
          </a:xfrm>
          <a:custGeom>
            <a:rect l="l" t="t" r="r" b="b"/>
            <a:pathLst>
              <a:path w="21589" h="22860">
                <a:moveTo>
                  <a:pt x="21336" y="22859"/>
                </a:moveTo>
                <a:lnTo>
                  <a:pt x="0" y="22859"/>
                </a:lnTo>
                <a:lnTo>
                  <a:pt x="0" y="0"/>
                </a:lnTo>
                <a:lnTo>
                  <a:pt x="21336" y="0"/>
                </a:lnTo>
                <a:lnTo>
                  <a:pt x="21336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3960876" y="5620511"/>
            <a:ext cx="21590" cy="22860"/>
          </a:xfrm>
          <a:custGeom>
            <a:rect l="l" t="t" r="r" b="b"/>
            <a:pathLst>
              <a:path w="21589" h="22860">
                <a:moveTo>
                  <a:pt x="21336" y="22859"/>
                </a:moveTo>
                <a:lnTo>
                  <a:pt x="0" y="22859"/>
                </a:lnTo>
                <a:lnTo>
                  <a:pt x="0" y="0"/>
                </a:lnTo>
                <a:lnTo>
                  <a:pt x="21336" y="0"/>
                </a:lnTo>
                <a:lnTo>
                  <a:pt x="21336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4012691" y="5620511"/>
            <a:ext cx="21590" cy="22860"/>
          </a:xfrm>
          <a:custGeom>
            <a:rect l="l" t="t" r="r" b="b"/>
            <a:pathLst>
              <a:path w="21589" h="22860">
                <a:moveTo>
                  <a:pt x="21336" y="22859"/>
                </a:moveTo>
                <a:lnTo>
                  <a:pt x="0" y="22859"/>
                </a:lnTo>
                <a:lnTo>
                  <a:pt x="0" y="0"/>
                </a:lnTo>
                <a:lnTo>
                  <a:pt x="21336" y="0"/>
                </a:lnTo>
                <a:lnTo>
                  <a:pt x="21336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4064508" y="5620511"/>
            <a:ext cx="21590" cy="22860"/>
          </a:xfrm>
          <a:custGeom>
            <a:rect l="l" t="t" r="r" b="b"/>
            <a:pathLst>
              <a:path w="21589" h="22860">
                <a:moveTo>
                  <a:pt x="21336" y="22859"/>
                </a:moveTo>
                <a:lnTo>
                  <a:pt x="0" y="22859"/>
                </a:lnTo>
                <a:lnTo>
                  <a:pt x="0" y="0"/>
                </a:lnTo>
                <a:lnTo>
                  <a:pt x="21336" y="0"/>
                </a:lnTo>
                <a:lnTo>
                  <a:pt x="21336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4113276" y="5620511"/>
            <a:ext cx="24765" cy="22860"/>
          </a:xfrm>
          <a:custGeom>
            <a:rect l="l" t="t" r="r" b="b"/>
            <a:pathLst>
              <a:path w="24764" h="22860">
                <a:moveTo>
                  <a:pt x="24384" y="22859"/>
                </a:moveTo>
                <a:lnTo>
                  <a:pt x="0" y="22859"/>
                </a:lnTo>
                <a:lnTo>
                  <a:pt x="0" y="0"/>
                </a:lnTo>
                <a:lnTo>
                  <a:pt x="24384" y="0"/>
                </a:lnTo>
                <a:lnTo>
                  <a:pt x="24384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4165091" y="5620511"/>
            <a:ext cx="24765" cy="22860"/>
          </a:xfrm>
          <a:custGeom>
            <a:rect l="l" t="t" r="r" b="b"/>
            <a:pathLst>
              <a:path w="24764" h="22860">
                <a:moveTo>
                  <a:pt x="24384" y="22859"/>
                </a:moveTo>
                <a:lnTo>
                  <a:pt x="0" y="22859"/>
                </a:lnTo>
                <a:lnTo>
                  <a:pt x="0" y="0"/>
                </a:lnTo>
                <a:lnTo>
                  <a:pt x="24384" y="0"/>
                </a:lnTo>
                <a:lnTo>
                  <a:pt x="24384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4238244" y="5455920"/>
            <a:ext cx="35560" cy="17145"/>
          </a:xfrm>
          <a:custGeom>
            <a:rect l="l" t="t" r="r" b="b"/>
            <a:pathLst>
              <a:path w="35560" h="17145">
                <a:moveTo>
                  <a:pt x="35051" y="16763"/>
                </a:moveTo>
                <a:lnTo>
                  <a:pt x="0" y="16763"/>
                </a:lnTo>
                <a:lnTo>
                  <a:pt x="0" y="0"/>
                </a:lnTo>
                <a:lnTo>
                  <a:pt x="35051" y="0"/>
                </a:lnTo>
                <a:lnTo>
                  <a:pt x="35051" y="16763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4238244" y="5490971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4238244" y="5524500"/>
            <a:ext cx="35560" cy="15240"/>
          </a:xfrm>
          <a:custGeom>
            <a:rect l="l" t="t" r="r" b="b"/>
            <a:pathLst>
              <a:path w="35560" h="15239">
                <a:moveTo>
                  <a:pt x="35051" y="15240"/>
                </a:moveTo>
                <a:lnTo>
                  <a:pt x="0" y="15240"/>
                </a:lnTo>
                <a:lnTo>
                  <a:pt x="0" y="0"/>
                </a:lnTo>
                <a:lnTo>
                  <a:pt x="35051" y="0"/>
                </a:lnTo>
                <a:lnTo>
                  <a:pt x="35051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4238244" y="5559552"/>
            <a:ext cx="35560" cy="15240"/>
          </a:xfrm>
          <a:custGeom>
            <a:rect l="l" t="t" r="r" b="b"/>
            <a:pathLst>
              <a:path w="35560" h="15239">
                <a:moveTo>
                  <a:pt x="35051" y="15240"/>
                </a:moveTo>
                <a:lnTo>
                  <a:pt x="0" y="15240"/>
                </a:lnTo>
                <a:lnTo>
                  <a:pt x="0" y="0"/>
                </a:lnTo>
                <a:lnTo>
                  <a:pt x="35051" y="0"/>
                </a:lnTo>
                <a:lnTo>
                  <a:pt x="35051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3816096" y="5455920"/>
            <a:ext cx="33655" cy="17145"/>
          </a:xfrm>
          <a:custGeom>
            <a:rect l="l" t="t" r="r" b="b"/>
            <a:pathLst>
              <a:path w="33654" h="17145">
                <a:moveTo>
                  <a:pt x="33527" y="16763"/>
                </a:moveTo>
                <a:lnTo>
                  <a:pt x="0" y="16763"/>
                </a:lnTo>
                <a:lnTo>
                  <a:pt x="0" y="0"/>
                </a:lnTo>
                <a:lnTo>
                  <a:pt x="33527" y="0"/>
                </a:lnTo>
                <a:lnTo>
                  <a:pt x="33527" y="16763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3816096" y="5490971"/>
            <a:ext cx="33655" cy="15240"/>
          </a:xfrm>
          <a:custGeom>
            <a:rect l="l" t="t" r="r" b="b"/>
            <a:pathLst>
              <a:path w="33654" h="15239">
                <a:moveTo>
                  <a:pt x="33527" y="15239"/>
                </a:moveTo>
                <a:lnTo>
                  <a:pt x="0" y="15239"/>
                </a:lnTo>
                <a:lnTo>
                  <a:pt x="0" y="0"/>
                </a:lnTo>
                <a:lnTo>
                  <a:pt x="33527" y="0"/>
                </a:lnTo>
                <a:lnTo>
                  <a:pt x="33527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3816096" y="5524500"/>
            <a:ext cx="33655" cy="15240"/>
          </a:xfrm>
          <a:custGeom>
            <a:rect l="l" t="t" r="r" b="b"/>
            <a:pathLst>
              <a:path w="33654" h="15239">
                <a:moveTo>
                  <a:pt x="33527" y="15240"/>
                </a:moveTo>
                <a:lnTo>
                  <a:pt x="0" y="15240"/>
                </a:lnTo>
                <a:lnTo>
                  <a:pt x="0" y="0"/>
                </a:lnTo>
                <a:lnTo>
                  <a:pt x="33527" y="0"/>
                </a:lnTo>
                <a:lnTo>
                  <a:pt x="33527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3816096" y="5559552"/>
            <a:ext cx="33655" cy="15240"/>
          </a:xfrm>
          <a:custGeom>
            <a:rect l="l" t="t" r="r" b="b"/>
            <a:pathLst>
              <a:path w="33654" h="15239">
                <a:moveTo>
                  <a:pt x="33527" y="15240"/>
                </a:moveTo>
                <a:lnTo>
                  <a:pt x="0" y="15240"/>
                </a:lnTo>
                <a:lnTo>
                  <a:pt x="0" y="0"/>
                </a:lnTo>
                <a:lnTo>
                  <a:pt x="33527" y="0"/>
                </a:lnTo>
                <a:lnTo>
                  <a:pt x="33527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4447253" y="5599429"/>
            <a:ext cx="189865" cy="0"/>
          </a:xfrm>
          <a:custGeom>
            <a:rect l="l" t="t" r="r" b="b"/>
            <a:pathLst>
              <a:path w="189864">
                <a:moveTo>
                  <a:pt x="0" y="0"/>
                </a:moveTo>
                <a:lnTo>
                  <a:pt x="189770" y="0"/>
                </a:lnTo>
              </a:path>
            </a:pathLst>
          </a:custGeom>
          <a:ln w="3175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4443984" y="5591809"/>
            <a:ext cx="193040" cy="0"/>
          </a:xfrm>
          <a:custGeom>
            <a:rect l="l" t="t" r="r" b="b"/>
            <a:pathLst>
              <a:path w="193039">
                <a:moveTo>
                  <a:pt x="0" y="0"/>
                </a:moveTo>
                <a:lnTo>
                  <a:pt x="193039" y="0"/>
                </a:lnTo>
              </a:path>
            </a:pathLst>
          </a:custGeom>
          <a:ln w="1270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5" name="object 225"/>
          <p:cNvSpPr/>
          <p:nvPr/>
        </p:nvSpPr>
        <p:spPr>
          <a:xfrm flipH="1">
            <a:off x="4455604" y="5439409"/>
            <a:ext cx="0" cy="146050"/>
          </a:xfrm>
          <a:custGeom>
            <a:rect l="l" t="t" r="r" b="b"/>
            <a:pathLst>
              <a:path h="146050">
                <a:moveTo>
                  <a:pt x="0" y="0"/>
                </a:moveTo>
                <a:lnTo>
                  <a:pt x="0" y="146049"/>
                </a:lnTo>
              </a:path>
            </a:pathLst>
          </a:custGeom>
          <a:ln w="2324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4443984" y="5433695"/>
            <a:ext cx="353695" cy="0"/>
          </a:xfrm>
          <a:custGeom>
            <a:rect l="l" t="t" r="r" b="b"/>
            <a:pathLst>
              <a:path w="353695">
                <a:moveTo>
                  <a:pt x="0" y="0"/>
                </a:moveTo>
                <a:lnTo>
                  <a:pt x="353567" y="0"/>
                </a:lnTo>
              </a:path>
            </a:pathLst>
          </a:custGeom>
          <a:ln w="1143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4446296" y="5426075"/>
            <a:ext cx="349250" cy="0"/>
          </a:xfrm>
          <a:custGeom>
            <a:rect l="l" t="t" r="r" b="b"/>
            <a:pathLst>
              <a:path w="349250">
                <a:moveTo>
                  <a:pt x="0" y="0"/>
                </a:moveTo>
                <a:lnTo>
                  <a:pt x="348943" y="0"/>
                </a:lnTo>
              </a:path>
            </a:pathLst>
          </a:custGeom>
          <a:ln w="3809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4702936" y="5599429"/>
            <a:ext cx="91440" cy="0"/>
          </a:xfrm>
          <a:custGeom>
            <a:rect l="l" t="t" r="r" b="b"/>
            <a:pathLst>
              <a:path w="91439">
                <a:moveTo>
                  <a:pt x="0" y="0"/>
                </a:moveTo>
                <a:lnTo>
                  <a:pt x="91345" y="0"/>
                </a:lnTo>
              </a:path>
            </a:pathLst>
          </a:custGeom>
          <a:ln w="3175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4702936" y="5591809"/>
            <a:ext cx="94615" cy="0"/>
          </a:xfrm>
          <a:custGeom>
            <a:rect l="l" t="t" r="r" b="b"/>
            <a:pathLst>
              <a:path w="94614">
                <a:moveTo>
                  <a:pt x="0" y="0"/>
                </a:moveTo>
                <a:lnTo>
                  <a:pt x="94614" y="0"/>
                </a:lnTo>
              </a:path>
            </a:pathLst>
          </a:custGeom>
          <a:ln w="1270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0" name="object 230"/>
          <p:cNvSpPr/>
          <p:nvPr/>
        </p:nvSpPr>
        <p:spPr>
          <a:xfrm flipH="1">
            <a:off x="4785931" y="5439409"/>
            <a:ext cx="0" cy="146050"/>
          </a:xfrm>
          <a:custGeom>
            <a:rect l="l" t="t" r="r" b="b"/>
            <a:pathLst>
              <a:path h="146050">
                <a:moveTo>
                  <a:pt x="0" y="0"/>
                </a:moveTo>
                <a:lnTo>
                  <a:pt x="0" y="146049"/>
                </a:lnTo>
              </a:path>
            </a:pathLst>
          </a:custGeom>
          <a:ln w="2324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4605528" y="5577840"/>
            <a:ext cx="48895" cy="32384"/>
          </a:xfrm>
          <a:custGeom>
            <a:rect l="l" t="t" r="r" b="b"/>
            <a:pathLst>
              <a:path w="48895" h="32384">
                <a:moveTo>
                  <a:pt x="23875" y="0"/>
                </a:moveTo>
                <a:lnTo>
                  <a:pt x="14519" y="1285"/>
                </a:lnTo>
                <a:lnTo>
                  <a:pt x="6937" y="4762"/>
                </a:lnTo>
                <a:lnTo>
                  <a:pt x="1855" y="9858"/>
                </a:lnTo>
                <a:lnTo>
                  <a:pt x="0" y="16002"/>
                </a:lnTo>
                <a:lnTo>
                  <a:pt x="1855" y="22134"/>
                </a:lnTo>
                <a:lnTo>
                  <a:pt x="6937" y="27231"/>
                </a:lnTo>
                <a:lnTo>
                  <a:pt x="14519" y="30714"/>
                </a:lnTo>
                <a:lnTo>
                  <a:pt x="23875" y="32004"/>
                </a:lnTo>
                <a:lnTo>
                  <a:pt x="33819" y="30714"/>
                </a:lnTo>
                <a:lnTo>
                  <a:pt x="41703" y="27231"/>
                </a:lnTo>
                <a:lnTo>
                  <a:pt x="46896" y="22134"/>
                </a:lnTo>
                <a:lnTo>
                  <a:pt x="48768" y="16002"/>
                </a:lnTo>
                <a:lnTo>
                  <a:pt x="46896" y="9858"/>
                </a:lnTo>
                <a:lnTo>
                  <a:pt x="41703" y="4762"/>
                </a:lnTo>
                <a:lnTo>
                  <a:pt x="33819" y="1285"/>
                </a:lnTo>
                <a:lnTo>
                  <a:pt x="23875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4680203" y="5577840"/>
            <a:ext cx="47625" cy="32384"/>
          </a:xfrm>
          <a:custGeom>
            <a:rect l="l" t="t" r="r" b="b"/>
            <a:pathLst>
              <a:path w="47625" h="32384">
                <a:moveTo>
                  <a:pt x="23622" y="0"/>
                </a:moveTo>
                <a:lnTo>
                  <a:pt x="14573" y="1285"/>
                </a:lnTo>
                <a:lnTo>
                  <a:pt x="7048" y="4762"/>
                </a:lnTo>
                <a:lnTo>
                  <a:pt x="1904" y="9858"/>
                </a:lnTo>
                <a:lnTo>
                  <a:pt x="0" y="16002"/>
                </a:lnTo>
                <a:lnTo>
                  <a:pt x="1904" y="22134"/>
                </a:lnTo>
                <a:lnTo>
                  <a:pt x="7048" y="27231"/>
                </a:lnTo>
                <a:lnTo>
                  <a:pt x="14573" y="30714"/>
                </a:lnTo>
                <a:lnTo>
                  <a:pt x="23622" y="32004"/>
                </a:lnTo>
                <a:lnTo>
                  <a:pt x="32670" y="30714"/>
                </a:lnTo>
                <a:lnTo>
                  <a:pt x="40195" y="27231"/>
                </a:lnTo>
                <a:lnTo>
                  <a:pt x="45339" y="22134"/>
                </a:lnTo>
                <a:lnTo>
                  <a:pt x="47244" y="16002"/>
                </a:lnTo>
                <a:lnTo>
                  <a:pt x="45339" y="9858"/>
                </a:lnTo>
                <a:lnTo>
                  <a:pt x="40195" y="4762"/>
                </a:lnTo>
                <a:lnTo>
                  <a:pt x="32670" y="1285"/>
                </a:lnTo>
                <a:lnTo>
                  <a:pt x="23622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4485132" y="5387340"/>
            <a:ext cx="21590" cy="24765"/>
          </a:xfrm>
          <a:custGeom>
            <a:rect l="l" t="t" r="r" b="b"/>
            <a:pathLst>
              <a:path w="21589" h="24764">
                <a:moveTo>
                  <a:pt x="21335" y="24384"/>
                </a:moveTo>
                <a:lnTo>
                  <a:pt x="0" y="24384"/>
                </a:lnTo>
                <a:lnTo>
                  <a:pt x="0" y="0"/>
                </a:lnTo>
                <a:lnTo>
                  <a:pt x="21335" y="0"/>
                </a:lnTo>
                <a:lnTo>
                  <a:pt x="21335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4535423" y="5387340"/>
            <a:ext cx="22860" cy="24765"/>
          </a:xfrm>
          <a:custGeom>
            <a:rect l="l" t="t" r="r" b="b"/>
            <a:pathLst>
              <a:path w="22860" h="24764">
                <a:moveTo>
                  <a:pt x="22860" y="24384"/>
                </a:moveTo>
                <a:lnTo>
                  <a:pt x="0" y="24384"/>
                </a:lnTo>
                <a:lnTo>
                  <a:pt x="0" y="0"/>
                </a:lnTo>
                <a:lnTo>
                  <a:pt x="22860" y="0"/>
                </a:lnTo>
                <a:lnTo>
                  <a:pt x="22860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4587240" y="5387340"/>
            <a:ext cx="22860" cy="24765"/>
          </a:xfrm>
          <a:custGeom>
            <a:rect l="l" t="t" r="r" b="b"/>
            <a:pathLst>
              <a:path w="22860" h="24764">
                <a:moveTo>
                  <a:pt x="22860" y="24384"/>
                </a:moveTo>
                <a:lnTo>
                  <a:pt x="0" y="24384"/>
                </a:lnTo>
                <a:lnTo>
                  <a:pt x="0" y="0"/>
                </a:lnTo>
                <a:lnTo>
                  <a:pt x="22860" y="0"/>
                </a:lnTo>
                <a:lnTo>
                  <a:pt x="22860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4639055" y="5387340"/>
            <a:ext cx="22860" cy="24765"/>
          </a:xfrm>
          <a:custGeom>
            <a:rect l="l" t="t" r="r" b="b"/>
            <a:pathLst>
              <a:path w="22860" h="24764">
                <a:moveTo>
                  <a:pt x="22860" y="24384"/>
                </a:moveTo>
                <a:lnTo>
                  <a:pt x="0" y="24384"/>
                </a:lnTo>
                <a:lnTo>
                  <a:pt x="0" y="0"/>
                </a:lnTo>
                <a:lnTo>
                  <a:pt x="22860" y="0"/>
                </a:lnTo>
                <a:lnTo>
                  <a:pt x="22860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4689347" y="5387340"/>
            <a:ext cx="24765" cy="24765"/>
          </a:xfrm>
          <a:custGeom>
            <a:rect l="l" t="t" r="r" b="b"/>
            <a:pathLst>
              <a:path w="24764" h="24764">
                <a:moveTo>
                  <a:pt x="24384" y="24384"/>
                </a:moveTo>
                <a:lnTo>
                  <a:pt x="0" y="24384"/>
                </a:lnTo>
                <a:lnTo>
                  <a:pt x="0" y="0"/>
                </a:lnTo>
                <a:lnTo>
                  <a:pt x="24384" y="0"/>
                </a:lnTo>
                <a:lnTo>
                  <a:pt x="24384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4741164" y="5387340"/>
            <a:ext cx="24765" cy="24765"/>
          </a:xfrm>
          <a:custGeom>
            <a:rect l="l" t="t" r="r" b="b"/>
            <a:pathLst>
              <a:path w="24764" h="24764">
                <a:moveTo>
                  <a:pt x="24384" y="24384"/>
                </a:moveTo>
                <a:lnTo>
                  <a:pt x="0" y="24384"/>
                </a:lnTo>
                <a:lnTo>
                  <a:pt x="0" y="0"/>
                </a:lnTo>
                <a:lnTo>
                  <a:pt x="24384" y="0"/>
                </a:lnTo>
                <a:lnTo>
                  <a:pt x="24384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4485132" y="5620511"/>
            <a:ext cx="21590" cy="22860"/>
          </a:xfrm>
          <a:custGeom>
            <a:rect l="l" t="t" r="r" b="b"/>
            <a:pathLst>
              <a:path w="21589" h="22860">
                <a:moveTo>
                  <a:pt x="21335" y="22859"/>
                </a:moveTo>
                <a:lnTo>
                  <a:pt x="0" y="22859"/>
                </a:lnTo>
                <a:lnTo>
                  <a:pt x="0" y="0"/>
                </a:lnTo>
                <a:lnTo>
                  <a:pt x="21335" y="0"/>
                </a:lnTo>
                <a:lnTo>
                  <a:pt x="21335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4535423" y="5620511"/>
            <a:ext cx="22860" cy="22860"/>
          </a:xfrm>
          <a:custGeom>
            <a:rect l="l" t="t" r="r" b="b"/>
            <a:pathLst>
              <a:path w="22860" h="22860">
                <a:moveTo>
                  <a:pt x="22860" y="22859"/>
                </a:moveTo>
                <a:lnTo>
                  <a:pt x="0" y="22859"/>
                </a:lnTo>
                <a:lnTo>
                  <a:pt x="0" y="0"/>
                </a:lnTo>
                <a:lnTo>
                  <a:pt x="22860" y="0"/>
                </a:lnTo>
                <a:lnTo>
                  <a:pt x="22860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4587240" y="5620511"/>
            <a:ext cx="22860" cy="22860"/>
          </a:xfrm>
          <a:custGeom>
            <a:rect l="l" t="t" r="r" b="b"/>
            <a:pathLst>
              <a:path w="22860" h="22860">
                <a:moveTo>
                  <a:pt x="22860" y="22859"/>
                </a:moveTo>
                <a:lnTo>
                  <a:pt x="0" y="22859"/>
                </a:lnTo>
                <a:lnTo>
                  <a:pt x="0" y="0"/>
                </a:lnTo>
                <a:lnTo>
                  <a:pt x="22860" y="0"/>
                </a:lnTo>
                <a:lnTo>
                  <a:pt x="22860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4639055" y="5620511"/>
            <a:ext cx="22860" cy="22860"/>
          </a:xfrm>
          <a:custGeom>
            <a:rect l="l" t="t" r="r" b="b"/>
            <a:pathLst>
              <a:path w="22860" h="22860">
                <a:moveTo>
                  <a:pt x="22860" y="22859"/>
                </a:moveTo>
                <a:lnTo>
                  <a:pt x="0" y="22859"/>
                </a:lnTo>
                <a:lnTo>
                  <a:pt x="0" y="0"/>
                </a:lnTo>
                <a:lnTo>
                  <a:pt x="22860" y="0"/>
                </a:lnTo>
                <a:lnTo>
                  <a:pt x="22860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4689347" y="5620511"/>
            <a:ext cx="24765" cy="22860"/>
          </a:xfrm>
          <a:custGeom>
            <a:rect l="l" t="t" r="r" b="b"/>
            <a:pathLst>
              <a:path w="24764" h="22860">
                <a:moveTo>
                  <a:pt x="24384" y="22859"/>
                </a:moveTo>
                <a:lnTo>
                  <a:pt x="0" y="22859"/>
                </a:lnTo>
                <a:lnTo>
                  <a:pt x="0" y="0"/>
                </a:lnTo>
                <a:lnTo>
                  <a:pt x="24384" y="0"/>
                </a:lnTo>
                <a:lnTo>
                  <a:pt x="24384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4741164" y="5620511"/>
            <a:ext cx="24765" cy="22860"/>
          </a:xfrm>
          <a:custGeom>
            <a:rect l="l" t="t" r="r" b="b"/>
            <a:pathLst>
              <a:path w="24764" h="22860">
                <a:moveTo>
                  <a:pt x="24384" y="22859"/>
                </a:moveTo>
                <a:lnTo>
                  <a:pt x="0" y="22859"/>
                </a:lnTo>
                <a:lnTo>
                  <a:pt x="0" y="0"/>
                </a:lnTo>
                <a:lnTo>
                  <a:pt x="24384" y="0"/>
                </a:lnTo>
                <a:lnTo>
                  <a:pt x="24384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4814315" y="5455920"/>
            <a:ext cx="35560" cy="17145"/>
          </a:xfrm>
          <a:custGeom>
            <a:rect l="l" t="t" r="r" b="b"/>
            <a:pathLst>
              <a:path w="35560" h="17145">
                <a:moveTo>
                  <a:pt x="35051" y="16763"/>
                </a:moveTo>
                <a:lnTo>
                  <a:pt x="0" y="16763"/>
                </a:lnTo>
                <a:lnTo>
                  <a:pt x="0" y="0"/>
                </a:lnTo>
                <a:lnTo>
                  <a:pt x="35051" y="0"/>
                </a:lnTo>
                <a:lnTo>
                  <a:pt x="35051" y="16763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4814315" y="5490971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4814315" y="5524500"/>
            <a:ext cx="35560" cy="15240"/>
          </a:xfrm>
          <a:custGeom>
            <a:rect l="l" t="t" r="r" b="b"/>
            <a:pathLst>
              <a:path w="35560" h="15239">
                <a:moveTo>
                  <a:pt x="35051" y="15240"/>
                </a:moveTo>
                <a:lnTo>
                  <a:pt x="0" y="15240"/>
                </a:lnTo>
                <a:lnTo>
                  <a:pt x="0" y="0"/>
                </a:lnTo>
                <a:lnTo>
                  <a:pt x="35051" y="0"/>
                </a:lnTo>
                <a:lnTo>
                  <a:pt x="35051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4814315" y="5559552"/>
            <a:ext cx="35560" cy="15240"/>
          </a:xfrm>
          <a:custGeom>
            <a:rect l="l" t="t" r="r" b="b"/>
            <a:pathLst>
              <a:path w="35560" h="15239">
                <a:moveTo>
                  <a:pt x="35051" y="15240"/>
                </a:moveTo>
                <a:lnTo>
                  <a:pt x="0" y="15240"/>
                </a:lnTo>
                <a:lnTo>
                  <a:pt x="0" y="0"/>
                </a:lnTo>
                <a:lnTo>
                  <a:pt x="35051" y="0"/>
                </a:lnTo>
                <a:lnTo>
                  <a:pt x="35051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4390644" y="5455920"/>
            <a:ext cx="35560" cy="17145"/>
          </a:xfrm>
          <a:custGeom>
            <a:rect l="l" t="t" r="r" b="b"/>
            <a:pathLst>
              <a:path w="35560" h="17145">
                <a:moveTo>
                  <a:pt x="35051" y="16763"/>
                </a:moveTo>
                <a:lnTo>
                  <a:pt x="0" y="16763"/>
                </a:lnTo>
                <a:lnTo>
                  <a:pt x="0" y="0"/>
                </a:lnTo>
                <a:lnTo>
                  <a:pt x="35051" y="0"/>
                </a:lnTo>
                <a:lnTo>
                  <a:pt x="35051" y="16763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4390644" y="5490971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4390644" y="5524500"/>
            <a:ext cx="35560" cy="15240"/>
          </a:xfrm>
          <a:custGeom>
            <a:rect l="l" t="t" r="r" b="b"/>
            <a:pathLst>
              <a:path w="35560" h="15239">
                <a:moveTo>
                  <a:pt x="35051" y="15240"/>
                </a:moveTo>
                <a:lnTo>
                  <a:pt x="0" y="15240"/>
                </a:lnTo>
                <a:lnTo>
                  <a:pt x="0" y="0"/>
                </a:lnTo>
                <a:lnTo>
                  <a:pt x="35051" y="0"/>
                </a:lnTo>
                <a:lnTo>
                  <a:pt x="35051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4390644" y="5559552"/>
            <a:ext cx="35560" cy="15240"/>
          </a:xfrm>
          <a:custGeom>
            <a:rect l="l" t="t" r="r" b="b"/>
            <a:pathLst>
              <a:path w="35560" h="15239">
                <a:moveTo>
                  <a:pt x="35051" y="15240"/>
                </a:moveTo>
                <a:lnTo>
                  <a:pt x="0" y="15240"/>
                </a:lnTo>
                <a:lnTo>
                  <a:pt x="0" y="0"/>
                </a:lnTo>
                <a:lnTo>
                  <a:pt x="35051" y="0"/>
                </a:lnTo>
                <a:lnTo>
                  <a:pt x="35051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5023325" y="5599429"/>
            <a:ext cx="189230" cy="0"/>
          </a:xfrm>
          <a:custGeom>
            <a:rect l="l" t="t" r="r" b="b"/>
            <a:pathLst>
              <a:path w="189229">
                <a:moveTo>
                  <a:pt x="0" y="0"/>
                </a:moveTo>
                <a:lnTo>
                  <a:pt x="188881" y="0"/>
                </a:lnTo>
              </a:path>
            </a:pathLst>
          </a:custGeom>
          <a:ln w="3175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5020055" y="5591809"/>
            <a:ext cx="192405" cy="0"/>
          </a:xfrm>
          <a:custGeom>
            <a:rect l="l" t="t" r="r" b="b"/>
            <a:pathLst>
              <a:path w="192404">
                <a:moveTo>
                  <a:pt x="0" y="0"/>
                </a:moveTo>
                <a:lnTo>
                  <a:pt x="192151" y="0"/>
                </a:lnTo>
              </a:path>
            </a:pathLst>
          </a:custGeom>
          <a:ln w="1270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5" name="object 255"/>
          <p:cNvSpPr/>
          <p:nvPr/>
        </p:nvSpPr>
        <p:spPr>
          <a:xfrm flipH="1">
            <a:off x="5031613" y="5439409"/>
            <a:ext cx="0" cy="146050"/>
          </a:xfrm>
          <a:custGeom>
            <a:rect l="l" t="t" r="r" b="b"/>
            <a:pathLst>
              <a:path h="146050">
                <a:moveTo>
                  <a:pt x="0" y="0"/>
                </a:moveTo>
                <a:lnTo>
                  <a:pt x="0" y="146049"/>
                </a:lnTo>
              </a:path>
            </a:pathLst>
          </a:custGeom>
          <a:ln w="23114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5020055" y="5433695"/>
            <a:ext cx="352425" cy="0"/>
          </a:xfrm>
          <a:custGeom>
            <a:rect l="l" t="t" r="r" b="b"/>
            <a:pathLst>
              <a:path w="352425">
                <a:moveTo>
                  <a:pt x="0" y="0"/>
                </a:moveTo>
                <a:lnTo>
                  <a:pt x="352044" y="0"/>
                </a:lnTo>
              </a:path>
            </a:pathLst>
          </a:custGeom>
          <a:ln w="1143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5022368" y="5426075"/>
            <a:ext cx="347980" cy="0"/>
          </a:xfrm>
          <a:custGeom>
            <a:rect l="l" t="t" r="r" b="b"/>
            <a:pathLst>
              <a:path w="347979">
                <a:moveTo>
                  <a:pt x="0" y="0"/>
                </a:moveTo>
                <a:lnTo>
                  <a:pt x="347419" y="0"/>
                </a:lnTo>
              </a:path>
            </a:pathLst>
          </a:custGeom>
          <a:ln w="3809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5277865" y="5599429"/>
            <a:ext cx="91440" cy="0"/>
          </a:xfrm>
          <a:custGeom>
            <a:rect l="l" t="t" r="r" b="b"/>
            <a:pathLst>
              <a:path w="91439">
                <a:moveTo>
                  <a:pt x="0" y="0"/>
                </a:moveTo>
                <a:lnTo>
                  <a:pt x="90964" y="0"/>
                </a:lnTo>
              </a:path>
            </a:pathLst>
          </a:custGeom>
          <a:ln w="3175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5277865" y="5591809"/>
            <a:ext cx="94615" cy="0"/>
          </a:xfrm>
          <a:custGeom>
            <a:rect l="l" t="t" r="r" b="b"/>
            <a:pathLst>
              <a:path w="94614">
                <a:moveTo>
                  <a:pt x="0" y="0"/>
                </a:moveTo>
                <a:lnTo>
                  <a:pt x="94234" y="0"/>
                </a:lnTo>
              </a:path>
            </a:pathLst>
          </a:custGeom>
          <a:ln w="12700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0" name="object 260"/>
          <p:cNvSpPr/>
          <p:nvPr/>
        </p:nvSpPr>
        <p:spPr>
          <a:xfrm flipH="1">
            <a:off x="5360542" y="5439409"/>
            <a:ext cx="0" cy="146050"/>
          </a:xfrm>
          <a:custGeom>
            <a:rect l="l" t="t" r="r" b="b"/>
            <a:pathLst>
              <a:path h="146050">
                <a:moveTo>
                  <a:pt x="0" y="0"/>
                </a:moveTo>
                <a:lnTo>
                  <a:pt x="0" y="146049"/>
                </a:lnTo>
              </a:path>
            </a:pathLst>
          </a:custGeom>
          <a:ln w="23113">
            <a:solidFill>
              <a:srgbClr val="80808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5181600" y="5577840"/>
            <a:ext cx="47625" cy="32384"/>
          </a:xfrm>
          <a:custGeom>
            <a:rect l="l" t="t" r="r" b="b"/>
            <a:pathLst>
              <a:path w="47625" h="32384">
                <a:moveTo>
                  <a:pt x="23113" y="0"/>
                </a:moveTo>
                <a:lnTo>
                  <a:pt x="14037" y="1285"/>
                </a:lnTo>
                <a:lnTo>
                  <a:pt x="6699" y="4762"/>
                </a:lnTo>
                <a:lnTo>
                  <a:pt x="1789" y="9858"/>
                </a:lnTo>
                <a:lnTo>
                  <a:pt x="0" y="16002"/>
                </a:lnTo>
                <a:lnTo>
                  <a:pt x="1789" y="22134"/>
                </a:lnTo>
                <a:lnTo>
                  <a:pt x="6699" y="27231"/>
                </a:lnTo>
                <a:lnTo>
                  <a:pt x="14037" y="30714"/>
                </a:lnTo>
                <a:lnTo>
                  <a:pt x="23113" y="32004"/>
                </a:lnTo>
                <a:lnTo>
                  <a:pt x="32777" y="30714"/>
                </a:lnTo>
                <a:lnTo>
                  <a:pt x="40417" y="27231"/>
                </a:lnTo>
                <a:lnTo>
                  <a:pt x="45438" y="22134"/>
                </a:lnTo>
                <a:lnTo>
                  <a:pt x="47244" y="16002"/>
                </a:lnTo>
                <a:lnTo>
                  <a:pt x="45438" y="9858"/>
                </a:lnTo>
                <a:lnTo>
                  <a:pt x="40417" y="4762"/>
                </a:lnTo>
                <a:lnTo>
                  <a:pt x="32777" y="1285"/>
                </a:lnTo>
                <a:lnTo>
                  <a:pt x="23113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5254752" y="5577840"/>
            <a:ext cx="48895" cy="32384"/>
          </a:xfrm>
          <a:custGeom>
            <a:rect l="l" t="t" r="r" b="b"/>
            <a:pathLst>
              <a:path w="48895" h="32384">
                <a:moveTo>
                  <a:pt x="24384" y="0"/>
                </a:moveTo>
                <a:lnTo>
                  <a:pt x="15055" y="1285"/>
                </a:lnTo>
                <a:lnTo>
                  <a:pt x="7286" y="4762"/>
                </a:lnTo>
                <a:lnTo>
                  <a:pt x="1970" y="9858"/>
                </a:lnTo>
                <a:lnTo>
                  <a:pt x="0" y="16002"/>
                </a:lnTo>
                <a:lnTo>
                  <a:pt x="1970" y="22134"/>
                </a:lnTo>
                <a:lnTo>
                  <a:pt x="7286" y="27231"/>
                </a:lnTo>
                <a:lnTo>
                  <a:pt x="15055" y="30714"/>
                </a:lnTo>
                <a:lnTo>
                  <a:pt x="24384" y="32004"/>
                </a:lnTo>
                <a:lnTo>
                  <a:pt x="33712" y="30714"/>
                </a:lnTo>
                <a:lnTo>
                  <a:pt x="41481" y="27231"/>
                </a:lnTo>
                <a:lnTo>
                  <a:pt x="46797" y="22134"/>
                </a:lnTo>
                <a:lnTo>
                  <a:pt x="48768" y="16002"/>
                </a:lnTo>
                <a:lnTo>
                  <a:pt x="46797" y="9858"/>
                </a:lnTo>
                <a:lnTo>
                  <a:pt x="41481" y="4762"/>
                </a:lnTo>
                <a:lnTo>
                  <a:pt x="33712" y="1285"/>
                </a:lnTo>
                <a:lnTo>
                  <a:pt x="24384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5059679" y="5387340"/>
            <a:ext cx="22860" cy="24765"/>
          </a:xfrm>
          <a:custGeom>
            <a:rect l="l" t="t" r="r" b="b"/>
            <a:pathLst>
              <a:path w="22860" h="24764">
                <a:moveTo>
                  <a:pt x="22860" y="24384"/>
                </a:moveTo>
                <a:lnTo>
                  <a:pt x="0" y="24384"/>
                </a:lnTo>
                <a:lnTo>
                  <a:pt x="0" y="0"/>
                </a:lnTo>
                <a:lnTo>
                  <a:pt x="22860" y="0"/>
                </a:lnTo>
                <a:lnTo>
                  <a:pt x="22860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5111496" y="5387340"/>
            <a:ext cx="22860" cy="24765"/>
          </a:xfrm>
          <a:custGeom>
            <a:rect l="l" t="t" r="r" b="b"/>
            <a:pathLst>
              <a:path w="22860" h="24764">
                <a:moveTo>
                  <a:pt x="22859" y="24384"/>
                </a:moveTo>
                <a:lnTo>
                  <a:pt x="0" y="24384"/>
                </a:lnTo>
                <a:lnTo>
                  <a:pt x="0" y="0"/>
                </a:lnTo>
                <a:lnTo>
                  <a:pt x="22859" y="0"/>
                </a:lnTo>
                <a:lnTo>
                  <a:pt x="22859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5163311" y="5387340"/>
            <a:ext cx="22860" cy="24765"/>
          </a:xfrm>
          <a:custGeom>
            <a:rect l="l" t="t" r="r" b="b"/>
            <a:pathLst>
              <a:path w="22860" h="24764">
                <a:moveTo>
                  <a:pt x="22860" y="24384"/>
                </a:moveTo>
                <a:lnTo>
                  <a:pt x="0" y="24384"/>
                </a:lnTo>
                <a:lnTo>
                  <a:pt x="0" y="0"/>
                </a:lnTo>
                <a:lnTo>
                  <a:pt x="22860" y="0"/>
                </a:lnTo>
                <a:lnTo>
                  <a:pt x="22860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5215128" y="5387340"/>
            <a:ext cx="22860" cy="24765"/>
          </a:xfrm>
          <a:custGeom>
            <a:rect l="l" t="t" r="r" b="b"/>
            <a:pathLst>
              <a:path w="22860" h="24764">
                <a:moveTo>
                  <a:pt x="22860" y="24384"/>
                </a:moveTo>
                <a:lnTo>
                  <a:pt x="0" y="24384"/>
                </a:lnTo>
                <a:lnTo>
                  <a:pt x="0" y="0"/>
                </a:lnTo>
                <a:lnTo>
                  <a:pt x="22860" y="0"/>
                </a:lnTo>
                <a:lnTo>
                  <a:pt x="22860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5265420" y="5387340"/>
            <a:ext cx="24765" cy="24765"/>
          </a:xfrm>
          <a:custGeom>
            <a:rect l="l" t="t" r="r" b="b"/>
            <a:pathLst>
              <a:path w="24764" h="24764">
                <a:moveTo>
                  <a:pt x="24383" y="24384"/>
                </a:moveTo>
                <a:lnTo>
                  <a:pt x="0" y="24384"/>
                </a:lnTo>
                <a:lnTo>
                  <a:pt x="0" y="0"/>
                </a:lnTo>
                <a:lnTo>
                  <a:pt x="24383" y="0"/>
                </a:lnTo>
                <a:lnTo>
                  <a:pt x="24383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5317235" y="5387340"/>
            <a:ext cx="24765" cy="24765"/>
          </a:xfrm>
          <a:custGeom>
            <a:rect l="l" t="t" r="r" b="b"/>
            <a:pathLst>
              <a:path w="24764" h="24764">
                <a:moveTo>
                  <a:pt x="24384" y="24384"/>
                </a:moveTo>
                <a:lnTo>
                  <a:pt x="0" y="24384"/>
                </a:lnTo>
                <a:lnTo>
                  <a:pt x="0" y="0"/>
                </a:lnTo>
                <a:lnTo>
                  <a:pt x="24384" y="0"/>
                </a:lnTo>
                <a:lnTo>
                  <a:pt x="24384" y="24384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5059679" y="5620511"/>
            <a:ext cx="22860" cy="22860"/>
          </a:xfrm>
          <a:custGeom>
            <a:rect l="l" t="t" r="r" b="b"/>
            <a:pathLst>
              <a:path w="22860" h="22860">
                <a:moveTo>
                  <a:pt x="22860" y="22859"/>
                </a:moveTo>
                <a:lnTo>
                  <a:pt x="0" y="22859"/>
                </a:lnTo>
                <a:lnTo>
                  <a:pt x="0" y="0"/>
                </a:lnTo>
                <a:lnTo>
                  <a:pt x="22860" y="0"/>
                </a:lnTo>
                <a:lnTo>
                  <a:pt x="22860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5111496" y="5620511"/>
            <a:ext cx="22860" cy="22860"/>
          </a:xfrm>
          <a:custGeom>
            <a:rect l="l" t="t" r="r" b="b"/>
            <a:pathLst>
              <a:path w="22860" h="22860">
                <a:moveTo>
                  <a:pt x="22859" y="22859"/>
                </a:moveTo>
                <a:lnTo>
                  <a:pt x="0" y="22859"/>
                </a:lnTo>
                <a:lnTo>
                  <a:pt x="0" y="0"/>
                </a:lnTo>
                <a:lnTo>
                  <a:pt x="22859" y="0"/>
                </a:lnTo>
                <a:lnTo>
                  <a:pt x="22859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5163311" y="5620511"/>
            <a:ext cx="22860" cy="22860"/>
          </a:xfrm>
          <a:custGeom>
            <a:rect l="l" t="t" r="r" b="b"/>
            <a:pathLst>
              <a:path w="22860" h="22860">
                <a:moveTo>
                  <a:pt x="22860" y="22859"/>
                </a:moveTo>
                <a:lnTo>
                  <a:pt x="0" y="22859"/>
                </a:lnTo>
                <a:lnTo>
                  <a:pt x="0" y="0"/>
                </a:lnTo>
                <a:lnTo>
                  <a:pt x="22860" y="0"/>
                </a:lnTo>
                <a:lnTo>
                  <a:pt x="22860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5215128" y="5620511"/>
            <a:ext cx="22860" cy="22860"/>
          </a:xfrm>
          <a:custGeom>
            <a:rect l="l" t="t" r="r" b="b"/>
            <a:pathLst>
              <a:path w="22860" h="22860">
                <a:moveTo>
                  <a:pt x="22860" y="22859"/>
                </a:moveTo>
                <a:lnTo>
                  <a:pt x="0" y="22859"/>
                </a:lnTo>
                <a:lnTo>
                  <a:pt x="0" y="0"/>
                </a:lnTo>
                <a:lnTo>
                  <a:pt x="22860" y="0"/>
                </a:lnTo>
                <a:lnTo>
                  <a:pt x="22860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5265420" y="5620511"/>
            <a:ext cx="24765" cy="22860"/>
          </a:xfrm>
          <a:custGeom>
            <a:rect l="l" t="t" r="r" b="b"/>
            <a:pathLst>
              <a:path w="24764" h="22860">
                <a:moveTo>
                  <a:pt x="24383" y="22859"/>
                </a:moveTo>
                <a:lnTo>
                  <a:pt x="0" y="22859"/>
                </a:lnTo>
                <a:lnTo>
                  <a:pt x="0" y="0"/>
                </a:lnTo>
                <a:lnTo>
                  <a:pt x="24383" y="0"/>
                </a:lnTo>
                <a:lnTo>
                  <a:pt x="24383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5317235" y="5620511"/>
            <a:ext cx="24765" cy="22860"/>
          </a:xfrm>
          <a:custGeom>
            <a:rect l="l" t="t" r="r" b="b"/>
            <a:pathLst>
              <a:path w="24764" h="22860">
                <a:moveTo>
                  <a:pt x="24384" y="22859"/>
                </a:moveTo>
                <a:lnTo>
                  <a:pt x="0" y="22859"/>
                </a:lnTo>
                <a:lnTo>
                  <a:pt x="0" y="0"/>
                </a:lnTo>
                <a:lnTo>
                  <a:pt x="24384" y="0"/>
                </a:lnTo>
                <a:lnTo>
                  <a:pt x="24384" y="2285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5390388" y="5455920"/>
            <a:ext cx="33655" cy="17145"/>
          </a:xfrm>
          <a:custGeom>
            <a:rect l="l" t="t" r="r" b="b"/>
            <a:pathLst>
              <a:path w="33654" h="17145">
                <a:moveTo>
                  <a:pt x="33527" y="16763"/>
                </a:moveTo>
                <a:lnTo>
                  <a:pt x="0" y="16763"/>
                </a:lnTo>
                <a:lnTo>
                  <a:pt x="0" y="0"/>
                </a:lnTo>
                <a:lnTo>
                  <a:pt x="33527" y="0"/>
                </a:lnTo>
                <a:lnTo>
                  <a:pt x="33527" y="16763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5390388" y="5490971"/>
            <a:ext cx="33655" cy="15240"/>
          </a:xfrm>
          <a:custGeom>
            <a:rect l="l" t="t" r="r" b="b"/>
            <a:pathLst>
              <a:path w="33654" h="15239">
                <a:moveTo>
                  <a:pt x="33527" y="15239"/>
                </a:moveTo>
                <a:lnTo>
                  <a:pt x="0" y="15239"/>
                </a:lnTo>
                <a:lnTo>
                  <a:pt x="0" y="0"/>
                </a:lnTo>
                <a:lnTo>
                  <a:pt x="33527" y="0"/>
                </a:lnTo>
                <a:lnTo>
                  <a:pt x="33527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5390388" y="5524500"/>
            <a:ext cx="33655" cy="15240"/>
          </a:xfrm>
          <a:custGeom>
            <a:rect l="l" t="t" r="r" b="b"/>
            <a:pathLst>
              <a:path w="33654" h="15239">
                <a:moveTo>
                  <a:pt x="33527" y="15240"/>
                </a:moveTo>
                <a:lnTo>
                  <a:pt x="0" y="15240"/>
                </a:lnTo>
                <a:lnTo>
                  <a:pt x="0" y="0"/>
                </a:lnTo>
                <a:lnTo>
                  <a:pt x="33527" y="0"/>
                </a:lnTo>
                <a:lnTo>
                  <a:pt x="33527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5390388" y="5559552"/>
            <a:ext cx="33655" cy="15240"/>
          </a:xfrm>
          <a:custGeom>
            <a:rect l="l" t="t" r="r" b="b"/>
            <a:pathLst>
              <a:path w="33654" h="15239">
                <a:moveTo>
                  <a:pt x="33527" y="15240"/>
                </a:moveTo>
                <a:lnTo>
                  <a:pt x="0" y="15240"/>
                </a:lnTo>
                <a:lnTo>
                  <a:pt x="0" y="0"/>
                </a:lnTo>
                <a:lnTo>
                  <a:pt x="33527" y="0"/>
                </a:lnTo>
                <a:lnTo>
                  <a:pt x="33527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4966715" y="5455920"/>
            <a:ext cx="35560" cy="17145"/>
          </a:xfrm>
          <a:custGeom>
            <a:rect l="l" t="t" r="r" b="b"/>
            <a:pathLst>
              <a:path w="35560" h="17145">
                <a:moveTo>
                  <a:pt x="35051" y="16763"/>
                </a:moveTo>
                <a:lnTo>
                  <a:pt x="0" y="16763"/>
                </a:lnTo>
                <a:lnTo>
                  <a:pt x="0" y="0"/>
                </a:lnTo>
                <a:lnTo>
                  <a:pt x="35051" y="0"/>
                </a:lnTo>
                <a:lnTo>
                  <a:pt x="35051" y="16763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4966715" y="5490971"/>
            <a:ext cx="35560" cy="15240"/>
          </a:xfrm>
          <a:custGeom>
            <a:rect l="l" t="t" r="r" b="b"/>
            <a:pathLst>
              <a:path w="35560" h="15239">
                <a:moveTo>
                  <a:pt x="35051" y="15239"/>
                </a:moveTo>
                <a:lnTo>
                  <a:pt x="0" y="15239"/>
                </a:lnTo>
                <a:lnTo>
                  <a:pt x="0" y="0"/>
                </a:lnTo>
                <a:lnTo>
                  <a:pt x="35051" y="0"/>
                </a:lnTo>
                <a:lnTo>
                  <a:pt x="35051" y="15239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4966715" y="5524500"/>
            <a:ext cx="35560" cy="15240"/>
          </a:xfrm>
          <a:custGeom>
            <a:rect l="l" t="t" r="r" b="b"/>
            <a:pathLst>
              <a:path w="35560" h="15239">
                <a:moveTo>
                  <a:pt x="35051" y="15240"/>
                </a:moveTo>
                <a:lnTo>
                  <a:pt x="0" y="15240"/>
                </a:lnTo>
                <a:lnTo>
                  <a:pt x="0" y="0"/>
                </a:lnTo>
                <a:lnTo>
                  <a:pt x="35051" y="0"/>
                </a:lnTo>
                <a:lnTo>
                  <a:pt x="35051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4966715" y="5559552"/>
            <a:ext cx="35560" cy="15240"/>
          </a:xfrm>
          <a:custGeom>
            <a:rect l="l" t="t" r="r" b="b"/>
            <a:pathLst>
              <a:path w="35560" h="15239">
                <a:moveTo>
                  <a:pt x="35051" y="15240"/>
                </a:moveTo>
                <a:lnTo>
                  <a:pt x="0" y="15240"/>
                </a:lnTo>
                <a:lnTo>
                  <a:pt x="0" y="0"/>
                </a:lnTo>
                <a:lnTo>
                  <a:pt x="35051" y="0"/>
                </a:lnTo>
                <a:lnTo>
                  <a:pt x="35051" y="1524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2574035" y="4939284"/>
            <a:ext cx="623316" cy="871727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4367784" y="1263396"/>
            <a:ext cx="897890" cy="684530"/>
          </a:xfrm>
          <a:custGeom>
            <a:rect l="l" t="t" r="r" b="b"/>
            <a:pathLst>
              <a:path w="897889" h="684530">
                <a:moveTo>
                  <a:pt x="783589" y="0"/>
                </a:moveTo>
                <a:lnTo>
                  <a:pt x="114045" y="0"/>
                </a:lnTo>
                <a:lnTo>
                  <a:pt x="69651" y="8961"/>
                </a:lnTo>
                <a:lnTo>
                  <a:pt x="33400" y="33400"/>
                </a:lnTo>
                <a:lnTo>
                  <a:pt x="8961" y="69651"/>
                </a:lnTo>
                <a:lnTo>
                  <a:pt x="0" y="114045"/>
                </a:lnTo>
                <a:lnTo>
                  <a:pt x="0" y="570229"/>
                </a:lnTo>
                <a:lnTo>
                  <a:pt x="8961" y="614624"/>
                </a:lnTo>
                <a:lnTo>
                  <a:pt x="33400" y="650875"/>
                </a:lnTo>
                <a:lnTo>
                  <a:pt x="69651" y="675314"/>
                </a:lnTo>
                <a:lnTo>
                  <a:pt x="114045" y="684276"/>
                </a:lnTo>
                <a:lnTo>
                  <a:pt x="783589" y="684276"/>
                </a:lnTo>
                <a:lnTo>
                  <a:pt x="827984" y="675314"/>
                </a:lnTo>
                <a:lnTo>
                  <a:pt x="864235" y="650875"/>
                </a:lnTo>
                <a:lnTo>
                  <a:pt x="888674" y="614624"/>
                </a:lnTo>
                <a:lnTo>
                  <a:pt x="897636" y="570229"/>
                </a:lnTo>
                <a:lnTo>
                  <a:pt x="897636" y="114045"/>
                </a:lnTo>
                <a:lnTo>
                  <a:pt x="888674" y="69651"/>
                </a:lnTo>
                <a:lnTo>
                  <a:pt x="864235" y="33400"/>
                </a:lnTo>
                <a:lnTo>
                  <a:pt x="827984" y="8961"/>
                </a:lnTo>
                <a:lnTo>
                  <a:pt x="783589" y="0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5" name="object 285"/>
          <p:cNvSpPr txBox="1"/>
          <p:nvPr/>
        </p:nvSpPr>
        <p:spPr>
          <a:xfrm>
            <a:off x="4498975" y="132410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其他应用</a:t>
            </a:r>
            <a:endParaRPr sz="1200">
              <a:latin typeface="微软雅黑"/>
              <a:cs typeface="微软雅黑"/>
            </a:endParaRPr>
          </a:p>
          <a:p>
            <a:pPr marL="88900">
              <a:lnSpc>
                <a:spcPct val="100000"/>
              </a:lnSpc>
            </a:pPr>
            <a:r>
              <a:rPr sz="1200" b="1" i="1">
                <a:solidFill>
                  <a:srgbClr val="FFFFFF"/>
                </a:solidFill>
                <a:latin typeface="微软雅黑"/>
                <a:cs typeface="微软雅黑"/>
              </a:rPr>
              <a:t>。。。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86" name="object 286"/>
          <p:cNvSpPr/>
          <p:nvPr/>
        </p:nvSpPr>
        <p:spPr>
          <a:xfrm>
            <a:off x="1435608" y="3461003"/>
            <a:ext cx="2196465" cy="599440"/>
          </a:xfrm>
          <a:custGeom>
            <a:rect l="l" t="t" r="r" b="b"/>
            <a:pathLst>
              <a:path w="2196465" h="599439">
                <a:moveTo>
                  <a:pt x="0" y="33655"/>
                </a:moveTo>
                <a:lnTo>
                  <a:pt x="2651" y="20574"/>
                </a:lnTo>
                <a:lnTo>
                  <a:pt x="9874" y="9874"/>
                </a:lnTo>
                <a:lnTo>
                  <a:pt x="20573" y="2651"/>
                </a:lnTo>
                <a:lnTo>
                  <a:pt x="33654" y="0"/>
                </a:lnTo>
                <a:lnTo>
                  <a:pt x="2162429" y="0"/>
                </a:lnTo>
                <a:lnTo>
                  <a:pt x="2175509" y="2651"/>
                </a:lnTo>
                <a:lnTo>
                  <a:pt x="2186209" y="9874"/>
                </a:lnTo>
                <a:lnTo>
                  <a:pt x="2193432" y="20574"/>
                </a:lnTo>
                <a:lnTo>
                  <a:pt x="2196083" y="33655"/>
                </a:lnTo>
                <a:lnTo>
                  <a:pt x="2196083" y="565277"/>
                </a:lnTo>
                <a:lnTo>
                  <a:pt x="2193432" y="578358"/>
                </a:lnTo>
                <a:lnTo>
                  <a:pt x="2186209" y="589057"/>
                </a:lnTo>
                <a:lnTo>
                  <a:pt x="2175509" y="596280"/>
                </a:lnTo>
                <a:lnTo>
                  <a:pt x="2162429" y="598932"/>
                </a:lnTo>
                <a:lnTo>
                  <a:pt x="33654" y="598932"/>
                </a:lnTo>
                <a:lnTo>
                  <a:pt x="20573" y="596280"/>
                </a:lnTo>
                <a:lnTo>
                  <a:pt x="9874" y="589057"/>
                </a:lnTo>
                <a:lnTo>
                  <a:pt x="2651" y="578358"/>
                </a:lnTo>
                <a:lnTo>
                  <a:pt x="0" y="565277"/>
                </a:lnTo>
                <a:lnTo>
                  <a:pt x="0" y="33655"/>
                </a:lnTo>
                <a:close/>
              </a:path>
            </a:pathLst>
          </a:custGeom>
          <a:ln w="9144">
            <a:solidFill>
              <a:srgbClr val="00AFE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7" name="object 287"/>
          <p:cNvSpPr txBox="1"/>
          <p:nvPr/>
        </p:nvSpPr>
        <p:spPr>
          <a:xfrm>
            <a:off x="1445117" y="3409340"/>
            <a:ext cx="2177415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0385" marR="268605" indent="-264160">
              <a:lnSpc>
                <a:spcPct val="150000"/>
              </a:lnSpc>
              <a:spcBef>
                <a:spcPts val="100"/>
              </a:spcBef>
            </a:pPr>
            <a:r>
              <a:rPr sz="1300" b="1" spc="-5">
                <a:solidFill>
                  <a:srgbClr val="FFC000"/>
                </a:solidFill>
                <a:latin typeface="微软雅黑"/>
                <a:cs typeface="微软雅黑"/>
              </a:rPr>
              <a:t>ARM</a:t>
            </a:r>
            <a:r>
              <a:rPr sz="1300" b="1">
                <a:solidFill>
                  <a:srgbClr val="FFC000"/>
                </a:solidFill>
                <a:latin typeface="微软雅黑"/>
                <a:cs typeface="微软雅黑"/>
              </a:rPr>
              <a:t>6</a:t>
            </a:r>
            <a:r>
              <a:rPr sz="1300" b="1" spc="-10">
                <a:solidFill>
                  <a:srgbClr val="FFC000"/>
                </a:solidFill>
                <a:latin typeface="微软雅黑"/>
                <a:cs typeface="微软雅黑"/>
              </a:rPr>
              <a:t>4</a:t>
            </a:r>
            <a:r>
              <a:rPr sz="1300" b="1" i="1" spc="-5">
                <a:solidFill>
                  <a:srgbClr val="FFC000"/>
                </a:solidFill>
                <a:latin typeface="微软雅黑"/>
                <a:cs typeface="微软雅黑"/>
              </a:rPr>
              <a:t>用户态</a:t>
            </a:r>
            <a:r>
              <a:rPr sz="1300" b="1" spc="-10">
                <a:solidFill>
                  <a:srgbClr val="FFC000"/>
                </a:solidFill>
                <a:latin typeface="微软雅黑"/>
                <a:cs typeface="微软雅黑"/>
              </a:rPr>
              <a:t>IO</a:t>
            </a:r>
            <a:r>
              <a:rPr sz="1300" b="1" i="1" spc="-5">
                <a:solidFill>
                  <a:srgbClr val="FFC000"/>
                </a:solidFill>
                <a:latin typeface="微软雅黑"/>
                <a:cs typeface="微软雅黑"/>
              </a:rPr>
              <a:t>栈，  </a:t>
            </a:r>
            <a:r>
              <a:rPr sz="1300" b="1" spc="-10">
                <a:solidFill>
                  <a:srgbClr val="FFC000"/>
                </a:solidFill>
                <a:latin typeface="微软雅黑"/>
                <a:cs typeface="微软雅黑"/>
              </a:rPr>
              <a:t>IOPS</a:t>
            </a:r>
            <a:r>
              <a:rPr sz="1300" b="1" i="1" spc="-5">
                <a:solidFill>
                  <a:srgbClr val="FFC000"/>
                </a:solidFill>
                <a:latin typeface="微软雅黑"/>
                <a:cs typeface="微软雅黑"/>
              </a:rPr>
              <a:t>提升</a:t>
            </a:r>
            <a:r>
              <a:rPr sz="1300" b="1" spc="-5">
                <a:solidFill>
                  <a:srgbClr val="FFC000"/>
                </a:solidFill>
                <a:latin typeface="微软雅黑"/>
                <a:cs typeface="微软雅黑"/>
              </a:rPr>
              <a:t>10</a:t>
            </a:r>
            <a:r>
              <a:rPr sz="1300" b="1" i="1" spc="-5">
                <a:solidFill>
                  <a:srgbClr val="FFC000"/>
                </a:solidFill>
                <a:latin typeface="微软雅黑"/>
                <a:cs typeface="微软雅黑"/>
              </a:rPr>
              <a:t>倍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288" name="object 288"/>
          <p:cNvSpPr/>
          <p:nvPr/>
        </p:nvSpPr>
        <p:spPr>
          <a:xfrm>
            <a:off x="3973067" y="3461003"/>
            <a:ext cx="2196465" cy="599440"/>
          </a:xfrm>
          <a:custGeom>
            <a:rect l="l" t="t" r="r" b="b"/>
            <a:pathLst>
              <a:path w="2196465" h="599439">
                <a:moveTo>
                  <a:pt x="0" y="33655"/>
                </a:moveTo>
                <a:lnTo>
                  <a:pt x="2651" y="20574"/>
                </a:lnTo>
                <a:lnTo>
                  <a:pt x="9874" y="9874"/>
                </a:lnTo>
                <a:lnTo>
                  <a:pt x="20574" y="2651"/>
                </a:lnTo>
                <a:lnTo>
                  <a:pt x="33655" y="0"/>
                </a:lnTo>
                <a:lnTo>
                  <a:pt x="2162429" y="0"/>
                </a:lnTo>
                <a:lnTo>
                  <a:pt x="2175510" y="2651"/>
                </a:lnTo>
                <a:lnTo>
                  <a:pt x="2186209" y="9874"/>
                </a:lnTo>
                <a:lnTo>
                  <a:pt x="2193432" y="20574"/>
                </a:lnTo>
                <a:lnTo>
                  <a:pt x="2196084" y="33655"/>
                </a:lnTo>
                <a:lnTo>
                  <a:pt x="2196084" y="565277"/>
                </a:lnTo>
                <a:lnTo>
                  <a:pt x="2193432" y="578358"/>
                </a:lnTo>
                <a:lnTo>
                  <a:pt x="2186209" y="589057"/>
                </a:lnTo>
                <a:lnTo>
                  <a:pt x="2175510" y="596280"/>
                </a:lnTo>
                <a:lnTo>
                  <a:pt x="2162429" y="598932"/>
                </a:lnTo>
                <a:lnTo>
                  <a:pt x="33655" y="598932"/>
                </a:lnTo>
                <a:lnTo>
                  <a:pt x="20574" y="596280"/>
                </a:lnTo>
                <a:lnTo>
                  <a:pt x="9874" y="589057"/>
                </a:lnTo>
                <a:lnTo>
                  <a:pt x="2651" y="578358"/>
                </a:lnTo>
                <a:lnTo>
                  <a:pt x="0" y="565277"/>
                </a:lnTo>
                <a:lnTo>
                  <a:pt x="0" y="33655"/>
                </a:lnTo>
                <a:close/>
              </a:path>
            </a:pathLst>
          </a:custGeom>
          <a:ln w="9144">
            <a:solidFill>
              <a:srgbClr val="00AFE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9" name="object 289"/>
          <p:cNvSpPr txBox="1"/>
          <p:nvPr/>
        </p:nvSpPr>
        <p:spPr>
          <a:xfrm>
            <a:off x="3982577" y="3409340"/>
            <a:ext cx="2177415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6240" marR="161290" indent="-227329">
              <a:lnSpc>
                <a:spcPct val="150000"/>
              </a:lnSpc>
              <a:spcBef>
                <a:spcPts val="100"/>
              </a:spcBef>
            </a:pPr>
            <a:r>
              <a:rPr sz="1300" b="1" i="1" spc="-5">
                <a:solidFill>
                  <a:srgbClr val="FFC000"/>
                </a:solidFill>
                <a:latin typeface="微软雅黑"/>
                <a:cs typeface="微软雅黑"/>
              </a:rPr>
              <a:t>高性能锁重构，</a:t>
            </a:r>
            <a:r>
              <a:rPr sz="1300" b="1" spc="-10">
                <a:solidFill>
                  <a:srgbClr val="FFC000"/>
                </a:solidFill>
                <a:latin typeface="微软雅黑"/>
                <a:cs typeface="微软雅黑"/>
              </a:rPr>
              <a:t>s</a:t>
            </a:r>
            <a:r>
              <a:rPr sz="1300" b="1" spc="-5">
                <a:solidFill>
                  <a:srgbClr val="FFC000"/>
                </a:solidFill>
                <a:latin typeface="微软雅黑"/>
                <a:cs typeface="微软雅黑"/>
              </a:rPr>
              <a:t>pinlock </a:t>
            </a:r>
            <a:r>
              <a:rPr sz="1300" b="1" i="1" spc="-5">
                <a:solidFill>
                  <a:srgbClr val="FFC000"/>
                </a:solidFill>
                <a:latin typeface="微软雅黑"/>
                <a:cs typeface="微软雅黑"/>
              </a:rPr>
              <a:t>锁感知</a:t>
            </a:r>
            <a:r>
              <a:rPr sz="1300" b="1" spc="-10">
                <a:solidFill>
                  <a:srgbClr val="FFC000"/>
                </a:solidFill>
                <a:latin typeface="微软雅黑"/>
                <a:cs typeface="微软雅黑"/>
              </a:rPr>
              <a:t>NUMA</a:t>
            </a:r>
            <a:r>
              <a:rPr sz="1300" b="1" i="1" spc="-5">
                <a:solidFill>
                  <a:srgbClr val="FFC000"/>
                </a:solidFill>
                <a:latin typeface="微软雅黑"/>
                <a:cs typeface="微软雅黑"/>
              </a:rPr>
              <a:t>架构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290" name="object 290"/>
          <p:cNvSpPr/>
          <p:nvPr/>
        </p:nvSpPr>
        <p:spPr>
          <a:xfrm>
            <a:off x="1435608" y="2741676"/>
            <a:ext cx="2196465" cy="599440"/>
          </a:xfrm>
          <a:custGeom>
            <a:rect l="l" t="t" r="r" b="b"/>
            <a:pathLst>
              <a:path w="2196465" h="599439">
                <a:moveTo>
                  <a:pt x="0" y="33654"/>
                </a:moveTo>
                <a:lnTo>
                  <a:pt x="2651" y="20574"/>
                </a:lnTo>
                <a:lnTo>
                  <a:pt x="9874" y="9874"/>
                </a:lnTo>
                <a:lnTo>
                  <a:pt x="20573" y="2651"/>
                </a:lnTo>
                <a:lnTo>
                  <a:pt x="33654" y="0"/>
                </a:lnTo>
                <a:lnTo>
                  <a:pt x="2162429" y="0"/>
                </a:lnTo>
                <a:lnTo>
                  <a:pt x="2175509" y="2651"/>
                </a:lnTo>
                <a:lnTo>
                  <a:pt x="2186209" y="9874"/>
                </a:lnTo>
                <a:lnTo>
                  <a:pt x="2193432" y="20574"/>
                </a:lnTo>
                <a:lnTo>
                  <a:pt x="2196083" y="33654"/>
                </a:lnTo>
                <a:lnTo>
                  <a:pt x="2196083" y="565276"/>
                </a:lnTo>
                <a:lnTo>
                  <a:pt x="2193432" y="578358"/>
                </a:lnTo>
                <a:lnTo>
                  <a:pt x="2186209" y="589057"/>
                </a:lnTo>
                <a:lnTo>
                  <a:pt x="2175509" y="596280"/>
                </a:lnTo>
                <a:lnTo>
                  <a:pt x="2162429" y="598932"/>
                </a:lnTo>
                <a:lnTo>
                  <a:pt x="33654" y="598932"/>
                </a:lnTo>
                <a:lnTo>
                  <a:pt x="20573" y="596280"/>
                </a:lnTo>
                <a:lnTo>
                  <a:pt x="9874" y="589057"/>
                </a:lnTo>
                <a:lnTo>
                  <a:pt x="2651" y="578357"/>
                </a:lnTo>
                <a:lnTo>
                  <a:pt x="0" y="565276"/>
                </a:lnTo>
                <a:lnTo>
                  <a:pt x="0" y="33654"/>
                </a:lnTo>
                <a:close/>
              </a:path>
            </a:pathLst>
          </a:custGeom>
          <a:ln w="9144">
            <a:solidFill>
              <a:srgbClr val="00AFE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1" name="object 291"/>
          <p:cNvSpPr txBox="1"/>
          <p:nvPr/>
        </p:nvSpPr>
        <p:spPr>
          <a:xfrm>
            <a:off x="1445117" y="2690119"/>
            <a:ext cx="2177415" cy="619760"/>
          </a:xfrm>
          <a:prstGeom prst="rect">
            <a:avLst/>
          </a:prstGeom>
        </p:spPr>
        <p:txBody>
          <a:bodyPr vert="horz" wrap="square" lIns="0" tIns="1111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875"/>
              </a:spcBef>
            </a:pPr>
            <a:r>
              <a:rPr sz="1300" b="1" i="1" spc="-5">
                <a:solidFill>
                  <a:srgbClr val="FFC000"/>
                </a:solidFill>
                <a:latin typeface="微软雅黑"/>
                <a:cs typeface="微软雅黑"/>
              </a:rPr>
              <a:t>用户态差异化调度、时延缩</a:t>
            </a:r>
            <a:endParaRPr sz="13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780"/>
              </a:spcBef>
            </a:pPr>
            <a:r>
              <a:rPr sz="1300" b="1" i="1" spc="-10">
                <a:solidFill>
                  <a:srgbClr val="FFC000"/>
                </a:solidFill>
                <a:latin typeface="微软雅黑"/>
                <a:cs typeface="微软雅黑"/>
              </a:rPr>
              <a:t>短</a:t>
            </a:r>
            <a:r>
              <a:rPr sz="1300" b="1" spc="-5">
                <a:solidFill>
                  <a:srgbClr val="FFC000"/>
                </a:solidFill>
                <a:latin typeface="微软雅黑"/>
                <a:cs typeface="微软雅黑"/>
              </a:rPr>
              <a:t>50%</a:t>
            </a:r>
            <a:endParaRPr sz="1300">
              <a:latin typeface="微软雅黑"/>
              <a:cs typeface="微软雅黑"/>
            </a:endParaRPr>
          </a:p>
        </p:txBody>
      </p:sp>
      <p:sp>
        <p:nvSpPr>
          <p:cNvPr id="292" name="object 292"/>
          <p:cNvSpPr/>
          <p:nvPr/>
        </p:nvSpPr>
        <p:spPr>
          <a:xfrm>
            <a:off x="3973067" y="2741676"/>
            <a:ext cx="2196465" cy="599440"/>
          </a:xfrm>
          <a:custGeom>
            <a:rect l="l" t="t" r="r" b="b"/>
            <a:pathLst>
              <a:path w="2196465" h="599439">
                <a:moveTo>
                  <a:pt x="0" y="33654"/>
                </a:moveTo>
                <a:lnTo>
                  <a:pt x="2651" y="20574"/>
                </a:lnTo>
                <a:lnTo>
                  <a:pt x="9874" y="9874"/>
                </a:lnTo>
                <a:lnTo>
                  <a:pt x="20574" y="2651"/>
                </a:lnTo>
                <a:lnTo>
                  <a:pt x="33655" y="0"/>
                </a:lnTo>
                <a:lnTo>
                  <a:pt x="2162429" y="0"/>
                </a:lnTo>
                <a:lnTo>
                  <a:pt x="2175510" y="2651"/>
                </a:lnTo>
                <a:lnTo>
                  <a:pt x="2186209" y="9874"/>
                </a:lnTo>
                <a:lnTo>
                  <a:pt x="2193432" y="20574"/>
                </a:lnTo>
                <a:lnTo>
                  <a:pt x="2196084" y="33654"/>
                </a:lnTo>
                <a:lnTo>
                  <a:pt x="2196084" y="565276"/>
                </a:lnTo>
                <a:lnTo>
                  <a:pt x="2193432" y="578358"/>
                </a:lnTo>
                <a:lnTo>
                  <a:pt x="2186209" y="589057"/>
                </a:lnTo>
                <a:lnTo>
                  <a:pt x="2175510" y="596280"/>
                </a:lnTo>
                <a:lnTo>
                  <a:pt x="2162429" y="598932"/>
                </a:lnTo>
                <a:lnTo>
                  <a:pt x="33655" y="598932"/>
                </a:lnTo>
                <a:lnTo>
                  <a:pt x="20574" y="596280"/>
                </a:lnTo>
                <a:lnTo>
                  <a:pt x="9874" y="589057"/>
                </a:lnTo>
                <a:lnTo>
                  <a:pt x="2651" y="578357"/>
                </a:lnTo>
                <a:lnTo>
                  <a:pt x="0" y="565276"/>
                </a:lnTo>
                <a:lnTo>
                  <a:pt x="0" y="33654"/>
                </a:lnTo>
                <a:close/>
              </a:path>
            </a:pathLst>
          </a:custGeom>
          <a:ln w="9144">
            <a:solidFill>
              <a:srgbClr val="00AFE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3" name="object 293"/>
          <p:cNvSpPr txBox="1"/>
          <p:nvPr/>
        </p:nvSpPr>
        <p:spPr>
          <a:xfrm>
            <a:off x="3982577" y="2690119"/>
            <a:ext cx="2177415" cy="619760"/>
          </a:xfrm>
          <a:prstGeom prst="rect">
            <a:avLst/>
          </a:prstGeom>
        </p:spPr>
        <p:txBody>
          <a:bodyPr vert="horz" wrap="square" lIns="0" tIns="1111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35" algn="ctr">
              <a:lnSpc>
                <a:spcPct val="100000"/>
              </a:lnSpc>
              <a:spcBef>
                <a:spcPts val="875"/>
              </a:spcBef>
            </a:pPr>
            <a:r>
              <a:rPr sz="1300" b="1" i="1" spc="-5">
                <a:solidFill>
                  <a:srgbClr val="FFC000"/>
                </a:solidFill>
                <a:latin typeface="微软雅黑"/>
                <a:cs typeface="微软雅黑"/>
              </a:rPr>
              <a:t>内存访问加速，关键路径</a:t>
            </a:r>
            <a:r>
              <a:rPr sz="1300" b="1" spc="-5">
                <a:solidFill>
                  <a:srgbClr val="FFC000"/>
                </a:solidFill>
                <a:latin typeface="微软雅黑"/>
                <a:cs typeface="微软雅黑"/>
              </a:rPr>
              <a:t>0</a:t>
            </a:r>
            <a:endParaRPr sz="1300">
              <a:latin typeface="微软雅黑"/>
              <a:cs typeface="微软雅黑"/>
            </a:endParaRPr>
          </a:p>
          <a:p>
            <a:pPr marL="1905" algn="ctr">
              <a:lnSpc>
                <a:spcPct val="100000"/>
              </a:lnSpc>
              <a:spcBef>
                <a:spcPts val="780"/>
              </a:spcBef>
            </a:pPr>
            <a:r>
              <a:rPr sz="1300" b="1" spc="-5">
                <a:solidFill>
                  <a:srgbClr val="FFC000"/>
                </a:solidFill>
                <a:latin typeface="微软雅黑"/>
                <a:cs typeface="微软雅黑"/>
              </a:rPr>
              <a:t>TLB</a:t>
            </a:r>
            <a:r>
              <a:rPr sz="1300" b="1" spc="-20">
                <a:solidFill>
                  <a:srgbClr val="FFC000"/>
                </a:solidFill>
                <a:latin typeface="微软雅黑"/>
                <a:cs typeface="微软雅黑"/>
              </a:rPr>
              <a:t> </a:t>
            </a:r>
            <a:r>
              <a:rPr sz="1300" b="1" spc="-5">
                <a:solidFill>
                  <a:srgbClr val="FFC000"/>
                </a:solidFill>
                <a:latin typeface="微软雅黑"/>
                <a:cs typeface="微软雅黑"/>
              </a:rPr>
              <a:t>miss</a:t>
            </a:r>
            <a:endParaRPr sz="13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/>
          <p:nvPr/>
        </p:nvSpPr>
        <p:spPr>
          <a:xfrm>
            <a:off x="4975352" y="6503923"/>
            <a:ext cx="1957705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endParaRPr sz="16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96672" y="249428"/>
            <a:ext cx="1078039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>
                <a:solidFill>
                  <a:srgbClr val="000000"/>
                </a:solidFill>
              </a:rPr>
              <a:t>关键技术</a:t>
            </a:r>
            <a:r>
              <a:rPr i="0">
                <a:solidFill>
                  <a:srgbClr val="000000"/>
                </a:solidFill>
                <a:latin typeface="微软雅黑"/>
                <a:cs typeface="微软雅黑"/>
              </a:rPr>
              <a:t>2.1</a:t>
            </a:r>
            <a:r>
              <a:rPr>
                <a:solidFill>
                  <a:srgbClr val="000000"/>
                </a:solidFill>
              </a:rPr>
              <a:t>：</a:t>
            </a:r>
            <a:r>
              <a:rPr spc="-5">
                <a:solidFill>
                  <a:srgbClr val="000000"/>
                </a:solidFill>
              </a:rPr>
              <a:t>针</a:t>
            </a:r>
            <a:r>
              <a:rPr spc="-10">
                <a:solidFill>
                  <a:srgbClr val="000000"/>
                </a:solidFill>
              </a:rPr>
              <a:t>对</a:t>
            </a:r>
            <a:r>
              <a:rPr spc="-5">
                <a:solidFill>
                  <a:srgbClr val="000000"/>
                </a:solidFill>
              </a:rPr>
              <a:t>鲲鹏芯片架构增强</a:t>
            </a:r>
            <a:r>
              <a:rPr i="0" spc="-5">
                <a:solidFill>
                  <a:srgbClr val="000000"/>
                </a:solidFill>
                <a:latin typeface="微软雅黑"/>
                <a:cs typeface="微软雅黑"/>
              </a:rPr>
              <a:t>KVM</a:t>
            </a:r>
            <a:r>
              <a:rPr spc="-5">
                <a:solidFill>
                  <a:srgbClr val="000000"/>
                </a:solidFill>
              </a:rPr>
              <a:t>的虚拟</a:t>
            </a:r>
            <a:r>
              <a:rPr>
                <a:solidFill>
                  <a:srgbClr val="000000"/>
                </a:solidFill>
              </a:rPr>
              <a:t>化</a:t>
            </a:r>
            <a:r>
              <a:rPr spc="-5">
                <a:solidFill>
                  <a:srgbClr val="000000"/>
                </a:solidFill>
              </a:rPr>
              <a:t>，性</a:t>
            </a:r>
            <a:r>
              <a:rPr spc="5">
                <a:solidFill>
                  <a:srgbClr val="000000"/>
                </a:solidFill>
              </a:rPr>
              <a:t>能</a:t>
            </a:r>
            <a:r>
              <a:rPr spc="-5">
                <a:solidFill>
                  <a:srgbClr val="000000"/>
                </a:solidFill>
              </a:rPr>
              <a:t>开</a:t>
            </a:r>
            <a:r>
              <a:rPr spc="5">
                <a:solidFill>
                  <a:srgbClr val="000000"/>
                </a:solidFill>
              </a:rPr>
              <a:t>销</a:t>
            </a:r>
            <a:r>
              <a:rPr i="0" spc="-5">
                <a:solidFill>
                  <a:srgbClr val="000000"/>
                </a:solidFill>
                <a:latin typeface="微软雅黑"/>
                <a:cs typeface="微软雅黑"/>
              </a:rPr>
              <a:t>&lt;5%</a:t>
            </a:r>
          </a:p>
        </p:txBody>
      </p:sp>
      <p:sp>
        <p:nvSpPr>
          <p:cNvPr id="7" name="object 7"/>
          <p:cNvSpPr/>
          <p:nvPr/>
        </p:nvSpPr>
        <p:spPr>
          <a:xfrm>
            <a:off x="585537" y="1570759"/>
            <a:ext cx="5589905" cy="2230755"/>
          </a:xfrm>
          <a:custGeom>
            <a:rect l="l" t="t" r="r" b="b"/>
            <a:pathLst>
              <a:path w="5589905" h="2230754">
                <a:moveTo>
                  <a:pt x="9174" y="19416"/>
                </a:moveTo>
                <a:lnTo>
                  <a:pt x="0" y="19416"/>
                </a:lnTo>
                <a:lnTo>
                  <a:pt x="0" y="328712"/>
                </a:lnTo>
                <a:lnTo>
                  <a:pt x="18349" y="328712"/>
                </a:lnTo>
                <a:lnTo>
                  <a:pt x="18349" y="38662"/>
                </a:lnTo>
                <a:lnTo>
                  <a:pt x="9174" y="38662"/>
                </a:lnTo>
                <a:lnTo>
                  <a:pt x="9174" y="19416"/>
                </a:lnTo>
                <a:close/>
              </a:path>
              <a:path w="5589905" h="2230754">
                <a:moveTo>
                  <a:pt x="20724" y="0"/>
                </a:moveTo>
                <a:lnTo>
                  <a:pt x="9174" y="0"/>
                </a:lnTo>
                <a:lnTo>
                  <a:pt x="9174" y="38662"/>
                </a:lnTo>
                <a:lnTo>
                  <a:pt x="18349" y="38662"/>
                </a:lnTo>
                <a:lnTo>
                  <a:pt x="18349" y="19416"/>
                </a:lnTo>
                <a:lnTo>
                  <a:pt x="20724" y="19416"/>
                </a:lnTo>
                <a:lnTo>
                  <a:pt x="20724" y="0"/>
                </a:lnTo>
                <a:close/>
              </a:path>
              <a:path w="5589905" h="2230754">
                <a:moveTo>
                  <a:pt x="20724" y="19416"/>
                </a:moveTo>
                <a:lnTo>
                  <a:pt x="18349" y="19416"/>
                </a:lnTo>
                <a:lnTo>
                  <a:pt x="18349" y="38662"/>
                </a:lnTo>
                <a:lnTo>
                  <a:pt x="20724" y="38662"/>
                </a:lnTo>
                <a:lnTo>
                  <a:pt x="20724" y="19416"/>
                </a:lnTo>
                <a:close/>
              </a:path>
              <a:path w="5589905" h="2230754">
                <a:moveTo>
                  <a:pt x="18349" y="483360"/>
                </a:moveTo>
                <a:lnTo>
                  <a:pt x="0" y="483360"/>
                </a:lnTo>
                <a:lnTo>
                  <a:pt x="0" y="792657"/>
                </a:lnTo>
                <a:lnTo>
                  <a:pt x="18349" y="792657"/>
                </a:lnTo>
                <a:lnTo>
                  <a:pt x="18349" y="483360"/>
                </a:lnTo>
                <a:close/>
              </a:path>
              <a:path w="5589905" h="2230754">
                <a:moveTo>
                  <a:pt x="18349" y="947305"/>
                </a:moveTo>
                <a:lnTo>
                  <a:pt x="0" y="947305"/>
                </a:lnTo>
                <a:lnTo>
                  <a:pt x="0" y="1256601"/>
                </a:lnTo>
                <a:lnTo>
                  <a:pt x="18349" y="1256601"/>
                </a:lnTo>
                <a:lnTo>
                  <a:pt x="18349" y="947305"/>
                </a:lnTo>
                <a:close/>
              </a:path>
              <a:path w="5589905" h="2230754">
                <a:moveTo>
                  <a:pt x="18349" y="1411249"/>
                </a:moveTo>
                <a:lnTo>
                  <a:pt x="0" y="1411249"/>
                </a:lnTo>
                <a:lnTo>
                  <a:pt x="0" y="1720545"/>
                </a:lnTo>
                <a:lnTo>
                  <a:pt x="18349" y="1720545"/>
                </a:lnTo>
                <a:lnTo>
                  <a:pt x="18349" y="1411249"/>
                </a:lnTo>
                <a:close/>
              </a:path>
              <a:path w="5589905" h="2230754">
                <a:moveTo>
                  <a:pt x="18349" y="1875193"/>
                </a:moveTo>
                <a:lnTo>
                  <a:pt x="0" y="1875193"/>
                </a:lnTo>
                <a:lnTo>
                  <a:pt x="0" y="2184489"/>
                </a:lnTo>
                <a:lnTo>
                  <a:pt x="18349" y="2184489"/>
                </a:lnTo>
                <a:lnTo>
                  <a:pt x="18349" y="1875193"/>
                </a:lnTo>
                <a:close/>
              </a:path>
              <a:path w="5589905" h="2230754">
                <a:moveTo>
                  <a:pt x="216648" y="2191877"/>
                </a:moveTo>
                <a:lnTo>
                  <a:pt x="69854" y="2191877"/>
                </a:lnTo>
                <a:lnTo>
                  <a:pt x="69854" y="2230539"/>
                </a:lnTo>
                <a:lnTo>
                  <a:pt x="216648" y="2230539"/>
                </a:lnTo>
                <a:lnTo>
                  <a:pt x="216648" y="2191877"/>
                </a:lnTo>
                <a:close/>
              </a:path>
              <a:path w="5589905" h="2230754">
                <a:moveTo>
                  <a:pt x="436839" y="2191877"/>
                </a:moveTo>
                <a:lnTo>
                  <a:pt x="290045" y="2191877"/>
                </a:lnTo>
                <a:lnTo>
                  <a:pt x="290045" y="2230539"/>
                </a:lnTo>
                <a:lnTo>
                  <a:pt x="436839" y="2230539"/>
                </a:lnTo>
                <a:lnTo>
                  <a:pt x="436839" y="2191877"/>
                </a:lnTo>
                <a:close/>
              </a:path>
              <a:path w="5589905" h="2230754">
                <a:moveTo>
                  <a:pt x="657030" y="2191877"/>
                </a:moveTo>
                <a:lnTo>
                  <a:pt x="510236" y="2191877"/>
                </a:lnTo>
                <a:lnTo>
                  <a:pt x="510236" y="2230539"/>
                </a:lnTo>
                <a:lnTo>
                  <a:pt x="657030" y="2230539"/>
                </a:lnTo>
                <a:lnTo>
                  <a:pt x="657030" y="2191877"/>
                </a:lnTo>
                <a:close/>
              </a:path>
              <a:path w="5589905" h="2230754">
                <a:moveTo>
                  <a:pt x="877262" y="2191877"/>
                </a:moveTo>
                <a:lnTo>
                  <a:pt x="730427" y="2191877"/>
                </a:lnTo>
                <a:lnTo>
                  <a:pt x="730427" y="2230539"/>
                </a:lnTo>
                <a:lnTo>
                  <a:pt x="877262" y="2230539"/>
                </a:lnTo>
                <a:lnTo>
                  <a:pt x="877262" y="2191877"/>
                </a:lnTo>
                <a:close/>
              </a:path>
              <a:path w="5589905" h="2230754">
                <a:moveTo>
                  <a:pt x="1097453" y="2191877"/>
                </a:moveTo>
                <a:lnTo>
                  <a:pt x="950659" y="2191877"/>
                </a:lnTo>
                <a:lnTo>
                  <a:pt x="950659" y="2230539"/>
                </a:lnTo>
                <a:lnTo>
                  <a:pt x="1097453" y="2230539"/>
                </a:lnTo>
                <a:lnTo>
                  <a:pt x="1097453" y="2191877"/>
                </a:lnTo>
                <a:close/>
              </a:path>
              <a:path w="5589905" h="2230754">
                <a:moveTo>
                  <a:pt x="1317644" y="2191877"/>
                </a:moveTo>
                <a:lnTo>
                  <a:pt x="1170850" y="2191877"/>
                </a:lnTo>
                <a:lnTo>
                  <a:pt x="1170850" y="2230539"/>
                </a:lnTo>
                <a:lnTo>
                  <a:pt x="1317644" y="2230539"/>
                </a:lnTo>
                <a:lnTo>
                  <a:pt x="1317644" y="2191877"/>
                </a:lnTo>
                <a:close/>
              </a:path>
              <a:path w="5589905" h="2230754">
                <a:moveTo>
                  <a:pt x="1537835" y="2191877"/>
                </a:moveTo>
                <a:lnTo>
                  <a:pt x="1391041" y="2191877"/>
                </a:lnTo>
                <a:lnTo>
                  <a:pt x="1391041" y="2230539"/>
                </a:lnTo>
                <a:lnTo>
                  <a:pt x="1537835" y="2230539"/>
                </a:lnTo>
                <a:lnTo>
                  <a:pt x="1537835" y="2191877"/>
                </a:lnTo>
                <a:close/>
              </a:path>
              <a:path w="5589905" h="2230754">
                <a:moveTo>
                  <a:pt x="1758026" y="2191877"/>
                </a:moveTo>
                <a:lnTo>
                  <a:pt x="1611232" y="2191877"/>
                </a:lnTo>
                <a:lnTo>
                  <a:pt x="1611232" y="2230539"/>
                </a:lnTo>
                <a:lnTo>
                  <a:pt x="1758026" y="2230539"/>
                </a:lnTo>
                <a:lnTo>
                  <a:pt x="1758026" y="2191877"/>
                </a:lnTo>
                <a:close/>
              </a:path>
              <a:path w="5589905" h="2230754">
                <a:moveTo>
                  <a:pt x="1978216" y="2191877"/>
                </a:moveTo>
                <a:lnTo>
                  <a:pt x="1831422" y="2191877"/>
                </a:lnTo>
                <a:lnTo>
                  <a:pt x="1831422" y="2230539"/>
                </a:lnTo>
                <a:lnTo>
                  <a:pt x="1978216" y="2230539"/>
                </a:lnTo>
                <a:lnTo>
                  <a:pt x="1978216" y="2191877"/>
                </a:lnTo>
                <a:close/>
              </a:path>
              <a:path w="5589905" h="2230754">
                <a:moveTo>
                  <a:pt x="2198407" y="2191877"/>
                </a:moveTo>
                <a:lnTo>
                  <a:pt x="2051613" y="2191877"/>
                </a:lnTo>
                <a:lnTo>
                  <a:pt x="2051613" y="2230539"/>
                </a:lnTo>
                <a:lnTo>
                  <a:pt x="2198407" y="2230539"/>
                </a:lnTo>
                <a:lnTo>
                  <a:pt x="2198407" y="2191877"/>
                </a:lnTo>
                <a:close/>
              </a:path>
              <a:path w="5589905" h="2230754">
                <a:moveTo>
                  <a:pt x="2418598" y="2191877"/>
                </a:moveTo>
                <a:lnTo>
                  <a:pt x="2271804" y="2191877"/>
                </a:lnTo>
                <a:lnTo>
                  <a:pt x="2271804" y="2230539"/>
                </a:lnTo>
                <a:lnTo>
                  <a:pt x="2418598" y="2230539"/>
                </a:lnTo>
                <a:lnTo>
                  <a:pt x="2418598" y="2191877"/>
                </a:lnTo>
                <a:close/>
              </a:path>
              <a:path w="5589905" h="2230754">
                <a:moveTo>
                  <a:pt x="2638789" y="2191877"/>
                </a:moveTo>
                <a:lnTo>
                  <a:pt x="2491995" y="2191877"/>
                </a:lnTo>
                <a:lnTo>
                  <a:pt x="2491995" y="2230539"/>
                </a:lnTo>
                <a:lnTo>
                  <a:pt x="2638789" y="2230539"/>
                </a:lnTo>
                <a:lnTo>
                  <a:pt x="2638789" y="2191877"/>
                </a:lnTo>
                <a:close/>
              </a:path>
              <a:path w="5589905" h="2230754">
                <a:moveTo>
                  <a:pt x="2858980" y="2191877"/>
                </a:moveTo>
                <a:lnTo>
                  <a:pt x="2712186" y="2191877"/>
                </a:lnTo>
                <a:lnTo>
                  <a:pt x="2712186" y="2230539"/>
                </a:lnTo>
                <a:lnTo>
                  <a:pt x="2858980" y="2230539"/>
                </a:lnTo>
                <a:lnTo>
                  <a:pt x="2858980" y="2191877"/>
                </a:lnTo>
                <a:close/>
              </a:path>
              <a:path w="5589905" h="2230754">
                <a:moveTo>
                  <a:pt x="3079171" y="2191877"/>
                </a:moveTo>
                <a:lnTo>
                  <a:pt x="2932377" y="2191877"/>
                </a:lnTo>
                <a:lnTo>
                  <a:pt x="2932377" y="2230539"/>
                </a:lnTo>
                <a:lnTo>
                  <a:pt x="3079171" y="2230539"/>
                </a:lnTo>
                <a:lnTo>
                  <a:pt x="3079171" y="2191877"/>
                </a:lnTo>
                <a:close/>
              </a:path>
              <a:path w="5589905" h="2230754">
                <a:moveTo>
                  <a:pt x="3299362" y="2191877"/>
                </a:moveTo>
                <a:lnTo>
                  <a:pt x="3152568" y="2191877"/>
                </a:lnTo>
                <a:lnTo>
                  <a:pt x="3152568" y="2230539"/>
                </a:lnTo>
                <a:lnTo>
                  <a:pt x="3299362" y="2230539"/>
                </a:lnTo>
                <a:lnTo>
                  <a:pt x="3299362" y="2191877"/>
                </a:lnTo>
                <a:close/>
              </a:path>
              <a:path w="5589905" h="2230754">
                <a:moveTo>
                  <a:pt x="3519553" y="2191877"/>
                </a:moveTo>
                <a:lnTo>
                  <a:pt x="3372759" y="2191877"/>
                </a:lnTo>
                <a:lnTo>
                  <a:pt x="3372759" y="2230539"/>
                </a:lnTo>
                <a:lnTo>
                  <a:pt x="3519553" y="2230539"/>
                </a:lnTo>
                <a:lnTo>
                  <a:pt x="3519553" y="2191877"/>
                </a:lnTo>
                <a:close/>
              </a:path>
              <a:path w="5589905" h="2230754">
                <a:moveTo>
                  <a:pt x="3739744" y="2191877"/>
                </a:moveTo>
                <a:lnTo>
                  <a:pt x="3592950" y="2191877"/>
                </a:lnTo>
                <a:lnTo>
                  <a:pt x="3592950" y="2230539"/>
                </a:lnTo>
                <a:lnTo>
                  <a:pt x="3739744" y="2230539"/>
                </a:lnTo>
                <a:lnTo>
                  <a:pt x="3739744" y="2191877"/>
                </a:lnTo>
                <a:close/>
              </a:path>
              <a:path w="5589905" h="2230754">
                <a:moveTo>
                  <a:pt x="3959935" y="2191877"/>
                </a:moveTo>
                <a:lnTo>
                  <a:pt x="3813141" y="2191877"/>
                </a:lnTo>
                <a:lnTo>
                  <a:pt x="3813141" y="2230539"/>
                </a:lnTo>
                <a:lnTo>
                  <a:pt x="3959935" y="2230539"/>
                </a:lnTo>
                <a:lnTo>
                  <a:pt x="3959935" y="2191877"/>
                </a:lnTo>
                <a:close/>
              </a:path>
              <a:path w="5589905" h="2230754">
                <a:moveTo>
                  <a:pt x="4180126" y="2191877"/>
                </a:moveTo>
                <a:lnTo>
                  <a:pt x="4033332" y="2191877"/>
                </a:lnTo>
                <a:lnTo>
                  <a:pt x="4033332" y="2230539"/>
                </a:lnTo>
                <a:lnTo>
                  <a:pt x="4180126" y="2230539"/>
                </a:lnTo>
                <a:lnTo>
                  <a:pt x="4180126" y="2191877"/>
                </a:lnTo>
                <a:close/>
              </a:path>
              <a:path w="5589905" h="2230754">
                <a:moveTo>
                  <a:pt x="4400317" y="2191877"/>
                </a:moveTo>
                <a:lnTo>
                  <a:pt x="4253523" y="2191877"/>
                </a:lnTo>
                <a:lnTo>
                  <a:pt x="4253523" y="2230539"/>
                </a:lnTo>
                <a:lnTo>
                  <a:pt x="4400317" y="2230539"/>
                </a:lnTo>
                <a:lnTo>
                  <a:pt x="4400317" y="2191877"/>
                </a:lnTo>
                <a:close/>
              </a:path>
              <a:path w="5589905" h="2230754">
                <a:moveTo>
                  <a:pt x="4620508" y="2191877"/>
                </a:moveTo>
                <a:lnTo>
                  <a:pt x="4473714" y="2191877"/>
                </a:lnTo>
                <a:lnTo>
                  <a:pt x="4473714" y="2230539"/>
                </a:lnTo>
                <a:lnTo>
                  <a:pt x="4620508" y="2230539"/>
                </a:lnTo>
                <a:lnTo>
                  <a:pt x="4620508" y="2191877"/>
                </a:lnTo>
                <a:close/>
              </a:path>
              <a:path w="5589905" h="2230754">
                <a:moveTo>
                  <a:pt x="4840699" y="2191877"/>
                </a:moveTo>
                <a:lnTo>
                  <a:pt x="4693905" y="2191877"/>
                </a:lnTo>
                <a:lnTo>
                  <a:pt x="4693905" y="2230539"/>
                </a:lnTo>
                <a:lnTo>
                  <a:pt x="4840699" y="2230539"/>
                </a:lnTo>
                <a:lnTo>
                  <a:pt x="4840699" y="2191877"/>
                </a:lnTo>
                <a:close/>
              </a:path>
              <a:path w="5589905" h="2230754">
                <a:moveTo>
                  <a:pt x="5060890" y="2191877"/>
                </a:moveTo>
                <a:lnTo>
                  <a:pt x="4914096" y="2191877"/>
                </a:lnTo>
                <a:lnTo>
                  <a:pt x="4914096" y="2230539"/>
                </a:lnTo>
                <a:lnTo>
                  <a:pt x="5060890" y="2230539"/>
                </a:lnTo>
                <a:lnTo>
                  <a:pt x="5060890" y="2191877"/>
                </a:lnTo>
                <a:close/>
              </a:path>
              <a:path w="5589905" h="2230754">
                <a:moveTo>
                  <a:pt x="5281081" y="2191877"/>
                </a:moveTo>
                <a:lnTo>
                  <a:pt x="5134287" y="2191877"/>
                </a:lnTo>
                <a:lnTo>
                  <a:pt x="5134287" y="2230539"/>
                </a:lnTo>
                <a:lnTo>
                  <a:pt x="5281081" y="2230539"/>
                </a:lnTo>
                <a:lnTo>
                  <a:pt x="5281081" y="2191877"/>
                </a:lnTo>
                <a:close/>
              </a:path>
              <a:path w="5589905" h="2230754">
                <a:moveTo>
                  <a:pt x="5501272" y="2191877"/>
                </a:moveTo>
                <a:lnTo>
                  <a:pt x="5354478" y="2191877"/>
                </a:lnTo>
                <a:lnTo>
                  <a:pt x="5354478" y="2230539"/>
                </a:lnTo>
                <a:lnTo>
                  <a:pt x="5501272" y="2230539"/>
                </a:lnTo>
                <a:lnTo>
                  <a:pt x="5501272" y="2191877"/>
                </a:lnTo>
                <a:close/>
              </a:path>
              <a:path w="5589905" h="2230754">
                <a:moveTo>
                  <a:pt x="5589593" y="2191877"/>
                </a:moveTo>
                <a:lnTo>
                  <a:pt x="5580378" y="2191877"/>
                </a:lnTo>
                <a:lnTo>
                  <a:pt x="5574669" y="2204013"/>
                </a:lnTo>
                <a:lnTo>
                  <a:pt x="5574669" y="2230539"/>
                </a:lnTo>
                <a:lnTo>
                  <a:pt x="5589593" y="2230539"/>
                </a:lnTo>
                <a:lnTo>
                  <a:pt x="5589593" y="2191877"/>
                </a:lnTo>
                <a:close/>
              </a:path>
              <a:path w="5589905" h="2230754">
                <a:moveTo>
                  <a:pt x="5589593" y="1914027"/>
                </a:moveTo>
                <a:lnTo>
                  <a:pt x="5571244" y="1914027"/>
                </a:lnTo>
                <a:lnTo>
                  <a:pt x="5571244" y="2211294"/>
                </a:lnTo>
                <a:lnTo>
                  <a:pt x="5574669" y="2204013"/>
                </a:lnTo>
                <a:lnTo>
                  <a:pt x="5574669" y="2191877"/>
                </a:lnTo>
                <a:lnTo>
                  <a:pt x="5589593" y="2191877"/>
                </a:lnTo>
                <a:lnTo>
                  <a:pt x="5589593" y="1914027"/>
                </a:lnTo>
                <a:close/>
              </a:path>
              <a:path w="5589905" h="2230754">
                <a:moveTo>
                  <a:pt x="5580378" y="2191877"/>
                </a:moveTo>
                <a:lnTo>
                  <a:pt x="5574669" y="2191877"/>
                </a:lnTo>
                <a:lnTo>
                  <a:pt x="5574669" y="2204013"/>
                </a:lnTo>
                <a:lnTo>
                  <a:pt x="5580378" y="2191877"/>
                </a:lnTo>
                <a:close/>
              </a:path>
              <a:path w="5589905" h="2230754">
                <a:moveTo>
                  <a:pt x="5589593" y="1450082"/>
                </a:moveTo>
                <a:lnTo>
                  <a:pt x="5571244" y="1450082"/>
                </a:lnTo>
                <a:lnTo>
                  <a:pt x="5571244" y="1759379"/>
                </a:lnTo>
                <a:lnTo>
                  <a:pt x="5589593" y="1759379"/>
                </a:lnTo>
                <a:lnTo>
                  <a:pt x="5589593" y="1450082"/>
                </a:lnTo>
                <a:close/>
              </a:path>
              <a:path w="5589905" h="2230754">
                <a:moveTo>
                  <a:pt x="5589593" y="986138"/>
                </a:moveTo>
                <a:lnTo>
                  <a:pt x="5571244" y="986138"/>
                </a:lnTo>
                <a:lnTo>
                  <a:pt x="5571244" y="1295434"/>
                </a:lnTo>
                <a:lnTo>
                  <a:pt x="5589593" y="1295434"/>
                </a:lnTo>
                <a:lnTo>
                  <a:pt x="5589593" y="986138"/>
                </a:lnTo>
                <a:close/>
              </a:path>
              <a:path w="5589905" h="2230754">
                <a:moveTo>
                  <a:pt x="5589593" y="522194"/>
                </a:moveTo>
                <a:lnTo>
                  <a:pt x="5571244" y="522194"/>
                </a:lnTo>
                <a:lnTo>
                  <a:pt x="5571244" y="831490"/>
                </a:lnTo>
                <a:lnTo>
                  <a:pt x="5589593" y="831490"/>
                </a:lnTo>
                <a:lnTo>
                  <a:pt x="5589593" y="522194"/>
                </a:lnTo>
                <a:close/>
              </a:path>
              <a:path w="5589905" h="2230754">
                <a:moveTo>
                  <a:pt x="5589593" y="58250"/>
                </a:moveTo>
                <a:lnTo>
                  <a:pt x="5571244" y="58250"/>
                </a:lnTo>
                <a:lnTo>
                  <a:pt x="5571244" y="367546"/>
                </a:lnTo>
                <a:lnTo>
                  <a:pt x="5589593" y="367546"/>
                </a:lnTo>
                <a:lnTo>
                  <a:pt x="5589593" y="58250"/>
                </a:lnTo>
                <a:close/>
              </a:path>
              <a:path w="5589905" h="2230754">
                <a:moveTo>
                  <a:pt x="5525493" y="0"/>
                </a:moveTo>
                <a:lnTo>
                  <a:pt x="5378699" y="0"/>
                </a:lnTo>
                <a:lnTo>
                  <a:pt x="5378699" y="38662"/>
                </a:lnTo>
                <a:lnTo>
                  <a:pt x="5525493" y="38662"/>
                </a:lnTo>
                <a:lnTo>
                  <a:pt x="5525493" y="0"/>
                </a:lnTo>
                <a:close/>
              </a:path>
              <a:path w="5589905" h="2230754">
                <a:moveTo>
                  <a:pt x="5305302" y="0"/>
                </a:moveTo>
                <a:lnTo>
                  <a:pt x="5158508" y="0"/>
                </a:lnTo>
                <a:lnTo>
                  <a:pt x="5158508" y="38662"/>
                </a:lnTo>
                <a:lnTo>
                  <a:pt x="5305302" y="38662"/>
                </a:lnTo>
                <a:lnTo>
                  <a:pt x="5305302" y="0"/>
                </a:lnTo>
                <a:close/>
              </a:path>
              <a:path w="5589905" h="2230754">
                <a:moveTo>
                  <a:pt x="5085111" y="0"/>
                </a:moveTo>
                <a:lnTo>
                  <a:pt x="4938317" y="0"/>
                </a:lnTo>
                <a:lnTo>
                  <a:pt x="4938317" y="38662"/>
                </a:lnTo>
                <a:lnTo>
                  <a:pt x="5085111" y="38662"/>
                </a:lnTo>
                <a:lnTo>
                  <a:pt x="5085111" y="0"/>
                </a:lnTo>
                <a:close/>
              </a:path>
              <a:path w="5589905" h="2230754">
                <a:moveTo>
                  <a:pt x="4864920" y="0"/>
                </a:moveTo>
                <a:lnTo>
                  <a:pt x="4718126" y="0"/>
                </a:lnTo>
                <a:lnTo>
                  <a:pt x="4718126" y="38662"/>
                </a:lnTo>
                <a:lnTo>
                  <a:pt x="4864920" y="38662"/>
                </a:lnTo>
                <a:lnTo>
                  <a:pt x="4864920" y="0"/>
                </a:lnTo>
                <a:close/>
              </a:path>
              <a:path w="5589905" h="2230754">
                <a:moveTo>
                  <a:pt x="4644729" y="0"/>
                </a:moveTo>
                <a:lnTo>
                  <a:pt x="4497935" y="0"/>
                </a:lnTo>
                <a:lnTo>
                  <a:pt x="4497935" y="38662"/>
                </a:lnTo>
                <a:lnTo>
                  <a:pt x="4644729" y="38662"/>
                </a:lnTo>
                <a:lnTo>
                  <a:pt x="4644729" y="0"/>
                </a:lnTo>
                <a:close/>
              </a:path>
              <a:path w="5589905" h="2230754">
                <a:moveTo>
                  <a:pt x="4424538" y="0"/>
                </a:moveTo>
                <a:lnTo>
                  <a:pt x="4277744" y="0"/>
                </a:lnTo>
                <a:lnTo>
                  <a:pt x="4277744" y="38662"/>
                </a:lnTo>
                <a:lnTo>
                  <a:pt x="4424538" y="38662"/>
                </a:lnTo>
                <a:lnTo>
                  <a:pt x="4424538" y="0"/>
                </a:lnTo>
                <a:close/>
              </a:path>
              <a:path w="5589905" h="2230754">
                <a:moveTo>
                  <a:pt x="4204347" y="0"/>
                </a:moveTo>
                <a:lnTo>
                  <a:pt x="4057553" y="0"/>
                </a:lnTo>
                <a:lnTo>
                  <a:pt x="4057553" y="38662"/>
                </a:lnTo>
                <a:lnTo>
                  <a:pt x="4204347" y="38662"/>
                </a:lnTo>
                <a:lnTo>
                  <a:pt x="4204347" y="0"/>
                </a:lnTo>
                <a:close/>
              </a:path>
              <a:path w="5589905" h="2230754">
                <a:moveTo>
                  <a:pt x="3984156" y="0"/>
                </a:moveTo>
                <a:lnTo>
                  <a:pt x="3837362" y="0"/>
                </a:lnTo>
                <a:lnTo>
                  <a:pt x="3837362" y="38662"/>
                </a:lnTo>
                <a:lnTo>
                  <a:pt x="3984156" y="38662"/>
                </a:lnTo>
                <a:lnTo>
                  <a:pt x="3984156" y="0"/>
                </a:lnTo>
                <a:close/>
              </a:path>
              <a:path w="5589905" h="2230754">
                <a:moveTo>
                  <a:pt x="3763965" y="0"/>
                </a:moveTo>
                <a:lnTo>
                  <a:pt x="3617171" y="0"/>
                </a:lnTo>
                <a:lnTo>
                  <a:pt x="3617171" y="38662"/>
                </a:lnTo>
                <a:lnTo>
                  <a:pt x="3763965" y="38662"/>
                </a:lnTo>
                <a:lnTo>
                  <a:pt x="3763965" y="0"/>
                </a:lnTo>
                <a:close/>
              </a:path>
              <a:path w="5589905" h="2230754">
                <a:moveTo>
                  <a:pt x="3543774" y="0"/>
                </a:moveTo>
                <a:lnTo>
                  <a:pt x="3396980" y="0"/>
                </a:lnTo>
                <a:lnTo>
                  <a:pt x="3396980" y="38662"/>
                </a:lnTo>
                <a:lnTo>
                  <a:pt x="3543774" y="38662"/>
                </a:lnTo>
                <a:lnTo>
                  <a:pt x="3543774" y="0"/>
                </a:lnTo>
                <a:close/>
              </a:path>
              <a:path w="5589905" h="2230754">
                <a:moveTo>
                  <a:pt x="3323583" y="0"/>
                </a:moveTo>
                <a:lnTo>
                  <a:pt x="3176789" y="0"/>
                </a:lnTo>
                <a:lnTo>
                  <a:pt x="3176789" y="38662"/>
                </a:lnTo>
                <a:lnTo>
                  <a:pt x="3323583" y="38662"/>
                </a:lnTo>
                <a:lnTo>
                  <a:pt x="3323583" y="0"/>
                </a:lnTo>
                <a:close/>
              </a:path>
              <a:path w="5589905" h="2230754">
                <a:moveTo>
                  <a:pt x="3103392" y="0"/>
                </a:moveTo>
                <a:lnTo>
                  <a:pt x="2956598" y="0"/>
                </a:lnTo>
                <a:lnTo>
                  <a:pt x="2956598" y="38662"/>
                </a:lnTo>
                <a:lnTo>
                  <a:pt x="3103392" y="38662"/>
                </a:lnTo>
                <a:lnTo>
                  <a:pt x="3103392" y="0"/>
                </a:lnTo>
                <a:close/>
              </a:path>
              <a:path w="5589905" h="2230754">
                <a:moveTo>
                  <a:pt x="2883201" y="0"/>
                </a:moveTo>
                <a:lnTo>
                  <a:pt x="2736407" y="0"/>
                </a:lnTo>
                <a:lnTo>
                  <a:pt x="2736407" y="38662"/>
                </a:lnTo>
                <a:lnTo>
                  <a:pt x="2883201" y="38662"/>
                </a:lnTo>
                <a:lnTo>
                  <a:pt x="2883201" y="0"/>
                </a:lnTo>
                <a:close/>
              </a:path>
              <a:path w="5589905" h="2230754">
                <a:moveTo>
                  <a:pt x="2663010" y="0"/>
                </a:moveTo>
                <a:lnTo>
                  <a:pt x="2516216" y="0"/>
                </a:lnTo>
                <a:lnTo>
                  <a:pt x="2516216" y="38662"/>
                </a:lnTo>
                <a:lnTo>
                  <a:pt x="2663010" y="38662"/>
                </a:lnTo>
                <a:lnTo>
                  <a:pt x="2663010" y="0"/>
                </a:lnTo>
                <a:close/>
              </a:path>
              <a:path w="5589905" h="2230754">
                <a:moveTo>
                  <a:pt x="2442819" y="0"/>
                </a:moveTo>
                <a:lnTo>
                  <a:pt x="2296025" y="0"/>
                </a:lnTo>
                <a:lnTo>
                  <a:pt x="2296025" y="38662"/>
                </a:lnTo>
                <a:lnTo>
                  <a:pt x="2442819" y="38662"/>
                </a:lnTo>
                <a:lnTo>
                  <a:pt x="2442819" y="0"/>
                </a:lnTo>
                <a:close/>
              </a:path>
              <a:path w="5589905" h="2230754">
                <a:moveTo>
                  <a:pt x="2222628" y="0"/>
                </a:moveTo>
                <a:lnTo>
                  <a:pt x="2075834" y="0"/>
                </a:lnTo>
                <a:lnTo>
                  <a:pt x="2075834" y="38662"/>
                </a:lnTo>
                <a:lnTo>
                  <a:pt x="2222628" y="38662"/>
                </a:lnTo>
                <a:lnTo>
                  <a:pt x="2222628" y="0"/>
                </a:lnTo>
                <a:close/>
              </a:path>
              <a:path w="5589905" h="2230754">
                <a:moveTo>
                  <a:pt x="2002437" y="0"/>
                </a:moveTo>
                <a:lnTo>
                  <a:pt x="1855643" y="0"/>
                </a:lnTo>
                <a:lnTo>
                  <a:pt x="1855643" y="38662"/>
                </a:lnTo>
                <a:lnTo>
                  <a:pt x="2002437" y="38662"/>
                </a:lnTo>
                <a:lnTo>
                  <a:pt x="2002437" y="0"/>
                </a:lnTo>
                <a:close/>
              </a:path>
              <a:path w="5589905" h="2230754">
                <a:moveTo>
                  <a:pt x="1782246" y="0"/>
                </a:moveTo>
                <a:lnTo>
                  <a:pt x="1635453" y="0"/>
                </a:lnTo>
                <a:lnTo>
                  <a:pt x="1635453" y="38662"/>
                </a:lnTo>
                <a:lnTo>
                  <a:pt x="1782246" y="38662"/>
                </a:lnTo>
                <a:lnTo>
                  <a:pt x="1782246" y="0"/>
                </a:lnTo>
                <a:close/>
              </a:path>
              <a:path w="5589905" h="2230754">
                <a:moveTo>
                  <a:pt x="1562056" y="0"/>
                </a:moveTo>
                <a:lnTo>
                  <a:pt x="1415262" y="0"/>
                </a:lnTo>
                <a:lnTo>
                  <a:pt x="1415262" y="38662"/>
                </a:lnTo>
                <a:lnTo>
                  <a:pt x="1562056" y="38662"/>
                </a:lnTo>
                <a:lnTo>
                  <a:pt x="1562056" y="0"/>
                </a:lnTo>
                <a:close/>
              </a:path>
              <a:path w="5589905" h="2230754">
                <a:moveTo>
                  <a:pt x="1341865" y="0"/>
                </a:moveTo>
                <a:lnTo>
                  <a:pt x="1195071" y="0"/>
                </a:lnTo>
                <a:lnTo>
                  <a:pt x="1195071" y="38662"/>
                </a:lnTo>
                <a:lnTo>
                  <a:pt x="1341865" y="38662"/>
                </a:lnTo>
                <a:lnTo>
                  <a:pt x="1341865" y="0"/>
                </a:lnTo>
                <a:close/>
              </a:path>
              <a:path w="5589905" h="2230754">
                <a:moveTo>
                  <a:pt x="1121674" y="0"/>
                </a:moveTo>
                <a:lnTo>
                  <a:pt x="974880" y="0"/>
                </a:lnTo>
                <a:lnTo>
                  <a:pt x="974880" y="38662"/>
                </a:lnTo>
                <a:lnTo>
                  <a:pt x="1121674" y="38662"/>
                </a:lnTo>
                <a:lnTo>
                  <a:pt x="1121674" y="0"/>
                </a:lnTo>
                <a:close/>
              </a:path>
              <a:path w="5589905" h="2230754">
                <a:moveTo>
                  <a:pt x="901483" y="0"/>
                </a:moveTo>
                <a:lnTo>
                  <a:pt x="754697" y="0"/>
                </a:lnTo>
                <a:lnTo>
                  <a:pt x="754697" y="38662"/>
                </a:lnTo>
                <a:lnTo>
                  <a:pt x="901483" y="38662"/>
                </a:lnTo>
                <a:lnTo>
                  <a:pt x="901483" y="0"/>
                </a:lnTo>
                <a:close/>
              </a:path>
              <a:path w="5589905" h="2230754">
                <a:moveTo>
                  <a:pt x="681300" y="0"/>
                </a:moveTo>
                <a:lnTo>
                  <a:pt x="534506" y="0"/>
                </a:lnTo>
                <a:lnTo>
                  <a:pt x="534506" y="38662"/>
                </a:lnTo>
                <a:lnTo>
                  <a:pt x="681300" y="38662"/>
                </a:lnTo>
                <a:lnTo>
                  <a:pt x="681300" y="0"/>
                </a:lnTo>
                <a:close/>
              </a:path>
              <a:path w="5589905" h="2230754">
                <a:moveTo>
                  <a:pt x="461109" y="0"/>
                </a:moveTo>
                <a:lnTo>
                  <a:pt x="314315" y="0"/>
                </a:lnTo>
                <a:lnTo>
                  <a:pt x="314315" y="38662"/>
                </a:lnTo>
                <a:lnTo>
                  <a:pt x="461109" y="38662"/>
                </a:lnTo>
                <a:lnTo>
                  <a:pt x="461109" y="0"/>
                </a:lnTo>
                <a:close/>
              </a:path>
              <a:path w="5589905" h="2230754">
                <a:moveTo>
                  <a:pt x="240918" y="0"/>
                </a:moveTo>
                <a:lnTo>
                  <a:pt x="94124" y="0"/>
                </a:lnTo>
                <a:lnTo>
                  <a:pt x="94124" y="38662"/>
                </a:lnTo>
                <a:lnTo>
                  <a:pt x="240918" y="38662"/>
                </a:lnTo>
                <a:lnTo>
                  <a:pt x="240918" y="0"/>
                </a:lnTo>
                <a:close/>
              </a:path>
            </a:pathLst>
          </a:custGeom>
          <a:solidFill>
            <a:srgbClr val="E8EBE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14800" y="1633751"/>
            <a:ext cx="584835" cy="227329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300" spc="-285">
                <a:solidFill>
                  <a:srgbClr val="41709C"/>
                </a:solidFill>
                <a:latin typeface="Calibri"/>
                <a:cs typeface="Calibri"/>
              </a:rPr>
              <a:t>Linux</a:t>
            </a:r>
            <a:r>
              <a:rPr sz="1300" spc="-280">
                <a:solidFill>
                  <a:srgbClr val="41709C"/>
                </a:solidFill>
                <a:latin typeface="Calibri"/>
                <a:cs typeface="Calibri"/>
              </a:rPr>
              <a:t> </a:t>
            </a:r>
            <a:r>
              <a:rPr sz="1300" spc="-305">
                <a:solidFill>
                  <a:srgbClr val="41709C"/>
                </a:solidFill>
                <a:latin typeface="Calibri"/>
                <a:cs typeface="Calibri"/>
              </a:rPr>
              <a:t>User</a:t>
            </a:r>
            <a:r>
              <a:rPr sz="1300" spc="-160">
                <a:solidFill>
                  <a:srgbClr val="41709C"/>
                </a:solidFill>
                <a:latin typeface="Calibri"/>
                <a:cs typeface="Calibri"/>
              </a:rPr>
              <a:t> </a:t>
            </a:r>
            <a:r>
              <a:rPr sz="1300" spc="-405">
                <a:solidFill>
                  <a:srgbClr val="41709C"/>
                </a:solidFill>
                <a:latin typeface="Calibri"/>
                <a:cs typeface="Calibri"/>
              </a:rPr>
              <a:t>Mode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73064" y="5494989"/>
            <a:ext cx="5620986" cy="57981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866720" y="5456334"/>
            <a:ext cx="1009208" cy="64423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906436" y="5511139"/>
            <a:ext cx="925194" cy="487680"/>
          </a:xfrm>
          <a:custGeom>
            <a:rect l="l" t="t" r="r" b="b"/>
            <a:pathLst>
              <a:path w="925194" h="487679">
                <a:moveTo>
                  <a:pt x="0" y="487072"/>
                </a:moveTo>
                <a:lnTo>
                  <a:pt x="924720" y="487072"/>
                </a:lnTo>
                <a:lnTo>
                  <a:pt x="924720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6FAC4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484410" y="5456334"/>
            <a:ext cx="1003092" cy="64423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519396" y="5511139"/>
            <a:ext cx="925194" cy="487680"/>
          </a:xfrm>
          <a:custGeom>
            <a:rect l="l" t="t" r="r" b="b"/>
            <a:pathLst>
              <a:path w="925194" h="487679">
                <a:moveTo>
                  <a:pt x="0" y="487072"/>
                </a:moveTo>
                <a:lnTo>
                  <a:pt x="924720" y="487072"/>
                </a:lnTo>
                <a:lnTo>
                  <a:pt x="924720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73064" y="4399581"/>
            <a:ext cx="5620986" cy="57993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333740" y="4415200"/>
            <a:ext cx="46355" cy="487680"/>
          </a:xfrm>
          <a:custGeom>
            <a:rect l="l" t="t" r="r" b="b"/>
            <a:pathLst>
              <a:path w="46354" h="487679">
                <a:moveTo>
                  <a:pt x="0" y="487072"/>
                </a:moveTo>
                <a:lnTo>
                  <a:pt x="46256" y="487072"/>
                </a:lnTo>
                <a:lnTo>
                  <a:pt x="46256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831157" y="4415200"/>
            <a:ext cx="716915" cy="487680"/>
          </a:xfrm>
          <a:custGeom>
            <a:rect l="l" t="t" r="r" b="b"/>
            <a:pathLst>
              <a:path w="716914" h="487679">
                <a:moveTo>
                  <a:pt x="0" y="487072"/>
                </a:moveTo>
                <a:lnTo>
                  <a:pt x="716599" y="487072"/>
                </a:lnTo>
                <a:lnTo>
                  <a:pt x="716599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594712" y="4415200"/>
            <a:ext cx="2312035" cy="487680"/>
          </a:xfrm>
          <a:custGeom>
            <a:rect l="l" t="t" r="r" b="b"/>
            <a:pathLst>
              <a:path w="2312035" h="487679">
                <a:moveTo>
                  <a:pt x="0" y="487072"/>
                </a:moveTo>
                <a:lnTo>
                  <a:pt x="2311724" y="487072"/>
                </a:lnTo>
                <a:lnTo>
                  <a:pt x="2311724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94712" y="4415200"/>
            <a:ext cx="5571490" cy="487680"/>
          </a:xfrm>
          <a:custGeom>
            <a:rect l="l" t="t" r="r" b="b"/>
            <a:pathLst>
              <a:path w="5571490" h="487679">
                <a:moveTo>
                  <a:pt x="0" y="487072"/>
                </a:moveTo>
                <a:lnTo>
                  <a:pt x="5571239" y="487072"/>
                </a:lnTo>
                <a:lnTo>
                  <a:pt x="5571239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12848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601156" y="4421645"/>
            <a:ext cx="1383665" cy="474345"/>
          </a:xfrm>
          <a:prstGeom prst="rect">
            <a:avLst/>
          </a:prstGeom>
          <a:solidFill>
            <a:srgbClr val="5B9BD4"/>
          </a:solidFill>
        </p:spPr>
        <p:txBody>
          <a:bodyPr vert="horz" wrap="square" lIns="0" tIns="1320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034">
              <a:lnSpc>
                <a:spcPct val="100000"/>
              </a:lnSpc>
              <a:spcBef>
                <a:spcPts val="1040"/>
              </a:spcBef>
            </a:pPr>
            <a:r>
              <a:rPr sz="1300" spc="-285">
                <a:solidFill>
                  <a:srgbClr val="FDFFFF"/>
                </a:solidFill>
                <a:latin typeface="Calibri"/>
                <a:cs typeface="Calibri"/>
              </a:rPr>
              <a:t>Linux </a:t>
            </a:r>
            <a:r>
              <a:rPr sz="1300" spc="-290">
                <a:solidFill>
                  <a:srgbClr val="FDFFFF"/>
                </a:solidFill>
                <a:latin typeface="Calibri"/>
                <a:cs typeface="Calibri"/>
              </a:rPr>
              <a:t>Kernel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3172541" y="2608276"/>
            <a:ext cx="1003092" cy="65725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206956" y="2661784"/>
            <a:ext cx="925194" cy="487680"/>
          </a:xfrm>
          <a:custGeom>
            <a:rect l="l" t="t" r="r" b="b"/>
            <a:pathLst>
              <a:path w="925194" h="487680">
                <a:moveTo>
                  <a:pt x="0" y="487072"/>
                </a:moveTo>
                <a:lnTo>
                  <a:pt x="924720" y="487072"/>
                </a:lnTo>
                <a:lnTo>
                  <a:pt x="924720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11428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3593188" y="2834900"/>
            <a:ext cx="157480" cy="168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250"/>
              </a:lnSpc>
            </a:pPr>
            <a:r>
              <a:rPr sz="1300" spc="-360">
                <a:solidFill>
                  <a:srgbClr val="FDFFFF"/>
                </a:solidFill>
                <a:latin typeface="Calibri"/>
                <a:cs typeface="Calibri"/>
              </a:rPr>
              <a:t>V</a:t>
            </a:r>
            <a:r>
              <a:rPr sz="1300" spc="-310">
                <a:solidFill>
                  <a:srgbClr val="FDFFFF"/>
                </a:solidFill>
                <a:latin typeface="Calibri"/>
                <a:cs typeface="Calibri"/>
              </a:rPr>
              <a:t>F</a:t>
            </a:r>
            <a:r>
              <a:rPr sz="1300" spc="-185">
                <a:solidFill>
                  <a:srgbClr val="FDFFFF"/>
                </a:solidFill>
                <a:latin typeface="Calibri"/>
                <a:cs typeface="Calibri"/>
              </a:rPr>
              <a:t>I</a:t>
            </a:r>
            <a:r>
              <a:rPr sz="1300" spc="-450">
                <a:solidFill>
                  <a:srgbClr val="FDFFFF"/>
                </a:solidFill>
                <a:latin typeface="Calibri"/>
                <a:cs typeface="Calibri"/>
              </a:rPr>
              <a:t>O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2866720" y="4360919"/>
            <a:ext cx="1009208" cy="657254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2906436" y="4415200"/>
            <a:ext cx="925194" cy="487680"/>
          </a:xfrm>
          <a:custGeom>
            <a:rect l="l" t="t" r="r" b="b"/>
            <a:pathLst>
              <a:path w="925194" h="487679">
                <a:moveTo>
                  <a:pt x="0" y="487072"/>
                </a:moveTo>
                <a:lnTo>
                  <a:pt x="924720" y="487072"/>
                </a:lnTo>
                <a:lnTo>
                  <a:pt x="924720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6FAC4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2906436" y="4415200"/>
            <a:ext cx="925194" cy="487680"/>
          </a:xfrm>
          <a:custGeom>
            <a:rect l="l" t="t" r="r" b="b"/>
            <a:pathLst>
              <a:path w="925194" h="487679">
                <a:moveTo>
                  <a:pt x="0" y="487072"/>
                </a:moveTo>
                <a:lnTo>
                  <a:pt x="924720" y="487072"/>
                </a:lnTo>
                <a:lnTo>
                  <a:pt x="924720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11428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2675236" y="1590176"/>
            <a:ext cx="3491229" cy="340995"/>
          </a:xfrm>
          <a:custGeom>
            <a:rect l="l" t="t" r="r" b="b"/>
            <a:pathLst>
              <a:path w="3491229" h="340994">
                <a:moveTo>
                  <a:pt x="0" y="340981"/>
                </a:moveTo>
                <a:lnTo>
                  <a:pt x="3490679" y="340981"/>
                </a:lnTo>
                <a:lnTo>
                  <a:pt x="3490679" y="0"/>
                </a:lnTo>
                <a:lnTo>
                  <a:pt x="0" y="0"/>
                </a:lnTo>
                <a:lnTo>
                  <a:pt x="0" y="340981"/>
                </a:lnTo>
                <a:close/>
              </a:path>
            </a:pathLst>
          </a:custGeom>
          <a:solidFill>
            <a:srgbClr val="DEEBF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2675236" y="2418230"/>
            <a:ext cx="3491229" cy="243840"/>
          </a:xfrm>
          <a:custGeom>
            <a:rect l="l" t="t" r="r" b="b"/>
            <a:pathLst>
              <a:path w="3491229" h="243839">
                <a:moveTo>
                  <a:pt x="0" y="243553"/>
                </a:moveTo>
                <a:lnTo>
                  <a:pt x="3490679" y="243553"/>
                </a:lnTo>
                <a:lnTo>
                  <a:pt x="3490679" y="0"/>
                </a:lnTo>
                <a:lnTo>
                  <a:pt x="0" y="0"/>
                </a:lnTo>
                <a:lnTo>
                  <a:pt x="0" y="243553"/>
                </a:lnTo>
                <a:close/>
              </a:path>
            </a:pathLst>
          </a:custGeom>
          <a:solidFill>
            <a:srgbClr val="DEEBF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2675236" y="3148856"/>
            <a:ext cx="3491229" cy="146685"/>
          </a:xfrm>
          <a:custGeom>
            <a:rect l="l" t="t" r="r" b="b"/>
            <a:pathLst>
              <a:path w="3491229" h="146685">
                <a:moveTo>
                  <a:pt x="0" y="146125"/>
                </a:moveTo>
                <a:lnTo>
                  <a:pt x="3490679" y="146125"/>
                </a:lnTo>
                <a:lnTo>
                  <a:pt x="3490679" y="0"/>
                </a:lnTo>
                <a:lnTo>
                  <a:pt x="0" y="0"/>
                </a:lnTo>
                <a:lnTo>
                  <a:pt x="0" y="146125"/>
                </a:lnTo>
                <a:close/>
              </a:path>
            </a:pathLst>
          </a:custGeom>
          <a:solidFill>
            <a:srgbClr val="DEEBF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2669119" y="1577289"/>
            <a:ext cx="3503295" cy="2218055"/>
          </a:xfrm>
          <a:custGeom>
            <a:rect l="l" t="t" r="r" b="b"/>
            <a:pathLst>
              <a:path w="3503295" h="2218054">
                <a:moveTo>
                  <a:pt x="3502912" y="0"/>
                </a:moveTo>
                <a:lnTo>
                  <a:pt x="0" y="0"/>
                </a:lnTo>
                <a:lnTo>
                  <a:pt x="0" y="2217652"/>
                </a:lnTo>
                <a:lnTo>
                  <a:pt x="3502912" y="2217652"/>
                </a:lnTo>
                <a:lnTo>
                  <a:pt x="3502912" y="2204765"/>
                </a:lnTo>
                <a:lnTo>
                  <a:pt x="12232" y="2204765"/>
                </a:lnTo>
                <a:lnTo>
                  <a:pt x="6116" y="2191877"/>
                </a:lnTo>
                <a:lnTo>
                  <a:pt x="12232" y="2191877"/>
                </a:lnTo>
                <a:lnTo>
                  <a:pt x="12232" y="25774"/>
                </a:lnTo>
                <a:lnTo>
                  <a:pt x="6116" y="25774"/>
                </a:lnTo>
                <a:lnTo>
                  <a:pt x="12232" y="12887"/>
                </a:lnTo>
                <a:lnTo>
                  <a:pt x="3502912" y="12887"/>
                </a:lnTo>
                <a:lnTo>
                  <a:pt x="3502912" y="0"/>
                </a:lnTo>
                <a:close/>
              </a:path>
              <a:path w="3503295" h="2218054">
                <a:moveTo>
                  <a:pt x="12232" y="2191877"/>
                </a:moveTo>
                <a:lnTo>
                  <a:pt x="6116" y="2191877"/>
                </a:lnTo>
                <a:lnTo>
                  <a:pt x="12232" y="2204765"/>
                </a:lnTo>
                <a:lnTo>
                  <a:pt x="12232" y="2191877"/>
                </a:lnTo>
                <a:close/>
              </a:path>
              <a:path w="3503295" h="2218054">
                <a:moveTo>
                  <a:pt x="3490679" y="2191877"/>
                </a:moveTo>
                <a:lnTo>
                  <a:pt x="12232" y="2191877"/>
                </a:lnTo>
                <a:lnTo>
                  <a:pt x="12232" y="2204765"/>
                </a:lnTo>
                <a:lnTo>
                  <a:pt x="3490679" y="2204765"/>
                </a:lnTo>
                <a:lnTo>
                  <a:pt x="3490679" y="2191877"/>
                </a:lnTo>
                <a:close/>
              </a:path>
              <a:path w="3503295" h="2218054">
                <a:moveTo>
                  <a:pt x="3490679" y="12887"/>
                </a:moveTo>
                <a:lnTo>
                  <a:pt x="3490679" y="2204765"/>
                </a:lnTo>
                <a:lnTo>
                  <a:pt x="3496795" y="2191877"/>
                </a:lnTo>
                <a:lnTo>
                  <a:pt x="3502912" y="2191877"/>
                </a:lnTo>
                <a:lnTo>
                  <a:pt x="3502912" y="25774"/>
                </a:lnTo>
                <a:lnTo>
                  <a:pt x="3496795" y="25774"/>
                </a:lnTo>
                <a:lnTo>
                  <a:pt x="3490679" y="12887"/>
                </a:lnTo>
                <a:close/>
              </a:path>
              <a:path w="3503295" h="2218054">
                <a:moveTo>
                  <a:pt x="3502912" y="2191877"/>
                </a:moveTo>
                <a:lnTo>
                  <a:pt x="3496795" y="2191877"/>
                </a:lnTo>
                <a:lnTo>
                  <a:pt x="3490679" y="2204765"/>
                </a:lnTo>
                <a:lnTo>
                  <a:pt x="3502912" y="2204765"/>
                </a:lnTo>
                <a:lnTo>
                  <a:pt x="3502912" y="2191877"/>
                </a:lnTo>
                <a:close/>
              </a:path>
              <a:path w="3503295" h="2218054">
                <a:moveTo>
                  <a:pt x="12232" y="12887"/>
                </a:moveTo>
                <a:lnTo>
                  <a:pt x="6116" y="25774"/>
                </a:lnTo>
                <a:lnTo>
                  <a:pt x="12232" y="25774"/>
                </a:lnTo>
                <a:lnTo>
                  <a:pt x="12232" y="12887"/>
                </a:lnTo>
                <a:close/>
              </a:path>
              <a:path w="3503295" h="2218054">
                <a:moveTo>
                  <a:pt x="3490679" y="12887"/>
                </a:moveTo>
                <a:lnTo>
                  <a:pt x="12232" y="12887"/>
                </a:lnTo>
                <a:lnTo>
                  <a:pt x="12232" y="25774"/>
                </a:lnTo>
                <a:lnTo>
                  <a:pt x="3490679" y="25774"/>
                </a:lnTo>
                <a:lnTo>
                  <a:pt x="3490679" y="12887"/>
                </a:lnTo>
                <a:close/>
              </a:path>
              <a:path w="3503295" h="2218054">
                <a:moveTo>
                  <a:pt x="3502912" y="12887"/>
                </a:moveTo>
                <a:lnTo>
                  <a:pt x="3490679" y="12887"/>
                </a:lnTo>
                <a:lnTo>
                  <a:pt x="3496795" y="25774"/>
                </a:lnTo>
                <a:lnTo>
                  <a:pt x="3502912" y="25774"/>
                </a:lnTo>
                <a:lnTo>
                  <a:pt x="3502912" y="12887"/>
                </a:lnTo>
                <a:close/>
              </a:path>
            </a:pathLst>
          </a:custGeom>
          <a:solidFill>
            <a:srgbClr val="E8EBE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2710140" y="1633751"/>
            <a:ext cx="133985" cy="227329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20"/>
              </a:spcBef>
            </a:pPr>
            <a:r>
              <a:rPr sz="1300" spc="-455">
                <a:solidFill>
                  <a:srgbClr val="41709C"/>
                </a:solidFill>
                <a:latin typeface="Calibri"/>
                <a:cs typeface="Calibri"/>
              </a:rPr>
              <a:t>VM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2640413" y="3239755"/>
            <a:ext cx="3565870" cy="657254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2675236" y="3294982"/>
            <a:ext cx="3491229" cy="487680"/>
          </a:xfrm>
          <a:custGeom>
            <a:rect l="l" t="t" r="r" b="b"/>
            <a:pathLst>
              <a:path w="3491229" h="487679">
                <a:moveTo>
                  <a:pt x="0" y="487072"/>
                </a:moveTo>
                <a:lnTo>
                  <a:pt x="3490679" y="487072"/>
                </a:lnTo>
                <a:lnTo>
                  <a:pt x="3490679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675236" y="3294982"/>
            <a:ext cx="3491229" cy="487680"/>
          </a:xfrm>
          <a:custGeom>
            <a:rect l="l" t="t" r="r" b="b"/>
            <a:pathLst>
              <a:path w="3491229" h="487679">
                <a:moveTo>
                  <a:pt x="0" y="487072"/>
                </a:moveTo>
                <a:lnTo>
                  <a:pt x="3490679" y="487072"/>
                </a:lnTo>
                <a:lnTo>
                  <a:pt x="3490679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12770">
            <a:solidFill>
              <a:srgbClr val="537494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2681671" y="3415124"/>
            <a:ext cx="335280" cy="227329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">
              <a:lnSpc>
                <a:spcPct val="100000"/>
              </a:lnSpc>
              <a:spcBef>
                <a:spcPts val="120"/>
              </a:spcBef>
            </a:pPr>
            <a:r>
              <a:rPr sz="1300" spc="-440">
                <a:solidFill>
                  <a:srgbClr val="FDFFFF"/>
                </a:solidFill>
                <a:latin typeface="Calibri"/>
                <a:cs typeface="Calibri"/>
              </a:rPr>
              <a:t>QEMU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2640413" y="2608276"/>
            <a:ext cx="3565870" cy="657254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4362877" y="2661784"/>
            <a:ext cx="1803400" cy="487680"/>
          </a:xfrm>
          <a:custGeom>
            <a:rect l="l" t="t" r="r" b="b"/>
            <a:pathLst>
              <a:path w="1803400" h="487680">
                <a:moveTo>
                  <a:pt x="0" y="487072"/>
                </a:moveTo>
                <a:lnTo>
                  <a:pt x="1803037" y="487072"/>
                </a:lnTo>
                <a:lnTo>
                  <a:pt x="1803037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2675236" y="2661784"/>
            <a:ext cx="763270" cy="487680"/>
          </a:xfrm>
          <a:custGeom>
            <a:rect l="l" t="t" r="r" b="b"/>
            <a:pathLst>
              <a:path w="763270" h="487680">
                <a:moveTo>
                  <a:pt x="0" y="487072"/>
                </a:moveTo>
                <a:lnTo>
                  <a:pt x="762920" y="487072"/>
                </a:lnTo>
                <a:lnTo>
                  <a:pt x="762920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2675236" y="2661784"/>
            <a:ext cx="3491229" cy="487680"/>
          </a:xfrm>
          <a:custGeom>
            <a:rect l="l" t="t" r="r" b="b"/>
            <a:pathLst>
              <a:path w="3491229" h="487680">
                <a:moveTo>
                  <a:pt x="0" y="487072"/>
                </a:moveTo>
                <a:lnTo>
                  <a:pt x="3490679" y="487072"/>
                </a:lnTo>
                <a:lnTo>
                  <a:pt x="3490679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12770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2681671" y="2780208"/>
            <a:ext cx="730885" cy="227329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">
              <a:lnSpc>
                <a:spcPct val="100000"/>
              </a:lnSpc>
              <a:spcBef>
                <a:spcPts val="120"/>
              </a:spcBef>
            </a:pPr>
            <a:r>
              <a:rPr sz="1300" spc="-470">
                <a:solidFill>
                  <a:srgbClr val="FDFFFF"/>
                </a:solidFill>
                <a:latin typeface="Calibri"/>
                <a:cs typeface="Calibri"/>
              </a:rPr>
              <a:t>VM</a:t>
            </a:r>
            <a:r>
              <a:rPr sz="1300" spc="-165">
                <a:solidFill>
                  <a:srgbClr val="FDFFFF"/>
                </a:solidFill>
                <a:latin typeface="Calibri"/>
                <a:cs typeface="Calibri"/>
              </a:rPr>
              <a:t> </a:t>
            </a:r>
            <a:r>
              <a:rPr sz="1300" spc="-285">
                <a:solidFill>
                  <a:srgbClr val="FDFFFF"/>
                </a:solidFill>
                <a:latin typeface="Calibri"/>
                <a:cs typeface="Calibri"/>
              </a:rPr>
              <a:t>kernel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2640413" y="1886585"/>
            <a:ext cx="3565870" cy="644366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287516" y="1931158"/>
            <a:ext cx="878840" cy="487680"/>
          </a:xfrm>
          <a:custGeom>
            <a:rect l="l" t="t" r="r" b="b"/>
            <a:pathLst>
              <a:path w="878839" h="487680">
                <a:moveTo>
                  <a:pt x="0" y="487072"/>
                </a:moveTo>
                <a:lnTo>
                  <a:pt x="878398" y="487072"/>
                </a:lnTo>
                <a:lnTo>
                  <a:pt x="878398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2675236" y="1931158"/>
            <a:ext cx="3491229" cy="487680"/>
          </a:xfrm>
          <a:custGeom>
            <a:rect l="l" t="t" r="r" b="b"/>
            <a:pathLst>
              <a:path w="3491229" h="487680">
                <a:moveTo>
                  <a:pt x="0" y="487072"/>
                </a:moveTo>
                <a:lnTo>
                  <a:pt x="3490679" y="487072"/>
                </a:lnTo>
                <a:lnTo>
                  <a:pt x="3490679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12770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 txBox="1"/>
          <p:nvPr/>
        </p:nvSpPr>
        <p:spPr>
          <a:xfrm>
            <a:off x="2675236" y="1931158"/>
            <a:ext cx="739140" cy="487680"/>
          </a:xfrm>
          <a:prstGeom prst="rect">
            <a:avLst/>
          </a:prstGeom>
          <a:solidFill>
            <a:srgbClr val="5B9BD4"/>
          </a:solidFill>
          <a:ln w="12501">
            <a:solidFill>
              <a:srgbClr val="C7C7C7"/>
            </a:solidFill>
          </a:ln>
        </p:spPr>
        <p:txBody>
          <a:bodyPr vert="horz" wrap="square" lIns="0" tIns="1314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">
              <a:lnSpc>
                <a:spcPct val="100000"/>
              </a:lnSpc>
              <a:spcBef>
                <a:spcPts val="1035"/>
              </a:spcBef>
            </a:pPr>
            <a:r>
              <a:rPr sz="1300" spc="-470">
                <a:solidFill>
                  <a:srgbClr val="FDFFFF"/>
                </a:solidFill>
                <a:latin typeface="Calibri"/>
                <a:cs typeface="Calibri"/>
              </a:rPr>
              <a:t>VM</a:t>
            </a:r>
            <a:r>
              <a:rPr sz="1300" spc="-165">
                <a:solidFill>
                  <a:srgbClr val="FDFFFF"/>
                </a:solidFill>
                <a:latin typeface="Calibri"/>
                <a:cs typeface="Calibri"/>
              </a:rPr>
              <a:t> </a:t>
            </a:r>
            <a:r>
              <a:rPr sz="1300" spc="-320">
                <a:solidFill>
                  <a:srgbClr val="FDFFFF"/>
                </a:solidFill>
                <a:latin typeface="Calibri"/>
                <a:cs typeface="Calibri"/>
              </a:rPr>
              <a:t>User</a:t>
            </a:r>
            <a:r>
              <a:rPr sz="1300" spc="-140">
                <a:solidFill>
                  <a:srgbClr val="FDFFFF"/>
                </a:solidFill>
                <a:latin typeface="Calibri"/>
                <a:cs typeface="Calibri"/>
              </a:rPr>
              <a:t> </a:t>
            </a:r>
            <a:r>
              <a:rPr sz="1300" spc="-405">
                <a:solidFill>
                  <a:srgbClr val="FDFFFF"/>
                </a:solidFill>
                <a:latin typeface="Calibri"/>
                <a:cs typeface="Calibri"/>
              </a:rPr>
              <a:t>Mode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3398849" y="2608276"/>
            <a:ext cx="1009208" cy="65725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3438157" y="2661784"/>
            <a:ext cx="925194" cy="487680"/>
          </a:xfrm>
          <a:custGeom>
            <a:rect l="l" t="t" r="r" b="b"/>
            <a:pathLst>
              <a:path w="925194" h="487680">
                <a:moveTo>
                  <a:pt x="0" y="487072"/>
                </a:moveTo>
                <a:lnTo>
                  <a:pt x="924720" y="487072"/>
                </a:lnTo>
                <a:lnTo>
                  <a:pt x="924720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 txBox="1"/>
          <p:nvPr/>
        </p:nvSpPr>
        <p:spPr>
          <a:xfrm>
            <a:off x="3418276" y="2661784"/>
            <a:ext cx="944880" cy="511809"/>
          </a:xfrm>
          <a:prstGeom prst="rect">
            <a:avLst/>
          </a:prstGeom>
          <a:ln w="12501">
            <a:solidFill>
              <a:srgbClr val="C7C7C7"/>
            </a:solidFill>
          </a:ln>
        </p:spPr>
        <p:txBody>
          <a:bodyPr vert="horz" wrap="square" lIns="0" tIns="1339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034" algn="ctr">
              <a:lnSpc>
                <a:spcPct val="100000"/>
              </a:lnSpc>
              <a:spcBef>
                <a:spcPts val="1055"/>
              </a:spcBef>
            </a:pPr>
            <a:r>
              <a:rPr sz="1300" spc="-250">
                <a:solidFill>
                  <a:srgbClr val="FDFFFF"/>
                </a:solidFill>
                <a:latin typeface="Calibri"/>
                <a:cs typeface="Calibri"/>
              </a:rPr>
              <a:t>Virtio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3398849" y="1886585"/>
            <a:ext cx="1009208" cy="644366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438157" y="1931158"/>
            <a:ext cx="925194" cy="487680"/>
          </a:xfrm>
          <a:custGeom>
            <a:rect l="l" t="t" r="r" b="b"/>
            <a:pathLst>
              <a:path w="925194" h="487680">
                <a:moveTo>
                  <a:pt x="0" y="487072"/>
                </a:moveTo>
                <a:lnTo>
                  <a:pt x="924720" y="487072"/>
                </a:lnTo>
                <a:lnTo>
                  <a:pt x="924720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BCD0E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 txBox="1"/>
          <p:nvPr/>
        </p:nvSpPr>
        <p:spPr>
          <a:xfrm>
            <a:off x="3414300" y="1931158"/>
            <a:ext cx="948690" cy="487680"/>
          </a:xfrm>
          <a:prstGeom prst="rect">
            <a:avLst/>
          </a:prstGeom>
          <a:ln w="12583">
            <a:solidFill>
              <a:srgbClr val="C7C7C7"/>
            </a:solidFill>
          </a:ln>
        </p:spPr>
        <p:txBody>
          <a:bodyPr vert="horz" wrap="square" lIns="0" tIns="1314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0" algn="ctr">
              <a:lnSpc>
                <a:spcPct val="100000"/>
              </a:lnSpc>
              <a:spcBef>
                <a:spcPts val="1035"/>
              </a:spcBef>
            </a:pPr>
            <a:r>
              <a:rPr sz="1300" spc="-285">
                <a:solidFill>
                  <a:srgbClr val="FDFFFF"/>
                </a:solidFill>
                <a:latin typeface="Calibri"/>
                <a:cs typeface="Calibri"/>
              </a:rPr>
              <a:t>Tools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4328544" y="1886585"/>
            <a:ext cx="1003092" cy="644366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4362796" y="1931158"/>
            <a:ext cx="925194" cy="487680"/>
          </a:xfrm>
          <a:custGeom>
            <a:rect l="l" t="t" r="r" b="b"/>
            <a:pathLst>
              <a:path w="925194" h="487680">
                <a:moveTo>
                  <a:pt x="0" y="487072"/>
                </a:moveTo>
                <a:lnTo>
                  <a:pt x="924720" y="487072"/>
                </a:lnTo>
                <a:lnTo>
                  <a:pt x="924720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BCD0E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 txBox="1"/>
          <p:nvPr/>
        </p:nvSpPr>
        <p:spPr>
          <a:xfrm>
            <a:off x="4362857" y="1931158"/>
            <a:ext cx="942340" cy="487680"/>
          </a:xfrm>
          <a:prstGeom prst="rect">
            <a:avLst/>
          </a:prstGeom>
          <a:ln w="12501">
            <a:solidFill>
              <a:srgbClr val="C7C7C7"/>
            </a:solidFill>
          </a:ln>
        </p:spPr>
        <p:txBody>
          <a:bodyPr vert="horz" wrap="square" lIns="0" tIns="1314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4445" algn="ctr">
              <a:lnSpc>
                <a:spcPct val="100000"/>
              </a:lnSpc>
              <a:spcBef>
                <a:spcPts val="1035"/>
              </a:spcBef>
            </a:pPr>
            <a:r>
              <a:rPr sz="1300" spc="-350">
                <a:solidFill>
                  <a:srgbClr val="FDFFFF"/>
                </a:solidFill>
                <a:latin typeface="Calibri"/>
                <a:cs typeface="Calibri"/>
              </a:rPr>
              <a:t>APPS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5343869" y="4360919"/>
            <a:ext cx="862414" cy="657254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5379997" y="4415200"/>
            <a:ext cx="786130" cy="487680"/>
          </a:xfrm>
          <a:custGeom>
            <a:rect l="l" t="t" r="r" b="b"/>
            <a:pathLst>
              <a:path w="786129" h="487679">
                <a:moveTo>
                  <a:pt x="0" y="487072"/>
                </a:moveTo>
                <a:lnTo>
                  <a:pt x="785983" y="487072"/>
                </a:lnTo>
                <a:lnTo>
                  <a:pt x="785983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FD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5379997" y="4415200"/>
            <a:ext cx="786130" cy="487680"/>
          </a:xfrm>
          <a:custGeom>
            <a:rect l="l" t="t" r="r" b="b"/>
            <a:pathLst>
              <a:path w="786129" h="487679">
                <a:moveTo>
                  <a:pt x="0" y="487072"/>
                </a:moveTo>
                <a:lnTo>
                  <a:pt x="785983" y="487072"/>
                </a:lnTo>
                <a:lnTo>
                  <a:pt x="785983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11019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1502760" y="3149544"/>
            <a:ext cx="1009208" cy="657254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542476" y="3197553"/>
            <a:ext cx="925194" cy="487680"/>
          </a:xfrm>
          <a:custGeom>
            <a:rect l="l" t="t" r="r" b="b"/>
            <a:pathLst>
              <a:path w="925194" h="487679">
                <a:moveTo>
                  <a:pt x="0" y="487072"/>
                </a:moveTo>
                <a:lnTo>
                  <a:pt x="924720" y="487072"/>
                </a:lnTo>
                <a:lnTo>
                  <a:pt x="924720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1542476" y="3197553"/>
            <a:ext cx="925194" cy="487680"/>
          </a:xfrm>
          <a:custGeom>
            <a:rect l="l" t="t" r="r" b="b"/>
            <a:pathLst>
              <a:path w="925194" h="487679">
                <a:moveTo>
                  <a:pt x="0" y="487072"/>
                </a:moveTo>
                <a:lnTo>
                  <a:pt x="924720" y="487072"/>
                </a:lnTo>
                <a:lnTo>
                  <a:pt x="924720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11428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4512036" y="4360919"/>
            <a:ext cx="862414" cy="657254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4547756" y="4415200"/>
            <a:ext cx="786130" cy="487680"/>
          </a:xfrm>
          <a:custGeom>
            <a:rect l="l" t="t" r="r" b="b"/>
            <a:pathLst>
              <a:path w="786129" h="487679">
                <a:moveTo>
                  <a:pt x="0" y="487072"/>
                </a:moveTo>
                <a:lnTo>
                  <a:pt x="785983" y="487072"/>
                </a:lnTo>
                <a:lnTo>
                  <a:pt x="785983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668AB3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4547756" y="4415200"/>
            <a:ext cx="786130" cy="487680"/>
          </a:xfrm>
          <a:custGeom>
            <a:rect l="l" t="t" r="r" b="b"/>
            <a:pathLst>
              <a:path w="786129" h="487679">
                <a:moveTo>
                  <a:pt x="0" y="487072"/>
                </a:moveTo>
                <a:lnTo>
                  <a:pt x="785983" y="487072"/>
                </a:lnTo>
                <a:lnTo>
                  <a:pt x="785983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11019">
            <a:solidFill>
              <a:srgbClr val="537494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4512036" y="5456334"/>
            <a:ext cx="862414" cy="644237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4547756" y="5511139"/>
            <a:ext cx="786130" cy="487680"/>
          </a:xfrm>
          <a:custGeom>
            <a:rect l="l" t="t" r="r" b="b"/>
            <a:pathLst>
              <a:path w="786129" h="487679">
                <a:moveTo>
                  <a:pt x="0" y="487072"/>
                </a:moveTo>
                <a:lnTo>
                  <a:pt x="785983" y="487072"/>
                </a:lnTo>
                <a:lnTo>
                  <a:pt x="785983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4F87B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2982932" y="3265530"/>
            <a:ext cx="440381" cy="644366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3021996" y="3309415"/>
            <a:ext cx="358775" cy="487680"/>
          </a:xfrm>
          <a:custGeom>
            <a:rect l="l" t="t" r="r" b="b"/>
            <a:pathLst>
              <a:path w="358775" h="487679">
                <a:moveTo>
                  <a:pt x="0" y="487072"/>
                </a:moveTo>
                <a:lnTo>
                  <a:pt x="358315" y="487072"/>
                </a:lnTo>
                <a:lnTo>
                  <a:pt x="358315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8502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 txBox="1"/>
          <p:nvPr/>
        </p:nvSpPr>
        <p:spPr>
          <a:xfrm>
            <a:off x="3027450" y="3301417"/>
            <a:ext cx="371475" cy="474345"/>
          </a:xfrm>
          <a:prstGeom prst="rect">
            <a:avLst/>
          </a:prstGeom>
          <a:solidFill>
            <a:srgbClr val="6FAC46"/>
          </a:solidFill>
        </p:spPr>
        <p:txBody>
          <a:bodyPr vert="horz" wrap="square" lIns="0" tIns="143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8900">
              <a:lnSpc>
                <a:spcPct val="100000"/>
              </a:lnSpc>
              <a:spcBef>
                <a:spcPts val="1130"/>
              </a:spcBef>
            </a:pPr>
            <a:r>
              <a:rPr sz="1300" spc="-360">
                <a:solidFill>
                  <a:srgbClr val="FDFFFF"/>
                </a:solidFill>
                <a:latin typeface="Calibri"/>
                <a:cs typeface="Calibri"/>
              </a:rPr>
              <a:t>vCPU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3386616" y="3265530"/>
            <a:ext cx="434265" cy="644366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3420786" y="3309415"/>
            <a:ext cx="358775" cy="487680"/>
          </a:xfrm>
          <a:custGeom>
            <a:rect l="l" t="t" r="r" b="b"/>
            <a:pathLst>
              <a:path w="358775" h="487679">
                <a:moveTo>
                  <a:pt x="0" y="487072"/>
                </a:moveTo>
                <a:lnTo>
                  <a:pt x="358315" y="487072"/>
                </a:lnTo>
                <a:lnTo>
                  <a:pt x="358315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8502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 txBox="1"/>
          <p:nvPr/>
        </p:nvSpPr>
        <p:spPr>
          <a:xfrm>
            <a:off x="3409813" y="3301417"/>
            <a:ext cx="363855" cy="474345"/>
          </a:xfrm>
          <a:prstGeom prst="rect">
            <a:avLst/>
          </a:prstGeom>
          <a:solidFill>
            <a:srgbClr val="6FAC46"/>
          </a:solidFill>
        </p:spPr>
        <p:txBody>
          <a:bodyPr vert="horz" wrap="square" lIns="0" tIns="143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5410">
              <a:lnSpc>
                <a:spcPct val="100000"/>
              </a:lnSpc>
              <a:spcBef>
                <a:spcPts val="1130"/>
              </a:spcBef>
            </a:pPr>
            <a:r>
              <a:rPr sz="1300" spc="-360">
                <a:solidFill>
                  <a:srgbClr val="FDFFFF"/>
                </a:solidFill>
                <a:latin typeface="Calibri"/>
                <a:cs typeface="Calibri"/>
              </a:rPr>
              <a:t>vCPU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2004877" y="2905200"/>
            <a:ext cx="1433830" cy="186690"/>
          </a:xfrm>
          <a:custGeom>
            <a:rect l="l" t="t" r="r" b="b"/>
            <a:pathLst>
              <a:path w="1433829" h="186689">
                <a:moveTo>
                  <a:pt x="1433280" y="0"/>
                </a:moveTo>
                <a:lnTo>
                  <a:pt x="0" y="0"/>
                </a:lnTo>
                <a:lnTo>
                  <a:pt x="0" y="186436"/>
                </a:lnTo>
              </a:path>
            </a:pathLst>
          </a:custGeom>
          <a:ln w="17032">
            <a:solidFill>
              <a:srgbClr val="EC7C3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1976170" y="3076515"/>
            <a:ext cx="57785" cy="121285"/>
          </a:xfrm>
          <a:custGeom>
            <a:rect l="l" t="t" r="r" b="b"/>
            <a:pathLst>
              <a:path w="57785" h="121285">
                <a:moveTo>
                  <a:pt x="57412" y="0"/>
                </a:moveTo>
                <a:lnTo>
                  <a:pt x="0" y="0"/>
                </a:lnTo>
                <a:lnTo>
                  <a:pt x="28706" y="120969"/>
                </a:lnTo>
                <a:lnTo>
                  <a:pt x="57412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1983102" y="3684626"/>
            <a:ext cx="22225" cy="1720850"/>
          </a:xfrm>
          <a:custGeom>
            <a:rect l="l" t="t" r="r" b="b"/>
            <a:pathLst>
              <a:path w="22225" h="1720850">
                <a:moveTo>
                  <a:pt x="21774" y="0"/>
                </a:moveTo>
                <a:lnTo>
                  <a:pt x="0" y="1720699"/>
                </a:lnTo>
              </a:path>
            </a:pathLst>
          </a:custGeom>
          <a:ln w="8156">
            <a:solidFill>
              <a:srgbClr val="EC7C3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1954559" y="5388589"/>
            <a:ext cx="57785" cy="122555"/>
          </a:xfrm>
          <a:custGeom>
            <a:rect l="l" t="t" r="r" b="b"/>
            <a:pathLst>
              <a:path w="57785" h="122554">
                <a:moveTo>
                  <a:pt x="0" y="0"/>
                </a:moveTo>
                <a:lnTo>
                  <a:pt x="27156" y="122549"/>
                </a:lnTo>
                <a:lnTo>
                  <a:pt x="57412" y="3230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3201166" y="3796488"/>
            <a:ext cx="179705" cy="513080"/>
          </a:xfrm>
          <a:custGeom>
            <a:rect l="l" t="t" r="r" b="b"/>
            <a:pathLst>
              <a:path w="179704" h="513079">
                <a:moveTo>
                  <a:pt x="0" y="0"/>
                </a:moveTo>
                <a:lnTo>
                  <a:pt x="0" y="182656"/>
                </a:lnTo>
                <a:lnTo>
                  <a:pt x="179170" y="182656"/>
                </a:lnTo>
                <a:lnTo>
                  <a:pt x="179170" y="512915"/>
                </a:lnTo>
              </a:path>
            </a:pathLst>
          </a:custGeom>
          <a:ln w="9137">
            <a:solidFill>
              <a:srgbClr val="6FAC4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3351630" y="4294283"/>
            <a:ext cx="57785" cy="121285"/>
          </a:xfrm>
          <a:custGeom>
            <a:rect l="l" t="t" r="r" b="b"/>
            <a:pathLst>
              <a:path w="57785" h="121285">
                <a:moveTo>
                  <a:pt x="57412" y="0"/>
                </a:moveTo>
                <a:lnTo>
                  <a:pt x="0" y="0"/>
                </a:lnTo>
                <a:lnTo>
                  <a:pt x="28706" y="120917"/>
                </a:lnTo>
                <a:lnTo>
                  <a:pt x="57412" y="0"/>
                </a:lnTo>
                <a:close/>
              </a:path>
            </a:pathLst>
          </a:custGeom>
          <a:solidFill>
            <a:srgbClr val="6FAC4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6" name="object 76"/>
          <p:cNvSpPr/>
          <p:nvPr/>
        </p:nvSpPr>
        <p:spPr>
          <a:xfrm flipH="1">
            <a:off x="3380336" y="4902273"/>
            <a:ext cx="0" cy="503555"/>
          </a:xfrm>
          <a:custGeom>
            <a:rect l="l" t="t" r="r" b="b"/>
            <a:pathLst>
              <a:path h="503554">
                <a:moveTo>
                  <a:pt x="0" y="0"/>
                </a:moveTo>
                <a:lnTo>
                  <a:pt x="0" y="503018"/>
                </a:lnTo>
              </a:path>
            </a:pathLst>
          </a:custGeom>
          <a:ln w="8155">
            <a:solidFill>
              <a:srgbClr val="6FAC4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3351630" y="5390170"/>
            <a:ext cx="57785" cy="121285"/>
          </a:xfrm>
          <a:custGeom>
            <a:rect l="l" t="t" r="r" b="b"/>
            <a:pathLst>
              <a:path w="57785" h="121285">
                <a:moveTo>
                  <a:pt x="57412" y="0"/>
                </a:moveTo>
                <a:lnTo>
                  <a:pt x="0" y="0"/>
                </a:lnTo>
                <a:lnTo>
                  <a:pt x="28706" y="120969"/>
                </a:lnTo>
                <a:lnTo>
                  <a:pt x="57412" y="0"/>
                </a:lnTo>
                <a:close/>
              </a:path>
            </a:pathLst>
          </a:custGeom>
          <a:solidFill>
            <a:srgbClr val="6FAC4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3380336" y="3796488"/>
            <a:ext cx="219710" cy="513080"/>
          </a:xfrm>
          <a:custGeom>
            <a:rect l="l" t="t" r="r" b="b"/>
            <a:pathLst>
              <a:path w="219710" h="513079">
                <a:moveTo>
                  <a:pt x="219620" y="0"/>
                </a:moveTo>
                <a:lnTo>
                  <a:pt x="219620" y="182656"/>
                </a:lnTo>
                <a:lnTo>
                  <a:pt x="0" y="182656"/>
                </a:lnTo>
                <a:lnTo>
                  <a:pt x="0" y="512915"/>
                </a:lnTo>
              </a:path>
            </a:pathLst>
          </a:custGeom>
          <a:ln w="9553">
            <a:solidFill>
              <a:srgbClr val="6FAC4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3351630" y="4294283"/>
            <a:ext cx="57785" cy="121285"/>
          </a:xfrm>
          <a:custGeom>
            <a:rect l="l" t="t" r="r" b="b"/>
            <a:pathLst>
              <a:path w="57785" h="121285">
                <a:moveTo>
                  <a:pt x="57412" y="0"/>
                </a:moveTo>
                <a:lnTo>
                  <a:pt x="0" y="0"/>
                </a:lnTo>
                <a:lnTo>
                  <a:pt x="28706" y="120917"/>
                </a:lnTo>
                <a:lnTo>
                  <a:pt x="57412" y="0"/>
                </a:lnTo>
                <a:close/>
              </a:path>
            </a:pathLst>
          </a:custGeom>
          <a:solidFill>
            <a:srgbClr val="6FAC4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4420616" y="3782054"/>
            <a:ext cx="520700" cy="527685"/>
          </a:xfrm>
          <a:custGeom>
            <a:rect l="l" t="t" r="r" b="b"/>
            <a:pathLst>
              <a:path w="520700" h="527685">
                <a:moveTo>
                  <a:pt x="0" y="0"/>
                </a:moveTo>
                <a:lnTo>
                  <a:pt x="0" y="182656"/>
                </a:lnTo>
                <a:lnTo>
                  <a:pt x="520140" y="182656"/>
                </a:lnTo>
                <a:lnTo>
                  <a:pt x="520140" y="527349"/>
                </a:lnTo>
              </a:path>
            </a:pathLst>
          </a:custGeom>
          <a:ln w="12607">
            <a:solidFill>
              <a:srgbClr val="5B9BD4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4912050" y="4294283"/>
            <a:ext cx="57785" cy="121285"/>
          </a:xfrm>
          <a:custGeom>
            <a:rect l="l" t="t" r="r" b="b"/>
            <a:pathLst>
              <a:path w="57785" h="121285">
                <a:moveTo>
                  <a:pt x="57412" y="0"/>
                </a:moveTo>
                <a:lnTo>
                  <a:pt x="0" y="0"/>
                </a:lnTo>
                <a:lnTo>
                  <a:pt x="28706" y="120917"/>
                </a:lnTo>
                <a:lnTo>
                  <a:pt x="57412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/>
          <p:nvPr/>
        </p:nvSpPr>
        <p:spPr>
          <a:xfrm flipH="1">
            <a:off x="4940756" y="4902273"/>
            <a:ext cx="0" cy="503555"/>
          </a:xfrm>
          <a:custGeom>
            <a:rect l="l" t="t" r="r" b="b"/>
            <a:pathLst>
              <a:path h="503554">
                <a:moveTo>
                  <a:pt x="0" y="0"/>
                </a:moveTo>
                <a:lnTo>
                  <a:pt x="0" y="503018"/>
                </a:lnTo>
              </a:path>
            </a:pathLst>
          </a:custGeom>
          <a:ln w="8155">
            <a:solidFill>
              <a:srgbClr val="5B9BD4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4912050" y="5390170"/>
            <a:ext cx="57785" cy="121285"/>
          </a:xfrm>
          <a:custGeom>
            <a:rect l="l" t="t" r="r" b="b"/>
            <a:pathLst>
              <a:path w="57785" h="121285">
                <a:moveTo>
                  <a:pt x="57412" y="0"/>
                </a:moveTo>
                <a:lnTo>
                  <a:pt x="0" y="0"/>
                </a:lnTo>
                <a:lnTo>
                  <a:pt x="28706" y="120969"/>
                </a:lnTo>
                <a:lnTo>
                  <a:pt x="57412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5343869" y="5456334"/>
            <a:ext cx="862414" cy="644237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5379997" y="5511139"/>
            <a:ext cx="786130" cy="487680"/>
          </a:xfrm>
          <a:custGeom>
            <a:rect l="l" t="t" r="r" b="b"/>
            <a:pathLst>
              <a:path w="786129" h="487679">
                <a:moveTo>
                  <a:pt x="0" y="487072"/>
                </a:moveTo>
                <a:lnTo>
                  <a:pt x="785983" y="487072"/>
                </a:lnTo>
                <a:lnTo>
                  <a:pt x="785983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solidFill>
            <a:srgbClr val="FD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aphicFrame>
        <p:nvGraphicFramePr>
          <p:cNvPr id="86" name="object 86"/>
          <p:cNvGraphicFramePr>
            <a:graphicFrameLocks noGrp="1"/>
          </p:cNvGraphicFramePr>
          <p:nvPr/>
        </p:nvGraphicFramePr>
        <p:xfrm>
          <a:off x="588267" y="5504695"/>
          <a:ext cx="5570217" cy="106152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4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245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22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245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162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0898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0898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87072">
                <a:tc>
                  <a:txBody>
                    <a:bodyPr vert="horz" wrap="square"/>
                    <a:lstStyle/>
                    <a:p>
                      <a:pPr marL="32384">
                        <a:lnSpc>
                          <a:spcPct val="100000"/>
                        </a:lnSpc>
                        <a:spcBef>
                          <a:spcPts val="1120"/>
                        </a:spcBef>
                      </a:pPr>
                      <a:r>
                        <a:rPr sz="1300" spc="-335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Hardware</a:t>
                      </a:r>
                      <a:endParaRPr sz="1300">
                        <a:latin typeface="Calibri"/>
                        <a:cs typeface="Calibri"/>
                      </a:endParaRPr>
                    </a:p>
                  </a:txBody>
                  <a:tcPr marL="0" marR="0" marT="142240" marB="0">
                    <a:lnL w="19050">
                      <a:solidFill>
                        <a:srgbClr val="C7C7C7"/>
                      </a:solidFill>
                      <a:prstDash val="solid"/>
                    </a:lnL>
                    <a:lnR w="12700">
                      <a:solidFill>
                        <a:srgbClr val="C7C7C7"/>
                      </a:solidFill>
                      <a:prstDash val="solid"/>
                    </a:lnR>
                    <a:lnT w="19050">
                      <a:solidFill>
                        <a:srgbClr val="C7C7C7"/>
                      </a:solidFill>
                      <a:prstDash val="solid"/>
                    </a:lnT>
                    <a:lnB w="19050">
                      <a:solidFill>
                        <a:srgbClr val="C7C7C7"/>
                      </a:solidFill>
                      <a:prstDash val="solid"/>
                    </a:lnB>
                    <a:solidFill>
                      <a:srgbClr val="5B9B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60985">
                        <a:lnSpc>
                          <a:spcPct val="100000"/>
                        </a:lnSpc>
                        <a:spcBef>
                          <a:spcPts val="1120"/>
                        </a:spcBef>
                      </a:pPr>
                      <a:r>
                        <a:rPr sz="1300" spc="-305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ES</a:t>
                      </a:r>
                      <a:r>
                        <a:rPr sz="1300" spc="-17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300" spc="-345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3000</a:t>
                      </a:r>
                      <a:r>
                        <a:rPr sz="1300" spc="-135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300" spc="-345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SSD</a:t>
                      </a:r>
                      <a:endParaRPr sz="1300">
                        <a:latin typeface="Calibri"/>
                        <a:cs typeface="Calibri"/>
                      </a:endParaRPr>
                    </a:p>
                  </a:txBody>
                  <a:tcPr marL="0" marR="0" marT="142240" marB="0">
                    <a:lnL w="12700">
                      <a:solidFill>
                        <a:srgbClr val="C7C7C7"/>
                      </a:solidFill>
                      <a:prstDash val="solid"/>
                    </a:lnL>
                    <a:lnR w="12700">
                      <a:solidFill>
                        <a:srgbClr val="C7C7C7"/>
                      </a:solidFill>
                      <a:prstDash val="solid"/>
                    </a:lnR>
                    <a:lnT w="19050">
                      <a:solidFill>
                        <a:srgbClr val="C7C7C7"/>
                      </a:solidFill>
                      <a:prstDash val="solid"/>
                    </a:lnT>
                    <a:lnB w="19050">
                      <a:solidFill>
                        <a:srgbClr val="C7C7C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C7C7C7"/>
                      </a:solidFill>
                      <a:prstDash val="solid"/>
                    </a:lnL>
                    <a:lnR w="12700">
                      <a:solidFill>
                        <a:srgbClr val="C7C7C7"/>
                      </a:solidFill>
                      <a:prstDash val="solid"/>
                    </a:lnR>
                    <a:lnT w="19050">
                      <a:solidFill>
                        <a:srgbClr val="C7C7C7"/>
                      </a:solidFill>
                      <a:prstDash val="solid"/>
                    </a:lnT>
                    <a:lnB w="19050">
                      <a:solidFill>
                        <a:srgbClr val="C7C7C7"/>
                      </a:solidFill>
                      <a:prstDash val="solid"/>
                    </a:lnB>
                    <a:solidFill>
                      <a:srgbClr val="5B9B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67970">
                        <a:lnSpc>
                          <a:spcPct val="100000"/>
                        </a:lnSpc>
                        <a:spcBef>
                          <a:spcPts val="1120"/>
                        </a:spcBef>
                      </a:pPr>
                      <a:r>
                        <a:rPr sz="1300" spc="-325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HI1620</a:t>
                      </a:r>
                      <a:r>
                        <a:rPr sz="1300" spc="-14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300" spc="-38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CPU</a:t>
                      </a:r>
                      <a:endParaRPr sz="1300">
                        <a:latin typeface="Calibri"/>
                        <a:cs typeface="Calibri"/>
                      </a:endParaRPr>
                    </a:p>
                  </a:txBody>
                  <a:tcPr marL="0" marR="0" marT="142240" marB="0">
                    <a:lnL w="12700">
                      <a:solidFill>
                        <a:srgbClr val="C7C7C7"/>
                      </a:solidFill>
                      <a:prstDash val="solid"/>
                    </a:lnL>
                    <a:lnR w="12700">
                      <a:solidFill>
                        <a:srgbClr val="C7C7C7"/>
                      </a:solidFill>
                      <a:prstDash val="solid"/>
                    </a:lnR>
                    <a:lnT w="19050">
                      <a:solidFill>
                        <a:srgbClr val="C7C7C7"/>
                      </a:solidFill>
                      <a:prstDash val="solid"/>
                    </a:lnT>
                    <a:lnB w="19050">
                      <a:solidFill>
                        <a:srgbClr val="C7C7C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C7C7C7"/>
                      </a:solidFill>
                      <a:prstDash val="solid"/>
                    </a:lnL>
                    <a:lnR w="12700">
                      <a:solidFill>
                        <a:srgbClr val="41709C"/>
                      </a:solidFill>
                      <a:prstDash val="solid"/>
                    </a:lnR>
                    <a:lnT w="19050">
                      <a:solidFill>
                        <a:srgbClr val="C7C7C7"/>
                      </a:solidFill>
                      <a:prstDash val="solid"/>
                    </a:lnT>
                    <a:lnB w="19050">
                      <a:solidFill>
                        <a:srgbClr val="C7C7C7"/>
                      </a:solidFill>
                      <a:prstDash val="solid"/>
                    </a:lnB>
                    <a:solidFill>
                      <a:srgbClr val="5B9B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20345" marR="225425" indent="635">
                        <a:lnSpc>
                          <a:spcPct val="104500"/>
                        </a:lnSpc>
                        <a:spcBef>
                          <a:spcPts val="234"/>
                        </a:spcBef>
                      </a:pPr>
                      <a:r>
                        <a:rPr sz="1300" spc="2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A</a:t>
                      </a:r>
                      <a:r>
                        <a:rPr sz="1300" spc="-25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c</a:t>
                      </a:r>
                      <a:r>
                        <a:rPr sz="1300" spc="2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ce</a:t>
                      </a:r>
                      <a:r>
                        <a:rPr sz="130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l</a:t>
                      </a:r>
                      <a:r>
                        <a:rPr sz="1300" spc="-25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e</a:t>
                      </a:r>
                      <a:r>
                        <a:rPr sz="1300" spc="2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r</a:t>
                      </a:r>
                      <a:r>
                        <a:rPr sz="1300" spc="-15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a</a:t>
                      </a:r>
                      <a:r>
                        <a:rPr sz="1300" spc="3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t</a:t>
                      </a:r>
                      <a:r>
                        <a:rPr sz="130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e  </a:t>
                      </a:r>
                      <a:r>
                        <a:rPr sz="1300" spc="-5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D</a:t>
                      </a:r>
                      <a:r>
                        <a:rPr sz="1300" spc="2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e</a:t>
                      </a:r>
                      <a:r>
                        <a:rPr sz="130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vi</a:t>
                      </a:r>
                      <a:r>
                        <a:rPr sz="1300" spc="2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c</a:t>
                      </a:r>
                      <a:r>
                        <a:rPr sz="1300" spc="-1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e</a:t>
                      </a:r>
                      <a:r>
                        <a:rPr sz="1300" spc="5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/</a:t>
                      </a:r>
                      <a:r>
                        <a:rPr sz="1300" spc="-1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Z</a:t>
                      </a:r>
                      <a:r>
                        <a:rPr sz="1300" spc="3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I</a:t>
                      </a:r>
                      <a:r>
                        <a:rPr sz="1300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P</a:t>
                      </a:r>
                      <a:endParaRPr sz="1300">
                        <a:latin typeface="Calibri"/>
                        <a:cs typeface="Calibri"/>
                      </a:endParaRPr>
                    </a:p>
                  </a:txBody>
                  <a:tcPr marL="0" marR="0" marT="29844" marB="0">
                    <a:lnL w="12700">
                      <a:solidFill>
                        <a:srgbClr val="41709C"/>
                      </a:solidFill>
                      <a:prstDash val="solid"/>
                    </a:lnL>
                    <a:lnR w="76200">
                      <a:solidFill>
                        <a:srgbClr val="5B9BD4"/>
                      </a:solidFill>
                      <a:prstDash val="solid"/>
                    </a:lnR>
                    <a:lnT w="19050">
                      <a:solidFill>
                        <a:srgbClr val="41709C"/>
                      </a:solidFill>
                      <a:prstDash val="solid"/>
                    </a:lnT>
                    <a:lnB w="19050">
                      <a:solidFill>
                        <a:srgbClr val="41709C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3655" algn="ctr">
                        <a:lnSpc>
                          <a:spcPct val="100000"/>
                        </a:lnSpc>
                        <a:spcBef>
                          <a:spcPts val="1120"/>
                        </a:spcBef>
                      </a:pPr>
                      <a:r>
                        <a:rPr sz="1300" spc="-315">
                          <a:solidFill>
                            <a:srgbClr val="FDFFFF"/>
                          </a:solidFill>
                          <a:latin typeface="Calibri"/>
                          <a:cs typeface="Calibri"/>
                        </a:rPr>
                        <a:t>GIC</a:t>
                      </a:r>
                      <a:endParaRPr sz="1300">
                        <a:latin typeface="Calibri"/>
                        <a:cs typeface="Calibri"/>
                      </a:endParaRPr>
                    </a:p>
                  </a:txBody>
                  <a:tcPr marL="0" marR="0" marT="142240" marB="0">
                    <a:lnL w="76200">
                      <a:solidFill>
                        <a:srgbClr val="5B9BD4"/>
                      </a:solidFill>
                      <a:prstDash val="solid"/>
                    </a:lnL>
                    <a:lnR w="19050">
                      <a:solidFill>
                        <a:srgbClr val="C7C7C7"/>
                      </a:solidFill>
                      <a:prstDash val="solid"/>
                    </a:lnR>
                    <a:lnT w="19050">
                      <a:solidFill>
                        <a:srgbClr val="C7C7C7"/>
                      </a:solidFill>
                      <a:prstDash val="solid"/>
                    </a:lnT>
                    <a:lnB w="19050">
                      <a:solidFill>
                        <a:srgbClr val="C7C7C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87" name="object 87"/>
          <p:cNvSpPr/>
          <p:nvPr/>
        </p:nvSpPr>
        <p:spPr>
          <a:xfrm flipH="1">
            <a:off x="5772997" y="5068605"/>
            <a:ext cx="0" cy="276225"/>
          </a:xfrm>
          <a:custGeom>
            <a:rect l="l" t="t" r="r" b="b"/>
            <a:pathLst>
              <a:path h="276225">
                <a:moveTo>
                  <a:pt x="0" y="276201"/>
                </a:moveTo>
                <a:lnTo>
                  <a:pt x="0" y="0"/>
                </a:lnTo>
              </a:path>
            </a:pathLst>
          </a:custGeom>
          <a:ln w="8155">
            <a:solidFill>
              <a:srgbClr val="FDC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5744290" y="5329685"/>
            <a:ext cx="57785" cy="181610"/>
          </a:xfrm>
          <a:custGeom>
            <a:rect l="l" t="t" r="r" b="b"/>
            <a:pathLst>
              <a:path w="57785" h="181610">
                <a:moveTo>
                  <a:pt x="57412" y="0"/>
                </a:moveTo>
                <a:lnTo>
                  <a:pt x="0" y="0"/>
                </a:lnTo>
                <a:lnTo>
                  <a:pt x="28706" y="181453"/>
                </a:lnTo>
                <a:lnTo>
                  <a:pt x="57412" y="0"/>
                </a:lnTo>
                <a:close/>
              </a:path>
            </a:pathLst>
          </a:custGeom>
          <a:solidFill>
            <a:srgbClr val="FD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5744290" y="4902273"/>
            <a:ext cx="57785" cy="181610"/>
          </a:xfrm>
          <a:custGeom>
            <a:rect l="l" t="t" r="r" b="b"/>
            <a:pathLst>
              <a:path w="57785" h="181610">
                <a:moveTo>
                  <a:pt x="28706" y="0"/>
                </a:moveTo>
                <a:lnTo>
                  <a:pt x="0" y="181453"/>
                </a:lnTo>
                <a:lnTo>
                  <a:pt x="57412" y="181453"/>
                </a:lnTo>
                <a:lnTo>
                  <a:pt x="28706" y="0"/>
                </a:lnTo>
                <a:close/>
              </a:path>
            </a:pathLst>
          </a:custGeom>
          <a:solidFill>
            <a:srgbClr val="FD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5772915" y="2905200"/>
            <a:ext cx="679450" cy="1510030"/>
          </a:xfrm>
          <a:custGeom>
            <a:rect l="l" t="t" r="r" b="b"/>
            <a:pathLst>
              <a:path w="679450" h="1510029">
                <a:moveTo>
                  <a:pt x="0" y="1510000"/>
                </a:moveTo>
                <a:lnTo>
                  <a:pt x="0" y="1233575"/>
                </a:lnTo>
                <a:lnTo>
                  <a:pt x="679166" y="1233575"/>
                </a:lnTo>
                <a:lnTo>
                  <a:pt x="679166" y="0"/>
                </a:lnTo>
                <a:lnTo>
                  <a:pt x="443236" y="0"/>
                </a:lnTo>
              </a:path>
            </a:pathLst>
          </a:custGeom>
          <a:ln w="9674">
            <a:solidFill>
              <a:srgbClr val="FDC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6165915" y="2844715"/>
            <a:ext cx="57785" cy="121285"/>
          </a:xfrm>
          <a:custGeom>
            <a:rect l="l" t="t" r="r" b="b"/>
            <a:pathLst>
              <a:path w="57785" h="121285">
                <a:moveTo>
                  <a:pt x="57412" y="0"/>
                </a:moveTo>
                <a:lnTo>
                  <a:pt x="0" y="60484"/>
                </a:lnTo>
                <a:lnTo>
                  <a:pt x="57412" y="120969"/>
                </a:lnTo>
                <a:lnTo>
                  <a:pt x="57412" y="0"/>
                </a:lnTo>
                <a:close/>
              </a:path>
            </a:pathLst>
          </a:custGeom>
          <a:solidFill>
            <a:srgbClr val="FD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2181682" y="3149544"/>
            <a:ext cx="348635" cy="657254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2218136" y="3197485"/>
            <a:ext cx="267335" cy="487680"/>
          </a:xfrm>
          <a:custGeom>
            <a:rect l="l" t="t" r="r" b="b"/>
            <a:pathLst>
              <a:path w="267335" h="487679">
                <a:moveTo>
                  <a:pt x="200210" y="0"/>
                </a:moveTo>
                <a:lnTo>
                  <a:pt x="66709" y="0"/>
                </a:lnTo>
                <a:lnTo>
                  <a:pt x="0" y="243484"/>
                </a:lnTo>
                <a:lnTo>
                  <a:pt x="66709" y="487141"/>
                </a:lnTo>
                <a:lnTo>
                  <a:pt x="200210" y="487141"/>
                </a:lnTo>
                <a:lnTo>
                  <a:pt x="266920" y="243484"/>
                </a:lnTo>
                <a:lnTo>
                  <a:pt x="20021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2218136" y="3197485"/>
            <a:ext cx="267335" cy="487680"/>
          </a:xfrm>
          <a:custGeom>
            <a:rect l="l" t="t" r="r" b="b"/>
            <a:pathLst>
              <a:path w="267335" h="487679">
                <a:moveTo>
                  <a:pt x="200210" y="0"/>
                </a:moveTo>
                <a:lnTo>
                  <a:pt x="66709" y="0"/>
                </a:lnTo>
                <a:lnTo>
                  <a:pt x="0" y="243484"/>
                </a:lnTo>
                <a:lnTo>
                  <a:pt x="66709" y="487141"/>
                </a:lnTo>
                <a:lnTo>
                  <a:pt x="200210" y="487141"/>
                </a:lnTo>
                <a:lnTo>
                  <a:pt x="266920" y="243484"/>
                </a:lnTo>
                <a:lnTo>
                  <a:pt x="200210" y="0"/>
                </a:lnTo>
                <a:close/>
              </a:path>
            </a:pathLst>
          </a:custGeom>
          <a:ln w="7687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5" name="object 95"/>
          <p:cNvSpPr txBox="1"/>
          <p:nvPr/>
        </p:nvSpPr>
        <p:spPr>
          <a:xfrm>
            <a:off x="1548726" y="3317696"/>
            <a:ext cx="918844" cy="227329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0840">
              <a:lnSpc>
                <a:spcPct val="100000"/>
              </a:lnSpc>
              <a:spcBef>
                <a:spcPts val="120"/>
              </a:spcBef>
              <a:tabLst>
                <a:tab pos="783590"/>
              </a:tabLst>
            </a:pPr>
            <a:r>
              <a:rPr sz="1300" spc="-355">
                <a:solidFill>
                  <a:srgbClr val="FDFFFF"/>
                </a:solidFill>
                <a:latin typeface="Calibri"/>
                <a:cs typeface="Calibri"/>
              </a:rPr>
              <a:t>SPDK	</a:t>
            </a:r>
            <a:r>
              <a:rPr sz="1300" spc="-345">
                <a:solidFill>
                  <a:srgbClr val="FDFFFF"/>
                </a:solidFill>
                <a:latin typeface="Calibri"/>
                <a:cs typeface="Calibri"/>
              </a:rPr>
              <a:t>1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96" name="object 96"/>
          <p:cNvSpPr/>
          <p:nvPr/>
        </p:nvSpPr>
        <p:spPr>
          <a:xfrm>
            <a:off x="3661854" y="4360919"/>
            <a:ext cx="348635" cy="657254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3697656" y="4415200"/>
            <a:ext cx="267335" cy="487680"/>
          </a:xfrm>
          <a:custGeom>
            <a:rect l="l" t="t" r="r" b="b"/>
            <a:pathLst>
              <a:path w="267335" h="487679">
                <a:moveTo>
                  <a:pt x="200210" y="0"/>
                </a:moveTo>
                <a:lnTo>
                  <a:pt x="66709" y="0"/>
                </a:lnTo>
                <a:lnTo>
                  <a:pt x="0" y="243536"/>
                </a:lnTo>
                <a:lnTo>
                  <a:pt x="66709" y="487072"/>
                </a:lnTo>
                <a:lnTo>
                  <a:pt x="200210" y="487072"/>
                </a:lnTo>
                <a:lnTo>
                  <a:pt x="266920" y="243536"/>
                </a:lnTo>
                <a:lnTo>
                  <a:pt x="20021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3697656" y="4415200"/>
            <a:ext cx="267335" cy="487680"/>
          </a:xfrm>
          <a:custGeom>
            <a:rect l="l" t="t" r="r" b="b"/>
            <a:pathLst>
              <a:path w="267335" h="487679">
                <a:moveTo>
                  <a:pt x="200210" y="0"/>
                </a:moveTo>
                <a:lnTo>
                  <a:pt x="66709" y="0"/>
                </a:lnTo>
                <a:lnTo>
                  <a:pt x="0" y="243536"/>
                </a:lnTo>
                <a:lnTo>
                  <a:pt x="66709" y="487072"/>
                </a:lnTo>
                <a:lnTo>
                  <a:pt x="200210" y="487072"/>
                </a:lnTo>
                <a:lnTo>
                  <a:pt x="266920" y="243536"/>
                </a:lnTo>
                <a:lnTo>
                  <a:pt x="200210" y="0"/>
                </a:lnTo>
                <a:close/>
              </a:path>
            </a:pathLst>
          </a:custGeom>
          <a:ln w="7687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3894278" y="4360919"/>
            <a:ext cx="342519" cy="657254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3928857" y="4415200"/>
            <a:ext cx="267335" cy="487680"/>
          </a:xfrm>
          <a:custGeom>
            <a:rect l="l" t="t" r="r" b="b"/>
            <a:pathLst>
              <a:path w="267335" h="487679">
                <a:moveTo>
                  <a:pt x="200129" y="0"/>
                </a:moveTo>
                <a:lnTo>
                  <a:pt x="66709" y="0"/>
                </a:lnTo>
                <a:lnTo>
                  <a:pt x="0" y="243536"/>
                </a:lnTo>
                <a:lnTo>
                  <a:pt x="66709" y="487072"/>
                </a:lnTo>
                <a:lnTo>
                  <a:pt x="200129" y="487072"/>
                </a:lnTo>
                <a:lnTo>
                  <a:pt x="266920" y="243536"/>
                </a:lnTo>
                <a:lnTo>
                  <a:pt x="200129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3928857" y="4415200"/>
            <a:ext cx="267335" cy="487680"/>
          </a:xfrm>
          <a:custGeom>
            <a:rect l="l" t="t" r="r" b="b"/>
            <a:pathLst>
              <a:path w="267335" h="487679">
                <a:moveTo>
                  <a:pt x="200129" y="0"/>
                </a:moveTo>
                <a:lnTo>
                  <a:pt x="66709" y="0"/>
                </a:lnTo>
                <a:lnTo>
                  <a:pt x="0" y="243536"/>
                </a:lnTo>
                <a:lnTo>
                  <a:pt x="66709" y="487072"/>
                </a:lnTo>
                <a:lnTo>
                  <a:pt x="200129" y="487072"/>
                </a:lnTo>
                <a:lnTo>
                  <a:pt x="266920" y="243536"/>
                </a:lnTo>
                <a:lnTo>
                  <a:pt x="200129" y="0"/>
                </a:lnTo>
                <a:close/>
              </a:path>
            </a:pathLst>
          </a:custGeom>
          <a:ln w="7687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2" name="object 102"/>
          <p:cNvSpPr txBox="1"/>
          <p:nvPr/>
        </p:nvSpPr>
        <p:spPr>
          <a:xfrm>
            <a:off x="2912687" y="4538092"/>
            <a:ext cx="1629410" cy="2279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0025">
              <a:lnSpc>
                <a:spcPct val="100000"/>
              </a:lnSpc>
              <a:spcBef>
                <a:spcPts val="125"/>
              </a:spcBef>
              <a:tabLst>
                <a:tab pos="900430"/>
                <a:tab pos="1132205"/>
              </a:tabLst>
            </a:pPr>
            <a:r>
              <a:rPr sz="1300" spc="-360">
                <a:solidFill>
                  <a:srgbClr val="FDFFFF"/>
                </a:solidFill>
                <a:latin typeface="Calibri"/>
                <a:cs typeface="Calibri"/>
              </a:rPr>
              <a:t>vCPU</a:t>
            </a:r>
            <a:r>
              <a:rPr sz="1300" spc="-125">
                <a:solidFill>
                  <a:srgbClr val="FDFFFF"/>
                </a:solidFill>
                <a:latin typeface="Calibri"/>
                <a:cs typeface="Calibri"/>
              </a:rPr>
              <a:t> </a:t>
            </a:r>
            <a:r>
              <a:rPr sz="1300" spc="-295">
                <a:solidFill>
                  <a:srgbClr val="FDFFFF"/>
                </a:solidFill>
                <a:latin typeface="Calibri"/>
                <a:cs typeface="Calibri"/>
              </a:rPr>
              <a:t>scheduler	</a:t>
            </a:r>
            <a:r>
              <a:rPr sz="1300" spc="-340">
                <a:solidFill>
                  <a:srgbClr val="FDFFFF"/>
                </a:solidFill>
                <a:latin typeface="Calibri"/>
                <a:cs typeface="Calibri"/>
              </a:rPr>
              <a:t>2	3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103" name="object 103"/>
          <p:cNvSpPr/>
          <p:nvPr/>
        </p:nvSpPr>
        <p:spPr>
          <a:xfrm>
            <a:off x="5160376" y="4360919"/>
            <a:ext cx="348635" cy="657254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5200255" y="4415200"/>
            <a:ext cx="267335" cy="487680"/>
          </a:xfrm>
          <a:custGeom>
            <a:rect l="l" t="t" r="r" b="b"/>
            <a:pathLst>
              <a:path w="267335" h="487679">
                <a:moveTo>
                  <a:pt x="200210" y="0"/>
                </a:moveTo>
                <a:lnTo>
                  <a:pt x="66709" y="0"/>
                </a:lnTo>
                <a:lnTo>
                  <a:pt x="0" y="243536"/>
                </a:lnTo>
                <a:lnTo>
                  <a:pt x="66709" y="487072"/>
                </a:lnTo>
                <a:lnTo>
                  <a:pt x="200210" y="487072"/>
                </a:lnTo>
                <a:lnTo>
                  <a:pt x="266920" y="243536"/>
                </a:lnTo>
                <a:lnTo>
                  <a:pt x="20021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5200255" y="4415200"/>
            <a:ext cx="267335" cy="487680"/>
          </a:xfrm>
          <a:custGeom>
            <a:rect l="l" t="t" r="r" b="b"/>
            <a:pathLst>
              <a:path w="267335" h="487679">
                <a:moveTo>
                  <a:pt x="200210" y="0"/>
                </a:moveTo>
                <a:lnTo>
                  <a:pt x="66709" y="0"/>
                </a:lnTo>
                <a:lnTo>
                  <a:pt x="0" y="243536"/>
                </a:lnTo>
                <a:lnTo>
                  <a:pt x="66709" y="487072"/>
                </a:lnTo>
                <a:lnTo>
                  <a:pt x="200210" y="487072"/>
                </a:lnTo>
                <a:lnTo>
                  <a:pt x="266920" y="243536"/>
                </a:lnTo>
                <a:lnTo>
                  <a:pt x="200210" y="0"/>
                </a:lnTo>
                <a:close/>
              </a:path>
            </a:pathLst>
          </a:custGeom>
          <a:ln w="7687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6" name="object 106"/>
          <p:cNvSpPr txBox="1"/>
          <p:nvPr/>
        </p:nvSpPr>
        <p:spPr>
          <a:xfrm>
            <a:off x="4553937" y="4538092"/>
            <a:ext cx="805180" cy="2279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2720">
              <a:lnSpc>
                <a:spcPct val="100000"/>
              </a:lnSpc>
              <a:spcBef>
                <a:spcPts val="125"/>
              </a:spcBef>
              <a:tabLst>
                <a:tab pos="763905"/>
              </a:tabLst>
            </a:pPr>
            <a:r>
              <a:rPr sz="1300" spc="-420">
                <a:solidFill>
                  <a:srgbClr val="FDFFFF"/>
                </a:solidFill>
                <a:latin typeface="Calibri"/>
                <a:cs typeface="Calibri"/>
              </a:rPr>
              <a:t>D</a:t>
            </a:r>
            <a:r>
              <a:rPr sz="1300" spc="-315">
                <a:solidFill>
                  <a:srgbClr val="FDFFFF"/>
                </a:solidFill>
                <a:latin typeface="Calibri"/>
                <a:cs typeface="Calibri"/>
              </a:rPr>
              <a:t>e</a:t>
            </a:r>
            <a:r>
              <a:rPr sz="1300" spc="-229">
                <a:solidFill>
                  <a:srgbClr val="FDFFFF"/>
                </a:solidFill>
                <a:latin typeface="Calibri"/>
                <a:cs typeface="Calibri"/>
              </a:rPr>
              <a:t>vi</a:t>
            </a:r>
            <a:r>
              <a:rPr sz="1300" spc="-265">
                <a:solidFill>
                  <a:srgbClr val="FDFFFF"/>
                </a:solidFill>
                <a:latin typeface="Calibri"/>
                <a:cs typeface="Calibri"/>
              </a:rPr>
              <a:t>c</a:t>
            </a:r>
            <a:r>
              <a:rPr sz="1300" spc="-335">
                <a:solidFill>
                  <a:srgbClr val="FDFFFF"/>
                </a:solidFill>
                <a:latin typeface="Calibri"/>
                <a:cs typeface="Calibri"/>
              </a:rPr>
              <a:t>e</a:t>
            </a:r>
            <a:r>
              <a:rPr sz="1300" spc="-175">
                <a:solidFill>
                  <a:srgbClr val="FDFFFF"/>
                </a:solidFill>
                <a:latin typeface="Calibri"/>
                <a:cs typeface="Calibri"/>
              </a:rPr>
              <a:t> </a:t>
            </a:r>
            <a:r>
              <a:rPr sz="1300" spc="-350">
                <a:solidFill>
                  <a:srgbClr val="FDFFFF"/>
                </a:solidFill>
                <a:latin typeface="Calibri"/>
                <a:cs typeface="Calibri"/>
              </a:rPr>
              <a:t>d</a:t>
            </a:r>
            <a:r>
              <a:rPr sz="1300" spc="-215">
                <a:solidFill>
                  <a:srgbClr val="FDFFFF"/>
                </a:solidFill>
                <a:latin typeface="Calibri"/>
                <a:cs typeface="Calibri"/>
              </a:rPr>
              <a:t>r</a:t>
            </a:r>
            <a:r>
              <a:rPr sz="1300" spc="-229">
                <a:solidFill>
                  <a:srgbClr val="FDFFFF"/>
                </a:solidFill>
                <a:latin typeface="Calibri"/>
                <a:cs typeface="Calibri"/>
              </a:rPr>
              <a:t>iv</a:t>
            </a:r>
            <a:r>
              <a:rPr sz="1300" spc="-315">
                <a:solidFill>
                  <a:srgbClr val="FDFFFF"/>
                </a:solidFill>
                <a:latin typeface="Calibri"/>
                <a:cs typeface="Calibri"/>
              </a:rPr>
              <a:t>e</a:t>
            </a:r>
            <a:r>
              <a:rPr sz="1300" spc="-235">
                <a:solidFill>
                  <a:srgbClr val="FDFFFF"/>
                </a:solidFill>
                <a:latin typeface="Calibri"/>
                <a:cs typeface="Calibri"/>
              </a:rPr>
              <a:t>r</a:t>
            </a:r>
            <a:r>
              <a:rPr sz="1300">
                <a:solidFill>
                  <a:srgbClr val="FDFFFF"/>
                </a:solidFill>
                <a:latin typeface="Calibri"/>
                <a:cs typeface="Calibri"/>
              </a:rPr>
              <a:t>	</a:t>
            </a:r>
            <a:r>
              <a:rPr sz="1300" spc="-340">
                <a:solidFill>
                  <a:srgbClr val="FDFFFF"/>
                </a:solidFill>
                <a:latin typeface="Calibri"/>
                <a:cs typeface="Calibri"/>
              </a:rPr>
              <a:t>4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107" name="object 107"/>
          <p:cNvSpPr/>
          <p:nvPr/>
        </p:nvSpPr>
        <p:spPr>
          <a:xfrm>
            <a:off x="5973860" y="4360919"/>
            <a:ext cx="342519" cy="657254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6009335" y="4415200"/>
            <a:ext cx="267335" cy="487680"/>
          </a:xfrm>
          <a:custGeom>
            <a:rect l="l" t="t" r="r" b="b"/>
            <a:pathLst>
              <a:path w="267335" h="487679">
                <a:moveTo>
                  <a:pt x="200210" y="0"/>
                </a:moveTo>
                <a:lnTo>
                  <a:pt x="66791" y="0"/>
                </a:lnTo>
                <a:lnTo>
                  <a:pt x="0" y="243536"/>
                </a:lnTo>
                <a:lnTo>
                  <a:pt x="66791" y="487072"/>
                </a:lnTo>
                <a:lnTo>
                  <a:pt x="200210" y="487072"/>
                </a:lnTo>
                <a:lnTo>
                  <a:pt x="267001" y="243536"/>
                </a:lnTo>
                <a:lnTo>
                  <a:pt x="20021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6009335" y="4415200"/>
            <a:ext cx="267335" cy="487680"/>
          </a:xfrm>
          <a:custGeom>
            <a:rect l="l" t="t" r="r" b="b"/>
            <a:pathLst>
              <a:path w="267335" h="487679">
                <a:moveTo>
                  <a:pt x="200210" y="0"/>
                </a:moveTo>
                <a:lnTo>
                  <a:pt x="66791" y="0"/>
                </a:lnTo>
                <a:lnTo>
                  <a:pt x="0" y="243536"/>
                </a:lnTo>
                <a:lnTo>
                  <a:pt x="66791" y="487072"/>
                </a:lnTo>
                <a:lnTo>
                  <a:pt x="200210" y="487072"/>
                </a:lnTo>
                <a:lnTo>
                  <a:pt x="267001" y="243536"/>
                </a:lnTo>
                <a:lnTo>
                  <a:pt x="200210" y="0"/>
                </a:lnTo>
                <a:close/>
              </a:path>
            </a:pathLst>
          </a:custGeom>
          <a:ln w="7688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0" name="object 110"/>
          <p:cNvSpPr txBox="1"/>
          <p:nvPr/>
        </p:nvSpPr>
        <p:spPr>
          <a:xfrm>
            <a:off x="5379997" y="4538092"/>
            <a:ext cx="788670" cy="2279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6695">
              <a:lnSpc>
                <a:spcPct val="100000"/>
              </a:lnSpc>
              <a:spcBef>
                <a:spcPts val="125"/>
              </a:spcBef>
              <a:tabLst>
                <a:tab pos="747395"/>
              </a:tabLst>
            </a:pPr>
            <a:r>
              <a:rPr sz="1300" spc="-345">
                <a:solidFill>
                  <a:srgbClr val="FDFFFF"/>
                </a:solidFill>
                <a:latin typeface="Calibri"/>
                <a:cs typeface="Calibri"/>
              </a:rPr>
              <a:t>K</a:t>
            </a:r>
            <a:r>
              <a:rPr sz="1300" spc="-405">
                <a:solidFill>
                  <a:srgbClr val="FDFFFF"/>
                </a:solidFill>
                <a:latin typeface="Calibri"/>
                <a:cs typeface="Calibri"/>
              </a:rPr>
              <a:t>V</a:t>
            </a:r>
            <a:r>
              <a:rPr sz="1300" spc="-540">
                <a:solidFill>
                  <a:srgbClr val="FDFFFF"/>
                </a:solidFill>
                <a:latin typeface="Calibri"/>
                <a:cs typeface="Calibri"/>
              </a:rPr>
              <a:t>M</a:t>
            </a:r>
            <a:r>
              <a:rPr sz="1300" spc="-254">
                <a:solidFill>
                  <a:srgbClr val="FDFFFF"/>
                </a:solidFill>
                <a:latin typeface="Calibri"/>
                <a:cs typeface="Calibri"/>
              </a:rPr>
              <a:t>/</a:t>
            </a:r>
            <a:r>
              <a:rPr sz="1300" spc="-305">
                <a:solidFill>
                  <a:srgbClr val="FDFFFF"/>
                </a:solidFill>
                <a:latin typeface="Calibri"/>
                <a:cs typeface="Calibri"/>
              </a:rPr>
              <a:t>v</a:t>
            </a:r>
            <a:r>
              <a:rPr sz="1300" spc="-440">
                <a:solidFill>
                  <a:srgbClr val="FDFFFF"/>
                </a:solidFill>
                <a:latin typeface="Calibri"/>
                <a:cs typeface="Calibri"/>
              </a:rPr>
              <a:t>G</a:t>
            </a:r>
            <a:r>
              <a:rPr sz="1300" spc="-140">
                <a:solidFill>
                  <a:srgbClr val="FDFFFF"/>
                </a:solidFill>
                <a:latin typeface="Calibri"/>
                <a:cs typeface="Calibri"/>
              </a:rPr>
              <a:t>I</a:t>
            </a:r>
            <a:r>
              <a:rPr sz="1300" spc="-360">
                <a:solidFill>
                  <a:srgbClr val="FDFFFF"/>
                </a:solidFill>
                <a:latin typeface="Calibri"/>
                <a:cs typeface="Calibri"/>
              </a:rPr>
              <a:t>C</a:t>
            </a:r>
            <a:r>
              <a:rPr sz="1300">
                <a:solidFill>
                  <a:srgbClr val="FDFFFF"/>
                </a:solidFill>
                <a:latin typeface="Calibri"/>
                <a:cs typeface="Calibri"/>
              </a:rPr>
              <a:t>	</a:t>
            </a:r>
            <a:r>
              <a:rPr sz="1300" spc="-340">
                <a:solidFill>
                  <a:srgbClr val="FDFFFF"/>
                </a:solidFill>
                <a:latin typeface="Calibri"/>
                <a:cs typeface="Calibri"/>
              </a:rPr>
              <a:t>5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111" name="object 111"/>
          <p:cNvSpPr/>
          <p:nvPr/>
        </p:nvSpPr>
        <p:spPr>
          <a:xfrm>
            <a:off x="5282705" y="3265530"/>
            <a:ext cx="440381" cy="644366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5322176" y="3309415"/>
            <a:ext cx="358775" cy="487680"/>
          </a:xfrm>
          <a:custGeom>
            <a:rect l="l" t="t" r="r" b="b"/>
            <a:pathLst>
              <a:path w="358775" h="487679">
                <a:moveTo>
                  <a:pt x="0" y="487072"/>
                </a:moveTo>
                <a:lnTo>
                  <a:pt x="358315" y="487072"/>
                </a:lnTo>
                <a:lnTo>
                  <a:pt x="358315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8502">
            <a:solidFill>
              <a:srgbClr val="C7C7C7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3" name="object 113"/>
          <p:cNvSpPr txBox="1"/>
          <p:nvPr/>
        </p:nvSpPr>
        <p:spPr>
          <a:xfrm>
            <a:off x="5310300" y="3301417"/>
            <a:ext cx="365125" cy="474345"/>
          </a:xfrm>
          <a:prstGeom prst="rect">
            <a:avLst/>
          </a:prstGeom>
          <a:solidFill>
            <a:srgbClr val="FDC000"/>
          </a:solidFill>
        </p:spPr>
        <p:txBody>
          <a:bodyPr vert="horz" wrap="square" lIns="0" tIns="311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8900" marR="51435" indent="-3810">
              <a:lnSpc>
                <a:spcPct val="104500"/>
              </a:lnSpc>
              <a:spcBef>
                <a:spcPts val="245"/>
              </a:spcBef>
            </a:pPr>
            <a:r>
              <a:rPr sz="1300" spc="-360">
                <a:solidFill>
                  <a:srgbClr val="FDFFFF"/>
                </a:solidFill>
                <a:latin typeface="Calibri"/>
                <a:cs typeface="Calibri"/>
              </a:rPr>
              <a:t>V</a:t>
            </a:r>
            <a:r>
              <a:rPr sz="1300" spc="-155">
                <a:solidFill>
                  <a:srgbClr val="FDFFFF"/>
                </a:solidFill>
                <a:latin typeface="Calibri"/>
                <a:cs typeface="Calibri"/>
              </a:rPr>
              <a:t>i</a:t>
            </a:r>
            <a:r>
              <a:rPr sz="1300" spc="-265">
                <a:solidFill>
                  <a:srgbClr val="FDFFFF"/>
                </a:solidFill>
                <a:latin typeface="Calibri"/>
                <a:cs typeface="Calibri"/>
              </a:rPr>
              <a:t>r</a:t>
            </a:r>
            <a:r>
              <a:rPr sz="1300" spc="-200">
                <a:solidFill>
                  <a:srgbClr val="FDFFFF"/>
                </a:solidFill>
                <a:latin typeface="Calibri"/>
                <a:cs typeface="Calibri"/>
              </a:rPr>
              <a:t>t</a:t>
            </a:r>
            <a:r>
              <a:rPr sz="1300" spc="-350">
                <a:solidFill>
                  <a:srgbClr val="FDFFFF"/>
                </a:solidFill>
                <a:latin typeface="Calibri"/>
                <a:cs typeface="Calibri"/>
              </a:rPr>
              <a:t>u</a:t>
            </a:r>
            <a:r>
              <a:rPr sz="1300" spc="-340">
                <a:solidFill>
                  <a:srgbClr val="FDFFFF"/>
                </a:solidFill>
                <a:latin typeface="Calibri"/>
                <a:cs typeface="Calibri"/>
              </a:rPr>
              <a:t>a</a:t>
            </a:r>
            <a:r>
              <a:rPr sz="1300" spc="-155">
                <a:solidFill>
                  <a:srgbClr val="FDFFFF"/>
                </a:solidFill>
                <a:latin typeface="Calibri"/>
                <a:cs typeface="Calibri"/>
              </a:rPr>
              <a:t>l  </a:t>
            </a:r>
            <a:r>
              <a:rPr sz="1300" spc="-350">
                <a:solidFill>
                  <a:srgbClr val="FDFFFF"/>
                </a:solidFill>
                <a:latin typeface="Calibri"/>
                <a:cs typeface="Calibri"/>
              </a:rPr>
              <a:t>d</a:t>
            </a:r>
            <a:r>
              <a:rPr sz="1300" spc="-315">
                <a:solidFill>
                  <a:srgbClr val="FDFFFF"/>
                </a:solidFill>
                <a:latin typeface="Calibri"/>
                <a:cs typeface="Calibri"/>
              </a:rPr>
              <a:t>e</a:t>
            </a:r>
            <a:r>
              <a:rPr sz="1300" spc="-229">
                <a:solidFill>
                  <a:srgbClr val="FDFFFF"/>
                </a:solidFill>
                <a:latin typeface="Calibri"/>
                <a:cs typeface="Calibri"/>
              </a:rPr>
              <a:t>vi</a:t>
            </a:r>
            <a:r>
              <a:rPr sz="1300" spc="-310">
                <a:solidFill>
                  <a:srgbClr val="FDFFFF"/>
                </a:solidFill>
                <a:latin typeface="Calibri"/>
                <a:cs typeface="Calibri"/>
              </a:rPr>
              <a:t>c</a:t>
            </a:r>
            <a:r>
              <a:rPr sz="1300" spc="-335">
                <a:solidFill>
                  <a:srgbClr val="FDFFFF"/>
                </a:solidFill>
                <a:latin typeface="Calibri"/>
                <a:cs typeface="Calibri"/>
              </a:rPr>
              <a:t>e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114" name="object 114"/>
          <p:cNvSpPr/>
          <p:nvPr/>
        </p:nvSpPr>
        <p:spPr>
          <a:xfrm>
            <a:off x="5501346" y="3796488"/>
            <a:ext cx="271780" cy="513080"/>
          </a:xfrm>
          <a:custGeom>
            <a:rect l="l" t="t" r="r" b="b"/>
            <a:pathLst>
              <a:path w="271779" h="513079">
                <a:moveTo>
                  <a:pt x="0" y="0"/>
                </a:moveTo>
                <a:lnTo>
                  <a:pt x="0" y="182656"/>
                </a:lnTo>
                <a:lnTo>
                  <a:pt x="271568" y="182656"/>
                </a:lnTo>
                <a:lnTo>
                  <a:pt x="271568" y="512915"/>
                </a:lnTo>
              </a:path>
            </a:pathLst>
          </a:custGeom>
          <a:ln w="10131">
            <a:solidFill>
              <a:srgbClr val="FDC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5744290" y="4294283"/>
            <a:ext cx="57785" cy="121285"/>
          </a:xfrm>
          <a:custGeom>
            <a:rect l="l" t="t" r="r" b="b"/>
            <a:pathLst>
              <a:path w="57785" h="121285">
                <a:moveTo>
                  <a:pt x="57412" y="0"/>
                </a:moveTo>
                <a:lnTo>
                  <a:pt x="0" y="0"/>
                </a:lnTo>
                <a:lnTo>
                  <a:pt x="28624" y="120917"/>
                </a:lnTo>
                <a:lnTo>
                  <a:pt x="57412" y="0"/>
                </a:lnTo>
                <a:close/>
              </a:path>
            </a:pathLst>
          </a:custGeom>
          <a:solidFill>
            <a:srgbClr val="FD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4022723" y="3265530"/>
            <a:ext cx="807366" cy="644366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4062276" y="3309415"/>
            <a:ext cx="728345" cy="487680"/>
          </a:xfrm>
          <a:custGeom>
            <a:rect l="l" t="t" r="r" b="b"/>
            <a:pathLst>
              <a:path w="728345" h="487679">
                <a:moveTo>
                  <a:pt x="0" y="487072"/>
                </a:moveTo>
                <a:lnTo>
                  <a:pt x="728187" y="487072"/>
                </a:lnTo>
                <a:lnTo>
                  <a:pt x="728187" y="0"/>
                </a:lnTo>
                <a:lnTo>
                  <a:pt x="0" y="0"/>
                </a:lnTo>
                <a:lnTo>
                  <a:pt x="0" y="487072"/>
                </a:lnTo>
                <a:close/>
              </a:path>
            </a:pathLst>
          </a:custGeom>
          <a:ln w="10805">
            <a:solidFill>
              <a:srgbClr val="41709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8" name="object 118"/>
          <p:cNvSpPr txBox="1"/>
          <p:nvPr/>
        </p:nvSpPr>
        <p:spPr>
          <a:xfrm>
            <a:off x="4068416" y="3301417"/>
            <a:ext cx="716280" cy="474345"/>
          </a:xfrm>
          <a:prstGeom prst="rect">
            <a:avLst/>
          </a:prstGeom>
          <a:solidFill>
            <a:srgbClr val="4F87BA"/>
          </a:solidFill>
        </p:spPr>
        <p:txBody>
          <a:bodyPr vert="horz" wrap="square" lIns="0" tIns="311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0660" marR="175895" indent="-13970">
              <a:lnSpc>
                <a:spcPct val="104500"/>
              </a:lnSpc>
              <a:spcBef>
                <a:spcPts val="245"/>
              </a:spcBef>
            </a:pPr>
            <a:r>
              <a:rPr sz="1300" spc="-440">
                <a:solidFill>
                  <a:srgbClr val="FDFFFF"/>
                </a:solidFill>
                <a:latin typeface="Calibri"/>
                <a:cs typeface="Calibri"/>
              </a:rPr>
              <a:t>QEMU</a:t>
            </a:r>
            <a:r>
              <a:rPr sz="1300" spc="-245">
                <a:solidFill>
                  <a:srgbClr val="FDFFFF"/>
                </a:solidFill>
                <a:latin typeface="Calibri"/>
                <a:cs typeface="Calibri"/>
              </a:rPr>
              <a:t> </a:t>
            </a:r>
            <a:r>
              <a:rPr sz="1300" spc="-310">
                <a:solidFill>
                  <a:srgbClr val="FDFFFF"/>
                </a:solidFill>
                <a:latin typeface="Calibri"/>
                <a:cs typeface="Calibri"/>
              </a:rPr>
              <a:t>hot </a:t>
            </a:r>
            <a:r>
              <a:rPr sz="1300" spc="-285">
                <a:solidFill>
                  <a:srgbClr val="FDFFFF"/>
                </a:solidFill>
                <a:latin typeface="Calibri"/>
                <a:cs typeface="Calibri"/>
              </a:rPr>
              <a:t> </a:t>
            </a:r>
            <a:r>
              <a:rPr sz="1300" spc="-515">
                <a:solidFill>
                  <a:srgbClr val="FDFFFF"/>
                </a:solidFill>
                <a:latin typeface="Calibri"/>
                <a:cs typeface="Calibri"/>
              </a:rPr>
              <a:t>m</a:t>
            </a:r>
            <a:r>
              <a:rPr sz="1300" spc="-155">
                <a:solidFill>
                  <a:srgbClr val="FDFFFF"/>
                </a:solidFill>
                <a:latin typeface="Calibri"/>
                <a:cs typeface="Calibri"/>
              </a:rPr>
              <a:t>i</a:t>
            </a:r>
            <a:r>
              <a:rPr sz="1300" spc="-330">
                <a:solidFill>
                  <a:srgbClr val="FDFFFF"/>
                </a:solidFill>
                <a:latin typeface="Calibri"/>
                <a:cs typeface="Calibri"/>
              </a:rPr>
              <a:t>g</a:t>
            </a:r>
            <a:r>
              <a:rPr sz="1300" spc="-215">
                <a:solidFill>
                  <a:srgbClr val="FDFFFF"/>
                </a:solidFill>
                <a:latin typeface="Calibri"/>
                <a:cs typeface="Calibri"/>
              </a:rPr>
              <a:t>r</a:t>
            </a:r>
            <a:r>
              <a:rPr sz="1300" spc="-340">
                <a:solidFill>
                  <a:srgbClr val="FDFFFF"/>
                </a:solidFill>
                <a:latin typeface="Calibri"/>
                <a:cs typeface="Calibri"/>
              </a:rPr>
              <a:t>a</a:t>
            </a:r>
            <a:r>
              <a:rPr sz="1300" spc="-250">
                <a:solidFill>
                  <a:srgbClr val="FDFFFF"/>
                </a:solidFill>
                <a:latin typeface="Calibri"/>
                <a:cs typeface="Calibri"/>
              </a:rPr>
              <a:t>t</a:t>
            </a:r>
            <a:r>
              <a:rPr sz="1300" spc="-110">
                <a:solidFill>
                  <a:srgbClr val="FDFFFF"/>
                </a:solidFill>
                <a:latin typeface="Calibri"/>
                <a:cs typeface="Calibri"/>
              </a:rPr>
              <a:t>i</a:t>
            </a:r>
            <a:r>
              <a:rPr sz="1300" spc="-350">
                <a:solidFill>
                  <a:srgbClr val="FDFFFF"/>
                </a:solidFill>
                <a:latin typeface="Calibri"/>
                <a:cs typeface="Calibri"/>
              </a:rPr>
              <a:t>o</a:t>
            </a:r>
            <a:r>
              <a:rPr sz="1300" spc="-355">
                <a:solidFill>
                  <a:srgbClr val="FDFFFF"/>
                </a:solidFill>
                <a:latin typeface="Calibri"/>
                <a:cs typeface="Calibri"/>
              </a:rPr>
              <a:t>n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7063740" y="1551432"/>
            <a:ext cx="4483735" cy="3919663"/>
          </a:xfrm>
          <a:prstGeom prst="rect">
            <a:avLst/>
          </a:prstGeom>
          <a:solidFill>
            <a:srgbClr val="E6E6E6"/>
          </a:solidFill>
        </p:spPr>
        <p:txBody>
          <a:bodyPr vert="horz" wrap="square" lIns="0" tIns="1174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6090">
              <a:lnSpc>
                <a:spcPct val="100000"/>
              </a:lnSpc>
              <a:spcBef>
                <a:spcPts val="925"/>
              </a:spcBef>
            </a:pPr>
            <a:r>
              <a:rPr sz="1600" b="1" spc="-5">
                <a:solidFill>
                  <a:srgbClr val="C00000"/>
                </a:solidFill>
                <a:latin typeface="微软雅黑"/>
                <a:cs typeface="微软雅黑"/>
              </a:rPr>
              <a:t>鲲鹏虚拟化关键技术</a:t>
            </a:r>
            <a:endParaRPr sz="1600">
              <a:latin typeface="微软雅黑"/>
              <a:cs typeface="微软雅黑"/>
            </a:endParaRPr>
          </a:p>
          <a:p>
            <a:pPr marL="638810" indent="-172720">
              <a:lnSpc>
                <a:spcPct val="100000"/>
              </a:lnSpc>
              <a:spcBef>
                <a:spcPts val="894"/>
              </a:spcBef>
              <a:buFont typeface="Wingdings"/>
              <a:buChar char=""/>
              <a:tabLst>
                <a:tab pos="638810"/>
              </a:tabLst>
            </a:pPr>
            <a:r>
              <a:rPr sz="1400">
                <a:latin typeface="微软雅黑"/>
                <a:cs typeface="微软雅黑"/>
              </a:rPr>
              <a:t>SPDK高性能存储</a:t>
            </a:r>
            <a:r>
              <a:rPr sz="1400" spc="-5">
                <a:latin typeface="微软雅黑"/>
                <a:cs typeface="微软雅黑"/>
              </a:rPr>
              <a:t>IO</a:t>
            </a:r>
            <a:r>
              <a:rPr sz="1400">
                <a:latin typeface="微软雅黑"/>
                <a:cs typeface="微软雅黑"/>
              </a:rPr>
              <a:t>栈</a:t>
            </a:r>
          </a:p>
          <a:p>
            <a:pPr marL="638810" indent="-172720">
              <a:lnSpc>
                <a:spcPct val="100000"/>
              </a:lnSpc>
              <a:spcBef>
                <a:spcPts val="840"/>
              </a:spcBef>
              <a:buFont typeface="Wingdings"/>
              <a:buChar char=""/>
              <a:tabLst>
                <a:tab pos="638810"/>
              </a:tabLst>
            </a:pPr>
            <a:r>
              <a:rPr sz="1400">
                <a:latin typeface="微软雅黑"/>
                <a:cs typeface="微软雅黑"/>
              </a:rPr>
              <a:t>虚拟机Numa感知调度</a:t>
            </a:r>
          </a:p>
          <a:p>
            <a:pPr marL="638810" indent="-172720">
              <a:lnSpc>
                <a:spcPct val="100000"/>
              </a:lnSpc>
              <a:spcBef>
                <a:spcPts val="844"/>
              </a:spcBef>
              <a:buFont typeface="Wingdings"/>
              <a:buChar char=""/>
              <a:tabLst>
                <a:tab pos="638810"/>
              </a:tabLst>
            </a:pPr>
            <a:r>
              <a:rPr sz="1400">
                <a:latin typeface="微软雅黑"/>
                <a:cs typeface="微软雅黑"/>
              </a:rPr>
              <a:t>虚拟机CPU</a:t>
            </a:r>
            <a:r>
              <a:rPr sz="1400" spc="-15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QoS确定性时延调度</a:t>
            </a:r>
          </a:p>
          <a:p>
            <a:pPr marL="638810" indent="-172720">
              <a:lnSpc>
                <a:spcPct val="100000"/>
              </a:lnSpc>
              <a:spcBef>
                <a:spcPts val="840"/>
              </a:spcBef>
              <a:buFont typeface="Wingdings"/>
              <a:buChar char=""/>
              <a:tabLst>
                <a:tab pos="638810"/>
              </a:tabLst>
            </a:pPr>
            <a:r>
              <a:rPr sz="1400">
                <a:latin typeface="微软雅黑"/>
                <a:cs typeface="微软雅黑"/>
              </a:rPr>
              <a:t>虚拟机热迁移内存压缩</a:t>
            </a:r>
          </a:p>
          <a:p>
            <a:pPr marL="638810" indent="-172720">
              <a:lnSpc>
                <a:spcPct val="100000"/>
              </a:lnSpc>
              <a:spcBef>
                <a:spcPts val="840"/>
              </a:spcBef>
              <a:buFont typeface="Wingdings"/>
              <a:buChar char=""/>
              <a:tabLst>
                <a:tab pos="638810"/>
              </a:tabLst>
            </a:pPr>
            <a:r>
              <a:rPr sz="1400" spc="-5">
                <a:latin typeface="微软雅黑"/>
                <a:cs typeface="微软雅黑"/>
              </a:rPr>
              <a:t>GICv4</a:t>
            </a:r>
            <a:r>
              <a:rPr sz="1400">
                <a:latin typeface="微软雅黑"/>
                <a:cs typeface="微软雅黑"/>
              </a:rPr>
              <a:t>虚拟设备中断</a:t>
            </a:r>
            <a:r>
              <a:rPr sz="1400" spc="-5">
                <a:latin typeface="微软雅黑"/>
                <a:cs typeface="微软雅黑"/>
              </a:rPr>
              <a:t>direct</a:t>
            </a:r>
            <a:r>
              <a:rPr sz="1400" spc="-25">
                <a:latin typeface="微软雅黑"/>
                <a:cs typeface="微软雅黑"/>
              </a:rPr>
              <a:t> </a:t>
            </a:r>
            <a:r>
              <a:rPr sz="1400" spc="-5">
                <a:latin typeface="微软雅黑"/>
                <a:cs typeface="微软雅黑"/>
              </a:rPr>
              <a:t>deliver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600">
              <a:latin typeface="微软雅黑"/>
              <a:cs typeface="微软雅黑"/>
            </a:endParaRPr>
          </a:p>
          <a:p>
            <a:pPr marL="459105">
              <a:lnSpc>
                <a:spcPct val="100000"/>
              </a:lnSpc>
            </a:pPr>
            <a:r>
              <a:rPr sz="1600" b="1" spc="-5">
                <a:solidFill>
                  <a:srgbClr val="C00000"/>
                </a:solidFill>
                <a:latin typeface="微软雅黑"/>
                <a:cs typeface="微软雅黑"/>
              </a:rPr>
              <a:t>虚拟化性能开销</a:t>
            </a:r>
            <a:r>
              <a:rPr sz="1600" b="1" spc="-10">
                <a:solidFill>
                  <a:srgbClr val="C00000"/>
                </a:solidFill>
                <a:latin typeface="微软雅黑"/>
                <a:cs typeface="微软雅黑"/>
              </a:rPr>
              <a:t>&lt;5%</a:t>
            </a:r>
            <a:endParaRPr sz="1600">
              <a:latin typeface="微软雅黑"/>
              <a:cs typeface="微软雅黑"/>
            </a:endParaRPr>
          </a:p>
          <a:p>
            <a:pPr marL="746125" indent="-28702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745490"/>
                <a:tab pos="746125"/>
              </a:tabLst>
            </a:pPr>
            <a:r>
              <a:rPr sz="1600" spc="-5">
                <a:latin typeface="微软雅黑"/>
                <a:cs typeface="微软雅黑"/>
              </a:rPr>
              <a:t>cpu性能损耗降低87%</a:t>
            </a:r>
            <a:endParaRPr sz="1600">
              <a:latin typeface="微软雅黑"/>
              <a:cs typeface="微软雅黑"/>
            </a:endParaRPr>
          </a:p>
          <a:p>
            <a:pPr marL="746125" indent="-287020">
              <a:lnSpc>
                <a:spcPct val="100000"/>
              </a:lnSpc>
              <a:spcBef>
                <a:spcPts val="960"/>
              </a:spcBef>
              <a:buFont typeface="Arial"/>
              <a:buChar char="•"/>
              <a:tabLst>
                <a:tab pos="745490"/>
                <a:tab pos="746125"/>
              </a:tabLst>
            </a:pPr>
            <a:r>
              <a:rPr sz="1600" spc="-5">
                <a:latin typeface="微软雅黑"/>
                <a:cs typeface="微软雅黑"/>
              </a:rPr>
              <a:t>内存性能损耗降低88%</a:t>
            </a:r>
            <a:endParaRPr sz="1600">
              <a:latin typeface="微软雅黑"/>
              <a:cs typeface="微软雅黑"/>
            </a:endParaRPr>
          </a:p>
          <a:p>
            <a:pPr marL="746125" indent="-287020">
              <a:lnSpc>
                <a:spcPct val="100000"/>
              </a:lnSpc>
              <a:spcBef>
                <a:spcPts val="960"/>
              </a:spcBef>
              <a:buFont typeface="Arial"/>
              <a:buChar char="•"/>
              <a:tabLst>
                <a:tab pos="745490"/>
                <a:tab pos="746125"/>
              </a:tabLst>
            </a:pPr>
            <a:r>
              <a:rPr sz="1600" spc="-10">
                <a:latin typeface="微软雅黑"/>
                <a:cs typeface="微软雅黑"/>
              </a:rPr>
              <a:t>存储性能损耗降</a:t>
            </a:r>
            <a:r>
              <a:rPr sz="1600" spc="-5">
                <a:latin typeface="微软雅黑"/>
                <a:cs typeface="微软雅黑"/>
              </a:rPr>
              <a:t>低</a:t>
            </a:r>
            <a:r>
              <a:rPr sz="1600" spc="-10">
                <a:latin typeface="微软雅黑"/>
                <a:cs typeface="微软雅黑"/>
              </a:rPr>
              <a:t>95%</a:t>
            </a:r>
            <a:endParaRPr sz="1600">
              <a:latin typeface="微软雅黑"/>
              <a:cs typeface="微软雅黑"/>
            </a:endParaRPr>
          </a:p>
          <a:p>
            <a:pPr marL="746125" indent="-287020">
              <a:lnSpc>
                <a:spcPct val="100000"/>
              </a:lnSpc>
              <a:spcBef>
                <a:spcPts val="960"/>
              </a:spcBef>
              <a:buFont typeface="Arial"/>
              <a:buChar char="•"/>
              <a:tabLst>
                <a:tab pos="745490"/>
                <a:tab pos="746125"/>
              </a:tabLst>
            </a:pPr>
            <a:r>
              <a:rPr sz="1600" spc="-5">
                <a:latin typeface="微软雅黑"/>
                <a:cs typeface="微软雅黑"/>
              </a:rPr>
              <a:t>虚拟机平均响应时延降低77%</a:t>
            </a:r>
            <a:endParaRPr sz="1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https://d.book118.com/455113104122011124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宋体</vt:lpstr>
      <vt:lpstr>微软雅黑</vt:lpstr>
      <vt:lpstr>Times New Roman</vt:lpstr>
      <vt:lpstr>Wingdings</vt:lpstr>
      <vt:lpstr>等线</vt:lpstr>
      <vt:lpstr>黑体</vt:lpstr>
      <vt:lpstr>Office Theme</vt:lpstr>
      <vt:lpstr>PowerPoint Presentation</vt:lpstr>
      <vt:lpstr>目录</vt:lpstr>
      <vt:lpstr>华为为什么要开源？
723发布操作系统策略“openEuler全面开源，使能OSV发展商业发行版”</vt:lpstr>
      <vt:lpstr>openEuler繁荣鲲鹏生态，释放鲲鹏算力</vt:lpstr>
      <vt:lpstr>openEuler社区总体范围及License选择策略：整体和自研部分默认采用木兰协议，保护 生态伙伴商业利益</vt:lpstr>
      <vt:lpstr>OS碎片化，解决方案复制成本高，严重制约产业链玩家市场扩展</vt:lpstr>
      <vt:lpstr>非openEuler系Linux的商业发行版对新一代芯片的支持滞后12-18个月，  将会严重影响鲲鹏产业的发展</vt:lpstr>
      <vt:lpstr>开源软件风险：主要风险来自开源许可证，EAR对开源软件的持续合法 获得有潜在影响</vt:lpstr>
      <vt:lpstr>“开源共建”是业界服务器”操作系统”厂商的主流选择</vt:lpstr>
      <vt:lpstr>Take Away
鲲鹏产业发展面临OS层面挑战</vt:lpstr>
      <vt:lpstr>目录</vt:lpstr>
      <vt:lpstr>openEuler打造计算产业生态底座、加速产业创新，开源社区取得关键进展</vt:lpstr>
      <vt:lpstr>使能OSV发布商业发行版，加快计算产业生态繁荣</vt:lpstr>
      <vt:lpstr>openEuler 20.03 LTS版本已具备成熟的商用能力</vt:lpstr>
      <vt:lpstr>openEuler软件全堆栈的技术优化，充分释放多样化计算平台算力</vt:lpstr>
      <vt:lpstr>关键技术1：感知硬件拓扑的多核调度:发挥多核算力，MySQL性能领先30%</vt:lpstr>
      <vt:lpstr>关键技术2.1：针对鲲鹏芯片架构增强KVM的虚拟化，性能开销&lt;5%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2024-09-28T14:22:01.606</cp:lastPrinted>
  <dcterms:created xsi:type="dcterms:W3CDTF">2024-09-28T06:22:01Z</dcterms:created>
  <dcterms:modified xsi:type="dcterms:W3CDTF">2024-09-28T06:22:03Z</dcterms:modified>
</cp:coreProperties>
</file>