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0483138-A722-4247-B443-5DB30AC454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94204D-6AA1-46BA-A35D-742A4376EB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E495EE-5F5C-4B6D-BE2E-7699A5897F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EDD9A6E-55D6-4A90-AA4B-D88FDA671C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0BB7906-1B42-41D5-B62A-5A27C733D2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DE21E4-1611-47DC-A1C3-4830E06313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5A80187-141C-4F7A-B6F3-E39F4A6CE01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56DF96-3C58-41D7-A633-7A73A72935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6434A2-E124-4C33-8497-BBE310C209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B6F8D8-9C38-4769-AF37-EFE1CF6469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5B9BC0-C319-41FF-A9C7-DDDCF5BC50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5113114322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51821"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3898"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4037" y="4535260"/>
            <a:ext cx="1743359" cy="434059"/>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en-US" sz="1100"/>
          </a:p>
        </p:txBody>
      </p:sp>
      <p:sp>
        <p:nvSpPr>
          <p:cNvPr id="6" name="AutoShape 6"/>
          <p:cNvSpPr/>
          <p:nvPr/>
        </p:nvSpPr>
        <p:spPr>
          <a:xfrm>
            <a:off x="637706" y="4043701"/>
            <a:ext cx="4392529" cy="320369"/>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75">
                <a:solidFill>
                  <a:srgbClr val="4E1B04">
                    <a:alpha val="100000"/>
                  </a:srgbClr>
                </a:solidFill>
                <a:latin typeface="Microsoft Yahei"/>
                <a:ea typeface="Microsoft Yahei"/>
                <a:cs typeface="Microsoft Yahei"/>
              </a:rPr>
              <a:t>THE FIRST LESSON OF THE SCHOOL YEAR</a:t>
            </a:r>
            <a:endParaRPr lang="en-US" sz="1100"/>
          </a:p>
        </p:txBody>
      </p:sp>
      <p:sp>
        <p:nvSpPr>
          <p:cNvPr id="7" name="TextBox 7"/>
          <p:cNvSpPr txBox="1"/>
          <p:nvPr/>
        </p:nvSpPr>
        <p:spPr>
          <a:xfrm>
            <a:off x="560336" y="1254830"/>
            <a:ext cx="5970206" cy="2627671"/>
          </a:xfrm>
          <a:prstGeom prst="rect">
            <a:avLst/>
          </a:prstGeom>
        </p:spPr>
        <p:txBody>
          <a:bodyPr vert="horz" wrap="square" lIns="91440" tIns="45720" rIns="91440" bIns="4572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4950" b="1">
                <a:solidFill>
                  <a:srgbClr val="4E1B04">
                    <a:alpha val="100000"/>
                  </a:srgbClr>
                </a:solidFill>
                <a:latin typeface="Microsoft Yahei"/>
                <a:ea typeface="Microsoft Yahei"/>
                <a:cs typeface="Microsoft Yahei"/>
              </a:rPr>
              <a:t>护理行业的职业规划</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51136"/>
            <a:ext cx="12192000" cy="6858000"/>
          </a:xfrm>
          <a:prstGeom prst="rect">
            <a:avLst/>
          </a:prstGeom>
        </p:spPr>
      </p:pic>
      <p:sp>
        <p:nvSpPr>
          <p:cNvPr id="3" name="TextBox 3"/>
          <p:cNvSpPr txBox="1"/>
          <p:nvPr/>
        </p:nvSpPr>
        <p:spPr>
          <a:xfrm>
            <a:off x="8925520" y="0"/>
            <a:ext cx="189738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目</a:t>
            </a:r>
          </a:p>
        </p:txBody>
      </p:sp>
      <p:sp>
        <p:nvSpPr>
          <p:cNvPr id="4" name="TextBox 4"/>
          <p:cNvSpPr txBox="1"/>
          <p:nvPr/>
        </p:nvSpPr>
        <p:spPr>
          <a:xfrm>
            <a:off x="10344112" y="332203"/>
            <a:ext cx="1288278" cy="35645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ct val="0"/>
              </a:spcBef>
            </a:pPr>
            <a:r>
              <a:rPr lang="en-US" sz="1350" b="1">
                <a:solidFill>
                  <a:srgbClr val="FFFFFF">
                    <a:alpha val="100000"/>
                  </a:srgbClr>
                </a:solidFill>
                <a:latin typeface="SimSun"/>
                <a:ea typeface="SimSun"/>
                <a:cs typeface="SimSun"/>
              </a:rPr>
              <a:t>CONTENTS</a:t>
            </a:r>
          </a:p>
        </p:txBody>
      </p:sp>
      <p:sp>
        <p:nvSpPr>
          <p:cNvPr id="5" name="TextBox 5"/>
          <p:cNvSpPr txBox="1"/>
          <p:nvPr/>
        </p:nvSpPr>
        <p:spPr>
          <a:xfrm>
            <a:off x="6459464" y="1748889"/>
            <a:ext cx="5004022" cy="46920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护理行业概述</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护理行业职业发展规划</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护理行业职业发展机会</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护理行业职业发展挑战与对策</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护理行业成功案例分享</a:t>
            </a:r>
          </a:p>
        </p:txBody>
      </p:sp>
      <p:sp>
        <p:nvSpPr>
          <p:cNvPr id="6" name="TextBox 6"/>
          <p:cNvSpPr txBox="1"/>
          <p:nvPr/>
        </p:nvSpPr>
        <p:spPr>
          <a:xfrm>
            <a:off x="10245685" y="379813"/>
            <a:ext cx="115443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护理行业概述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护理行业是指为个人、家庭和社区提供预防、保健、康复和医疗护理服务的专业领域。</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护理行业具有高度的专业性和技术性，要求从业人员具备丰富的医学知识和实践经验，同时还需要具备良好的沟通能力和团队合作精神。</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护理行业的定义与特点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844" r="14844"/>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随着人口老龄化的加剧，护理行业的需求量不断增加，尤其是老年护理和康复护理领域。</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老龄化社会需求</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护理行业正朝着更加专业化的方向发展，如儿科护理、精神护理、急症护理等专业化领域的需求越来越大。</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专业化发展</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信息技术在护理行业的应用越来越广泛，如电子病历、远程医疗等，提高了护理服务的质量和效率。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信息化技术的应用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护理行业的发展趋势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98" r="1659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9" r="1751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1DF"/>
                </a:solidFill>
                <a:latin typeface="Calibri"/>
                <a:ea typeface="+mn-ea"/>
                <a:cs typeface="+mn-cs"/>
              </a:defRPr>
            </a:lvl1pPr>
            <a:lvl2pPr marL="457200" algn="l" defTabSz="914400" rtl="0" eaLnBrk="1" latinLnBrk="0" hangingPunct="1">
              <a:defRPr sz="1800" kern="1200">
                <a:solidFill>
                  <a:srgbClr val="FAF1DF"/>
                </a:solidFill>
                <a:latin typeface="Calibri"/>
                <a:ea typeface="+mn-ea"/>
                <a:cs typeface="+mn-cs"/>
              </a:defRPr>
            </a:lvl2pPr>
            <a:lvl3pPr marL="914400" algn="l" defTabSz="914400" rtl="0" eaLnBrk="1" latinLnBrk="0" hangingPunct="1">
              <a:defRPr sz="1800" kern="1200">
                <a:solidFill>
                  <a:srgbClr val="FAF1DF"/>
                </a:solidFill>
                <a:latin typeface="Calibri"/>
                <a:ea typeface="+mn-ea"/>
                <a:cs typeface="+mn-cs"/>
              </a:defRPr>
            </a:lvl3pPr>
            <a:lvl4pPr marL="1371600" algn="l" defTabSz="914400" rtl="0" eaLnBrk="1" latinLnBrk="0" hangingPunct="1">
              <a:defRPr sz="1800" kern="1200">
                <a:solidFill>
                  <a:srgbClr val="FAF1DF"/>
                </a:solidFill>
                <a:latin typeface="Calibri"/>
                <a:ea typeface="+mn-ea"/>
                <a:cs typeface="+mn-cs"/>
              </a:defRPr>
            </a:lvl4pPr>
            <a:lvl5pPr marL="1828800" algn="l" defTabSz="914400" rtl="0" eaLnBrk="1" latinLnBrk="0" hangingPunct="1">
              <a:defRPr sz="1800" kern="1200">
                <a:solidFill>
                  <a:srgbClr val="FAF1DF"/>
                </a:solidFill>
                <a:latin typeface="Calibri"/>
                <a:ea typeface="+mn-ea"/>
                <a:cs typeface="+mn-cs"/>
              </a:defRPr>
            </a:lvl5pPr>
            <a:lvl6pPr marL="2286000" algn="l" defTabSz="914400" rtl="0" eaLnBrk="1" latinLnBrk="0" hangingPunct="1">
              <a:defRPr sz="1800" kern="1200">
                <a:solidFill>
                  <a:srgbClr val="FAF1DF"/>
                </a:solidFill>
                <a:latin typeface="Calibri"/>
                <a:ea typeface="+mn-ea"/>
                <a:cs typeface="+mn-cs"/>
              </a:defRPr>
            </a:lvl6pPr>
            <a:lvl7pPr marL="2743200" algn="l" defTabSz="914400" rtl="0" eaLnBrk="1" latinLnBrk="0" hangingPunct="1">
              <a:defRPr sz="1800" kern="1200">
                <a:solidFill>
                  <a:srgbClr val="FAF1DF"/>
                </a:solidFill>
                <a:latin typeface="Calibri"/>
                <a:ea typeface="+mn-ea"/>
                <a:cs typeface="+mn-cs"/>
              </a:defRPr>
            </a:lvl7pPr>
            <a:lvl8pPr marL="3200400" algn="l" defTabSz="914400" rtl="0" eaLnBrk="1" latinLnBrk="0" hangingPunct="1">
              <a:defRPr sz="1800" kern="1200">
                <a:solidFill>
                  <a:srgbClr val="FAF1DF"/>
                </a:solidFill>
                <a:latin typeface="Calibri"/>
                <a:ea typeface="+mn-ea"/>
                <a:cs typeface="+mn-cs"/>
              </a:defRPr>
            </a:lvl8pPr>
            <a:lvl9pPr marL="3657600" algn="l" defTabSz="914400" rtl="0" eaLnBrk="1" latinLnBrk="0" hangingPunct="1">
              <a:defRPr sz="1800" kern="1200">
                <a:solidFill>
                  <a:srgbClr val="FAF1D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1DF"/>
                </a:solidFill>
                <a:latin typeface="Calibri"/>
                <a:ea typeface="+mn-ea"/>
                <a:cs typeface="+mn-cs"/>
              </a:defRPr>
            </a:lvl1pPr>
            <a:lvl2pPr marL="457200" algn="l" defTabSz="914400" rtl="0" eaLnBrk="1" latinLnBrk="0" hangingPunct="1">
              <a:defRPr sz="1800" kern="1200">
                <a:solidFill>
                  <a:srgbClr val="FAF1DF"/>
                </a:solidFill>
                <a:latin typeface="Calibri"/>
                <a:ea typeface="+mn-ea"/>
                <a:cs typeface="+mn-cs"/>
              </a:defRPr>
            </a:lvl2pPr>
            <a:lvl3pPr marL="914400" algn="l" defTabSz="914400" rtl="0" eaLnBrk="1" latinLnBrk="0" hangingPunct="1">
              <a:defRPr sz="1800" kern="1200">
                <a:solidFill>
                  <a:srgbClr val="FAF1DF"/>
                </a:solidFill>
                <a:latin typeface="Calibri"/>
                <a:ea typeface="+mn-ea"/>
                <a:cs typeface="+mn-cs"/>
              </a:defRPr>
            </a:lvl3pPr>
            <a:lvl4pPr marL="1371600" algn="l" defTabSz="914400" rtl="0" eaLnBrk="1" latinLnBrk="0" hangingPunct="1">
              <a:defRPr sz="1800" kern="1200">
                <a:solidFill>
                  <a:srgbClr val="FAF1DF"/>
                </a:solidFill>
                <a:latin typeface="Calibri"/>
                <a:ea typeface="+mn-ea"/>
                <a:cs typeface="+mn-cs"/>
              </a:defRPr>
            </a:lvl4pPr>
            <a:lvl5pPr marL="1828800" algn="l" defTabSz="914400" rtl="0" eaLnBrk="1" latinLnBrk="0" hangingPunct="1">
              <a:defRPr sz="1800" kern="1200">
                <a:solidFill>
                  <a:srgbClr val="FAF1DF"/>
                </a:solidFill>
                <a:latin typeface="Calibri"/>
                <a:ea typeface="+mn-ea"/>
                <a:cs typeface="+mn-cs"/>
              </a:defRPr>
            </a:lvl5pPr>
            <a:lvl6pPr marL="2286000" algn="l" defTabSz="914400" rtl="0" eaLnBrk="1" latinLnBrk="0" hangingPunct="1">
              <a:defRPr sz="1800" kern="1200">
                <a:solidFill>
                  <a:srgbClr val="FAF1DF"/>
                </a:solidFill>
                <a:latin typeface="Calibri"/>
                <a:ea typeface="+mn-ea"/>
                <a:cs typeface="+mn-cs"/>
              </a:defRPr>
            </a:lvl6pPr>
            <a:lvl7pPr marL="2743200" algn="l" defTabSz="914400" rtl="0" eaLnBrk="1" latinLnBrk="0" hangingPunct="1">
              <a:defRPr sz="1800" kern="1200">
                <a:solidFill>
                  <a:srgbClr val="FAF1DF"/>
                </a:solidFill>
                <a:latin typeface="Calibri"/>
                <a:ea typeface="+mn-ea"/>
                <a:cs typeface="+mn-cs"/>
              </a:defRPr>
            </a:lvl7pPr>
            <a:lvl8pPr marL="3200400" algn="l" defTabSz="914400" rtl="0" eaLnBrk="1" latinLnBrk="0" hangingPunct="1">
              <a:defRPr sz="1800" kern="1200">
                <a:solidFill>
                  <a:srgbClr val="FAF1DF"/>
                </a:solidFill>
                <a:latin typeface="Calibri"/>
                <a:ea typeface="+mn-ea"/>
                <a:cs typeface="+mn-cs"/>
              </a:defRPr>
            </a:lvl8pPr>
            <a:lvl9pPr marL="3657600" algn="l" defTabSz="914400" rtl="0" eaLnBrk="1" latinLnBrk="0" hangingPunct="1">
              <a:defRPr sz="1800" kern="1200">
                <a:solidFill>
                  <a:srgbClr val="FAF1D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1DF"/>
                </a:solidFill>
                <a:latin typeface="Calibri"/>
                <a:ea typeface="+mn-ea"/>
                <a:cs typeface="+mn-cs"/>
              </a:defRPr>
            </a:lvl1pPr>
            <a:lvl2pPr marL="457200" algn="l" defTabSz="914400" rtl="0" eaLnBrk="1" latinLnBrk="0" hangingPunct="1">
              <a:defRPr sz="1800" kern="1200">
                <a:solidFill>
                  <a:srgbClr val="FAF1DF"/>
                </a:solidFill>
                <a:latin typeface="Calibri"/>
                <a:ea typeface="+mn-ea"/>
                <a:cs typeface="+mn-cs"/>
              </a:defRPr>
            </a:lvl2pPr>
            <a:lvl3pPr marL="914400" algn="l" defTabSz="914400" rtl="0" eaLnBrk="1" latinLnBrk="0" hangingPunct="1">
              <a:defRPr sz="1800" kern="1200">
                <a:solidFill>
                  <a:srgbClr val="FAF1DF"/>
                </a:solidFill>
                <a:latin typeface="Calibri"/>
                <a:ea typeface="+mn-ea"/>
                <a:cs typeface="+mn-cs"/>
              </a:defRPr>
            </a:lvl3pPr>
            <a:lvl4pPr marL="1371600" algn="l" defTabSz="914400" rtl="0" eaLnBrk="1" latinLnBrk="0" hangingPunct="1">
              <a:defRPr sz="1800" kern="1200">
                <a:solidFill>
                  <a:srgbClr val="FAF1DF"/>
                </a:solidFill>
                <a:latin typeface="Calibri"/>
                <a:ea typeface="+mn-ea"/>
                <a:cs typeface="+mn-cs"/>
              </a:defRPr>
            </a:lvl4pPr>
            <a:lvl5pPr marL="1828800" algn="l" defTabSz="914400" rtl="0" eaLnBrk="1" latinLnBrk="0" hangingPunct="1">
              <a:defRPr sz="1800" kern="1200">
                <a:solidFill>
                  <a:srgbClr val="FAF1DF"/>
                </a:solidFill>
                <a:latin typeface="Calibri"/>
                <a:ea typeface="+mn-ea"/>
                <a:cs typeface="+mn-cs"/>
              </a:defRPr>
            </a:lvl5pPr>
            <a:lvl6pPr marL="2286000" algn="l" defTabSz="914400" rtl="0" eaLnBrk="1" latinLnBrk="0" hangingPunct="1">
              <a:defRPr sz="1800" kern="1200">
                <a:solidFill>
                  <a:srgbClr val="FAF1DF"/>
                </a:solidFill>
                <a:latin typeface="Calibri"/>
                <a:ea typeface="+mn-ea"/>
                <a:cs typeface="+mn-cs"/>
              </a:defRPr>
            </a:lvl6pPr>
            <a:lvl7pPr marL="2743200" algn="l" defTabSz="914400" rtl="0" eaLnBrk="1" latinLnBrk="0" hangingPunct="1">
              <a:defRPr sz="1800" kern="1200">
                <a:solidFill>
                  <a:srgbClr val="FAF1DF"/>
                </a:solidFill>
                <a:latin typeface="Calibri"/>
                <a:ea typeface="+mn-ea"/>
                <a:cs typeface="+mn-cs"/>
              </a:defRPr>
            </a:lvl7pPr>
            <a:lvl8pPr marL="3200400" algn="l" defTabSz="914400" rtl="0" eaLnBrk="1" latinLnBrk="0" hangingPunct="1">
              <a:defRPr sz="1800" kern="1200">
                <a:solidFill>
                  <a:srgbClr val="FAF1DF"/>
                </a:solidFill>
                <a:latin typeface="Calibri"/>
                <a:ea typeface="+mn-ea"/>
                <a:cs typeface="+mn-cs"/>
              </a:defRPr>
            </a:lvl8pPr>
            <a:lvl9pPr marL="3657600" algn="l" defTabSz="914400" rtl="0" eaLnBrk="1" latinLnBrk="0" hangingPunct="1">
              <a:defRPr sz="1800" kern="1200">
                <a:solidFill>
                  <a:srgbClr val="FAF1D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1DF"/>
                </a:solidFill>
                <a:latin typeface="Calibri"/>
                <a:ea typeface="+mn-ea"/>
                <a:cs typeface="+mn-cs"/>
              </a:defRPr>
            </a:lvl1pPr>
            <a:lvl2pPr marL="457200" algn="l" defTabSz="914400" rtl="0" eaLnBrk="1" latinLnBrk="0" hangingPunct="1">
              <a:defRPr sz="1800" kern="1200">
                <a:solidFill>
                  <a:srgbClr val="FAF1DF"/>
                </a:solidFill>
                <a:latin typeface="Calibri"/>
                <a:ea typeface="+mn-ea"/>
                <a:cs typeface="+mn-cs"/>
              </a:defRPr>
            </a:lvl2pPr>
            <a:lvl3pPr marL="914400" algn="l" defTabSz="914400" rtl="0" eaLnBrk="1" latinLnBrk="0" hangingPunct="1">
              <a:defRPr sz="1800" kern="1200">
                <a:solidFill>
                  <a:srgbClr val="FAF1DF"/>
                </a:solidFill>
                <a:latin typeface="Calibri"/>
                <a:ea typeface="+mn-ea"/>
                <a:cs typeface="+mn-cs"/>
              </a:defRPr>
            </a:lvl3pPr>
            <a:lvl4pPr marL="1371600" algn="l" defTabSz="914400" rtl="0" eaLnBrk="1" latinLnBrk="0" hangingPunct="1">
              <a:defRPr sz="1800" kern="1200">
                <a:solidFill>
                  <a:srgbClr val="FAF1DF"/>
                </a:solidFill>
                <a:latin typeface="Calibri"/>
                <a:ea typeface="+mn-ea"/>
                <a:cs typeface="+mn-cs"/>
              </a:defRPr>
            </a:lvl4pPr>
            <a:lvl5pPr marL="1828800" algn="l" defTabSz="914400" rtl="0" eaLnBrk="1" latinLnBrk="0" hangingPunct="1">
              <a:defRPr sz="1800" kern="1200">
                <a:solidFill>
                  <a:srgbClr val="FAF1DF"/>
                </a:solidFill>
                <a:latin typeface="Calibri"/>
                <a:ea typeface="+mn-ea"/>
                <a:cs typeface="+mn-cs"/>
              </a:defRPr>
            </a:lvl5pPr>
            <a:lvl6pPr marL="2286000" algn="l" defTabSz="914400" rtl="0" eaLnBrk="1" latinLnBrk="0" hangingPunct="1">
              <a:defRPr sz="1800" kern="1200">
                <a:solidFill>
                  <a:srgbClr val="FAF1DF"/>
                </a:solidFill>
                <a:latin typeface="Calibri"/>
                <a:ea typeface="+mn-ea"/>
                <a:cs typeface="+mn-cs"/>
              </a:defRPr>
            </a:lvl6pPr>
            <a:lvl7pPr marL="2743200" algn="l" defTabSz="914400" rtl="0" eaLnBrk="1" latinLnBrk="0" hangingPunct="1">
              <a:defRPr sz="1800" kern="1200">
                <a:solidFill>
                  <a:srgbClr val="FAF1DF"/>
                </a:solidFill>
                <a:latin typeface="Calibri"/>
                <a:ea typeface="+mn-ea"/>
                <a:cs typeface="+mn-cs"/>
              </a:defRPr>
            </a:lvl7pPr>
            <a:lvl8pPr marL="3200400" algn="l" defTabSz="914400" rtl="0" eaLnBrk="1" latinLnBrk="0" hangingPunct="1">
              <a:defRPr sz="1800" kern="1200">
                <a:solidFill>
                  <a:srgbClr val="FAF1DF"/>
                </a:solidFill>
                <a:latin typeface="Calibri"/>
                <a:ea typeface="+mn-ea"/>
                <a:cs typeface="+mn-cs"/>
              </a:defRPr>
            </a:lvl8pPr>
            <a:lvl9pPr marL="3657600" algn="l" defTabSz="914400" rtl="0" eaLnBrk="1" latinLnBrk="0" hangingPunct="1">
              <a:defRPr sz="1800" kern="1200">
                <a:solidFill>
                  <a:srgbClr val="FAF1D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具备专业资格和执照，提供全面的医疗护理服务，包括评估病人状况、执行医嘱、监测病人病情等。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注册护士</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在注册护士的指导下，提供基础护理服务，如病人转运、药物管理、生命体征监测等。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执业护士</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在注册护士或执业护士的指导下，协助病人进行日常生活护理和基本医疗服务。</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助理护士</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负责病人的日常生活照顾，如饮食起居、清洁卫生等基础护理工作。</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护理员</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护理行业的职业分类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护理行业职业发展规划</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通过职业规划，护理人员可以明确自己的职业目标和发展方向，避免在工作中迷失方向。</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明确职业目标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提高职业竞争力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357" r="1635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实现自我价值</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明确的职业规划有助于护理人员不断提升自己的专业技能和知识水平，增强职业竞争力。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通过职业规划，护理人员可以更好地实现自我价值，获得工作成就感。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职业发展规划的重要性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实施与调整</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按照行动计划展开工作，并根据实际情况及时调整计划。</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制定行动计划</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为实现职业目标，制定具体的行动计划，包括培训、实践和学习等方面的安排。</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设定职业目标</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根据自我评估和市场调研结果，设定明确的职业目标和发展计划。</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自我评估</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护理人员需要对自己进行全面的自我评估，了解自己的兴趣、优势、劣势和价值观。</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市场调研</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了解护理行业的发展趋势和市场需求，以便更好地制定职业规划。</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职业发展规划的步骤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定期对职业规划进行评估，检查是否需要调整目标和计划。</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定期评估</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及时收集反馈意见，对职业规划进行改进和优化。</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反馈与改进</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随着护理行业的发展变化，及时调整职业规划以适应新的市场需求和变化。</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适应变化</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职业发展规划的评估与调整</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护理行业职业发展机会</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https://d.book118.com/455113114322011100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1DF"/>
      </a:lt1>
      <a:dk2>
        <a:srgbClr val="000000"/>
      </a:dk2>
      <a:lt2>
        <a:srgbClr val="FFFFFF"/>
      </a:lt2>
      <a:accent1>
        <a:srgbClr val="4E1B04"/>
      </a:accent1>
      <a:accent2>
        <a:srgbClr val="DB6414"/>
      </a:accent2>
      <a:accent3>
        <a:srgbClr val="FF9719"/>
      </a:accent3>
      <a:accent4>
        <a:srgbClr val="EB9D43"/>
      </a:accent4>
      <a:accent5>
        <a:srgbClr val="FFB828"/>
      </a:accent5>
      <a:accent6>
        <a:srgbClr val="E69041"/>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SimSun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2024-09-08T22:00:17.437</cp:lastPrinted>
  <dcterms:created xsi:type="dcterms:W3CDTF">2024-09-08T14:00:17Z</dcterms:created>
  <dcterms:modified xsi:type="dcterms:W3CDTF">2024-09-08T14:00:19Z</dcterms:modified>
</cp:coreProperties>
</file>