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51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0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7" name="幻灯片图像占位符 1"/>
          <p:cNvSpPr>
            <a:spLocks noGrp="1" noRot="1" noChangeAspect="1"/>
          </p:cNvSpPr>
          <p:nvPr>
            <p:ph type="sldImg"/>
          </p:nvPr>
        </p:nvSpPr>
        <p:spPr/>
      </p:sp>
      <p:sp>
        <p:nvSpPr>
          <p:cNvPr id="1048659" name="备注占位符 2"/>
          <p:cNvSpPr>
            <a:spLocks noGrp="1"/>
          </p:cNvSpPr>
          <p:nvPr>
            <p:ph type="body" idx="1"/>
          </p:nvPr>
        </p:nvSpPr>
        <p:spPr/>
        <p:txBody>
          <a:bodyPr/>
          <a:lstStyle/>
          <a:p>
            <a:endParaRPr lang="zh-CN" altLang="en-US"/>
          </a:p>
        </p:txBody>
      </p:sp>
      <p:sp>
        <p:nvSpPr>
          <p:cNvPr id="1048661"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8" name="幻灯片图像占位符 1"/>
          <p:cNvSpPr>
            <a:spLocks noGrp="1" noRot="1" noChangeAspect="1"/>
          </p:cNvSpPr>
          <p:nvPr>
            <p:ph type="sldImg"/>
          </p:nvPr>
        </p:nvSpPr>
        <p:spPr/>
      </p:sp>
      <p:sp>
        <p:nvSpPr>
          <p:cNvPr id="1048620" name="备注占位符 2"/>
          <p:cNvSpPr>
            <a:spLocks noGrp="1"/>
          </p:cNvSpPr>
          <p:nvPr>
            <p:ph type="body" idx="1"/>
          </p:nvPr>
        </p:nvSpPr>
        <p:spPr/>
        <p:txBody>
          <a:bodyPr/>
          <a:lstStyle/>
          <a:p>
            <a:endParaRPr lang="zh-CN" altLang="en-US"/>
          </a:p>
        </p:txBody>
      </p:sp>
      <p:sp>
        <p:nvSpPr>
          <p:cNvPr id="1048622"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image" Target="../media/image1.jpe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tags" Target="../tags/tag23.xml" /><Relationship Id="rId9" Type="http://schemas.openxmlformats.org/officeDocument/2006/relationships/tags" Target="../tags/tag24.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5.xml" /><Relationship Id="rId10" Type="http://schemas.openxmlformats.org/officeDocument/2006/relationships/tags" Target="../tags/tag33.xml" /><Relationship Id="rId11"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2.png"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F3A47B-24AA-45A3-8C12-54AD6896C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DB33FD-919E-4B11-92B8-152740D79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128153-777E-43DE-B261-EF73E90BC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E79BE6-6AE6-4ABA-9212-510A56441E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E64A8C-93DC-40D9-9469-054D36C681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B567FC-0721-4160-990A-A695BD2B15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FC13DE-0104-4996-9CBE-DEB1FCAEA3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D851B5-855C-4DB3-BCAA-99BBDA17AA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BD2E37-0A2D-4C1F-BC0B-C521277134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12CCB8-4B8B-4FC1-98E2-8368585CB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C2B2E-ACF6-42F7-B209-572EC5FFF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6" name="椭圆 9"/>
          <p:cNvSpPr/>
          <p:nvPr>
            <p:custDataLst>
              <p:tags r:id="rId1"/>
            </p:custDataLst>
          </p:nvPr>
        </p:nvSpPr>
        <p:spPr>
          <a:xfrm>
            <a:off x="10682605" y="1719580"/>
            <a:ext cx="749935" cy="749935"/>
          </a:xfrm>
          <a:prstGeom prst="ellipse">
            <a:avLst/>
          </a:prstGeom>
          <a:gradFill flip="none" rotWithShape="1">
            <a:gsLst>
              <a:gs pos="0">
                <a:schemeClr val="accent1">
                  <a:alpha val="0"/>
                </a:schemeClr>
              </a:gs>
              <a:gs pos="100000">
                <a:schemeClr val="accent1">
                  <a:alpha val="6000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rgbClr val="FF00D9"/>
                  </a:gs>
                  <a:gs pos="100000">
                    <a:srgbClr val="FF00D9"/>
                  </a:gs>
                </a:gsLst>
                <a:lin ang="5400000" scaled="1"/>
              </a:gradFill>
              <a:cs typeface="MiSans" panose="00000500000000000000" charset="-122"/>
            </a:endParaRPr>
          </a:p>
        </p:txBody>
      </p:sp>
      <p:cxnSp>
        <p:nvCxnSpPr>
          <p:cNvPr id="3145729" name="直接连接符 27"/>
          <p:cNvCxnSpPr/>
          <p:nvPr>
            <p:custDataLst>
              <p:tags r:id="rId2"/>
            </p:custDataLst>
          </p:nvPr>
        </p:nvCxnSpPr>
        <p:spPr>
          <a:xfrm>
            <a:off x="814371" y="6132093"/>
            <a:ext cx="873188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55" name="图片 20" descr="图片包含 游戏机, 灯光, 帽子  描述已自动生成"/>
          <p:cNvPicPr>
            <a:picLocks noChangeAspect="1"/>
          </p:cNvPicPr>
          <p:nvPr>
            <p:custDataLst>
              <p:tags r:id="rId4"/>
            </p:custDataLst>
          </p:nvPr>
        </p:nvPicPr>
        <p:blipFill>
          <a:blip r:embed="rId3">
            <a:clrChange>
              <a:clrFrom>
                <a:srgbClr val="1B0E60"/>
              </a:clrFrom>
              <a:clrTo>
                <a:srgbClr val="1B0E60">
                  <a:alpha val="0"/>
                </a:srgbClr>
              </a:clrTo>
            </a:clrChange>
          </a:blip>
          <a:stretch>
            <a:fillRect/>
          </a:stretch>
        </p:blipFill>
        <p:spPr>
          <a:xfrm>
            <a:off x="0" y="0"/>
            <a:ext cx="7661910" cy="4309110"/>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sp>
        <p:nvSpPr>
          <p:cNvPr id="1048668" name="正文"/>
          <p:cNvSpPr txBox="1">
            <a:spLocks noGrp="1"/>
          </p:cNvSpPr>
          <p:nvPr>
            <p:ph type="body" idx="4" hasCustomPrompt="1"/>
            <p:custDataLst>
              <p:tags r:id="rId5"/>
            </p:custDataLst>
          </p:nvPr>
        </p:nvSpPr>
        <p:spPr>
          <a:xfrm>
            <a:off x="5844620" y="4067810"/>
            <a:ext cx="5435521" cy="537210"/>
          </a:xfrm>
          <a:prstGeom prst="rect">
            <a:avLst/>
          </a:prstGeom>
          <a:noFill/>
        </p:spPr>
        <p:txBody>
          <a:bodyPr wrap="square" lIns="0" tIns="0" rIns="0" bIns="0" rtlCol="0">
            <a:normAutofit/>
          </a:bodyPr>
          <a:lstStyle>
            <a:lvl1pPr marL="0" marR="0" algn="r"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j-ea"/>
                <a:ea typeface="+mj-ea"/>
                <a:cs typeface="MiSans" panose="00000500000000000000" charset="-122"/>
              </a:defRPr>
            </a:lvl1pPr>
          </a:lstStyle>
          <a:p>
            <a:pPr lvl="0" algn="r">
              <a:lnSpc>
                <a:spcPct val="150000"/>
              </a:lnSpc>
            </a:pPr>
            <a:r>
              <a:rPr>
                <a:sym typeface="+mn-ea"/>
              </a:rPr>
              <a:t>单击此处编辑母版副标题样式</a:t>
            </a:r>
            <a:endParaRPr>
              <a:sym typeface="+mn-ea"/>
            </a:endParaRPr>
          </a:p>
        </p:txBody>
      </p:sp>
      <p:sp>
        <p:nvSpPr>
          <p:cNvPr id="1048670" name="标题"/>
          <p:cNvSpPr txBox="1">
            <a:spLocks noGrp="1"/>
          </p:cNvSpPr>
          <p:nvPr>
            <p:ph type="title" idx="3" hasCustomPrompt="1"/>
            <p:custDataLst>
              <p:tags r:id="rId6"/>
            </p:custDataLst>
          </p:nvPr>
        </p:nvSpPr>
        <p:spPr>
          <a:xfrm>
            <a:off x="5844619" y="1795145"/>
            <a:ext cx="5435521" cy="2251075"/>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sz="6000" b="0" i="0" u="none" strike="noStrike" kern="1200" cap="none" spc="300" normalizeH="0" baseline="0" noProof="1" err="1">
                <a:gradFill>
                  <a:gsLst>
                    <a:gs pos="0">
                      <a:schemeClr val="accent1"/>
                    </a:gs>
                    <a:gs pos="100000">
                      <a:schemeClr val="accent2"/>
                    </a:gs>
                  </a:gsLst>
                  <a:lin ang="0" scaled="0"/>
                </a:gradFill>
                <a:latin typeface="+mj-ea"/>
                <a:ea typeface="+mj-ea"/>
                <a:cs typeface="MiSans" panose="00000500000000000000" charset="-122"/>
              </a:defRPr>
            </a:lvl1pPr>
          </a:lstStyle>
          <a:p>
            <a:pPr lvl="0" algn="r"/>
            <a:r>
              <a:rPr>
                <a:sym typeface="+mn-ea"/>
              </a:rPr>
              <a:t>单击编辑标题</a:t>
            </a:r>
            <a:endParaRPr>
              <a:sym typeface="+mn-ea"/>
            </a:endParaRPr>
          </a:p>
        </p:txBody>
      </p:sp>
      <p:cxnSp>
        <p:nvCxnSpPr>
          <p:cNvPr id="3145731" name="直接连接符 22"/>
          <p:cNvCxnSpPr/>
          <p:nvPr>
            <p:custDataLst>
              <p:tags r:id="rId7"/>
            </p:custDataLst>
          </p:nvPr>
        </p:nvCxnSpPr>
        <p:spPr>
          <a:xfrm>
            <a:off x="8512877" y="3940944"/>
            <a:ext cx="2767263"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sp>
        <p:nvSpPr>
          <p:cNvPr id="1048672" name="署名"/>
          <p:cNvSpPr txBox="1">
            <a:spLocks noGrp="1"/>
          </p:cNvSpPr>
          <p:nvPr>
            <p:ph type="body" idx="1" hasCustomPrompt="1"/>
            <p:custDataLst>
              <p:tags r:id="rId8"/>
            </p:custDataLst>
          </p:nvPr>
        </p:nvSpPr>
        <p:spPr>
          <a:xfrm>
            <a:off x="9619615" y="5966460"/>
            <a:ext cx="1660525" cy="330835"/>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tx1"/>
                </a:solidFill>
                <a:latin typeface="+mj-ea"/>
                <a:ea typeface="+mj-ea"/>
                <a:cs typeface="MiSans" panose="00000500000000000000" charset="-122"/>
              </a:defRPr>
            </a:lvl1pPr>
          </a:lstStyle>
          <a:p>
            <a:pPr lvl="0" algn="r"/>
            <a:r>
              <a:rPr>
                <a:sym typeface="+mn-ea"/>
              </a:rPr>
              <a:t>单击此处编辑文本</a:t>
            </a:r>
            <a:endParaRPr>
              <a:sym typeface="+mn-ea"/>
            </a:endParaRPr>
          </a:p>
        </p:txBody>
      </p:sp>
      <p:sp>
        <p:nvSpPr>
          <p:cNvPr id="1048674" name="日期占位符 3"/>
          <p:cNvSpPr>
            <a:spLocks noGrp="1"/>
          </p:cNvSpPr>
          <p:nvPr>
            <p:ph type="dt" sz="half" idx="10"/>
            <p:custDataLst>
              <p:tags r:id="rId9"/>
            </p:custDataLst>
          </p:nvPr>
        </p:nvSpPr>
        <p:spPr>
          <a:xfrm>
            <a:off x="612000" y="6314400"/>
            <a:ext cx="2700000" cy="316800"/>
          </a:xfrm>
        </p:spPr>
        <p:txBody>
          <a:bodyPr/>
          <a:lstStyle>
            <a:lvl1pPr>
              <a:defRPr>
                <a:latin typeface="+mj-ea"/>
                <a:ea typeface="+mj-ea"/>
              </a:defRPr>
            </a:lvl1pPr>
          </a:lstStyle>
          <a:p>
            <a:fld id="{760FBDFE-C587-4B4C-A407-44438C67B59E}" type="datetimeFigureOut">
              <a:rPr lang="zh-CN" altLang="en-US" smtClean="0"/>
              <a:t/>
            </a:fld>
            <a:endParaRPr lang="zh-CN" altLang="en-US"/>
          </a:p>
        </p:txBody>
      </p:sp>
      <p:sp>
        <p:nvSpPr>
          <p:cNvPr id="1048676" name="页脚占位符 4"/>
          <p:cNvSpPr>
            <a:spLocks noGrp="1"/>
          </p:cNvSpPr>
          <p:nvPr>
            <p:ph type="ftr" sz="quarter" idx="11"/>
            <p:custDataLst>
              <p:tags r:id="rId10"/>
            </p:custDataLst>
          </p:nvPr>
        </p:nvSpPr>
        <p:spPr>
          <a:xfrm>
            <a:off x="4116000" y="6314400"/>
            <a:ext cx="3960000" cy="316800"/>
          </a:xfrm>
        </p:spPr>
        <p:txBody>
          <a:bodyPr/>
          <a:lstStyle>
            <a:lvl1pPr>
              <a:defRPr>
                <a:latin typeface="+mj-ea"/>
                <a:ea typeface="+mj-ea"/>
              </a:defRPr>
            </a:lvl1pPr>
          </a:lstStyle>
          <a:p>
            <a:endParaRPr lang="zh-CN" altLang="en-US"/>
          </a:p>
        </p:txBody>
      </p:sp>
      <p:sp>
        <p:nvSpPr>
          <p:cNvPr id="1048678" name="灯片编号占位符 5"/>
          <p:cNvSpPr>
            <a:spLocks noGrp="1"/>
          </p:cNvSpPr>
          <p:nvPr>
            <p:ph type="sldNum" sz="quarter" idx="12"/>
            <p:custDataLst>
              <p:tags r:id="rId11"/>
            </p:custDataLst>
          </p:nvPr>
        </p:nvSpPr>
        <p:spPr>
          <a:xfrm>
            <a:off x="8877600" y="6314400"/>
            <a:ext cx="2700000" cy="316800"/>
          </a:xfrm>
        </p:spPr>
        <p:txBody>
          <a:bodyPr/>
          <a:lstStyle>
            <a:lvl1pPr>
              <a:defRPr>
                <a:latin typeface="+mj-ea"/>
                <a:ea typeface="+mj-ea"/>
              </a:defRPr>
            </a:lvl1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8"/>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680"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j-ea"/>
                <a:ea typeface="+mj-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j-ea"/>
                <a:ea typeface="+mj-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j-ea"/>
                <a:ea typeface="+mj-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j-ea"/>
                <a:ea typeface="+mj-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j-ea"/>
                <a:ea typeface="+mj-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2"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68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68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0" descr="图片包含 游戏机, 灯光, 帽子  描述已自动生成"/>
          <p:cNvPicPr>
            <a:picLocks noChangeAspect="1"/>
          </p:cNvPicPr>
          <p:nvPr>
            <p:custDataLst>
              <p:tags r:id="rId2"/>
            </p:custDataLst>
          </p:nvPr>
        </p:nvPicPr>
        <p:blipFill>
          <a:blip r:embed="rId1">
            <a:clrChange>
              <a:clrFrom>
                <a:srgbClr val="1B0E60"/>
              </a:clrFrom>
              <a:clrTo>
                <a:srgbClr val="1B0E60">
                  <a:alpha val="0"/>
                </a:srgbClr>
              </a:clrTo>
            </a:clrChange>
          </a:blip>
          <a:stretch>
            <a:fillRect/>
          </a:stretch>
        </p:blipFill>
        <p:spPr>
          <a:xfrm flipH="1">
            <a:off x="3344778" y="0"/>
            <a:ext cx="8847221" cy="4975261"/>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cxnSp>
        <p:nvCxnSpPr>
          <p:cNvPr id="3145733" name="直接连接符 27"/>
          <p:cNvCxnSpPr/>
          <p:nvPr>
            <p:custDataLst>
              <p:tags r:id="rId3"/>
            </p:custDataLst>
          </p:nvPr>
        </p:nvCxnSpPr>
        <p:spPr>
          <a:xfrm>
            <a:off x="735013" y="6228346"/>
            <a:ext cx="1072197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0" name="副标题"/>
          <p:cNvSpPr txBox="1">
            <a:spLocks noGrp="1"/>
          </p:cNvSpPr>
          <p:nvPr>
            <p:ph type="body" idx="3" hasCustomPrompt="1"/>
            <p:custDataLst>
              <p:tags r:id="rId4"/>
            </p:custDataLst>
          </p:nvPr>
        </p:nvSpPr>
        <p:spPr>
          <a:xfrm>
            <a:off x="678815" y="1666875"/>
            <a:ext cx="1150620" cy="2825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200" b="0" i="0" u="none" strike="noStrike" kern="1200" cap="none" spc="300" normalizeH="0" baseline="0" noProof="1">
                <a:solidFill>
                  <a:schemeClr val="accent2"/>
                </a:solidFill>
                <a:latin typeface="+mj-ea"/>
                <a:ea typeface="+mj-ea"/>
                <a:cs typeface="MiSans" panose="00000500000000000000" charset="-122"/>
              </a:defRPr>
            </a:lvl1pPr>
          </a:lstStyle>
          <a:p>
            <a:pPr lvl="0" algn="l"/>
            <a:r>
              <a:rPr>
                <a:sym typeface="+mn-ea"/>
              </a:rPr>
              <a:t>编辑副标题</a:t>
            </a:r>
            <a:endParaRPr>
              <a:sym typeface="+mn-ea"/>
            </a:endParaRPr>
          </a:p>
        </p:txBody>
      </p:sp>
      <p:sp>
        <p:nvSpPr>
          <p:cNvPr id="1048692" name="标题"/>
          <p:cNvSpPr txBox="1">
            <a:spLocks noGrp="1"/>
          </p:cNvSpPr>
          <p:nvPr>
            <p:ph type="title" idx="2" hasCustomPrompt="1"/>
            <p:custDataLst>
              <p:tags r:id="rId5"/>
            </p:custDataLst>
          </p:nvPr>
        </p:nvSpPr>
        <p:spPr>
          <a:xfrm>
            <a:off x="678815" y="406400"/>
            <a:ext cx="6918960" cy="1236980"/>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gradFill>
                  <a:gsLst>
                    <a:gs pos="0">
                      <a:schemeClr val="accent1"/>
                    </a:gs>
                    <a:gs pos="100000">
                      <a:schemeClr val="accent2"/>
                    </a:gs>
                  </a:gsLst>
                  <a:lin ang="0" scaled="0"/>
                </a:gradFill>
                <a:latin typeface="+mj-ea"/>
                <a:ea typeface="+mj-ea"/>
                <a:cs typeface="+mj-ea"/>
              </a:defRPr>
            </a:lvl1pPr>
          </a:lstStyle>
          <a:p>
            <a:pPr lvl="0"/>
            <a:r>
              <a:rPr>
                <a:sym typeface="+mn-ea"/>
              </a:rPr>
              <a:t>单击编辑标题</a:t>
            </a:r>
            <a:endParaRPr>
              <a:sym typeface="+mn-ea"/>
            </a:endParaRPr>
          </a:p>
        </p:txBody>
      </p:sp>
      <p:cxnSp>
        <p:nvCxnSpPr>
          <p:cNvPr id="3145735" name="直接连接符 43"/>
          <p:cNvCxnSpPr/>
          <p:nvPr>
            <p:custDataLst>
              <p:tags r:id="rId6"/>
            </p:custDataLst>
          </p:nvPr>
        </p:nvCxnSpPr>
        <p:spPr>
          <a:xfrm>
            <a:off x="1845336" y="1807845"/>
            <a:ext cx="447040" cy="0"/>
          </a:xfrm>
          <a:prstGeom prst="line">
            <a:avLst/>
          </a:prstGeom>
          <a:ln w="15875">
            <a:gradFill flip="none" rotWithShape="1">
              <a:gsLst>
                <a:gs pos="0">
                  <a:schemeClr val="accent2">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sp>
        <p:nvSpPr>
          <p:cNvPr id="1048694" name="日期占位符 2"/>
          <p:cNvSpPr>
            <a:spLocks noGrp="1"/>
          </p:cNvSpPr>
          <p:nvPr>
            <p:ph type="dt" sz="half" idx="10"/>
            <p:custDataLst>
              <p:tags r:id="rId7"/>
            </p:custDataLst>
          </p:nvPr>
        </p:nvSpPr>
        <p:spPr>
          <a:xfrm>
            <a:off x="612000" y="6314400"/>
            <a:ext cx="2700000" cy="316800"/>
          </a:xfrm>
        </p:spPr>
        <p:txBody>
          <a:bodyPr/>
          <a:lstStyle>
            <a:lvl1pPr>
              <a:defRPr>
                <a:latin typeface="+mn-ea"/>
                <a:ea typeface="+mn-ea"/>
              </a:defRPr>
            </a:lvl1pPr>
          </a:lstStyle>
          <a:p>
            <a:fld id="{760FBDFE-C587-4B4C-A407-44438C67B59E}" type="datetimeFigureOut">
              <a:rPr lang="zh-CN" altLang="en-US" smtClean="0"/>
              <a:t/>
            </a:fld>
            <a:endParaRPr lang="zh-CN" altLang="en-US"/>
          </a:p>
        </p:txBody>
      </p:sp>
      <p:sp>
        <p:nvSpPr>
          <p:cNvPr id="1048696" name="页脚占位符 3"/>
          <p:cNvSpPr>
            <a:spLocks noGrp="1"/>
          </p:cNvSpPr>
          <p:nvPr>
            <p:ph type="ftr" sz="quarter" idx="11"/>
            <p:custDataLst>
              <p:tags r:id="rId8"/>
            </p:custDataLst>
          </p:nvPr>
        </p:nvSpPr>
        <p:spPr>
          <a:xfrm>
            <a:off x="4116000" y="6314400"/>
            <a:ext cx="3960000" cy="316800"/>
          </a:xfrm>
        </p:spPr>
        <p:txBody>
          <a:bodyPr/>
          <a:lstStyle>
            <a:lvl1pPr>
              <a:defRPr>
                <a:latin typeface="+mn-ea"/>
                <a:ea typeface="+mn-ea"/>
              </a:defRPr>
            </a:lvl1pPr>
          </a:lstStyle>
          <a:p>
            <a:endParaRPr lang="zh-CN" altLang="en-US"/>
          </a:p>
        </p:txBody>
      </p:sp>
      <p:sp>
        <p:nvSpPr>
          <p:cNvPr id="1048698" name="灯片编号占位符 4"/>
          <p:cNvSpPr>
            <a:spLocks noGrp="1"/>
          </p:cNvSpPr>
          <p:nvPr>
            <p:ph type="sldNum" sz="quarter" idx="12"/>
            <p:custDataLst>
              <p:tags r:id="rId9"/>
            </p:custDataLst>
          </p:nvPr>
        </p:nvSpPr>
        <p:spPr>
          <a:xfrm>
            <a:off x="8877600" y="6314400"/>
            <a:ext cx="2700000" cy="316800"/>
          </a:xfrm>
        </p:spPr>
        <p:txBody>
          <a:bodyPr/>
          <a:lstStyle>
            <a:lvl1pPr>
              <a:defRPr>
                <a:latin typeface="+mn-ea"/>
                <a:ea typeface="+mn-ea"/>
              </a:defRPr>
            </a:lvl1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cxnSp>
        <p:nvCxnSpPr>
          <p:cNvPr id="3145737" name="直接连接符 22"/>
          <p:cNvCxnSpPr/>
          <p:nvPr>
            <p:custDataLst>
              <p:tags r:id="rId1"/>
            </p:custDataLst>
          </p:nvPr>
        </p:nvCxnSpPr>
        <p:spPr>
          <a:xfrm flipH="1">
            <a:off x="9185961" y="3519488"/>
            <a:ext cx="2529975"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cxnSp>
        <p:nvCxnSpPr>
          <p:cNvPr id="3145739" name="直接连接符 15"/>
          <p:cNvCxnSpPr/>
          <p:nvPr>
            <p:custDataLst>
              <p:tags r:id="rId2"/>
            </p:custDataLst>
          </p:nvPr>
        </p:nvCxnSpPr>
        <p:spPr>
          <a:xfrm>
            <a:off x="515176" y="3519488"/>
            <a:ext cx="2529975"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pic>
        <p:nvPicPr>
          <p:cNvPr id="2097161" name="图片 48"/>
          <p:cNvPicPr>
            <a:picLocks noChangeAspect="1"/>
          </p:cNvPicPr>
          <p:nvPr>
            <p:custDataLst>
              <p:tags r:id="rId4"/>
            </p:custDataLst>
          </p:nvPr>
        </p:nvPicPr>
        <p:blipFill>
          <a:blip r:embed="rId3"/>
          <a:srcRect l="47465" t="15910" r="3826" b="22729"/>
          <a:stretch>
            <a:fillRect/>
          </a:stretch>
        </p:blipFill>
        <p:spPr>
          <a:xfrm>
            <a:off x="17363" y="3737291"/>
            <a:ext cx="3271828" cy="3120709"/>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pic>
        <p:nvPicPr>
          <p:cNvPr id="2097163" name="图片 68"/>
          <p:cNvPicPr>
            <a:picLocks noChangeAspect="1"/>
          </p:cNvPicPr>
          <p:nvPr>
            <p:custDataLst>
              <p:tags r:id="rId5"/>
            </p:custDataLst>
          </p:nvPr>
        </p:nvPicPr>
        <p:blipFill>
          <a:blip r:embed="rId3"/>
          <a:srcRect l="47465" t="15910" r="3826" b="22729"/>
          <a:stretch>
            <a:fillRect/>
          </a:stretch>
        </p:blipFill>
        <p:spPr>
          <a:xfrm flipH="1">
            <a:off x="8917323" y="3737291"/>
            <a:ext cx="3271828" cy="3120709"/>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00" name="节编号"/>
          <p:cNvSpPr txBox="1">
            <a:spLocks noGrp="1"/>
          </p:cNvSpPr>
          <p:nvPr>
            <p:ph type="body" idx="2" hasCustomPrompt="1"/>
            <p:custDataLst>
              <p:tags r:id="rId6"/>
            </p:custDataLst>
          </p:nvPr>
        </p:nvSpPr>
        <p:spPr>
          <a:xfrm>
            <a:off x="1151573" y="1497965"/>
            <a:ext cx="9888855" cy="109791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0" i="0" u="none" strike="noStrike" kern="1200" cap="none" spc="300" normalizeH="0" baseline="0" noProof="1">
                <a:solidFill>
                  <a:schemeClr val="tx1"/>
                </a:solidFill>
                <a:latin typeface="+mj-ea"/>
                <a:ea typeface="+mj-ea"/>
                <a:cs typeface="MiSans" panose="00000500000000000000" charset="-122"/>
              </a:defRPr>
            </a:lvl1pPr>
          </a:lstStyle>
          <a:p>
            <a:pPr lvl="0" algn="ctr"/>
            <a:r>
              <a:rPr>
                <a:sym typeface="+mn-ea"/>
              </a:rPr>
              <a:t>编辑节编号</a:t>
            </a:r>
            <a:endParaRPr>
              <a:sym typeface="+mn-ea"/>
            </a:endParaRPr>
          </a:p>
        </p:txBody>
      </p:sp>
      <p:sp>
        <p:nvSpPr>
          <p:cNvPr id="1048702" name="标题"/>
          <p:cNvSpPr txBox="1">
            <a:spLocks noGrp="1"/>
          </p:cNvSpPr>
          <p:nvPr>
            <p:ph type="title" idx="1" hasCustomPrompt="1"/>
            <p:custDataLst>
              <p:tags r:id="rId7"/>
            </p:custDataLst>
          </p:nvPr>
        </p:nvSpPr>
        <p:spPr>
          <a:xfrm>
            <a:off x="3044825" y="2595245"/>
            <a:ext cx="6141085" cy="184848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sz="5400" b="0" i="0" u="none" strike="noStrike" kern="1200" cap="none" spc="300" normalizeH="0" baseline="0" noProof="1" err="1">
                <a:gradFill>
                  <a:gsLst>
                    <a:gs pos="0">
                      <a:schemeClr val="accent1"/>
                    </a:gs>
                    <a:gs pos="100000">
                      <a:schemeClr val="accent2"/>
                    </a:gs>
                  </a:gsLst>
                  <a:lin ang="0" scaled="0"/>
                </a:gradFill>
                <a:latin typeface="+mj-ea"/>
                <a:ea typeface="+mj-ea"/>
                <a:cs typeface="+mj-ea"/>
              </a:defRPr>
            </a:lvl1pPr>
          </a:lstStyle>
          <a:p>
            <a:pPr lvl="0" algn="ctr"/>
            <a:r>
              <a:rPr>
                <a:sym typeface="+mn-ea"/>
              </a:rPr>
              <a:t>单击此处编辑标题</a:t>
            </a:r>
            <a:endParaRPr>
              <a:sym typeface="+mn-ea"/>
            </a:endParaRPr>
          </a:p>
        </p:txBody>
      </p:sp>
      <p:sp>
        <p:nvSpPr>
          <p:cNvPr id="104870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6"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08"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5" name="图片 10"/>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10" name="正文"/>
          <p:cNvSpPr txBox="1">
            <a:spLocks noGrp="1"/>
          </p:cNvSpPr>
          <p:nvPr>
            <p:ph idx="3"/>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2"/>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16"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8"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20"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7" name="图片 14"/>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22"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4"/>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26"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8" name="标题"/>
          <p:cNvSpPr txBox="1">
            <a:spLocks noGrp="1"/>
          </p:cNvSpPr>
          <p:nvPr>
            <p:ph type="title" idx="2"/>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0"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4"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36"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9" name="图片 6"/>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38"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40"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2"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44"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71"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4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3"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52"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5"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4"/>
            </p:custDataLst>
          </p:nvPr>
        </p:nvSpPr>
        <p:spPr>
          <a:xfrm>
            <a:off x="608400" y="1324800"/>
            <a:ext cx="109692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panose="00000500000000000000" charset="-122"/>
              </a:defRPr>
            </a:lvl1pPr>
          </a:lstStyle>
          <a:p>
            <a:pPr lvl="0" algn="l"/>
            <a:r>
              <a:rPr>
                <a:sym typeface="+mn-ea"/>
              </a:rPr>
              <a:t>单击此处编辑母版副标题样式</a:t>
            </a:r>
            <a:endParaRPr>
              <a:sym typeface="+mn-ea"/>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7" name="图片 20" descr="图片包含 游戏机, 灯光, 帽子  描述已自动生成"/>
          <p:cNvPicPr>
            <a:picLocks noChangeAspect="1"/>
          </p:cNvPicPr>
          <p:nvPr>
            <p:custDataLst>
              <p:tags r:id="rId2"/>
            </p:custDataLst>
          </p:nvPr>
        </p:nvPicPr>
        <p:blipFill>
          <a:blip r:embed="rId1">
            <a:clrChange>
              <a:clrFrom>
                <a:srgbClr val="1B0E60"/>
              </a:clrFrom>
              <a:clrTo>
                <a:srgbClr val="1B0E60">
                  <a:alpha val="0"/>
                </a:srgbClr>
              </a:clrTo>
            </a:clrChange>
          </a:blip>
          <a:stretch>
            <a:fillRect/>
          </a:stretch>
        </p:blipFill>
        <p:spPr>
          <a:xfrm flipH="1">
            <a:off x="3120390" y="0"/>
            <a:ext cx="9071810" cy="5101559"/>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sp>
        <p:nvSpPr>
          <p:cNvPr id="1048770" name="椭圆 38"/>
          <p:cNvSpPr/>
          <p:nvPr>
            <p:custDataLst>
              <p:tags r:id="rId3"/>
            </p:custDataLst>
          </p:nvPr>
        </p:nvSpPr>
        <p:spPr>
          <a:xfrm>
            <a:off x="700405" y="1841500"/>
            <a:ext cx="749935" cy="749935"/>
          </a:xfrm>
          <a:prstGeom prst="ellipse">
            <a:avLst/>
          </a:prstGeom>
          <a:gradFill flip="none" rotWithShape="1">
            <a:gsLst>
              <a:gs pos="0">
                <a:schemeClr val="accent1">
                  <a:alpha val="0"/>
                </a:schemeClr>
              </a:gs>
              <a:gs pos="100000">
                <a:schemeClr val="accent1">
                  <a:alpha val="60000"/>
                </a:schemeClr>
              </a:gs>
            </a:gsLst>
            <a:lin ang="135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rgbClr val="FF00D9"/>
                  </a:gs>
                  <a:gs pos="100000">
                    <a:srgbClr val="FF00D9"/>
                  </a:gs>
                </a:gsLst>
                <a:lin ang="5400000" scaled="1"/>
              </a:gradFill>
              <a:cs typeface="MiSans" panose="00000500000000000000" charset="-122"/>
            </a:endParaRPr>
          </a:p>
        </p:txBody>
      </p:sp>
      <p:sp>
        <p:nvSpPr>
          <p:cNvPr id="1048772" name="标题"/>
          <p:cNvSpPr txBox="1">
            <a:spLocks noGrp="1"/>
          </p:cNvSpPr>
          <p:nvPr>
            <p:ph type="title" idx="3" hasCustomPrompt="1"/>
            <p:custDataLst>
              <p:tags r:id="rId4"/>
            </p:custDataLst>
          </p:nvPr>
        </p:nvSpPr>
        <p:spPr>
          <a:xfrm>
            <a:off x="984250" y="1533525"/>
            <a:ext cx="5142230" cy="258381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300" normalizeH="0" baseline="0" noProof="1">
                <a:gradFill>
                  <a:gsLst>
                    <a:gs pos="0">
                      <a:schemeClr val="accent1"/>
                    </a:gs>
                    <a:gs pos="100000">
                      <a:schemeClr val="accent2"/>
                    </a:gs>
                  </a:gsLst>
                  <a:lin ang="0" scaled="0"/>
                </a:gradFill>
                <a:latin typeface="+mj-ea"/>
                <a:ea typeface="+mj-ea"/>
                <a:cs typeface="MiSans" panose="00000500000000000000" charset="-122"/>
              </a:defRPr>
            </a:lvl1pPr>
          </a:lstStyle>
          <a:p>
            <a:pPr lvl="0" algn="l"/>
            <a:r>
              <a:rPr err="1">
                <a:sym typeface="+mn-ea"/>
              </a:rPr>
              <a:t>编辑标题</a:t>
            </a:r>
            <a:endParaRPr>
              <a:sym typeface="+mn-ea"/>
            </a:endParaRPr>
          </a:p>
        </p:txBody>
      </p:sp>
      <p:cxnSp>
        <p:nvCxnSpPr>
          <p:cNvPr id="3145741" name="直接连接符 7"/>
          <p:cNvCxnSpPr/>
          <p:nvPr>
            <p:custDataLst>
              <p:tags r:id="rId5"/>
            </p:custDataLst>
          </p:nvPr>
        </p:nvCxnSpPr>
        <p:spPr>
          <a:xfrm>
            <a:off x="2780331" y="6132093"/>
            <a:ext cx="875411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74" name="署名"/>
          <p:cNvSpPr txBox="1">
            <a:spLocks noGrp="1"/>
          </p:cNvSpPr>
          <p:nvPr>
            <p:ph type="body" idx="1" hasCustomPrompt="1"/>
            <p:custDataLst>
              <p:tags r:id="rId6"/>
            </p:custDataLst>
          </p:nvPr>
        </p:nvSpPr>
        <p:spPr>
          <a:xfrm>
            <a:off x="984048" y="5967095"/>
            <a:ext cx="1660525" cy="33083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tx1"/>
                </a:solidFill>
                <a:latin typeface="+mn-ea"/>
                <a:ea typeface="+mn-ea"/>
                <a:cs typeface="MiSans" panose="00000500000000000000" charset="-122"/>
              </a:defRPr>
            </a:lvl1pPr>
          </a:lstStyle>
          <a:p>
            <a:pPr lvl="0" algn="l"/>
            <a:r>
              <a:rPr>
                <a:sym typeface="+mn-ea"/>
              </a:rPr>
              <a:t>单击此处编辑文本</a:t>
            </a:r>
            <a:endParaRPr>
              <a:sym typeface="+mn-ea"/>
            </a:endParaRPr>
          </a:p>
        </p:txBody>
      </p:sp>
      <p:sp>
        <p:nvSpPr>
          <p:cNvPr id="1048776"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80"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78.xml" /><Relationship Id="rId14" Type="http://schemas.openxmlformats.org/officeDocument/2006/relationships/tags" Target="../tags/tag79.xml" /><Relationship Id="rId15" Type="http://schemas.openxmlformats.org/officeDocument/2006/relationships/tags" Target="../tags/tag80.xml" /><Relationship Id="rId16" Type="http://schemas.openxmlformats.org/officeDocument/2006/relationships/tags" Target="../tags/tag81.xml" /><Relationship Id="rId17" Type="http://schemas.openxmlformats.org/officeDocument/2006/relationships/tags" Target="../tags/tag82.xml" /><Relationship Id="rId18" Type="http://schemas.openxmlformats.org/officeDocument/2006/relationships/tags" Target="../tags/tag83.xml" /><Relationship Id="rId19" Type="http://schemas.openxmlformats.org/officeDocument/2006/relationships/tags" Target="../tags/tag8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654"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6"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0" name="文本占位符 1"/>
          <p:cNvSpPr>
            <a:spLocks noGrp="1"/>
          </p:cNvSpPr>
          <p:nvPr>
            <p:ph type="body" idx="21"/>
            <p:custDataLst>
              <p:tags r:id="rId17"/>
            </p:custDataLst>
          </p:nvPr>
        </p:nvSpPr>
        <p:spPr>
          <a:xfrm>
            <a:off x="608399" y="1413194"/>
            <a:ext cx="10969199" cy="4763769"/>
          </a:xfrm>
          <a:prstGeom prst="rect">
            <a:avLst/>
          </a:prstGeom>
          <a:ln>
            <a:noFill/>
            <a:prstDash val="sysDash"/>
          </a:ln>
        </p:spPr>
        <p:txBody>
          <a:bodyPr vert="horz" lIns="90000" tIns="46800" rIns="90000" bIns="46800" rtlCol="0">
            <a:normAutofit/>
          </a:bodyPr>
          <a:lstStyle/>
          <a:p>
            <a:pPr marR="0" lvl="0">
              <a:spcBef>
                <a:spcPts val="1200"/>
              </a:spcBef>
              <a:spcAft>
                <a:spcPct val="0"/>
              </a:spcAft>
              <a:buClrTx/>
              <a:buSzTx/>
            </a:pPr>
            <a:r>
              <a:rPr lang="zh-CN" altLang="en-US"/>
              <a:t>单击此处编辑母版文本样式</a:t>
            </a:r>
            <a:endParaRPr lang="zh-CN" altLang="en-US"/>
          </a:p>
          <a:p>
            <a:pPr marR="0" lvl="1">
              <a:spcBef>
                <a:spcPts val="1200"/>
              </a:spcBef>
              <a:spcAft>
                <a:spcPct val="0"/>
              </a:spcAft>
              <a:tabLst>
                <a:tab pos="1609725"/>
              </a:tabLst>
            </a:pPr>
            <a:r>
              <a:rPr lang="zh-CN" altLang="en-US"/>
              <a:t>二级</a:t>
            </a:r>
            <a:endParaRPr lang="zh-CN" altLang="en-US"/>
          </a:p>
          <a:p>
            <a:pPr marR="0" lvl="2">
              <a:spcBef>
                <a:spcPts val="1200"/>
              </a:spcBef>
              <a:spcAft>
                <a:spcPct val="0"/>
              </a:spcAft>
            </a:pPr>
            <a:r>
              <a:rPr lang="zh-CN" altLang="en-US"/>
              <a:t>三级</a:t>
            </a:r>
            <a:endParaRPr lang="zh-CN" altLang="en-US"/>
          </a:p>
          <a:p>
            <a:pPr marR="0" lvl="3">
              <a:spcBef>
                <a:spcPts val="1200"/>
              </a:spcBef>
              <a:spcAft>
                <a:spcPct val="0"/>
              </a:spcAft>
            </a:pPr>
            <a:r>
              <a:rPr lang="zh-CN" altLang="en-US"/>
              <a:t>四级</a:t>
            </a:r>
            <a:endParaRPr lang="zh-CN" altLang="en-US"/>
          </a:p>
          <a:p>
            <a:pPr marR="0" lvl="4">
              <a:spcBef>
                <a:spcPts val="1200"/>
              </a:spcBef>
              <a:spcAft>
                <a:spcPct val="0"/>
              </a:spcAft>
            </a:pPr>
            <a:r>
              <a:rPr lang="zh-CN" altLang="en-US"/>
              <a:t>五级</a:t>
            </a:r>
            <a:endParaRPr lang="zh-CN" altLang="en-US"/>
          </a:p>
        </p:txBody>
      </p:sp>
      <p:sp>
        <p:nvSpPr>
          <p:cNvPr id="1048662" name="标题占位符 2"/>
          <p:cNvSpPr>
            <a:spLocks noGrp="1"/>
          </p:cNvSpPr>
          <p:nvPr>
            <p:ph type="title"/>
            <p:custDataLst>
              <p:tags r:id="rId18"/>
            </p:custDataLst>
          </p:nvPr>
        </p:nvSpPr>
        <p:spPr>
          <a:xfrm>
            <a:off x="608399" y="365125"/>
            <a:ext cx="10969199" cy="979581"/>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508" r:id="rId2"/>
    <p:sldLayoutId id="2147484509" r:id="rId3"/>
    <p:sldLayoutId id="2147484510" r:id="rId4"/>
    <p:sldLayoutId id="2147484511" r:id="rId5"/>
    <p:sldLayoutId id="2147484512" r:id="rId6"/>
    <p:sldLayoutId id="2147484513" r:id="rId7"/>
    <p:sldLayoutId id="2147484514" r:id="rId8"/>
    <p:sldLayoutId id="2147484515" r:id="rId9"/>
    <p:sldLayoutId id="2147484516" r:id="rId10"/>
    <p:sldLayoutId id="2147484517"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gradFill>
            <a:gsLst>
              <a:gs pos="0">
                <a:schemeClr val="accent1"/>
              </a:gs>
              <a:gs pos="100000">
                <a:schemeClr val="accent2"/>
              </a:gs>
            </a:gsLst>
            <a:lin ang="0" scaled="0"/>
          </a:gradFill>
          <a:latin typeface="+mj-ea"/>
          <a:ea typeface="+mj-ea"/>
          <a:cs typeface="MiSans" panose="00000500000000000000" charset="-122"/>
          <a:sym typeface="MiSan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iSans"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solidFill>
          <a:latin typeface="+mn-ea"/>
          <a:ea typeface="+mn-ea"/>
          <a:cs typeface="MiSans"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solidFill>
          <a:latin typeface="+mn-ea"/>
          <a:ea typeface="+mn-ea"/>
          <a:cs typeface="MiSans"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solidFill>
          <a:latin typeface="+mn-ea"/>
          <a:ea typeface="+mn-ea"/>
          <a:cs typeface="MiSans"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solidFill>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notesSlide" Target="../notesSlides/notesSlide2.xml" /><Relationship Id="rId20" Type="http://schemas.openxmlformats.org/officeDocument/2006/relationships/tags" Target="../tags/tag106.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14" Type="http://schemas.openxmlformats.org/officeDocument/2006/relationships/tags" Target="../tags/tag169.xml" /><Relationship Id="rId15" Type="http://schemas.openxmlformats.org/officeDocument/2006/relationships/tags" Target="../tags/tag170.xml" /><Relationship Id="rId16" Type="http://schemas.openxmlformats.org/officeDocument/2006/relationships/tags" Target="../tags/tag171.xml" /><Relationship Id="rId17" Type="http://schemas.openxmlformats.org/officeDocument/2006/relationships/tags" Target="../tags/tag172.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12100100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4"/>
            <p:custDataLst>
              <p:tags r:id="rId3"/>
            </p:custDataLst>
          </p:nvPr>
        </p:nvSpPr>
        <p:spPr/>
        <p:txBody>
          <a:bodyPr/>
          <a:lstStyle/>
          <a:p>
            <a:r>
              <a:rPr lang="zh-CN" altLang="en-US"/>
              <a:t>A CLICK TO UNLIMITED POSSIBILITES,a click to unlimited possibilities</a:t>
            </a:r>
            <a:endParaRPr lang="zh-CN" altLang="en-US"/>
          </a:p>
        </p:txBody>
      </p:sp>
      <p:sp>
        <p:nvSpPr>
          <p:cNvPr id="1048650" name="标题 6"/>
          <p:cNvSpPr>
            <a:spLocks noGrp="1"/>
          </p:cNvSpPr>
          <p:nvPr>
            <p:ph type="title" idx="3"/>
            <p:custDataLst>
              <p:tags r:id="rId4"/>
            </p:custDataLst>
          </p:nvPr>
        </p:nvSpPr>
        <p:spPr/>
        <p:txBody>
          <a:bodyPr>
            <a:normAutofit fontScale="90000"/>
          </a:bodyPr>
          <a:lstStyle/>
          <a:p>
            <a:r>
              <a:rPr lang="zh-CN" altLang="en-US"/>
              <a:t>医药新品上市市场推广策略的影响因素分析</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A CLICK TO UNLIMITED POSSIBILITES</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6" name="文本占位符 2"/>
          <p:cNvSpPr>
            <a:spLocks noGrp="1"/>
          </p:cNvSpPr>
          <p:nvPr>
            <p:ph type="body" idx="3"/>
            <p:custDataLst>
              <p:tags r:id="rId3"/>
            </p:custDataLst>
          </p:nvPr>
        </p:nvSpPr>
        <p:spPr/>
        <p:txBody>
          <a:bodyPr/>
          <a:lstStyle/>
          <a:p>
            <a:r>
              <a:rPr lang="zh-CN" altLang="en-US"/>
              <a:t>CONTENTS</a:t>
            </a:r>
            <a:endParaRPr lang="zh-CN" altLang="en-US"/>
          </a:p>
        </p:txBody>
      </p:sp>
      <p:sp>
        <p:nvSpPr>
          <p:cNvPr id="1048798" name="标题 5"/>
          <p:cNvSpPr>
            <a:spLocks noGrp="1"/>
          </p:cNvSpPr>
          <p:nvPr>
            <p:ph type="title" idx="2"/>
            <p:custDataLst>
              <p:tags r:id="rId4"/>
            </p:custDataLst>
          </p:nvPr>
        </p:nvSpPr>
        <p:spPr/>
        <p:txBody>
          <a:bodyPr>
            <a:normAutofit fontScale="96970"/>
          </a:bodyPr>
          <a:lstStyle/>
          <a:p>
            <a:r>
              <a:rPr lang="zh-CN" altLang="en-US"/>
              <a:t>目录</a:t>
            </a:r>
            <a:endParaRPr lang="zh-CN" altLang="en-US"/>
          </a:p>
        </p:txBody>
      </p:sp>
      <p:sp>
        <p:nvSpPr>
          <p:cNvPr id="1048800" name="矩形: 圆角 17"/>
          <p:cNvSpPr/>
          <p:nvPr>
            <p:custDataLst>
              <p:tags r:id="rId5"/>
            </p:custDataLst>
          </p:nvPr>
        </p:nvSpPr>
        <p:spPr>
          <a:xfrm>
            <a:off x="535940" y="2777490"/>
            <a:ext cx="2021840"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02" name="序号"/>
          <p:cNvSpPr txBox="1"/>
          <p:nvPr>
            <p:custDataLst>
              <p:tags r:id="rId6"/>
            </p:custDataLst>
          </p:nvPr>
        </p:nvSpPr>
        <p:spPr>
          <a:xfrm>
            <a:off x="750570" y="2962275"/>
            <a:ext cx="160782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01.</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04" name="标题"/>
          <p:cNvSpPr txBox="1"/>
          <p:nvPr>
            <p:custDataLst>
              <p:tags r:id="rId7"/>
            </p:custDataLst>
          </p:nvPr>
        </p:nvSpPr>
        <p:spPr>
          <a:xfrm>
            <a:off x="750570" y="3623945"/>
            <a:ext cx="1722120" cy="1349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300">
                <a:solidFill>
                  <a:schemeClr val="tx1"/>
                </a:solidFill>
                <a:latin typeface="+mj-ea"/>
                <a:ea typeface="+mj-ea"/>
                <a:cs typeface="MiSans" panose="00000500000000000000" charset="-122"/>
              </a:rPr>
              <a:t>医药新品上市市场推广策略概述</a:t>
            </a:r>
            <a:endParaRPr lang="zh-CN" altLang="en-US" spc="300">
              <a:solidFill>
                <a:schemeClr val="tx1"/>
              </a:solidFill>
              <a:latin typeface="+mj-ea"/>
              <a:ea typeface="+mj-ea"/>
              <a:cs typeface="MiSans" panose="00000500000000000000" charset="-122"/>
            </a:endParaRPr>
          </a:p>
        </p:txBody>
      </p:sp>
      <p:sp>
        <p:nvSpPr>
          <p:cNvPr id="1048806" name="矩形: 圆角 71"/>
          <p:cNvSpPr/>
          <p:nvPr>
            <p:custDataLst>
              <p:tags r:id="rId8"/>
            </p:custDataLst>
          </p:nvPr>
        </p:nvSpPr>
        <p:spPr>
          <a:xfrm>
            <a:off x="2810510" y="2777490"/>
            <a:ext cx="2021840"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08" name="序号"/>
          <p:cNvSpPr txBox="1"/>
          <p:nvPr>
            <p:custDataLst>
              <p:tags r:id="rId9"/>
            </p:custDataLst>
          </p:nvPr>
        </p:nvSpPr>
        <p:spPr>
          <a:xfrm>
            <a:off x="3025140" y="2962275"/>
            <a:ext cx="160782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02.</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10" name="标题"/>
          <p:cNvSpPr txBox="1"/>
          <p:nvPr>
            <p:custDataLst>
              <p:tags r:id="rId10"/>
            </p:custDataLst>
          </p:nvPr>
        </p:nvSpPr>
        <p:spPr>
          <a:xfrm>
            <a:off x="3025140" y="3623945"/>
            <a:ext cx="1722120" cy="1349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pc="300">
                <a:latin typeface="+mj-ea"/>
                <a:ea typeface="+mj-ea"/>
                <a:cs typeface="MiSans" panose="00000500000000000000" charset="-122"/>
                <a:sym typeface="+mn-ea"/>
              </a:rPr>
              <a:t>影响医药新品上市市场推广策略的因素</a:t>
            </a:r>
            <a:endParaRPr lang="zh-CN" altLang="en-US" spc="300">
              <a:latin typeface="+mj-ea"/>
              <a:ea typeface="+mj-ea"/>
              <a:cs typeface="MiSans" panose="00000500000000000000" charset="-122"/>
              <a:sym typeface="+mn-ea"/>
            </a:endParaRPr>
          </a:p>
        </p:txBody>
      </p:sp>
      <p:sp>
        <p:nvSpPr>
          <p:cNvPr id="1048812" name="矩形: 圆角 78"/>
          <p:cNvSpPr/>
          <p:nvPr>
            <p:custDataLst>
              <p:tags r:id="rId11"/>
            </p:custDataLst>
          </p:nvPr>
        </p:nvSpPr>
        <p:spPr>
          <a:xfrm>
            <a:off x="5085080" y="2777490"/>
            <a:ext cx="2021840"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14" name="序号"/>
          <p:cNvSpPr txBox="1"/>
          <p:nvPr>
            <p:custDataLst>
              <p:tags r:id="rId12"/>
            </p:custDataLst>
          </p:nvPr>
        </p:nvSpPr>
        <p:spPr>
          <a:xfrm>
            <a:off x="5300345" y="2962275"/>
            <a:ext cx="160782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03.</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16" name="标题"/>
          <p:cNvSpPr txBox="1"/>
          <p:nvPr>
            <p:custDataLst>
              <p:tags r:id="rId13"/>
            </p:custDataLst>
          </p:nvPr>
        </p:nvSpPr>
        <p:spPr>
          <a:xfrm>
            <a:off x="5300345" y="3623945"/>
            <a:ext cx="1722120" cy="1349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pc="300">
                <a:latin typeface="+mj-ea"/>
                <a:ea typeface="+mj-ea"/>
                <a:cs typeface="MiSans" panose="00000500000000000000" charset="-122"/>
                <a:sym typeface="+mn-ea"/>
              </a:rPr>
              <a:t>医药新品上市市场推广策略的制定与实施</a:t>
            </a:r>
            <a:endParaRPr lang="zh-CN" altLang="en-US" spc="300">
              <a:latin typeface="+mj-ea"/>
              <a:ea typeface="+mj-ea"/>
              <a:cs typeface="MiSans" panose="00000500000000000000" charset="-122"/>
              <a:sym typeface="+mn-ea"/>
            </a:endParaRPr>
          </a:p>
        </p:txBody>
      </p:sp>
      <p:sp>
        <p:nvSpPr>
          <p:cNvPr id="1048818" name="矩形: 圆角 85"/>
          <p:cNvSpPr/>
          <p:nvPr>
            <p:custDataLst>
              <p:tags r:id="rId14"/>
            </p:custDataLst>
          </p:nvPr>
        </p:nvSpPr>
        <p:spPr>
          <a:xfrm>
            <a:off x="7359650" y="2777490"/>
            <a:ext cx="2021840"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20" name="序号"/>
          <p:cNvSpPr txBox="1"/>
          <p:nvPr>
            <p:custDataLst>
              <p:tags r:id="rId15"/>
            </p:custDataLst>
          </p:nvPr>
        </p:nvSpPr>
        <p:spPr>
          <a:xfrm>
            <a:off x="7574915" y="2962275"/>
            <a:ext cx="160782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04.</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22" name="标题"/>
          <p:cNvSpPr txBox="1"/>
          <p:nvPr>
            <p:custDataLst>
              <p:tags r:id="rId16"/>
            </p:custDataLst>
          </p:nvPr>
        </p:nvSpPr>
        <p:spPr>
          <a:xfrm>
            <a:off x="7574915" y="3623945"/>
            <a:ext cx="1722120" cy="1349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pc="300">
                <a:latin typeface="+mj-ea"/>
                <a:ea typeface="+mj-ea"/>
                <a:cs typeface="MiSans" panose="00000500000000000000" charset="-122"/>
                <a:sym typeface="+mn-ea"/>
              </a:rPr>
              <a:t>医药新品上市市场推广策略的效果评估与调整</a:t>
            </a:r>
            <a:endParaRPr lang="zh-CN" altLang="en-US" spc="300">
              <a:latin typeface="+mj-ea"/>
              <a:ea typeface="+mj-ea"/>
              <a:cs typeface="MiSans" panose="00000500000000000000" charset="-122"/>
              <a:sym typeface="+mn-ea"/>
            </a:endParaRPr>
          </a:p>
        </p:txBody>
      </p:sp>
      <p:sp>
        <p:nvSpPr>
          <p:cNvPr id="1048824" name="矩形: 圆角 92"/>
          <p:cNvSpPr/>
          <p:nvPr>
            <p:custDataLst>
              <p:tags r:id="rId17"/>
            </p:custDataLst>
          </p:nvPr>
        </p:nvSpPr>
        <p:spPr>
          <a:xfrm>
            <a:off x="9634855" y="2777490"/>
            <a:ext cx="2021840"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26" name="序号"/>
          <p:cNvSpPr txBox="1"/>
          <p:nvPr>
            <p:custDataLst>
              <p:tags r:id="rId18"/>
            </p:custDataLst>
          </p:nvPr>
        </p:nvSpPr>
        <p:spPr>
          <a:xfrm>
            <a:off x="9849485" y="2962275"/>
            <a:ext cx="160782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05.</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28" name="标题"/>
          <p:cNvSpPr txBox="1"/>
          <p:nvPr>
            <p:custDataLst>
              <p:tags r:id="rId19"/>
            </p:custDataLst>
          </p:nvPr>
        </p:nvSpPr>
        <p:spPr>
          <a:xfrm>
            <a:off x="9849485" y="3623945"/>
            <a:ext cx="1722120" cy="134937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pc="300">
                <a:latin typeface="+mj-ea"/>
                <a:ea typeface="+mj-ea"/>
                <a:cs typeface="MiSans" panose="00000500000000000000" charset="-122"/>
                <a:sym typeface="+mn-ea"/>
              </a:rPr>
              <a:t>医药新品上市市场推广策略的未来发展趋势</a:t>
            </a:r>
            <a:endParaRPr lang="zh-CN" altLang="en-US" spc="300">
              <a:latin typeface="+mj-ea"/>
              <a:ea typeface="+mj-ea"/>
              <a:cs typeface="MiSans" panose="00000500000000000000" charset="-122"/>
              <a:sym typeface="+mn-ea"/>
            </a:endParaRPr>
          </a:p>
        </p:txBody>
      </p:sp>
    </p:spTree>
    <p:custDataLst>
      <p:tags r:id="rId20"/>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62" name="文本占位符 3"/>
          <p:cNvSpPr>
            <a:spLocks noGrp="1"/>
          </p:cNvSpPr>
          <p:nvPr>
            <p:ph type="body" idx="2"/>
            <p:custDataLst>
              <p:tags r:id="rId2"/>
            </p:custDataLst>
          </p:nvPr>
        </p:nvSpPr>
        <p:spPr/>
        <p:txBody>
          <a:bodyPr/>
          <a:lstStyle/>
          <a:p>
            <a:r>
              <a:rPr lang="zh-CN" altLang="en-US"/>
              <a:t>PART ONE</a:t>
            </a:r>
            <a:endParaRPr lang="zh-CN" altLang="en-US"/>
          </a:p>
        </p:txBody>
      </p:sp>
      <p:sp>
        <p:nvSpPr>
          <p:cNvPr id="1048864" name="标题 4"/>
          <p:cNvSpPr>
            <a:spLocks noGrp="1"/>
          </p:cNvSpPr>
          <p:nvPr>
            <p:ph type="title" idx="1"/>
            <p:custDataLst>
              <p:tags r:id="rId3"/>
            </p:custDataLst>
          </p:nvPr>
        </p:nvSpPr>
        <p:spPr/>
        <p:txBody>
          <a:bodyPr>
            <a:normAutofit fontScale="90741"/>
          </a:bodyPr>
          <a:lstStyle/>
          <a:p>
            <a:r>
              <a:rPr lang="zh-CN" altLang="en-US"/>
              <a:t>医药新品上市市场推广策略概述</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8" name="标题 2"/>
          <p:cNvSpPr>
            <a:spLocks noGrp="1"/>
          </p:cNvSpPr>
          <p:nvPr>
            <p:ph type="title" idx="1"/>
          </p:nvPr>
        </p:nvSpPr>
        <p:spPr/>
        <p:txBody>
          <a:bodyPr>
            <a:normAutofit fontScale="91667"/>
          </a:bodyPr>
          <a:lstStyle/>
          <a:p>
            <a:r>
              <a:rPr lang="zh-CN" altLang="en-US"/>
              <a:t>医药新品上市市场推广策略的定义</a:t>
            </a:r>
            <a:endParaRPr lang="zh-CN" altLang="en-US"/>
          </a:p>
        </p:txBody>
      </p:sp>
      <p:sp>
        <p:nvSpPr>
          <p:cNvPr id="104890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医药新品上市市场推广策略是指企业为了将新药推向市场而采取的一系列措施和手段</a:t>
            </a:r>
            <a:endParaRPr lang="zh-CN" altLang="en-US" sz="1200" spc="150">
              <a:solidFill>
                <a:schemeClr val="tx1">
                  <a:lumMod val="85000"/>
                  <a:lumOff val="15000"/>
                </a:schemeClr>
              </a:solidFill>
              <a:latin typeface="+mn-ea"/>
              <a:sym typeface="+mn-ea"/>
            </a:endParaRPr>
          </a:p>
        </p:txBody>
      </p:sp>
      <p:sp>
        <p:nvSpPr>
          <p:cNvPr id="104890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0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0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这些措施和手段包括市场调研、产品定位、定价策略、渠道建设、促销活动等</a:t>
            </a:r>
            <a:endParaRPr lang="zh-CN" altLang="en-US" sz="1200" spc="150">
              <a:solidFill>
                <a:schemeClr val="tx1">
                  <a:lumMod val="85000"/>
                  <a:lumOff val="15000"/>
                </a:schemeClr>
              </a:solidFill>
              <a:latin typeface="+mn-ea"/>
              <a:sym typeface="+mn-ea"/>
            </a:endParaRPr>
          </a:p>
        </p:txBody>
      </p:sp>
      <p:sp>
        <p:nvSpPr>
          <p:cNvPr id="104890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1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1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目的是使新药快速进入市场，提高品牌知名度和市场份额</a:t>
            </a:r>
            <a:endParaRPr lang="zh-CN" altLang="en-US" sz="1200" spc="150">
              <a:solidFill>
                <a:schemeClr val="tx1">
                  <a:lumMod val="85000"/>
                  <a:lumOff val="15000"/>
                </a:schemeClr>
              </a:solidFill>
              <a:latin typeface="+mn-ea"/>
              <a:sym typeface="+mn-ea"/>
            </a:endParaRPr>
          </a:p>
        </p:txBody>
      </p:sp>
      <p:sp>
        <p:nvSpPr>
          <p:cNvPr id="104891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1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1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医药新品上市市场推广策略的成功与否直接关系到企业的经营业绩和市场竞争力</a:t>
            </a:r>
            <a:endParaRPr lang="zh-CN" altLang="en-US" sz="1200" spc="150">
              <a:solidFill>
                <a:schemeClr val="tx1">
                  <a:lumMod val="85000"/>
                  <a:lumOff val="15000"/>
                </a:schemeClr>
              </a:solidFill>
              <a:latin typeface="+mn-ea"/>
              <a:sym typeface="+mn-ea"/>
            </a:endParaRPr>
          </a:p>
        </p:txBody>
      </p:sp>
      <p:sp>
        <p:nvSpPr>
          <p:cNvPr id="104892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2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56" name="标题 2"/>
          <p:cNvSpPr>
            <a:spLocks noGrp="1"/>
          </p:cNvSpPr>
          <p:nvPr>
            <p:ph type="title" idx="1"/>
          </p:nvPr>
        </p:nvSpPr>
        <p:spPr/>
        <p:txBody>
          <a:bodyPr>
            <a:normAutofit fontScale="91667"/>
          </a:bodyPr>
          <a:lstStyle/>
          <a:p>
            <a:r>
              <a:rPr lang="zh-CN" altLang="en-US"/>
              <a:t>医药新品上市市场推广策略的重要性</a:t>
            </a:r>
            <a:endParaRPr lang="zh-CN" altLang="en-US"/>
          </a:p>
        </p:txBody>
      </p:sp>
      <p:sp>
        <p:nvSpPr>
          <p:cNvPr id="1048958"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60"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62"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64"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66"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增加市场份额：通过合理的市场推广策略，医药新品可以获得更多的市场份额，提升企业的竞争力。</a:t>
            </a:r>
            <a:endParaRPr lang="zh-CN" altLang="en-US" sz="1400" spc="150">
              <a:solidFill>
                <a:schemeClr val="tx1"/>
              </a:solidFill>
              <a:effectLst/>
              <a:latin typeface="+mn-ea"/>
              <a:sym typeface="+mn-ea"/>
            </a:endParaRPr>
          </a:p>
        </p:txBody>
      </p:sp>
      <p:sp>
        <p:nvSpPr>
          <p:cNvPr id="1048968"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提升品牌知名度：有效的市场推广策略能够让医药新品快速被市场和消费者认知，提升品牌知名度。</a:t>
            </a:r>
            <a:endParaRPr lang="zh-CN" altLang="en-US" sz="1400" spc="150">
              <a:solidFill>
                <a:schemeClr val="tx1"/>
              </a:solidFill>
              <a:effectLst/>
              <a:latin typeface="+mn-ea"/>
              <a:sym typeface="+mn-ea"/>
            </a:endParaRPr>
          </a:p>
        </p:txBody>
      </p:sp>
      <p:sp>
        <p:nvSpPr>
          <p:cNvPr id="1048970"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提升患者治疗效果：好的市场推广策略可以让患者更好地了解医药新品，从而提升治疗效果。</a:t>
            </a:r>
            <a:endParaRPr lang="zh-CN" altLang="en-US" sz="1400" spc="150">
              <a:solidFill>
                <a:schemeClr val="tx1"/>
              </a:solidFill>
              <a:effectLst/>
              <a:latin typeface="+mn-ea"/>
              <a:sym typeface="+mn-ea"/>
            </a:endParaRPr>
          </a:p>
        </p:txBody>
      </p:sp>
      <p:sp>
        <p:nvSpPr>
          <p:cNvPr id="1048972"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推动行业发展：有效的医药新品市场推广策略可以推动整个医药行业的发展，促进技术创新和产品升级。</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6" name="标题 2"/>
          <p:cNvSpPr>
            <a:spLocks noGrp="1"/>
          </p:cNvSpPr>
          <p:nvPr>
            <p:ph type="title" idx="1"/>
          </p:nvPr>
        </p:nvSpPr>
        <p:spPr/>
        <p:txBody>
          <a:bodyPr>
            <a:normAutofit fontScale="91667"/>
          </a:bodyPr>
          <a:lstStyle/>
          <a:p>
            <a:r>
              <a:rPr lang="zh-CN" altLang="en-US"/>
              <a:t>医药新品上市市场推广策略的主要目标</a:t>
            </a:r>
            <a:endParaRPr lang="zh-CN" altLang="en-US"/>
          </a:p>
        </p:txBody>
      </p:sp>
      <p:sp>
        <p:nvSpPr>
          <p:cNvPr id="1049008"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010"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012" name="TextBox 2"/>
          <p:cNvSpPr txBox="1"/>
          <p:nvPr>
            <p:custDataLst>
              <p:tags r:id="rId4"/>
            </p:custDataLst>
          </p:nvPr>
        </p:nvSpPr>
        <p:spPr>
          <a:xfrm>
            <a:off x="763381" y="3137508"/>
            <a:ext cx="2278952" cy="1840235"/>
          </a:xfrm>
          <a:prstGeom prst="rect">
            <a:avLst/>
          </a:prstGeom>
          <a:noFill/>
        </p:spPr>
        <p:txBody>
          <a:bodyPr wrap="square" rtlCol="0">
            <a:normAutofit fontScale="7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提升品牌知名度：通过市场推广策略，让更多潜在客户了解和认识医药新品，提高品牌知名度。</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014"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016"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018" name="TextBox 2"/>
          <p:cNvSpPr txBox="1"/>
          <p:nvPr>
            <p:custDataLst>
              <p:tags r:id="rId7"/>
            </p:custDataLst>
          </p:nvPr>
        </p:nvSpPr>
        <p:spPr>
          <a:xfrm>
            <a:off x="3561327"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促进销售增长：通过有效的市场推广策略，吸引潜在客户购买医药新品，促进销售增长。</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020"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022"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024" name="TextBox 2"/>
          <p:cNvSpPr txBox="1"/>
          <p:nvPr>
            <p:custDataLst>
              <p:tags r:id="rId10"/>
            </p:custDataLst>
          </p:nvPr>
        </p:nvSpPr>
        <p:spPr>
          <a:xfrm>
            <a:off x="6356085"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提升市场份额：通过市场推广策略，增加医药新品在市场上的份额，提升市场竞争力。</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026"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028"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030" name="TextBox 2"/>
          <p:cNvSpPr txBox="1"/>
          <p:nvPr>
            <p:custDataLst>
              <p:tags r:id="rId13"/>
            </p:custDataLst>
          </p:nvPr>
        </p:nvSpPr>
        <p:spPr>
          <a:xfrm>
            <a:off x="9144465"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建立品牌忠诚度：通过市场推广策略，让客户对医药新品产生信任和好感，建立品牌忠诚度。</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4" name="文本占位符 3"/>
          <p:cNvSpPr>
            <a:spLocks noGrp="1"/>
          </p:cNvSpPr>
          <p:nvPr>
            <p:ph type="body" idx="2"/>
            <p:custDataLst>
              <p:tags r:id="rId2"/>
            </p:custDataLst>
          </p:nvPr>
        </p:nvSpPr>
        <p:spPr/>
        <p:txBody>
          <a:bodyPr/>
          <a:lstStyle/>
          <a:p>
            <a:r>
              <a:rPr lang="zh-CN" altLang="en-US"/>
              <a:t>PART TWO</a:t>
            </a:r>
            <a:endParaRPr lang="zh-CN" altLang="en-US"/>
          </a:p>
        </p:txBody>
      </p:sp>
      <p:sp>
        <p:nvSpPr>
          <p:cNvPr id="1049066" name="标题 4"/>
          <p:cNvSpPr>
            <a:spLocks noGrp="1"/>
          </p:cNvSpPr>
          <p:nvPr>
            <p:ph type="title" idx="1"/>
            <p:custDataLst>
              <p:tags r:id="rId3"/>
            </p:custDataLst>
          </p:nvPr>
        </p:nvSpPr>
        <p:spPr/>
        <p:txBody>
          <a:bodyPr>
            <a:normAutofit fontScale="90000"/>
          </a:bodyPr>
          <a:lstStyle/>
          <a:p>
            <a:r>
              <a:rPr lang="zh-CN" altLang="en-US"/>
              <a:t>影响医药新品上市市场推广策略的因素</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0" name="标题 2"/>
          <p:cNvSpPr>
            <a:spLocks noGrp="1"/>
          </p:cNvSpPr>
          <p:nvPr>
            <p:ph type="title" idx="1"/>
          </p:nvPr>
        </p:nvSpPr>
        <p:spPr/>
        <p:txBody>
          <a:bodyPr>
            <a:normAutofit fontScale="94444"/>
          </a:bodyPr>
          <a:lstStyle/>
          <a:p>
            <a:r>
              <a:rPr lang="zh-CN" altLang="en-US"/>
              <a:t>政策法规因素</a:t>
            </a:r>
            <a:endParaRPr lang="zh-CN" altLang="en-US"/>
          </a:p>
        </p:txBody>
      </p:sp>
      <p:sp>
        <p:nvSpPr>
          <p:cNvPr id="104910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10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药品审批政策：影响新药上市的时间和成本</a:t>
            </a:r>
            <a:endParaRPr lang="zh-CN" altLang="en-US" sz="2000" spc="150">
              <a:solidFill>
                <a:schemeClr val="tx1">
                  <a:lumMod val="75000"/>
                  <a:lumOff val="25000"/>
                </a:schemeClr>
              </a:solidFill>
              <a:latin typeface="+mn-ea"/>
              <a:sym typeface="+mn-ea"/>
            </a:endParaRPr>
          </a:p>
        </p:txBody>
      </p:sp>
      <p:sp>
        <p:nvSpPr>
          <p:cNvPr id="104910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10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11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医保政策：影响药品的市场需求和价格</a:t>
            </a:r>
            <a:endParaRPr lang="zh-CN" altLang="en-US" sz="2000" spc="150">
              <a:solidFill>
                <a:schemeClr val="tx1">
                  <a:lumMod val="75000"/>
                  <a:lumOff val="25000"/>
                </a:schemeClr>
              </a:solidFill>
              <a:latin typeface="+mn-ea"/>
              <a:sym typeface="+mn-ea"/>
            </a:endParaRPr>
          </a:p>
        </p:txBody>
      </p:sp>
      <p:sp>
        <p:nvSpPr>
          <p:cNvPr id="104911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11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11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药品广告法规：影响药品宣传和推广的方式</a:t>
            </a:r>
            <a:endParaRPr lang="zh-CN" altLang="en-US" sz="2000" spc="150">
              <a:solidFill>
                <a:schemeClr val="tx1">
                  <a:lumMod val="75000"/>
                  <a:lumOff val="25000"/>
                </a:schemeClr>
              </a:solidFill>
              <a:latin typeface="+mn-ea"/>
              <a:sym typeface="+mn-ea"/>
            </a:endParaRPr>
          </a:p>
        </p:txBody>
      </p:sp>
      <p:sp>
        <p:nvSpPr>
          <p:cNvPr id="104911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12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12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药品价格管理政策：影响药品定价和市场策略</a:t>
            </a:r>
            <a:endParaRPr lang="zh-CN" altLang="en-US" sz="2000" spc="150">
              <a:solidFill>
                <a:schemeClr val="tx1">
                  <a:lumMod val="75000"/>
                  <a:lumOff val="25000"/>
                </a:schemeClr>
              </a:solidFill>
              <a:latin typeface="+mn-ea"/>
              <a:sym typeface="+mn-ea"/>
            </a:endParaRPr>
          </a:p>
        </p:txBody>
      </p:sp>
      <p:sp>
        <p:nvSpPr>
          <p:cNvPr id="104912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8" name="标题 2"/>
          <p:cNvSpPr>
            <a:spLocks noGrp="1"/>
          </p:cNvSpPr>
          <p:nvPr>
            <p:ph type="title" idx="1"/>
          </p:nvPr>
        </p:nvSpPr>
        <p:spPr/>
        <p:txBody>
          <a:bodyPr>
            <a:normAutofit fontScale="94444"/>
          </a:bodyPr>
          <a:lstStyle/>
          <a:p>
            <a:r>
              <a:rPr lang="zh-CN" altLang="en-US"/>
              <a:t>市场竞争因素</a:t>
            </a:r>
            <a:endParaRPr lang="zh-CN" altLang="en-US"/>
          </a:p>
        </p:txBody>
      </p:sp>
      <p:sp>
        <p:nvSpPr>
          <p:cNvPr id="104916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6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品牌知名度：提高品牌知名度和美誉度，增强消费者对产品的认知和信任，有助于市场推广。</a:t>
            </a:r>
            <a:endParaRPr lang="en-US" altLang="zh-CN">
              <a:solidFill>
                <a:schemeClr val="dk1">
                  <a:lumMod val="80000"/>
                  <a:lumOff val="20000"/>
                </a:schemeClr>
              </a:solidFill>
              <a:latin typeface="+mn-ea"/>
              <a:sym typeface="+mn-ea"/>
            </a:endParaRPr>
          </a:p>
        </p:txBody>
      </p:sp>
      <p:sp>
        <p:nvSpPr>
          <p:cNvPr id="104916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竞争对手情况：分析竞争对手的市场份额、产品特点、营销策略等，了解市场竞争格局。</a:t>
            </a:r>
            <a:endParaRPr lang="zh-CN" altLang="en-US">
              <a:solidFill>
                <a:schemeClr val="dk1">
                  <a:lumMod val="80000"/>
                  <a:lumOff val="20000"/>
                </a:schemeClr>
              </a:solidFill>
              <a:latin typeface="+mn-ea"/>
              <a:sym typeface="+mn-ea"/>
            </a:endParaRPr>
          </a:p>
        </p:txBody>
      </p:sp>
      <p:sp>
        <p:nvSpPr>
          <p:cNvPr id="104917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7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7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目标市场定位：明确目标市场，了解市场需求和消费者偏好，以便制定更具针对性的市场推广策略。</a:t>
            </a:r>
            <a:endParaRPr lang="zh-CN" altLang="en-US">
              <a:solidFill>
                <a:schemeClr val="dk1">
                  <a:lumMod val="80000"/>
                  <a:lumOff val="20000"/>
                </a:schemeClr>
              </a:solidFill>
              <a:latin typeface="+mn-ea"/>
              <a:sym typeface="+mn-ea"/>
            </a:endParaRPr>
          </a:p>
        </p:txBody>
      </p:sp>
      <p:sp>
        <p:nvSpPr>
          <p:cNvPr id="104918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9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价格策略：制定合理的价格策略，考虑产品成本和市场接受度，以提升市场竞争力。</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24" name="标题 2"/>
          <p:cNvSpPr>
            <a:spLocks noGrp="1"/>
          </p:cNvSpPr>
          <p:nvPr>
            <p:ph type="title" idx="1"/>
          </p:nvPr>
        </p:nvSpPr>
        <p:spPr/>
        <p:txBody>
          <a:bodyPr>
            <a:normAutofit fontScale="94444"/>
          </a:bodyPr>
          <a:lstStyle/>
          <a:p>
            <a:r>
              <a:rPr lang="zh-CN" altLang="en-US"/>
              <a:t>消费者需求因素</a:t>
            </a:r>
            <a:endParaRPr lang="zh-CN" altLang="en-US"/>
          </a:p>
        </p:txBody>
      </p:sp>
      <p:sp>
        <p:nvSpPr>
          <p:cNvPr id="104922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3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3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3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消费者对医药新品的接受程度</a:t>
            </a:r>
            <a:endParaRPr lang="zh-CN" altLang="en-US" sz="1400" spc="150">
              <a:solidFill>
                <a:schemeClr val="tx1"/>
              </a:solidFill>
              <a:effectLst/>
              <a:latin typeface="+mn-ea"/>
              <a:sym typeface="+mn-ea"/>
            </a:endParaRPr>
          </a:p>
        </p:txBody>
      </p:sp>
      <p:sp>
        <p:nvSpPr>
          <p:cNvPr id="104923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消费者对医药新品的认知程度</a:t>
            </a:r>
            <a:endParaRPr lang="zh-CN" altLang="en-US" sz="1400" spc="150">
              <a:solidFill>
                <a:schemeClr val="tx1"/>
              </a:solidFill>
              <a:effectLst/>
              <a:latin typeface="+mn-ea"/>
              <a:sym typeface="+mn-ea"/>
            </a:endParaRPr>
          </a:p>
        </p:txBody>
      </p:sp>
      <p:sp>
        <p:nvSpPr>
          <p:cNvPr id="104923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消费者对医药新品的购买意愿</a:t>
            </a:r>
            <a:endParaRPr lang="zh-CN" altLang="en-US" sz="1400" spc="150">
              <a:solidFill>
                <a:schemeClr val="tx1"/>
              </a:solidFill>
              <a:effectLst/>
              <a:latin typeface="+mn-ea"/>
              <a:sym typeface="+mn-ea"/>
            </a:endParaRPr>
          </a:p>
        </p:txBody>
      </p:sp>
      <p:sp>
        <p:nvSpPr>
          <p:cNvPr id="104924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消费者对医药新品的反馈与评价</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74" name="标题 2"/>
          <p:cNvSpPr>
            <a:spLocks noGrp="1"/>
          </p:cNvSpPr>
          <p:nvPr>
            <p:ph type="title" idx="1"/>
          </p:nvPr>
        </p:nvSpPr>
        <p:spPr/>
        <p:txBody>
          <a:bodyPr>
            <a:normAutofit fontScale="94444"/>
          </a:bodyPr>
          <a:lstStyle/>
          <a:p>
            <a:r>
              <a:rPr lang="zh-CN" altLang="en-US"/>
              <a:t>产品特点因素</a:t>
            </a:r>
            <a:endParaRPr lang="zh-CN" altLang="en-US"/>
          </a:p>
        </p:txBody>
      </p:sp>
      <p:sp>
        <p:nvSpPr>
          <p:cNvPr id="104927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7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创新性：产品是否具有独特性和创新点，能够满足未被满足的临床需求。</a:t>
            </a:r>
            <a:endParaRPr lang="zh-CN" altLang="en-US" sz="2000" spc="150">
              <a:solidFill>
                <a:schemeClr val="tx1">
                  <a:lumMod val="75000"/>
                  <a:lumOff val="25000"/>
                </a:schemeClr>
              </a:solidFill>
              <a:latin typeface="+mn-ea"/>
              <a:sym typeface="+mn-ea"/>
            </a:endParaRPr>
          </a:p>
        </p:txBody>
      </p:sp>
      <p:sp>
        <p:nvSpPr>
          <p:cNvPr id="104928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8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8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疗效：产品的疗效是否明显，是否能够获得医生和患者的信任。</a:t>
            </a:r>
            <a:endParaRPr lang="zh-CN" altLang="en-US" sz="2000" spc="150">
              <a:solidFill>
                <a:schemeClr val="tx1">
                  <a:lumMod val="75000"/>
                  <a:lumOff val="25000"/>
                </a:schemeClr>
              </a:solidFill>
              <a:latin typeface="+mn-ea"/>
              <a:sym typeface="+mn-ea"/>
            </a:endParaRPr>
          </a:p>
        </p:txBody>
      </p:sp>
      <p:sp>
        <p:nvSpPr>
          <p:cNvPr id="104928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8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9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安全性：产品是否安全可靠，是否存在不良反应或副作用。</a:t>
            </a:r>
            <a:endParaRPr lang="zh-CN" altLang="en-US" sz="2000" spc="150">
              <a:solidFill>
                <a:schemeClr val="tx1">
                  <a:lumMod val="75000"/>
                  <a:lumOff val="25000"/>
                </a:schemeClr>
              </a:solidFill>
              <a:latin typeface="+mn-ea"/>
              <a:sym typeface="+mn-ea"/>
            </a:endParaRPr>
          </a:p>
        </p:txBody>
      </p:sp>
      <p:sp>
        <p:nvSpPr>
          <p:cNvPr id="104929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9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9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成本效益：产品的成本效益是否合理，是否能够被患者和医疗机构接受。</a:t>
            </a:r>
            <a:endParaRPr lang="zh-CN" altLang="en-US" sz="2000" spc="150">
              <a:solidFill>
                <a:schemeClr val="tx1">
                  <a:lumMod val="75000"/>
                  <a:lumOff val="25000"/>
                </a:schemeClr>
              </a:solidFill>
              <a:latin typeface="+mn-ea"/>
              <a:sym typeface="+mn-ea"/>
            </a:endParaRPr>
          </a:p>
        </p:txBody>
      </p:sp>
      <p:sp>
        <p:nvSpPr>
          <p:cNvPr id="104929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32" name="标题 2"/>
          <p:cNvSpPr>
            <a:spLocks noGrp="1"/>
          </p:cNvSpPr>
          <p:nvPr>
            <p:ph type="title" idx="1"/>
          </p:nvPr>
        </p:nvSpPr>
        <p:spPr/>
        <p:txBody>
          <a:bodyPr>
            <a:normAutofit fontScale="94444"/>
          </a:bodyPr>
          <a:lstStyle/>
          <a:p>
            <a:r>
              <a:rPr lang="zh-CN" altLang="en-US"/>
              <a:t>营销渠道因素</a:t>
            </a:r>
            <a:endParaRPr lang="zh-CN" altLang="en-US"/>
          </a:p>
        </p:txBody>
      </p:sp>
      <p:sp>
        <p:nvSpPr>
          <p:cNvPr id="104933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3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3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营销渠道的选择和布局直接影响医药新品的销售和市场占有率</a:t>
            </a:r>
            <a:endParaRPr lang="zh-CN" altLang="en-US" sz="1400" spc="150">
              <a:solidFill>
                <a:schemeClr val="tx1"/>
              </a:solidFill>
              <a:effectLst/>
              <a:latin typeface="+mn-ea"/>
              <a:sym typeface="+mn-ea"/>
            </a:endParaRPr>
          </a:p>
        </p:txBody>
      </p:sp>
      <p:sp>
        <p:nvSpPr>
          <p:cNvPr id="104934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医药新品上市市场推广策略的影响因素包括营销渠道的选择和布局</a:t>
            </a:r>
            <a:endParaRPr lang="zh-CN" altLang="en-US" sz="1400" spc="150">
              <a:solidFill>
                <a:schemeClr val="tx1"/>
              </a:solidFill>
              <a:effectLst/>
              <a:latin typeface="+mn-ea"/>
              <a:sym typeface="+mn-ea"/>
            </a:endParaRPr>
          </a:p>
        </p:txBody>
      </p:sp>
      <p:sp>
        <p:nvSpPr>
          <p:cNvPr id="104934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营销渠道的多样性和覆盖面对于市场推广效果具有重要影响</a:t>
            </a:r>
            <a:endParaRPr lang="zh-CN" altLang="en-US" sz="1400" spc="150">
              <a:solidFill>
                <a:schemeClr val="tx1"/>
              </a:solidFill>
              <a:effectLst/>
              <a:latin typeface="+mn-ea"/>
              <a:sym typeface="+mn-ea"/>
            </a:endParaRPr>
          </a:p>
        </p:txBody>
      </p:sp>
      <p:sp>
        <p:nvSpPr>
          <p:cNvPr id="104934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营销渠道的运营成本和效率也是影响医药新品上市市场推广策略的重要因素</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82" name="文本占位符 3"/>
          <p:cNvSpPr>
            <a:spLocks noGrp="1"/>
          </p:cNvSpPr>
          <p:nvPr>
            <p:ph type="body" idx="2"/>
            <p:custDataLst>
              <p:tags r:id="rId2"/>
            </p:custDataLst>
          </p:nvPr>
        </p:nvSpPr>
        <p:spPr/>
        <p:txBody>
          <a:bodyPr/>
          <a:lstStyle/>
          <a:p>
            <a:r>
              <a:rPr lang="zh-CN" altLang="en-US"/>
              <a:t>PART THREE</a:t>
            </a:r>
            <a:endParaRPr lang="zh-CN" altLang="en-US"/>
          </a:p>
        </p:txBody>
      </p:sp>
      <p:sp>
        <p:nvSpPr>
          <p:cNvPr id="1049384" name="标题 4"/>
          <p:cNvSpPr>
            <a:spLocks noGrp="1"/>
          </p:cNvSpPr>
          <p:nvPr>
            <p:ph type="title" idx="1"/>
            <p:custDataLst>
              <p:tags r:id="rId3"/>
            </p:custDataLst>
          </p:nvPr>
        </p:nvSpPr>
        <p:spPr/>
        <p:txBody>
          <a:bodyPr>
            <a:normAutofit fontScale="90000"/>
          </a:bodyPr>
          <a:lstStyle/>
          <a:p>
            <a:r>
              <a:rPr lang="zh-CN" altLang="en-US"/>
              <a:t>医药新品上市市场推广策略的制定与实施</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https://d.book118.com/455121001004011124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48"/>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THANKS!"/>
  <p:tag name="KSO_WM_UNIT_TYPE" val="a"/>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 name="KSO_WM_TEMPLATE_THUMBS_INDEX" val="1、9"/>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48"/>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8.xml><?xml version="1.0" encoding="utf-8"?>
<p:tagLst xmlns:p="http://schemas.openxmlformats.org/presentationml/2006/main">
  <p:tag name="KSO_WM_BEAUTIFY_FLAG" val="#wm#"/>
  <p:tag name="KSO_WM_SLIDE_CONTENT_AREA" val="{&quot;left&quot;:&quot;449.5&quot;,&quot;top&quot;:&quot;73.65&quot;,&quot;width&quot;:&quot;484.9&quot;,&quot;height&quot;:&quot;312.7&quot;}"/>
  <p:tag name="KSO_WM_SLIDE_ID" val="custom20230267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 name="KSO_WM_TEMPLATE_THUMBS_INDEX" val="1、9"/>
</p:tagLst>
</file>

<file path=ppt/tags/tag8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1_2"/>
  <p:tag name="KSO_WM_UNIT_INDEX" val="1_1_2"/>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1_1"/>
  <p:tag name="KSO_WM_UNIT_INDEX" val="1_1_1"/>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35"/>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2_2"/>
  <p:tag name="KSO_WM_UNIT_INDEX" val="1_2_2"/>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2_1"/>
  <p:tag name="KSO_WM_UNIT_INDEX" val="1_2_1"/>
  <p:tag name="KSO_WM_UNIT_LAYERLEVEL" val="1_1_1"/>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35"/>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3_2"/>
  <p:tag name="KSO_WM_UNIT_INDEX" val="1_3_2"/>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3_1"/>
  <p:tag name="KSO_WM_UNIT_INDEX" val="1_3_1"/>
  <p:tag name="KSO_WM_UNIT_LAYERLEVEL" val="1_1_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35"/>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4_2"/>
  <p:tag name="KSO_WM_UNIT_INDEX" val="1_4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4_1"/>
  <p:tag name="KSO_WM_UNIT_INDEX" val="1_4_1"/>
  <p:tag name="KSO_WM_UNIT_LAYERLEVEL" val="1_1_1"/>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5_2"/>
  <p:tag name="KSO_WM_UNIT_INDEX" val="1_5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i*1_5_1"/>
  <p:tag name="KSO_WM_UNIT_INDEX" val="1_5_1"/>
  <p:tag name="KSO_WM_UNIT_LAYERLEVEL" val="1_1_1"/>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35"/>
</p:tagLst>
</file>

<file path=ppt/tags/tag106.xml><?xml version="1.0" encoding="utf-8"?>
<p:tagLst xmlns:p="http://schemas.openxmlformats.org/presentationml/2006/main">
  <p:tag name="KSO_WM_BEAUTIFY_FLAG" val="#wm#"/>
  <p:tag name="KSO_WM_DIAGRAM_GROUP_CODE" val="l1-1"/>
  <p:tag name="KSO_WM_SLIDE_DIAGTYPE" val="l"/>
  <p:tag name="KSO_WM_SLIDE_ID" val="custom20230267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ONE"/>
  <p:tag name="KSO_WM_UNIT_TYPE" val="e"/>
  <p:tag name="KSO_WM_UNIT_VALUE" val="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09.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TWO"/>
  <p:tag name="KSO_WM_UNIT_TYPE" val="e"/>
  <p:tag name="KSO_WM_UNIT_VALUE" val="6"/>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44.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THREE"/>
  <p:tag name="KSO_WM_UNIT_TYPE" val="e"/>
  <p:tag name="KSO_WM_UNIT_VALUE" val="6"/>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3.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20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3">
      <a:dk1>
        <a:srgbClr val="000000"/>
      </a:dk1>
      <a:lt1>
        <a:srgbClr val="FFFFFF"/>
      </a:lt1>
      <a:dk2>
        <a:srgbClr val="0E0733"/>
      </a:dk2>
      <a:lt2>
        <a:srgbClr val="DCD7F9"/>
      </a:lt2>
      <a:accent1>
        <a:srgbClr val="FF00D9"/>
      </a:accent1>
      <a:accent2>
        <a:srgbClr val="FADC00"/>
      </a:accent2>
      <a:accent3>
        <a:srgbClr val="765AEC"/>
      </a:accent3>
      <a:accent4>
        <a:srgbClr val="53A9F3"/>
      </a:accent4>
      <a:accent5>
        <a:srgbClr val="FF8660"/>
      </a:accent5>
      <a:accent6>
        <a:srgbClr val="E55353"/>
      </a:accent6>
      <a:hlink>
        <a:srgbClr val="0563C1"/>
      </a:hlink>
      <a:folHlink>
        <a:srgbClr val="954D72"/>
      </a:folHlink>
    </a:clrScheme>
    <a:fontScheme name="自定义 37">
      <a:majorFont>
        <a:latin typeface="MiSans"/>
        <a:ea typeface="MiSans"/>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MiSans</vt:lpstr>
      <vt:lpstr>Wingdings</vt:lpstr>
      <vt:lpstr>Calibri Light</vt:lpstr>
      <vt:lpstr>微软雅黑</vt:lpstr>
      <vt:lpstr>Office Theme</vt:lpstr>
      <vt:lpstr>医药新品上市市场推广策略的影响因素分析</vt:lpstr>
      <vt:lpstr>目录</vt:lpstr>
      <vt:lpstr>医药新品上市市场推广策略概述</vt:lpstr>
      <vt:lpstr>医药新品上市市场推广策略的定义</vt:lpstr>
      <vt:lpstr>医药新品上市市场推广策略的重要性</vt:lpstr>
      <vt:lpstr>医药新品上市市场推广策略的主要目标</vt:lpstr>
      <vt:lpstr>影响医药新品上市市场推广策略的因素</vt:lpstr>
      <vt:lpstr>政策法规因素</vt:lpstr>
      <vt:lpstr>市场竞争因素</vt:lpstr>
      <vt:lpstr>消费者需求因素</vt:lpstr>
      <vt:lpstr>产品特点因素</vt:lpstr>
      <vt:lpstr>营销渠道因素</vt:lpstr>
      <vt:lpstr>医药新品上市市场推广策略的制定与实施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2024-09-28T01:58:46.530</cp:lastPrinted>
  <dcterms:created xsi:type="dcterms:W3CDTF">2024-09-27T17:58:46Z</dcterms:created>
  <dcterms:modified xsi:type="dcterms:W3CDTF">2024-09-27T17:58:49Z</dcterms:modified>
</cp:coreProperties>
</file>