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HBBWWJ+MS-UIGothic"/>
      <p:regular r:id="rId15"/>
    </p:embeddedFont>
    <p:embeddedFont>
      <p:font typeface="CRLIUO+UBSNRW+MicrosoftYaHei-Bold"/>
      <p:regular r:id="rId16"/>
    </p:embeddedFont>
    <p:embeddedFont>
      <p:font typeface="WBIKGM+GJVFAO+ArialMT"/>
      <p:regular r:id="rId17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70B6D2-0085-4BE7-B53A-3A285831C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CB39ED-6377-4151-A51E-87A0F4C4B7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FB67A1-31C8-4731-AAFA-30E5AB298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40240A-B8B2-4EB9-BA5F-BCA78CAEB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9FB5C9-4464-48B7-B14F-277739CE5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B662D9-8EC7-4FC0-A1A7-BC79BCB88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4E983E-07D6-4306-9EBA-7565B8A11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363827-2D13-45EF-B67B-30FF680EA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9736BC-23E9-4C67-B5BF-7D7C8305C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280F26-38BC-4E39-8458-200C0F6B5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787885-B60C-4153-B3B1-4837098FD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51320110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4850" y="1414934"/>
            <a:ext cx="7402537" cy="1676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66"/>
              </a:lnSpc>
              <a:spcBef>
                <a:spcPct val="0"/>
              </a:spcBef>
              <a:spcAft>
                <a:spcPct val="0"/>
              </a:spcAft>
            </a:pPr>
            <a:r>
              <a:rPr sz="5150" spc="20">
                <a:solidFill>
                  <a:srgbClr val="000000"/>
                </a:solidFill>
                <a:latin typeface="HBBWWJ+MS-UIGothic"/>
                <a:cs typeface="HBBWWJ+MS-UIGothic"/>
              </a:rPr>
              <a:t>触摸春天</a:t>
            </a:r>
            <a:r>
              <a:rPr sz="5150" spc="17">
                <a:solidFill>
                  <a:srgbClr val="000000"/>
                </a:solidFill>
                <a:latin typeface="CRLIUO+UBSNRW+MicrosoftYaHei-Bold"/>
                <a:cs typeface="CRLIUO+UBSNRW+MicrosoftYaHei-Bold"/>
              </a:rPr>
              <a:t>(</a:t>
            </a:r>
            <a:r>
              <a:rPr sz="5150" spc="20">
                <a:solidFill>
                  <a:srgbClr val="000000"/>
                </a:solidFill>
                <a:latin typeface="HBBWWJ+MS-UIGothic"/>
                <a:cs typeface="HBBWWJ+MS-UIGothic"/>
              </a:rPr>
              <a:t>公开</a:t>
            </a:r>
            <a:r>
              <a:rPr sz="5150" spc="2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150" spc="17">
                <a:solidFill>
                  <a:srgbClr val="000000"/>
                </a:solidFill>
                <a:latin typeface="CRLIUO+UBSNRW+MicrosoftYaHei-Bold"/>
                <a:cs typeface="CRLIUO+UBSNRW+MicrosoftYaHei-Bold"/>
              </a:rPr>
              <a:t>)</a:t>
            </a:r>
            <a:r>
              <a:rPr sz="5150" spc="2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0000"/>
                </a:solidFill>
                <a:latin typeface="HBBWWJ+MS-UIGothic"/>
                <a:cs typeface="HBBWWJ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221761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A5B2"/>
                </a:solidFill>
                <a:latin typeface="WBIKGM+GJVFAO+ArialMT"/>
                <a:cs typeface="WBIKGM+GJVFAO+ArialMT"/>
              </a:rPr>
              <a:t>•</a:t>
            </a:r>
            <a:r>
              <a:rPr sz="2450" spc="128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A5B2"/>
                </a:solidFill>
                <a:latin typeface="HBBWWJ+MS-UIGothic"/>
                <a:cs typeface="HBBWWJ+MS-UIGothic"/>
              </a:rPr>
              <a:t>春天概述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766250"/>
            <a:ext cx="2185936" cy="2430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A5B2"/>
                </a:solidFill>
                <a:latin typeface="WBIKGM+GJVFAO+ArialMT"/>
                <a:cs typeface="WBIKGM+GJVFAO+ArialMT"/>
              </a:rPr>
              <a:t>•</a:t>
            </a:r>
            <a:r>
              <a:rPr sz="2450" spc="128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A5B2"/>
                </a:solidFill>
                <a:latin typeface="HBBWWJ+MS-UIGothic"/>
                <a:cs typeface="HBBWWJ+MS-UIGothic"/>
              </a:rPr>
              <a:t>春天的景色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A5B2"/>
                </a:solidFill>
                <a:latin typeface="WBIKGM+GJVFAO+ArialMT"/>
                <a:cs typeface="WBIKGM+GJVFAO+ArialMT"/>
              </a:rPr>
              <a:t>•</a:t>
            </a:r>
            <a:r>
              <a:rPr sz="2450" spc="128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A5B2"/>
                </a:solidFill>
                <a:latin typeface="HBBWWJ+MS-UIGothic"/>
                <a:cs typeface="HBBWWJ+MS-UIGothic"/>
              </a:rPr>
              <a:t>春天的人文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A5B2"/>
                </a:solidFill>
                <a:latin typeface="WBIKGM+GJVFAO+ArialMT"/>
                <a:cs typeface="WBIKGM+GJVFAO+ArialMT"/>
              </a:rPr>
              <a:t>•</a:t>
            </a:r>
            <a:r>
              <a:rPr sz="2450" spc="128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A5B2"/>
                </a:solidFill>
                <a:latin typeface="HBBWWJ+MS-UIGothic"/>
                <a:cs typeface="HBBWWJ+MS-UIGothic"/>
              </a:rPr>
              <a:t>春天的</a:t>
            </a:r>
            <a:r>
              <a:rPr sz="2400">
                <a:solidFill>
                  <a:srgbClr val="00A5B2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00A5B2"/>
                </a:solidFill>
                <a:latin typeface="HBBWWJ+MS-UIGothic"/>
                <a:cs typeface="HBBWWJ+MS-UIGothic"/>
              </a:rPr>
              <a:t>践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A5B2"/>
                </a:solidFill>
                <a:latin typeface="WBIKGM+GJVFAO+ArialMT"/>
                <a:cs typeface="WBIKGM+GJVFAO+ArialMT"/>
              </a:rPr>
              <a:t>•</a:t>
            </a:r>
            <a:r>
              <a:rPr sz="2450" spc="128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A5B2"/>
                </a:solidFill>
                <a:latin typeface="HBBWWJ+MS-UIGothic"/>
                <a:cs typeface="HBBWWJ+MS-UIGothic"/>
              </a:rPr>
              <a:t>春天的思考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HBBWWJ+MS-UIGothic"/>
                <a:cs typeface="HBBWWJ+MS-UIGothic"/>
              </a:rPr>
              <a:t>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65E1FF"/>
                </a:solidFill>
                <a:latin typeface="CRLIUO+UBSNRW+MicrosoftYaHei-Bold"/>
                <a:cs typeface="CRLIUO+UBSNRW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71800" y="1717295"/>
            <a:ext cx="4165699" cy="3873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3"/>
              </a:lnSpc>
              <a:spcBef>
                <a:spcPct val="0"/>
              </a:spcBef>
              <a:spcAft>
                <a:spcPct val="0"/>
              </a:spcAft>
            </a:pPr>
            <a:r>
              <a:rPr sz="12000">
                <a:solidFill>
                  <a:srgbClr val="000000"/>
                </a:solidFill>
                <a:latin typeface="CRLIUO+UBSNRW+MicrosoftYaHei-Bold"/>
                <a:cs typeface="CRLIUO+UBSNRW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80406" y="3245818"/>
            <a:ext cx="2933700" cy="133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sz="4200">
                <a:solidFill>
                  <a:srgbClr val="000000"/>
                </a:solidFill>
                <a:latin typeface="HBBWWJ+MS-UIGothic"/>
                <a:cs typeface="HBBWWJ+MS-UIGothic"/>
              </a:rPr>
              <a:t>春天概述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BBWWJ+MS-UIGothic"/>
                <a:cs typeface="HBBWWJ+MS-UIGothic"/>
              </a:rPr>
              <a:t>春天的定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CRLIUO+UBSNRW+MicrosoftYaHei-Bold"/>
                <a:cs typeface="CRLIUO+UBSNRW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CRLIUO+UBSNRW+MicrosoftYaHei-Bold"/>
                <a:cs typeface="CRLIUO+UBSNRW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CRLIUO+UBSNRW+MicrosoftYaHei-Bold"/>
                <a:cs typeface="CRLIUO+UBSNRW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HBBWWJ+MS-UIGothic"/>
                <a:cs typeface="HBBWWJ+MS-UIGothic"/>
              </a:rPr>
              <a:t>春天的定</a:t>
            </a:r>
            <a:r>
              <a:rPr sz="2000">
                <a:solidFill>
                  <a:srgbClr val="00A5B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HBBWWJ+MS-UIGothic"/>
                <a:cs typeface="HBBWWJ+MS-UIGothic"/>
              </a:rPr>
              <a:t>春天的天文</a:t>
            </a: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现</a:t>
            </a:r>
            <a:r>
              <a:rPr sz="2000">
                <a:solidFill>
                  <a:srgbClr val="00A5B2"/>
                </a:solidFill>
                <a:latin typeface="HBBWWJ+MS-UIGothic"/>
                <a:cs typeface="HBBWWJ+MS-UIGothic"/>
              </a:rPr>
              <a:t>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HBBWWJ+MS-UIGothic"/>
                <a:cs typeface="HBBWWJ+MS-UIGothic"/>
              </a:rPr>
              <a:t>春天的气候特点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336229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春天是四季之一，通常指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从立春到立夏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段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是万物复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苏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、生命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焕发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81708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随着太阳直射点的北移，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气温逐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升高，昼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夜短，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日照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气温回升、降水增多，适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宜植物生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物活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BBWWJ+MS-UIGothic"/>
                <a:cs typeface="HBBWWJ+MS-UIGothic"/>
              </a:rPr>
              <a:t>春天的特点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HBBWWJ+MS-UIGothic"/>
                <a:cs typeface="HBBWWJ+MS-UIGothic"/>
              </a:rPr>
              <a:t>植物生</a:t>
            </a:r>
            <a:r>
              <a:rPr sz="2300">
                <a:solidFill>
                  <a:srgbClr val="00A5B2"/>
                </a:solidFill>
                <a:latin typeface="SimSun"/>
                <a:cs typeface="SimSun"/>
              </a:rPr>
              <a:t>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动</a:t>
            </a:r>
            <a:r>
              <a:rPr sz="2300" spc="25">
                <a:solidFill>
                  <a:srgbClr val="00A5B2"/>
                </a:solidFill>
                <a:latin typeface="HBBWWJ+MS-UIGothic"/>
                <a:cs typeface="HBBWWJ+MS-UIGothic"/>
              </a:rPr>
              <a:t>物活</a:t>
            </a:r>
            <a:r>
              <a:rPr sz="2300">
                <a:solidFill>
                  <a:srgbClr val="00A5B2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HBBWWJ+MS-UIGothic"/>
                <a:cs typeface="HBBWWJ+MS-UIGothic"/>
              </a:rPr>
              <a:t>自然景</a:t>
            </a:r>
            <a:r>
              <a:rPr sz="2300">
                <a:solidFill>
                  <a:srgbClr val="00A5B2"/>
                </a:solidFill>
                <a:latin typeface="SimSun"/>
                <a:cs typeface="SimSun"/>
              </a:rPr>
              <a:t>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81708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春天是植物生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最旺盛的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，各种花卉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相开放，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绿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叶繁茂。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3362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春天是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物活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跃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的季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许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物开始繁殖，野外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动频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繁。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5553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春天的自然景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丰富多彩，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山水、花木、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鸟兽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等元素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构成一幅幅美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丽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的画卷。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BBWWJ+MS-UIGothic"/>
                <a:cs typeface="HBBWWJ+MS-UIGothic"/>
              </a:rPr>
              <a:t>春天的意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39" y="170995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HBBWWJ+MS-UIGothic"/>
                <a:cs typeface="HBBWWJ+MS-UIGothic"/>
              </a:rPr>
              <a:t>生命力的象征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69325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HBBWWJ+MS-UIGothic"/>
                <a:cs typeface="HBBWWJ+MS-UIGothic"/>
              </a:rPr>
              <a:t>生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态</a:t>
            </a:r>
            <a:r>
              <a:rPr sz="2000" spc="25">
                <a:solidFill>
                  <a:srgbClr val="FFFDFD"/>
                </a:solidFill>
                <a:latin typeface="HBBWWJ+MS-UIGothic"/>
                <a:cs typeface="HBBWWJ+MS-UIGothic"/>
              </a:rPr>
              <a:t>和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2000" spc="25">
                <a:solidFill>
                  <a:srgbClr val="FFFDFD"/>
                </a:solidFill>
                <a:latin typeface="HBBWWJ+MS-UIGothic"/>
                <a:cs typeface="HBBWWJ+MS-UIGothic"/>
              </a:rPr>
              <a:t>境意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04925" y="2624192"/>
            <a:ext cx="33580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春天是生命力的象征，代表着新生、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希望和活力。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6506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春天是生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境意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识觉</a:t>
            </a: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醒的季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更加关注自然保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和可持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续发</a:t>
            </a: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展。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73979" y="385371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HBBWWJ+MS-UIGothic"/>
                <a:cs typeface="HBBWWJ+MS-UIGothic"/>
              </a:rPr>
              <a:t>文化和精神意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春天在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许</a:t>
            </a: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多文化中都有着特殊的地位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和意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，如中国的清明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、西方的复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节</a:t>
            </a:r>
            <a:r>
              <a:rPr sz="1500">
                <a:solidFill>
                  <a:srgbClr val="FFFDFD"/>
                </a:solidFill>
                <a:latin typeface="HBBWWJ+MS-UIGothic"/>
                <a:cs typeface="HBBWWJ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71800" y="1717295"/>
            <a:ext cx="4165699" cy="3873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3"/>
              </a:lnSpc>
              <a:spcBef>
                <a:spcPct val="0"/>
              </a:spcBef>
              <a:spcAft>
                <a:spcPct val="0"/>
              </a:spcAft>
            </a:pPr>
            <a:r>
              <a:rPr sz="12000">
                <a:solidFill>
                  <a:srgbClr val="000000"/>
                </a:solidFill>
                <a:latin typeface="CRLIUO+UBSNRW+MicrosoftYaHei-Bold"/>
                <a:cs typeface="CRLIUO+UBSNRW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80406" y="3245818"/>
            <a:ext cx="3467100" cy="133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00"/>
              </a:lnSpc>
              <a:spcBef>
                <a:spcPct val="0"/>
              </a:spcBef>
              <a:spcAft>
                <a:spcPct val="0"/>
              </a:spcAft>
            </a:pPr>
            <a:r>
              <a:rPr sz="4200">
                <a:solidFill>
                  <a:srgbClr val="000000"/>
                </a:solidFill>
                <a:latin typeface="HBBWWJ+MS-UIGothic"/>
                <a:cs typeface="HBBWWJ+MS-UIGothic"/>
              </a:rPr>
              <a:t>春天的景色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BBWWJ+MS-UIGothic"/>
                <a:cs typeface="HBBWWJ+MS-UIGothic"/>
              </a:rPr>
              <a:t>春天的植物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HBBWWJ+MS-UIGothic"/>
                <a:cs typeface="HBBWWJ+MS-UIGothic"/>
              </a:rPr>
              <a:t>生机勃勃，丰富多彩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00A5B2"/>
                </a:solidFill>
                <a:latin typeface="HBBWWJ+MS-UIGothic"/>
                <a:cs typeface="HBBWWJ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440292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春天的植物开始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苏</a:t>
            </a: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醒，从冬天的沉睡中醒来，展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出勃勃生机。各种花卉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竞</a:t>
            </a: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相开放，如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樱</a:t>
            </a: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花、桃花、杏花等，形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成一片花的海洋，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人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们带</a:t>
            </a: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来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视觉</a:t>
            </a: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上的享受。此外，春天的植物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还带</a:t>
            </a: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来了清新的空气和宜人的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境，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人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感受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5359"/>
                </a:solidFill>
                <a:latin typeface="HBBWWJ+MS-UIGothic"/>
                <a:cs typeface="HBBWWJ+MS-UIGothic"/>
              </a:rPr>
              <a:t>到大自然的神奇魅力。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BBWWJ+MS-UIGothic"/>
                <a:cs typeface="HBBWWJ+MS-UIGothic"/>
              </a:rPr>
              <a:t>春天的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A5B2"/>
                </a:solidFill>
                <a:latin typeface="HBBWWJ+MS-UIGothic"/>
                <a:cs typeface="HBBWWJ+MS-UIGothic"/>
              </a:rPr>
              <a:t>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17426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跃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灵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，充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生机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HBBWWJ+MS-UIGothic"/>
                <a:cs typeface="HBBWWJ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76839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春天的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物开始活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跃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起来，它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在阳光下尽情地玩耍和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觅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食。小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鸟们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在枝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头欢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快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地歌唱，蝴蝶和蜜蜂在花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丛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中翩翩起舞，小溪里的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鱼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儿也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欢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快地游来游去。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些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物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的活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跃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和灵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让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感受到春天充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生机的氛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FFFFFF"/>
                </a:solidFill>
                <a:latin typeface="HBBWWJ+MS-UIGothic"/>
                <a:cs typeface="HBBWWJ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HBBWWJ+MS-UIGothic"/>
                <a:cs typeface="HBBWWJ+MS-UIGothic"/>
              </a:rPr>
              <a:t>春天的天气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温暖宜人，舒适怡然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00A5B2"/>
                </a:solidFill>
                <a:latin typeface="HBBWWJ+MS-UIGothic"/>
                <a:cs typeface="HBBWWJ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22776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春天的天气温暖宜人，阳光明媚，空气清新。人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可以脱去厚重的冬装，穿上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便的春装，享受舒适的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外活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。春天的微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拂面，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人一种怡然自得的感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觉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00000"/>
                </a:solidFill>
                <a:latin typeface="HBBWWJ+MS-UIGothic"/>
                <a:cs typeface="HBBWWJ+MS-UIGothic"/>
              </a:rPr>
              <a:t>人心情愉悦。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https://d.book118.com/455132011030011124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HBBWWJ+MS-UIGothic</vt:lpstr>
      <vt:lpstr>CRLIUO+UBSNRW+MicrosoftYaHei-Bold</vt:lpstr>
      <vt:lpstr>SimSun</vt:lpstr>
      <vt:lpstr>WBIKGM+GJVFAO+ArialMT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2024-09-28T07:33:26.766</cp:lastPrinted>
  <dcterms:created xsi:type="dcterms:W3CDTF">2024-09-27T23:33:26Z</dcterms:created>
  <dcterms:modified xsi:type="dcterms:W3CDTF">2024-09-27T23:33:27Z</dcterms:modified>
</cp:coreProperties>
</file>