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73" r:id="rId3"/>
    <p:sldMasterId id="2147483675" r:id="rId4"/>
    <p:sldMasterId id="2147483677" r:id="rId5"/>
  </p:sld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7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87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image" Target="../media/image2.sv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image" Target="../media/image4.svg" /><Relationship Id="rId17" Type="http://schemas.openxmlformats.org/officeDocument/2006/relationships/tags" Target="../tags/tag13.xml" /><Relationship Id="rId18" Type="http://schemas.openxmlformats.org/officeDocument/2006/relationships/tags" Target="../tags/tag14.xml" /><Relationship Id="rId19" Type="http://schemas.openxmlformats.org/officeDocument/2006/relationships/tags" Target="../tags/tag15.xml" /><Relationship Id="rId2" Type="http://schemas.openxmlformats.org/officeDocument/2006/relationships/tags" Target="../tags/tag2.xml" /><Relationship Id="rId20" Type="http://schemas.openxmlformats.org/officeDocument/2006/relationships/tags" Target="../tags/tag16.xml" /><Relationship Id="rId21" Type="http://schemas.openxmlformats.org/officeDocument/2006/relationships/tags" Target="../tags/tag17.xml" /><Relationship Id="rId22" Type="http://schemas.openxmlformats.org/officeDocument/2006/relationships/tags" Target="../tags/tag18.xml" /><Relationship Id="rId23" Type="http://schemas.openxmlformats.org/officeDocument/2006/relationships/tags" Target="../tags/tag19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5.png" /><Relationship Id="rId13" Type="http://schemas.openxmlformats.org/officeDocument/2006/relationships/image" Target="../media/image6.svg" /><Relationship Id="rId14" Type="http://schemas.openxmlformats.org/officeDocument/2006/relationships/tags" Target="../tags/tag53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tags" Target="../tags/tag43.xml" /><Relationship Id="rId20" Type="http://schemas.openxmlformats.org/officeDocument/2006/relationships/tags" Target="../tags/tag57.xml" /><Relationship Id="rId21" Type="http://schemas.openxmlformats.org/officeDocument/2006/relationships/tags" Target="../tags/tag58.xml" /><Relationship Id="rId22" Type="http://schemas.openxmlformats.org/officeDocument/2006/relationships/tags" Target="../tags/tag59.xml" /><Relationship Id="rId23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image" Target="../media/image3.png" /><Relationship Id="rId11" Type="http://schemas.openxmlformats.org/officeDocument/2006/relationships/image" Target="../media/image4.svg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13.xml" /><Relationship Id="rId20" Type="http://schemas.openxmlformats.org/officeDocument/2006/relationships/slideMaster" Target="../slideMasters/slideMaster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9.png" /><Relationship Id="rId8" Type="http://schemas.openxmlformats.org/officeDocument/2006/relationships/image" Target="../media/image10.svg" /><Relationship Id="rId9" Type="http://schemas.openxmlformats.org/officeDocument/2006/relationships/tags" Target="../tags/tag118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8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image" Target="../media/image5.png" /><Relationship Id="rId13" Type="http://schemas.openxmlformats.org/officeDocument/2006/relationships/image" Target="../media/image6.svg" /><Relationship Id="rId14" Type="http://schemas.openxmlformats.org/officeDocument/2006/relationships/tags" Target="../tags/tag149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9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slideMaster" Target="../slideMasters/slideMaster3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7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image" Target="../media/image5.png" /><Relationship Id="rId13" Type="http://schemas.openxmlformats.org/officeDocument/2006/relationships/image" Target="../media/image6.svg" /><Relationship Id="rId14" Type="http://schemas.openxmlformats.org/officeDocument/2006/relationships/tags" Target="../tags/tag178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8.xml" /><Relationship Id="rId20" Type="http://schemas.openxmlformats.org/officeDocument/2006/relationships/tags" Target="../tags/tag182.xml" /><Relationship Id="rId21" Type="http://schemas.openxmlformats.org/officeDocument/2006/relationships/tags" Target="../tags/tag183.xml" /><Relationship Id="rId22" Type="http://schemas.openxmlformats.org/officeDocument/2006/relationships/tags" Target="../tags/tag184.xml" /><Relationship Id="rId23" Type="http://schemas.openxmlformats.org/officeDocument/2006/relationships/slideMaster" Target="../slideMasters/slideMaster4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image" Target="../media/image5.png" /><Relationship Id="rId13" Type="http://schemas.openxmlformats.org/officeDocument/2006/relationships/image" Target="../media/image6.svg" /><Relationship Id="rId14" Type="http://schemas.openxmlformats.org/officeDocument/2006/relationships/tags" Target="../tags/tag207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7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slideMaster" Target="../slideMasters/slideMaster5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EB6FF-BB7A-486C-ADE6-9C0595997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2193E-96DB-43E0-B5E5-0D24FEAF7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920C3-78E1-4667-BB73-C6BEA54FF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B5E15-AE82-4019-8668-7C5299A78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3E2531-4106-438E-9D5F-E03DD5C0A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19D1DF-F0EB-4225-A930-5086BD1E1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325AA8-7AD4-4390-A8C3-EBA4213FB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FD78A-DF43-4E0A-B026-9767F5AC5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3F5AF3-0CC1-4130-80B6-2190DC6FE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B896D-C3A6-45AA-A028-83AFFB775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8E843-9984-4A44-9534-CF4FBD9A0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8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6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5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100000">
                <a:schemeClr val="accent6">
                  <a:lumMod val="20000"/>
                  <a:lumOff val="80000"/>
                  <a:alpha val="0"/>
                </a:schemeClr>
              </a:gs>
              <a:gs pos="0">
                <a:schemeClr val="bg1">
                  <a:alpha val="9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4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1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57" name="图片 56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58" name="图片 57" descr="箭头 右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18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9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20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10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9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100000">
                <a:schemeClr val="accent6">
                  <a:lumMod val="20000"/>
                  <a:lumOff val="80000"/>
                  <a:alpha val="0"/>
                </a:schemeClr>
              </a:gs>
              <a:gs pos="0">
                <a:schemeClr val="bg1">
                  <a:alpha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8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5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4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95000">
                <a:schemeClr val="accent6">
                  <a:lumMod val="20000"/>
                  <a:lumOff val="80000"/>
                  <a:alpha val="0"/>
                </a:schemeClr>
              </a:gs>
              <a:gs pos="0">
                <a:schemeClr val="bg1">
                  <a:alpha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3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9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57" name="图片 56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58" name="图片 57" descr="箭头 右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8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9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15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8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1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7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15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1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8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7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58" name="图片 57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8" name="矩形: 圆顶角 12"/>
          <p:cNvSpPr/>
          <p:nvPr>
            <p:custDataLst>
              <p:tags r:id="rId13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9" name="矩形: 圆顶角 13"/>
          <p:cNvSpPr/>
          <p:nvPr>
            <p:custDataLst>
              <p:tags r:id="rId14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100000">
                <a:schemeClr val="accent6">
                  <a:lumMod val="20000"/>
                  <a:lumOff val="80000"/>
                  <a:alpha val="0"/>
                </a:schemeClr>
              </a:gs>
              <a:gs pos="0">
                <a:schemeClr val="bg1">
                  <a:alpha val="9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5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8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5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4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95000">
                <a:schemeClr val="accent6">
                  <a:lumMod val="20000"/>
                  <a:lumOff val="80000"/>
                  <a:alpha val="0"/>
                </a:schemeClr>
              </a:gs>
              <a:gs pos="0">
                <a:schemeClr val="bg1">
                  <a:alpha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3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9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57" name="图片 56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58" name="图片 57" descr="箭头 右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8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9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8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5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4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95000">
                <a:schemeClr val="accent6">
                  <a:lumMod val="20000"/>
                  <a:lumOff val="80000"/>
                  <a:alpha val="0"/>
                </a:schemeClr>
              </a:gs>
              <a:gs pos="0">
                <a:schemeClr val="bg1">
                  <a:alpha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3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9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57" name="图片 56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58" name="图片 57" descr="箭头 右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8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9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8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5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4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95000">
                <a:schemeClr val="accent6">
                  <a:lumMod val="20000"/>
                  <a:lumOff val="80000"/>
                  <a:alpha val="0"/>
                </a:schemeClr>
              </a:gs>
              <a:gs pos="0">
                <a:schemeClr val="bg1">
                  <a:alpha val="7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3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9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57" name="图片 56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58" name="图片 57" descr="箭头 右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18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19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heme" Target="../theme/theme3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heme" Target="../theme/theme4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10" Type="http://schemas.openxmlformats.org/officeDocument/2006/relationships/tags" Target="../tags/tag222.xml" /><Relationship Id="rId11" Type="http://schemas.openxmlformats.org/officeDocument/2006/relationships/tags" Target="../tags/tag223.xml" /><Relationship Id="rId12" Type="http://schemas.openxmlformats.org/officeDocument/2006/relationships/tags" Target="../tags/tag224.xml" /><Relationship Id="rId13" Type="http://schemas.openxmlformats.org/officeDocument/2006/relationships/theme" Target="../theme/theme5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15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15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标题占位符 3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1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15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标题占位符 3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1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15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标题占位符 3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1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18" Type="http://schemas.openxmlformats.org/officeDocument/2006/relationships/tags" Target="../tags/tag275.xml" /><Relationship Id="rId19" Type="http://schemas.openxmlformats.org/officeDocument/2006/relationships/tags" Target="../tags/tag276.xml" /><Relationship Id="rId2" Type="http://schemas.openxmlformats.org/officeDocument/2006/relationships/tags" Target="../tags/tag259.xml" /><Relationship Id="rId20" Type="http://schemas.openxmlformats.org/officeDocument/2006/relationships/tags" Target="../tags/tag277.xml" /><Relationship Id="rId21" Type="http://schemas.openxmlformats.org/officeDocument/2006/relationships/tags" Target="../tags/tag278.xml" /><Relationship Id="rId22" Type="http://schemas.openxmlformats.org/officeDocument/2006/relationships/tags" Target="../tags/tag279.xml" /><Relationship Id="rId23" Type="http://schemas.openxmlformats.org/officeDocument/2006/relationships/tags" Target="../tags/tag280.xml" /><Relationship Id="rId24" Type="http://schemas.openxmlformats.org/officeDocument/2006/relationships/tags" Target="../tags/tag281.xml" /><Relationship Id="rId25" Type="http://schemas.openxmlformats.org/officeDocument/2006/relationships/tags" Target="../tags/tag282.xml" /><Relationship Id="rId26" Type="http://schemas.openxmlformats.org/officeDocument/2006/relationships/tags" Target="../tags/tag283.xml" /><Relationship Id="rId27" Type="http://schemas.openxmlformats.org/officeDocument/2006/relationships/tags" Target="../tags/tag284.xml" /><Relationship Id="rId28" Type="http://schemas.openxmlformats.org/officeDocument/2006/relationships/tags" Target="../tags/tag285.xml" /><Relationship Id="rId29" Type="http://schemas.openxmlformats.org/officeDocument/2006/relationships/tags" Target="../tags/tag286.xml" /><Relationship Id="rId3" Type="http://schemas.openxmlformats.org/officeDocument/2006/relationships/tags" Target="../tags/tag260.xml" /><Relationship Id="rId30" Type="http://schemas.openxmlformats.org/officeDocument/2006/relationships/tags" Target="../tags/tag287.xml" /><Relationship Id="rId31" Type="http://schemas.openxmlformats.org/officeDocument/2006/relationships/tags" Target="../tags/tag288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289.xml" /><Relationship Id="rId3" Type="http://schemas.openxmlformats.org/officeDocument/2006/relationships/tags" Target="../tags/tag290.xml" /><Relationship Id="rId4" Type="http://schemas.openxmlformats.org/officeDocument/2006/relationships/tags" Target="../tags/tag29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14" Type="http://schemas.openxmlformats.org/officeDocument/2006/relationships/tags" Target="../tags/tag304.xml" /><Relationship Id="rId15" Type="http://schemas.openxmlformats.org/officeDocument/2006/relationships/tags" Target="../tags/tag305.xml" /><Relationship Id="rId16" Type="http://schemas.openxmlformats.org/officeDocument/2006/relationships/tags" Target="../tags/tag306.xml" /><Relationship Id="rId17" Type="http://schemas.openxmlformats.org/officeDocument/2006/relationships/tags" Target="../tags/tag307.xml" /><Relationship Id="rId18" Type="http://schemas.openxmlformats.org/officeDocument/2006/relationships/tags" Target="../tags/tag308.xml" /><Relationship Id="rId19" Type="http://schemas.openxmlformats.org/officeDocument/2006/relationships/tags" Target="../tags/tag309.xml" /><Relationship Id="rId2" Type="http://schemas.openxmlformats.org/officeDocument/2006/relationships/tags" Target="../tags/tag292.xml" /><Relationship Id="rId20" Type="http://schemas.openxmlformats.org/officeDocument/2006/relationships/tags" Target="../tags/tag310.xml" /><Relationship Id="rId21" Type="http://schemas.openxmlformats.org/officeDocument/2006/relationships/tags" Target="../tags/tag311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14" Type="http://schemas.openxmlformats.org/officeDocument/2006/relationships/tags" Target="../tags/tag324.xml" /><Relationship Id="rId15" Type="http://schemas.openxmlformats.org/officeDocument/2006/relationships/tags" Target="../tags/tag325.xml" /><Relationship Id="rId16" Type="http://schemas.openxmlformats.org/officeDocument/2006/relationships/tags" Target="../tags/tag326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5.xml" /><Relationship Id="rId11" Type="http://schemas.openxmlformats.org/officeDocument/2006/relationships/tags" Target="../tags/tag336.xml" /><Relationship Id="rId12" Type="http://schemas.openxmlformats.org/officeDocument/2006/relationships/tags" Target="../tags/tag337.xml" /><Relationship Id="rId13" Type="http://schemas.openxmlformats.org/officeDocument/2006/relationships/tags" Target="../tags/tag338.xml" /><Relationship Id="rId14" Type="http://schemas.openxmlformats.org/officeDocument/2006/relationships/tags" Target="../tags/tag339.xml" /><Relationship Id="rId15" Type="http://schemas.openxmlformats.org/officeDocument/2006/relationships/tags" Target="../tags/tag340.xml" /><Relationship Id="rId16" Type="http://schemas.openxmlformats.org/officeDocument/2006/relationships/tags" Target="../tags/tag341.xml" /><Relationship Id="rId17" Type="http://schemas.openxmlformats.org/officeDocument/2006/relationships/tags" Target="../tags/tag342.xml" /><Relationship Id="rId18" Type="http://schemas.openxmlformats.org/officeDocument/2006/relationships/tags" Target="../tags/tag343.xml" /><Relationship Id="rId19" Type="http://schemas.openxmlformats.org/officeDocument/2006/relationships/tags" Target="../tags/tag344.xml" /><Relationship Id="rId2" Type="http://schemas.openxmlformats.org/officeDocument/2006/relationships/tags" Target="../tags/tag327.xml" /><Relationship Id="rId20" Type="http://schemas.openxmlformats.org/officeDocument/2006/relationships/tags" Target="../tags/tag345.xml" /><Relationship Id="rId21" Type="http://schemas.openxmlformats.org/officeDocument/2006/relationships/tags" Target="../tags/tag346.xml" /><Relationship Id="rId3" Type="http://schemas.openxmlformats.org/officeDocument/2006/relationships/tags" Target="../tags/tag328.xml" /><Relationship Id="rId4" Type="http://schemas.openxmlformats.org/officeDocument/2006/relationships/tags" Target="../tags/tag329.xml" /><Relationship Id="rId5" Type="http://schemas.openxmlformats.org/officeDocument/2006/relationships/tags" Target="../tags/tag330.xml" /><Relationship Id="rId6" Type="http://schemas.openxmlformats.org/officeDocument/2006/relationships/tags" Target="../tags/tag331.xml" /><Relationship Id="rId7" Type="http://schemas.openxmlformats.org/officeDocument/2006/relationships/tags" Target="../tags/tag332.xml" /><Relationship Id="rId8" Type="http://schemas.openxmlformats.org/officeDocument/2006/relationships/tags" Target="../tags/tag333.xml" /><Relationship Id="rId9" Type="http://schemas.openxmlformats.org/officeDocument/2006/relationships/tags" Target="../tags/tag3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tags" Target="../tags/tag347.xml" /><Relationship Id="rId3" Type="http://schemas.openxmlformats.org/officeDocument/2006/relationships/tags" Target="../tags/tag348.xml" /><Relationship Id="rId4" Type="http://schemas.openxmlformats.org/officeDocument/2006/relationships/tags" Target="../tags/tag3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8.xml" /><Relationship Id="rId11" Type="http://schemas.openxmlformats.org/officeDocument/2006/relationships/tags" Target="../tags/tag359.xml" /><Relationship Id="rId12" Type="http://schemas.openxmlformats.org/officeDocument/2006/relationships/tags" Target="../tags/tag360.xml" /><Relationship Id="rId13" Type="http://schemas.openxmlformats.org/officeDocument/2006/relationships/tags" Target="../tags/tag361.xml" /><Relationship Id="rId2" Type="http://schemas.openxmlformats.org/officeDocument/2006/relationships/tags" Target="../tags/tag350.xml" /><Relationship Id="rId3" Type="http://schemas.openxmlformats.org/officeDocument/2006/relationships/tags" Target="../tags/tag351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tags" Target="../tags/tag354.xml" /><Relationship Id="rId7" Type="http://schemas.openxmlformats.org/officeDocument/2006/relationships/tags" Target="../tags/tag355.xml" /><Relationship Id="rId8" Type="http://schemas.openxmlformats.org/officeDocument/2006/relationships/tags" Target="../tags/tag356.xml" /><Relationship Id="rId9" Type="http://schemas.openxmlformats.org/officeDocument/2006/relationships/tags" Target="../tags/tag35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2.xml" /><Relationship Id="rId3" Type="http://schemas.openxmlformats.org/officeDocument/2006/relationships/tags" Target="../tags/tag363.xml" /><Relationship Id="rId4" Type="http://schemas.openxmlformats.org/officeDocument/2006/relationships/tags" Target="../tags/tag364.xml" /><Relationship Id="rId5" Type="http://schemas.openxmlformats.org/officeDocument/2006/relationships/tags" Target="../tags/tag365.xml" /><Relationship Id="rId6" Type="http://schemas.openxmlformats.org/officeDocument/2006/relationships/tags" Target="../tags/tag3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5.xml" /><Relationship Id="rId11" Type="http://schemas.openxmlformats.org/officeDocument/2006/relationships/tags" Target="../tags/tag376.xml" /><Relationship Id="rId12" Type="http://schemas.openxmlformats.org/officeDocument/2006/relationships/tags" Target="../tags/tag377.xml" /><Relationship Id="rId13" Type="http://schemas.openxmlformats.org/officeDocument/2006/relationships/tags" Target="../tags/tag378.xml" /><Relationship Id="rId14" Type="http://schemas.openxmlformats.org/officeDocument/2006/relationships/tags" Target="../tags/tag379.xml" /><Relationship Id="rId15" Type="http://schemas.openxmlformats.org/officeDocument/2006/relationships/tags" Target="../tags/tag380.xml" /><Relationship Id="rId16" Type="http://schemas.openxmlformats.org/officeDocument/2006/relationships/tags" Target="../tags/tag381.xml" /><Relationship Id="rId17" Type="http://schemas.openxmlformats.org/officeDocument/2006/relationships/tags" Target="../tags/tag382.xml" /><Relationship Id="rId18" Type="http://schemas.openxmlformats.org/officeDocument/2006/relationships/tags" Target="../tags/tag383.xml" /><Relationship Id="rId19" Type="http://schemas.openxmlformats.org/officeDocument/2006/relationships/tags" Target="../tags/tag384.xml" /><Relationship Id="rId2" Type="http://schemas.openxmlformats.org/officeDocument/2006/relationships/tags" Target="../tags/tag367.xml" /><Relationship Id="rId20" Type="http://schemas.openxmlformats.org/officeDocument/2006/relationships/tags" Target="../tags/tag385.xml" /><Relationship Id="rId21" Type="http://schemas.openxmlformats.org/officeDocument/2006/relationships/tags" Target="../tags/tag386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Relationship Id="rId6" Type="http://schemas.openxmlformats.org/officeDocument/2006/relationships/tags" Target="../tags/tag371.xml" /><Relationship Id="rId7" Type="http://schemas.openxmlformats.org/officeDocument/2006/relationships/tags" Target="../tags/tag372.xml" /><Relationship Id="rId8" Type="http://schemas.openxmlformats.org/officeDocument/2006/relationships/tags" Target="../tags/tag373.xml" /><Relationship Id="rId9" Type="http://schemas.openxmlformats.org/officeDocument/2006/relationships/tags" Target="../tags/tag3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432302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WPS,a click to unlimited possibilities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2023年中国金融业发展报告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8" name="序号"/>
          <p:cNvSpPr txBox="1"/>
          <p:nvPr>
            <p:custDataLst>
              <p:tags r:id="rId4"/>
            </p:custDataLst>
          </p:nvPr>
        </p:nvSpPr>
        <p:spPr>
          <a:xfrm>
            <a:off x="5761627" y="873327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9" name="标题"/>
          <p:cNvSpPr txBox="1"/>
          <p:nvPr>
            <p:custDataLst>
              <p:tags r:id="rId5"/>
            </p:custDataLst>
          </p:nvPr>
        </p:nvSpPr>
        <p:spPr>
          <a:xfrm>
            <a:off x="6711278" y="873327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引言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28" name="序号"/>
          <p:cNvSpPr txBox="1"/>
          <p:nvPr>
            <p:custDataLst>
              <p:tags r:id="rId6"/>
            </p:custDataLst>
          </p:nvPr>
        </p:nvSpPr>
        <p:spPr>
          <a:xfrm>
            <a:off x="5761627" y="1843380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29" name="标题"/>
          <p:cNvSpPr txBox="1"/>
          <p:nvPr>
            <p:custDataLst>
              <p:tags r:id="rId7"/>
            </p:custDataLst>
          </p:nvPr>
        </p:nvSpPr>
        <p:spPr>
          <a:xfrm>
            <a:off x="6711278" y="1843380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2023年中国金融业整体发展概况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32" name="序号"/>
          <p:cNvSpPr txBox="1"/>
          <p:nvPr>
            <p:custDataLst>
              <p:tags r:id="rId8"/>
            </p:custDataLst>
          </p:nvPr>
        </p:nvSpPr>
        <p:spPr>
          <a:xfrm>
            <a:off x="5761627" y="2813433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33" name="标题"/>
          <p:cNvSpPr txBox="1"/>
          <p:nvPr>
            <p:custDataLst>
              <p:tags r:id="rId9"/>
            </p:custDataLst>
          </p:nvPr>
        </p:nvSpPr>
        <p:spPr>
          <a:xfrm>
            <a:off x="6711278" y="2813433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中国银行业发展情况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35" name="序号"/>
          <p:cNvSpPr txBox="1"/>
          <p:nvPr>
            <p:custDataLst>
              <p:tags r:id="rId10"/>
            </p:custDataLst>
          </p:nvPr>
        </p:nvSpPr>
        <p:spPr>
          <a:xfrm>
            <a:off x="5761627" y="3783486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36" name="标题"/>
          <p:cNvSpPr txBox="1"/>
          <p:nvPr>
            <p:custDataLst>
              <p:tags r:id="rId11"/>
            </p:custDataLst>
          </p:nvPr>
        </p:nvSpPr>
        <p:spPr>
          <a:xfrm>
            <a:off x="6711278" y="3783486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中国证券业发展情况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38" name="序号"/>
          <p:cNvSpPr txBox="1"/>
          <p:nvPr>
            <p:custDataLst>
              <p:tags r:id="rId12"/>
            </p:custDataLst>
          </p:nvPr>
        </p:nvSpPr>
        <p:spPr>
          <a:xfrm>
            <a:off x="5761627" y="4753539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39" name="标题"/>
          <p:cNvSpPr txBox="1"/>
          <p:nvPr>
            <p:custDataLst>
              <p:tags r:id="rId13"/>
            </p:custDataLst>
          </p:nvPr>
        </p:nvSpPr>
        <p:spPr>
          <a:xfrm>
            <a:off x="6711278" y="4753539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中国保险业发展情况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41" name="序号"/>
          <p:cNvSpPr txBox="1"/>
          <p:nvPr>
            <p:custDataLst>
              <p:tags r:id="rId14"/>
            </p:custDataLst>
          </p:nvPr>
        </p:nvSpPr>
        <p:spPr>
          <a:xfrm>
            <a:off x="5761627" y="5723592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42" name="标题"/>
          <p:cNvSpPr txBox="1"/>
          <p:nvPr>
            <p:custDataLst>
              <p:tags r:id="rId15"/>
            </p:custDataLst>
          </p:nvPr>
        </p:nvSpPr>
        <p:spPr>
          <a:xfrm>
            <a:off x="6711278" y="5723592"/>
            <a:ext cx="4087349" cy="72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结论和建议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引言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报告背景和目的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背景：当前金融市场的趋势和挑战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国内外经济环境的变化：目的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分析2023年中国金融业的发展状况：探讨未来金融业的发展方向和策略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为政策制定者和企业提供参考和建议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报告范围和重点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引言：简要介绍报告的目的、背景和结构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金融业监管与政策环境：分析金融业监管政策和法规的变化及其影响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金融业创新与技术应用：探讨金融业在科技驱动下的创新发展和技术应用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金融业发展概述：介绍2023年中国金融业整体发展情况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金融业市场结构分析：分析金融业的市场结构、竞争格局和行业趋势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2023年中国金融业整体发展概况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行业发展概述</a:t>
            </a:r>
            <a:endParaRPr lang="zh-CN" altLang="en-US"/>
          </a:p>
        </p:txBody>
      </p:sp>
      <p:sp>
        <p:nvSpPr>
          <p:cNvPr id="36" name="任意多边形 35"/>
          <p:cNvSpPr/>
          <p:nvPr>
            <p:custDataLst>
              <p:tags r:id="rId2"/>
            </p:custDataLst>
          </p:nvPr>
        </p:nvSpPr>
        <p:spPr>
          <a:xfrm>
            <a:off x="608400" y="1491688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40" name="任意多边形 39"/>
          <p:cNvSpPr/>
          <p:nvPr>
            <p:custDataLst>
              <p:tags r:id="rId3"/>
            </p:custDataLst>
          </p:nvPr>
        </p:nvSpPr>
        <p:spPr>
          <a:xfrm>
            <a:off x="691615" y="1581891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41" name="直接连接符 40"/>
          <p:cNvCxnSpPr/>
          <p:nvPr>
            <p:custDataLst>
              <p:tags r:id="rId4"/>
            </p:custDataLst>
          </p:nvPr>
        </p:nvCxnSpPr>
        <p:spPr>
          <a:xfrm flipH="1">
            <a:off x="1997019" y="1805493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正文"/>
          <p:cNvSpPr txBox="1"/>
          <p:nvPr>
            <p:custDataLst>
              <p:tags r:id="rId5"/>
            </p:custDataLst>
          </p:nvPr>
        </p:nvSpPr>
        <p:spPr>
          <a:xfrm>
            <a:off x="2260641" y="1567281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2023年中国金融业整体发展概况：在经济增长和政策利好的双重推动下，2023年中国金融业发展稳健。银行业持续稳健发展，保险业逐步完善风险保障体系，证券业则不断提升服务实体经济的能力。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43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920935" y="15634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46" name="任意多边形 45"/>
          <p:cNvSpPr/>
          <p:nvPr>
            <p:custDataLst>
              <p:tags r:id="rId7"/>
            </p:custDataLst>
          </p:nvPr>
        </p:nvSpPr>
        <p:spPr>
          <a:xfrm>
            <a:off x="608400" y="2729122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47" name="任意多边形 46"/>
          <p:cNvSpPr/>
          <p:nvPr>
            <p:custDataLst>
              <p:tags r:id="rId8"/>
            </p:custDataLst>
          </p:nvPr>
        </p:nvSpPr>
        <p:spPr>
          <a:xfrm>
            <a:off x="691615" y="2819325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9"/>
            </p:custDataLst>
          </p:nvPr>
        </p:nvCxnSpPr>
        <p:spPr>
          <a:xfrm flipH="1">
            <a:off x="1997019" y="3042927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正文"/>
          <p:cNvSpPr txBox="1"/>
          <p:nvPr>
            <p:custDataLst>
              <p:tags r:id="rId10"/>
            </p:custDataLst>
          </p:nvPr>
        </p:nvSpPr>
        <p:spPr>
          <a:xfrm>
            <a:off x="2260641" y="2804714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金融业发展亮点：科技创新与金融的融合加深，人工智能、大数据等新一代信息技术在金融业中的应用逐步拓展，驱动了数字化、智能化转型。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5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920935" y="2800903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52" name="任意多边形 51"/>
          <p:cNvSpPr/>
          <p:nvPr>
            <p:custDataLst>
              <p:tags r:id="rId12"/>
            </p:custDataLst>
          </p:nvPr>
        </p:nvSpPr>
        <p:spPr>
          <a:xfrm>
            <a:off x="608400" y="3966555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3" name="任意多边形 52"/>
          <p:cNvSpPr/>
          <p:nvPr>
            <p:custDataLst>
              <p:tags r:id="rId13"/>
            </p:custDataLst>
          </p:nvPr>
        </p:nvSpPr>
        <p:spPr>
          <a:xfrm>
            <a:off x="691615" y="4056758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54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1997019" y="4280360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正文"/>
          <p:cNvSpPr txBox="1"/>
          <p:nvPr>
            <p:custDataLst>
              <p:tags r:id="rId15"/>
            </p:custDataLst>
          </p:nvPr>
        </p:nvSpPr>
        <p:spPr>
          <a:xfrm>
            <a:off x="2260641" y="4042148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面临的挑战：金融业在发展过程中面临的风险和挑战依然严峻，如不良贷款率上升、部分中小金融机构资本补充压力加大等。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5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920935" y="4038337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58" name="任意多边形 57"/>
          <p:cNvSpPr/>
          <p:nvPr>
            <p:custDataLst>
              <p:tags r:id="rId17"/>
            </p:custDataLst>
          </p:nvPr>
        </p:nvSpPr>
        <p:spPr>
          <a:xfrm>
            <a:off x="608400" y="5203989"/>
            <a:ext cx="10969835" cy="1044323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9" name="任意多边形 58"/>
          <p:cNvSpPr/>
          <p:nvPr>
            <p:custDataLst>
              <p:tags r:id="rId18"/>
            </p:custDataLst>
          </p:nvPr>
        </p:nvSpPr>
        <p:spPr>
          <a:xfrm>
            <a:off x="691615" y="5294192"/>
            <a:ext cx="10804040" cy="86455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60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1997019" y="5517794"/>
            <a:ext cx="0" cy="431958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正文"/>
          <p:cNvSpPr txBox="1"/>
          <p:nvPr>
            <p:custDataLst>
              <p:tags r:id="rId20"/>
            </p:custDataLst>
          </p:nvPr>
        </p:nvSpPr>
        <p:spPr>
          <a:xfrm>
            <a:off x="2260641" y="5279582"/>
            <a:ext cx="9010142" cy="879162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未来展望：未来，中国金融业将进一步深化改革，提升服务实体经济质效，加强风险防控，推进数字化转型，为经济发展提供更强有力的支撑。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62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920935" y="5275770"/>
            <a:ext cx="900125" cy="900760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主要经济指标分析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国内生产总值（GDP）：2023年中国GDP增长率达到目标水平，反映出中国经济的稳健增长和积极政策的有效性。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通货膨胀率：2023年中国的通货膨胀率保持在一个相对稳定的水平，增强了市场对经济的信心。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货币供应量：2023年中国货币供应量保持适度增长，为实体经济提供了必要的流动性支持。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金融机构贷款余额：2023年中国金融机构贷款余额稳步增长，表明金融业对实体经济的支持力度不断加大。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外汇储备：2023年中国外汇储备保持稳定，显示中国经济的韧性和国际竞争力。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政策环境分析</a:t>
            </a:r>
            <a:endParaRPr lang="zh-CN" altLang="en-US"/>
          </a:p>
        </p:txBody>
      </p:sp>
      <p:sp>
        <p:nvSpPr>
          <p:cNvPr id="36" name="Freeform 7"/>
          <p:cNvSpPr/>
          <p:nvPr>
            <p:custDataLst>
              <p:tags r:id="rId2"/>
            </p:custDataLst>
          </p:nvPr>
        </p:nvSpPr>
        <p:spPr bwMode="auto">
          <a:xfrm>
            <a:off x="1194525" y="1490400"/>
            <a:ext cx="229346" cy="115405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5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9" name="矩形: 圆角 18"/>
          <p:cNvSpPr/>
          <p:nvPr>
            <p:custDataLst>
              <p:tags r:id="rId3"/>
            </p:custDataLst>
          </p:nvPr>
        </p:nvSpPr>
        <p:spPr bwMode="auto">
          <a:xfrm>
            <a:off x="807651" y="1605818"/>
            <a:ext cx="2420928" cy="464348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7" name="Freeform 6"/>
          <p:cNvSpPr/>
          <p:nvPr>
            <p:custDataLst>
              <p:tags r:id="rId4"/>
            </p:custDataLst>
          </p:nvPr>
        </p:nvSpPr>
        <p:spPr bwMode="auto">
          <a:xfrm>
            <a:off x="1292534" y="1490400"/>
            <a:ext cx="1327881" cy="14593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35" name="标题"/>
          <p:cNvSpPr txBox="1"/>
          <p:nvPr>
            <p:custDataLst>
              <p:tags r:id="rId5"/>
            </p:custDataLst>
          </p:nvPr>
        </p:nvSpPr>
        <p:spPr>
          <a:xfrm>
            <a:off x="1411820" y="1605818"/>
            <a:ext cx="1212477" cy="134395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3" name="正文"/>
          <p:cNvSpPr txBox="1"/>
          <p:nvPr>
            <p:custDataLst>
              <p:tags r:id="rId6"/>
            </p:custDataLst>
          </p:nvPr>
        </p:nvSpPr>
        <p:spPr>
          <a:xfrm>
            <a:off x="817323" y="3168790"/>
            <a:ext cx="2402053" cy="3080481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政府对金融业的支持政策：政府出台了一系列支持金融业发展的政策，包括减税降费、提供财政支持等措施，以促进金融业的发展。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32" name="Freeform 7"/>
          <p:cNvSpPr/>
          <p:nvPr>
            <p:custDataLst>
              <p:tags r:id="rId7"/>
            </p:custDataLst>
          </p:nvPr>
        </p:nvSpPr>
        <p:spPr bwMode="auto">
          <a:xfrm>
            <a:off x="3911673" y="1490400"/>
            <a:ext cx="229346" cy="115405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5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34" name="矩形: 圆角 33"/>
          <p:cNvSpPr/>
          <p:nvPr>
            <p:custDataLst>
              <p:tags r:id="rId8"/>
            </p:custDataLst>
          </p:nvPr>
        </p:nvSpPr>
        <p:spPr bwMode="auto">
          <a:xfrm>
            <a:off x="3524154" y="1605818"/>
            <a:ext cx="2420928" cy="464348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/>
          <p:cNvSpPr/>
          <p:nvPr>
            <p:custDataLst>
              <p:tags r:id="rId9"/>
            </p:custDataLst>
          </p:nvPr>
        </p:nvSpPr>
        <p:spPr bwMode="auto">
          <a:xfrm>
            <a:off x="4009037" y="1490400"/>
            <a:ext cx="1327881" cy="14593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39" name="标题"/>
          <p:cNvSpPr txBox="1"/>
          <p:nvPr>
            <p:custDataLst>
              <p:tags r:id="rId10"/>
            </p:custDataLst>
          </p:nvPr>
        </p:nvSpPr>
        <p:spPr>
          <a:xfrm>
            <a:off x="4128323" y="1605818"/>
            <a:ext cx="1212477" cy="134395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40" name="正文"/>
          <p:cNvSpPr txBox="1"/>
          <p:nvPr>
            <p:custDataLst>
              <p:tags r:id="rId11"/>
            </p:custDataLst>
          </p:nvPr>
        </p:nvSpPr>
        <p:spPr>
          <a:xfrm>
            <a:off x="3534471" y="3168790"/>
            <a:ext cx="2402053" cy="3080481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金融监管政策：政府加强了对金融业的监管，出台了一系列监管政策，以确保金融市场的稳定和健康发展。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46" name="Freeform 7"/>
          <p:cNvSpPr/>
          <p:nvPr>
            <p:custDataLst>
              <p:tags r:id="rId12"/>
            </p:custDataLst>
          </p:nvPr>
        </p:nvSpPr>
        <p:spPr bwMode="auto">
          <a:xfrm>
            <a:off x="6628176" y="1490400"/>
            <a:ext cx="229346" cy="115405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5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47" name="矩形: 圆角 46"/>
          <p:cNvSpPr/>
          <p:nvPr>
            <p:custDataLst>
              <p:tags r:id="rId13"/>
            </p:custDataLst>
          </p:nvPr>
        </p:nvSpPr>
        <p:spPr bwMode="auto">
          <a:xfrm>
            <a:off x="6241302" y="1605818"/>
            <a:ext cx="2420928" cy="464348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6"/>
          <p:cNvSpPr/>
          <p:nvPr>
            <p:custDataLst>
              <p:tags r:id="rId14"/>
            </p:custDataLst>
          </p:nvPr>
        </p:nvSpPr>
        <p:spPr bwMode="auto">
          <a:xfrm>
            <a:off x="6725540" y="1490400"/>
            <a:ext cx="1327881" cy="14593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49" name="标题"/>
          <p:cNvSpPr txBox="1"/>
          <p:nvPr>
            <p:custDataLst>
              <p:tags r:id="rId15"/>
            </p:custDataLst>
          </p:nvPr>
        </p:nvSpPr>
        <p:spPr>
          <a:xfrm>
            <a:off x="6845471" y="1605818"/>
            <a:ext cx="1212477" cy="134395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0" name="正文"/>
          <p:cNvSpPr txBox="1"/>
          <p:nvPr>
            <p:custDataLst>
              <p:tags r:id="rId16"/>
            </p:custDataLst>
          </p:nvPr>
        </p:nvSpPr>
        <p:spPr>
          <a:xfrm>
            <a:off x="6250974" y="3168790"/>
            <a:ext cx="2402053" cy="3080481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货币政策：政府通过货币政策对金融市场进行调控，例如调整利率、存款准备金率等，以影响市场的资金供求关系和稳定金融市场。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52" name="Freeform 7"/>
          <p:cNvSpPr/>
          <p:nvPr>
            <p:custDataLst>
              <p:tags r:id="rId17"/>
            </p:custDataLst>
          </p:nvPr>
        </p:nvSpPr>
        <p:spPr bwMode="auto">
          <a:xfrm>
            <a:off x="9344679" y="1490400"/>
            <a:ext cx="229346" cy="115405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sz="5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53" name="矩形: 圆角 52"/>
          <p:cNvSpPr/>
          <p:nvPr>
            <p:custDataLst>
              <p:tags r:id="rId18"/>
            </p:custDataLst>
          </p:nvPr>
        </p:nvSpPr>
        <p:spPr bwMode="auto">
          <a:xfrm>
            <a:off x="8957805" y="1605818"/>
            <a:ext cx="2420928" cy="4643485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4" name="Freeform 6"/>
          <p:cNvSpPr/>
          <p:nvPr>
            <p:custDataLst>
              <p:tags r:id="rId19"/>
            </p:custDataLst>
          </p:nvPr>
        </p:nvSpPr>
        <p:spPr bwMode="auto">
          <a:xfrm>
            <a:off x="9442688" y="1490400"/>
            <a:ext cx="1327881" cy="1459356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en-US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55" name="标题"/>
          <p:cNvSpPr txBox="1"/>
          <p:nvPr>
            <p:custDataLst>
              <p:tags r:id="rId20"/>
            </p:custDataLst>
          </p:nvPr>
        </p:nvSpPr>
        <p:spPr>
          <a:xfrm>
            <a:off x="9561974" y="1605818"/>
            <a:ext cx="1212477" cy="134395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6" name="正文"/>
          <p:cNvSpPr txBox="1"/>
          <p:nvPr>
            <p:custDataLst>
              <p:tags r:id="rId21"/>
            </p:custDataLst>
          </p:nvPr>
        </p:nvSpPr>
        <p:spPr>
          <a:xfrm>
            <a:off x="8967477" y="3168790"/>
            <a:ext cx="2402053" cy="3080481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财政政策：政府通过财政政策对金融市场进行调控，例如增加或减少政府支出、调整税收政策等，以影响市场的资金供求关系和稳定金融市场。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中国银行业发展情况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银行业整体发展情况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资产规模：持续增长，行业集中度下降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盈利能力：稳健发展，盈利水平保持稳定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风险防控：加强风险预警和处置能力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服务实体经济：支持实体经济高质量发展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银行业主要业务分析</a:t>
            </a:r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存款业务：吸收公众存款、单位存款和同业存款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贷款业务：提供短期、中期和长期贷款，包括个人贷款和公司贷款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汇兑业务：提供国内外汇款、本外币兑换等服务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支付结算业务：通过电子银行、柜台等方式，提供国内外支付结算服务，包括转账、托收等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国际业务：提供外汇交易、跨境汇款等服务，包括国际结算、外汇买卖等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5"/>
          </p:nvPr>
        </p:nvSpPr>
        <p:spPr/>
        <p:txBody>
          <a:bodyPr/>
          <a:lstStyle/>
          <a:p>
            <a:r>
              <a:rPr lang="zh-CN" altLang="en-US"/>
              <a:t>银行业风险防范和监管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>
            <a:off x="804562" y="1491933"/>
            <a:ext cx="4813904" cy="152295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正文"/>
          <p:cNvSpPr txBox="1"/>
          <p:nvPr>
            <p:custDataLst>
              <p:tags r:id="rId3"/>
            </p:custDataLst>
          </p:nvPr>
        </p:nvSpPr>
        <p:spPr>
          <a:xfrm>
            <a:off x="1248307" y="2013762"/>
            <a:ext cx="4375872" cy="937642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风险识别与评估：建立完善的风险识别与评估体系，及时发现潜在风险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6" name="标题"/>
          <p:cNvSpPr txBox="1"/>
          <p:nvPr>
            <p:custDataLst>
              <p:tags r:id="rId4"/>
            </p:custDataLst>
          </p:nvPr>
        </p:nvSpPr>
        <p:spPr>
          <a:xfrm>
            <a:off x="1248307" y="1613820"/>
            <a:ext cx="3576623" cy="4526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7" name="任意多边形: 形状 23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5400000" flipV="1">
            <a:off x="412238" y="1903301"/>
            <a:ext cx="794170" cy="40184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8" name="圆角矩形 7"/>
          <p:cNvSpPr/>
          <p:nvPr>
            <p:custDataLst>
              <p:tags r:id="rId6"/>
            </p:custDataLst>
          </p:nvPr>
        </p:nvSpPr>
        <p:spPr>
          <a:xfrm>
            <a:off x="804562" y="3108841"/>
            <a:ext cx="4813904" cy="152295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/>
          <p:nvPr>
            <p:custDataLst>
              <p:tags r:id="rId7"/>
            </p:custDataLst>
          </p:nvPr>
        </p:nvSpPr>
        <p:spPr>
          <a:xfrm>
            <a:off x="1248307" y="3630670"/>
            <a:ext cx="4375872" cy="937642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风险监管与政策：加强监管力度，落实监管政策，确保银行业合规稳健发展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10" name="标题"/>
          <p:cNvSpPr txBox="1"/>
          <p:nvPr>
            <p:custDataLst>
              <p:tags r:id="rId8"/>
            </p:custDataLst>
          </p:nvPr>
        </p:nvSpPr>
        <p:spPr>
          <a:xfrm>
            <a:off x="1248307" y="3230728"/>
            <a:ext cx="3576623" cy="4526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1" name="任意多边形: 形状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 rot="5400000" flipV="1">
            <a:off x="412238" y="3520209"/>
            <a:ext cx="794170" cy="40184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13" name="圆角矩形 12"/>
          <p:cNvSpPr/>
          <p:nvPr>
            <p:custDataLst>
              <p:tags r:id="rId10"/>
            </p:custDataLst>
          </p:nvPr>
        </p:nvSpPr>
        <p:spPr>
          <a:xfrm>
            <a:off x="6758618" y="3108841"/>
            <a:ext cx="4813904" cy="152295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正文"/>
          <p:cNvSpPr txBox="1"/>
          <p:nvPr>
            <p:custDataLst>
              <p:tags r:id="rId11"/>
            </p:custDataLst>
          </p:nvPr>
        </p:nvSpPr>
        <p:spPr>
          <a:xfrm>
            <a:off x="7202363" y="3630670"/>
            <a:ext cx="4375872" cy="937642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风险管理技术：引进先进的风险管理技术，提高风险防范和应对能力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15" name="标题"/>
          <p:cNvSpPr txBox="1"/>
          <p:nvPr>
            <p:custDataLst>
              <p:tags r:id="rId12"/>
            </p:custDataLst>
          </p:nvPr>
        </p:nvSpPr>
        <p:spPr>
          <a:xfrm>
            <a:off x="7202363" y="3230728"/>
            <a:ext cx="3576623" cy="4526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6" name="任意多边形: 形状 23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V="1">
            <a:off x="6366294" y="3520209"/>
            <a:ext cx="794170" cy="40184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27" name="圆角矩形 26"/>
          <p:cNvSpPr/>
          <p:nvPr>
            <p:custDataLst>
              <p:tags r:id="rId14"/>
            </p:custDataLst>
          </p:nvPr>
        </p:nvSpPr>
        <p:spPr>
          <a:xfrm>
            <a:off x="6758618" y="1491933"/>
            <a:ext cx="4813904" cy="152295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15"/>
            </p:custDataLst>
          </p:nvPr>
        </p:nvSpPr>
        <p:spPr>
          <a:xfrm>
            <a:off x="7202363" y="2013762"/>
            <a:ext cx="4375872" cy="937642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风险控制与防范：制定针对性的风险控制措施，降低风险发生的概率和影响程度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7202363" y="1613820"/>
            <a:ext cx="3576623" cy="4526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30" name="任意多边形: 形状 23"/>
          <p:cNvSpPr>
            <a:spLocks noChangeAspect="1"/>
          </p:cNvSpPr>
          <p:nvPr>
            <p:custDataLst>
              <p:tags r:id="rId17"/>
            </p:custDataLst>
          </p:nvPr>
        </p:nvSpPr>
        <p:spPr>
          <a:xfrm rot="5400000" flipV="1">
            <a:off x="6366294" y="1903301"/>
            <a:ext cx="794170" cy="40184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  <p:sp>
        <p:nvSpPr>
          <p:cNvPr id="32" name="圆角矩形 31"/>
          <p:cNvSpPr/>
          <p:nvPr>
            <p:custDataLst>
              <p:tags r:id="rId18"/>
            </p:custDataLst>
          </p:nvPr>
        </p:nvSpPr>
        <p:spPr>
          <a:xfrm>
            <a:off x="804562" y="4725749"/>
            <a:ext cx="4813904" cy="1522953"/>
          </a:xfrm>
          <a:prstGeom prst="roundRect">
            <a:avLst>
              <a:gd name="adj" fmla="val 7078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正文"/>
          <p:cNvSpPr txBox="1"/>
          <p:nvPr>
            <p:custDataLst>
              <p:tags r:id="rId19"/>
            </p:custDataLst>
          </p:nvPr>
        </p:nvSpPr>
        <p:spPr>
          <a:xfrm>
            <a:off x="1248307" y="5247578"/>
            <a:ext cx="4375872" cy="937642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中文正文" charset="0"/>
              </a:rPr>
              <a:t>风险文化建设：加强风险意识教育，培养员工的风险防范意识，提高全行业的风险管理水平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uFillTx/>
              <a:latin typeface="+中文正文" charset="0"/>
            </a:endParaRPr>
          </a:p>
        </p:txBody>
      </p:sp>
      <p:sp>
        <p:nvSpPr>
          <p:cNvPr id="34" name="标题"/>
          <p:cNvSpPr txBox="1"/>
          <p:nvPr>
            <p:custDataLst>
              <p:tags r:id="rId20"/>
            </p:custDataLst>
          </p:nvPr>
        </p:nvSpPr>
        <p:spPr>
          <a:xfrm>
            <a:off x="1248307" y="4847636"/>
            <a:ext cx="3576623" cy="45263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35" name="任意多边形: 形状 23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rot="5400000" flipV="1">
            <a:off x="412238" y="5137117"/>
            <a:ext cx="794170" cy="401846"/>
          </a:xfrm>
          <a:custGeom>
            <a:gdLst>
              <a:gd name="connsiteX0" fmla="*/ 113342 w 2706312"/>
              <a:gd name="connsiteY0" fmla="*/ 3177308 h 3177308"/>
              <a:gd name="connsiteX1" fmla="*/ 348842 w 2706312"/>
              <a:gd name="connsiteY1" fmla="*/ 3177308 h 3177308"/>
              <a:gd name="connsiteX2" fmla="*/ 348855 w 2706312"/>
              <a:gd name="connsiteY2" fmla="*/ 3177305 h 3177308"/>
              <a:gd name="connsiteX3" fmla="*/ 1172090 w 2706312"/>
              <a:gd name="connsiteY3" fmla="*/ 3177305 h 3177308"/>
              <a:gd name="connsiteX4" fmla="*/ 1172111 w 2706312"/>
              <a:gd name="connsiteY4" fmla="*/ 3177308 h 3177308"/>
              <a:gd name="connsiteX5" fmla="*/ 1407610 w 2706312"/>
              <a:gd name="connsiteY5" fmla="*/ 3177308 h 3177308"/>
              <a:gd name="connsiteX6" fmla="*/ 1497188 w 2706312"/>
              <a:gd name="connsiteY6" fmla="*/ 3133283 h 3177308"/>
              <a:gd name="connsiteX7" fmla="*/ 1765420 w 2706312"/>
              <a:gd name="connsiteY7" fmla="*/ 2785650 h 3177308"/>
              <a:gd name="connsiteX8" fmla="*/ 1766217 w 2706312"/>
              <a:gd name="connsiteY8" fmla="*/ 2784239 h 3177308"/>
              <a:gd name="connsiteX9" fmla="*/ 2422849 w 2706312"/>
              <a:gd name="connsiteY9" fmla="*/ 1974725 h 3177308"/>
              <a:gd name="connsiteX10" fmla="*/ 2424671 w 2706312"/>
              <a:gd name="connsiteY10" fmla="*/ 1973732 h 3177308"/>
              <a:gd name="connsiteX11" fmla="*/ 2688392 w 2706312"/>
              <a:gd name="connsiteY11" fmla="*/ 1658191 h 3177308"/>
              <a:gd name="connsiteX12" fmla="*/ 2706312 w 2706312"/>
              <a:gd name="connsiteY12" fmla="*/ 1593950 h 3177308"/>
              <a:gd name="connsiteX13" fmla="*/ 2705655 w 2706312"/>
              <a:gd name="connsiteY13" fmla="*/ 1588654 h 3177308"/>
              <a:gd name="connsiteX14" fmla="*/ 2706312 w 2706312"/>
              <a:gd name="connsiteY14" fmla="*/ 1583358 h 3177308"/>
              <a:gd name="connsiteX15" fmla="*/ 2688392 w 2706312"/>
              <a:gd name="connsiteY15" fmla="*/ 1519117 h 3177308"/>
              <a:gd name="connsiteX16" fmla="*/ 2424671 w 2706312"/>
              <a:gd name="connsiteY16" fmla="*/ 1203576 h 3177308"/>
              <a:gd name="connsiteX17" fmla="*/ 2422849 w 2706312"/>
              <a:gd name="connsiteY17" fmla="*/ 1202583 h 3177308"/>
              <a:gd name="connsiteX18" fmla="*/ 1766217 w 2706312"/>
              <a:gd name="connsiteY18" fmla="*/ 393069 h 3177308"/>
              <a:gd name="connsiteX19" fmla="*/ 1765420 w 2706312"/>
              <a:gd name="connsiteY19" fmla="*/ 391658 h 3177308"/>
              <a:gd name="connsiteX20" fmla="*/ 1497188 w 2706312"/>
              <a:gd name="connsiteY20" fmla="*/ 44025 h 3177308"/>
              <a:gd name="connsiteX21" fmla="*/ 1407610 w 2706312"/>
              <a:gd name="connsiteY21" fmla="*/ 0 h 3177308"/>
              <a:gd name="connsiteX22" fmla="*/ 1172111 w 2706312"/>
              <a:gd name="connsiteY22" fmla="*/ 0 h 3177308"/>
              <a:gd name="connsiteX23" fmla="*/ 1172090 w 2706312"/>
              <a:gd name="connsiteY23" fmla="*/ 3 h 3177308"/>
              <a:gd name="connsiteX24" fmla="*/ 348855 w 2706312"/>
              <a:gd name="connsiteY24" fmla="*/ 3 h 3177308"/>
              <a:gd name="connsiteX25" fmla="*/ 348842 w 2706312"/>
              <a:gd name="connsiteY25" fmla="*/ 0 h 3177308"/>
              <a:gd name="connsiteX26" fmla="*/ 113342 w 2706312"/>
              <a:gd name="connsiteY26" fmla="*/ 0 h 3177308"/>
              <a:gd name="connsiteX27" fmla="*/ 113321 w 2706312"/>
              <a:gd name="connsiteY27" fmla="*/ 3 h 3177308"/>
              <a:gd name="connsiteX28" fmla="*/ 112463 w 2706312"/>
              <a:gd name="connsiteY28" fmla="*/ 3 h 3177308"/>
              <a:gd name="connsiteX29" fmla="*/ 112477 w 2706312"/>
              <a:gd name="connsiteY29" fmla="*/ 125 h 3177308"/>
              <a:gd name="connsiteX30" fmla="*/ 80173 w 2706312"/>
              <a:gd name="connsiteY30" fmla="*/ 4782 h 3177308"/>
              <a:gd name="connsiteX31" fmla="*/ 23765 w 2706312"/>
              <a:gd name="connsiteY31" fmla="*/ 182260 h 3177308"/>
              <a:gd name="connsiteX32" fmla="*/ 291997 w 2706312"/>
              <a:gd name="connsiteY32" fmla="*/ 529893 h 3177308"/>
              <a:gd name="connsiteX33" fmla="*/ 300578 w 2706312"/>
              <a:gd name="connsiteY33" fmla="*/ 536908 h 3177308"/>
              <a:gd name="connsiteX34" fmla="*/ 1151328 w 2706312"/>
              <a:gd name="connsiteY34" fmla="*/ 1583356 h 3177308"/>
              <a:gd name="connsiteX35" fmla="*/ 1151324 w 2706312"/>
              <a:gd name="connsiteY35" fmla="*/ 1583356 h 3177308"/>
              <a:gd name="connsiteX36" fmla="*/ 1147017 w 2706312"/>
              <a:gd name="connsiteY36" fmla="*/ 1588654 h 3177308"/>
              <a:gd name="connsiteX37" fmla="*/ 1151324 w 2706312"/>
              <a:gd name="connsiteY37" fmla="*/ 1593952 h 3177308"/>
              <a:gd name="connsiteX38" fmla="*/ 1151328 w 2706312"/>
              <a:gd name="connsiteY38" fmla="*/ 1593952 h 3177308"/>
              <a:gd name="connsiteX39" fmla="*/ 300578 w 2706312"/>
              <a:gd name="connsiteY39" fmla="*/ 2640400 h 3177308"/>
              <a:gd name="connsiteX40" fmla="*/ 291997 w 2706312"/>
              <a:gd name="connsiteY40" fmla="*/ 2647415 h 3177308"/>
              <a:gd name="connsiteX41" fmla="*/ 23765 w 2706312"/>
              <a:gd name="connsiteY41" fmla="*/ 2995048 h 3177308"/>
              <a:gd name="connsiteX42" fmla="*/ 80173 w 2706312"/>
              <a:gd name="connsiteY42" fmla="*/ 3172526 h 3177308"/>
              <a:gd name="connsiteX43" fmla="*/ 112477 w 2706312"/>
              <a:gd name="connsiteY43" fmla="*/ 3177183 h 3177308"/>
              <a:gd name="connsiteX44" fmla="*/ 112463 w 2706312"/>
              <a:gd name="connsiteY44" fmla="*/ 3177305 h 3177308"/>
              <a:gd name="connsiteX45" fmla="*/ 113321 w 2706312"/>
              <a:gd name="connsiteY45" fmla="*/ 3177305 h 31773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251" h="633">
                <a:moveTo>
                  <a:pt x="19" y="633"/>
                </a:moveTo>
                <a:lnTo>
                  <a:pt x="57" y="633"/>
                </a:lnTo>
                <a:lnTo>
                  <a:pt x="57" y="633"/>
                </a:lnTo>
                <a:lnTo>
                  <a:pt x="192" y="633"/>
                </a:lnTo>
                <a:lnTo>
                  <a:pt x="192" y="633"/>
                </a:lnTo>
                <a:lnTo>
                  <a:pt x="231" y="633"/>
                </a:lnTo>
                <a:cubicBezTo>
                  <a:pt x="236" y="633"/>
                  <a:pt x="242" y="630"/>
                  <a:pt x="245" y="624"/>
                </a:cubicBezTo>
                <a:lnTo>
                  <a:pt x="289" y="555"/>
                </a:lnTo>
                <a:lnTo>
                  <a:pt x="289" y="555"/>
                </a:lnTo>
                <a:lnTo>
                  <a:pt x="397" y="393"/>
                </a:lnTo>
                <a:lnTo>
                  <a:pt x="397" y="393"/>
                </a:lnTo>
                <a:lnTo>
                  <a:pt x="440" y="330"/>
                </a:lnTo>
                <a:cubicBezTo>
                  <a:pt x="442" y="328"/>
                  <a:pt x="443" y="323"/>
                  <a:pt x="443" y="318"/>
                </a:cubicBezTo>
                <a:lnTo>
                  <a:pt x="443" y="317"/>
                </a:lnTo>
                <a:lnTo>
                  <a:pt x="443" y="316"/>
                </a:lnTo>
                <a:cubicBezTo>
                  <a:pt x="443" y="311"/>
                  <a:pt x="442" y="306"/>
                  <a:pt x="440" y="303"/>
                </a:cubicBezTo>
                <a:lnTo>
                  <a:pt x="397" y="240"/>
                </a:lnTo>
                <a:lnTo>
                  <a:pt x="397" y="240"/>
                </a:lnTo>
                <a:lnTo>
                  <a:pt x="289" y="78"/>
                </a:lnTo>
                <a:lnTo>
                  <a:pt x="289" y="78"/>
                </a:lnTo>
                <a:lnTo>
                  <a:pt x="245" y="9"/>
                </a:lnTo>
                <a:cubicBezTo>
                  <a:pt x="242" y="3"/>
                  <a:pt x="236" y="0"/>
                  <a:pt x="231" y="0"/>
                </a:cubicBezTo>
                <a:lnTo>
                  <a:pt x="192" y="0"/>
                </a:lnTo>
                <a:lnTo>
                  <a:pt x="192" y="0"/>
                </a:lnTo>
                <a:lnTo>
                  <a:pt x="57" y="0"/>
                </a:lnTo>
                <a:lnTo>
                  <a:pt x="57" y="0"/>
                </a:lnTo>
                <a:lnTo>
                  <a:pt x="19" y="0"/>
                </a:lnTo>
                <a:lnTo>
                  <a:pt x="19" y="0"/>
                </a:lnTo>
                <a:lnTo>
                  <a:pt x="18" y="0"/>
                </a:lnTo>
                <a:lnTo>
                  <a:pt x="18" y="0"/>
                </a:lnTo>
                <a:lnTo>
                  <a:pt x="13" y="1"/>
                </a:lnTo>
                <a:cubicBezTo>
                  <a:pt x="1" y="5"/>
                  <a:pt x="-4" y="23"/>
                  <a:pt x="4" y="36"/>
                </a:cubicBezTo>
                <a:lnTo>
                  <a:pt x="48" y="106"/>
                </a:lnTo>
                <a:lnTo>
                  <a:pt x="49" y="107"/>
                </a:lnTo>
                <a:lnTo>
                  <a:pt x="189" y="316"/>
                </a:lnTo>
                <a:lnTo>
                  <a:pt x="189" y="316"/>
                </a:lnTo>
                <a:lnTo>
                  <a:pt x="188" y="317"/>
                </a:lnTo>
                <a:lnTo>
                  <a:pt x="189" y="318"/>
                </a:lnTo>
                <a:lnTo>
                  <a:pt x="189" y="318"/>
                </a:lnTo>
                <a:lnTo>
                  <a:pt x="49" y="526"/>
                </a:lnTo>
                <a:lnTo>
                  <a:pt x="48" y="528"/>
                </a:lnTo>
                <a:lnTo>
                  <a:pt x="4" y="597"/>
                </a:lnTo>
                <a:cubicBezTo>
                  <a:pt x="-4" y="610"/>
                  <a:pt x="1" y="628"/>
                  <a:pt x="13" y="632"/>
                </a:cubicBezTo>
                <a:lnTo>
                  <a:pt x="18" y="633"/>
                </a:lnTo>
                <a:lnTo>
                  <a:pt x="18" y="633"/>
                </a:lnTo>
                <a:lnTo>
                  <a:pt x="19" y="633"/>
                </a:lnTo>
                <a:lnTo>
                  <a:pt x="19" y="633"/>
                </a:lnTo>
                <a:close/>
                <a:moveTo>
                  <a:pt x="423" y="633"/>
                </a:moveTo>
                <a:lnTo>
                  <a:pt x="461" y="633"/>
                </a:lnTo>
                <a:lnTo>
                  <a:pt x="461" y="633"/>
                </a:lnTo>
                <a:lnTo>
                  <a:pt x="596" y="633"/>
                </a:lnTo>
                <a:lnTo>
                  <a:pt x="596" y="633"/>
                </a:lnTo>
                <a:lnTo>
                  <a:pt x="635" y="633"/>
                </a:lnTo>
                <a:cubicBezTo>
                  <a:pt x="640" y="633"/>
                  <a:pt x="646" y="630"/>
                  <a:pt x="649" y="624"/>
                </a:cubicBezTo>
                <a:lnTo>
                  <a:pt x="693" y="555"/>
                </a:lnTo>
                <a:lnTo>
                  <a:pt x="693" y="555"/>
                </a:lnTo>
                <a:lnTo>
                  <a:pt x="801" y="393"/>
                </a:lnTo>
                <a:lnTo>
                  <a:pt x="801" y="393"/>
                </a:lnTo>
                <a:lnTo>
                  <a:pt x="845" y="330"/>
                </a:lnTo>
                <a:cubicBezTo>
                  <a:pt x="847" y="328"/>
                  <a:pt x="847" y="323"/>
                  <a:pt x="847" y="318"/>
                </a:cubicBezTo>
                <a:lnTo>
                  <a:pt x="847" y="317"/>
                </a:lnTo>
                <a:lnTo>
                  <a:pt x="847" y="316"/>
                </a:lnTo>
                <a:cubicBezTo>
                  <a:pt x="847" y="311"/>
                  <a:pt x="847" y="306"/>
                  <a:pt x="845" y="303"/>
                </a:cubicBezTo>
                <a:lnTo>
                  <a:pt x="801" y="240"/>
                </a:lnTo>
                <a:lnTo>
                  <a:pt x="801" y="240"/>
                </a:lnTo>
                <a:lnTo>
                  <a:pt x="693" y="78"/>
                </a:lnTo>
                <a:lnTo>
                  <a:pt x="693" y="78"/>
                </a:lnTo>
                <a:lnTo>
                  <a:pt x="649" y="9"/>
                </a:lnTo>
                <a:cubicBezTo>
                  <a:pt x="646" y="3"/>
                  <a:pt x="640" y="0"/>
                  <a:pt x="635" y="0"/>
                </a:cubicBezTo>
                <a:lnTo>
                  <a:pt x="596" y="0"/>
                </a:lnTo>
                <a:lnTo>
                  <a:pt x="596" y="0"/>
                </a:lnTo>
                <a:lnTo>
                  <a:pt x="461" y="0"/>
                </a:lnTo>
                <a:lnTo>
                  <a:pt x="461" y="0"/>
                </a:lnTo>
                <a:lnTo>
                  <a:pt x="423" y="0"/>
                </a:lnTo>
                <a:lnTo>
                  <a:pt x="423" y="0"/>
                </a:lnTo>
                <a:lnTo>
                  <a:pt x="422" y="0"/>
                </a:lnTo>
                <a:lnTo>
                  <a:pt x="422" y="0"/>
                </a:lnTo>
                <a:lnTo>
                  <a:pt x="417" y="1"/>
                </a:lnTo>
                <a:cubicBezTo>
                  <a:pt x="405" y="5"/>
                  <a:pt x="400" y="23"/>
                  <a:pt x="408" y="36"/>
                </a:cubicBezTo>
                <a:lnTo>
                  <a:pt x="452" y="106"/>
                </a:lnTo>
                <a:lnTo>
                  <a:pt x="453" y="107"/>
                </a:lnTo>
                <a:lnTo>
                  <a:pt x="593" y="316"/>
                </a:lnTo>
                <a:lnTo>
                  <a:pt x="593" y="316"/>
                </a:lnTo>
                <a:lnTo>
                  <a:pt x="592" y="317"/>
                </a:lnTo>
                <a:lnTo>
                  <a:pt x="593" y="318"/>
                </a:lnTo>
                <a:lnTo>
                  <a:pt x="593" y="318"/>
                </a:lnTo>
                <a:lnTo>
                  <a:pt x="453" y="526"/>
                </a:lnTo>
                <a:lnTo>
                  <a:pt x="452" y="527"/>
                </a:lnTo>
                <a:lnTo>
                  <a:pt x="408" y="597"/>
                </a:lnTo>
                <a:cubicBezTo>
                  <a:pt x="400" y="610"/>
                  <a:pt x="405" y="628"/>
                  <a:pt x="417" y="632"/>
                </a:cubicBezTo>
                <a:lnTo>
                  <a:pt x="422" y="633"/>
                </a:lnTo>
                <a:lnTo>
                  <a:pt x="422" y="633"/>
                </a:lnTo>
                <a:lnTo>
                  <a:pt x="423" y="633"/>
                </a:lnTo>
                <a:lnTo>
                  <a:pt x="423" y="633"/>
                </a:lnTo>
                <a:close/>
                <a:moveTo>
                  <a:pt x="827" y="633"/>
                </a:moveTo>
                <a:lnTo>
                  <a:pt x="865" y="633"/>
                </a:lnTo>
                <a:lnTo>
                  <a:pt x="865" y="633"/>
                </a:lnTo>
                <a:lnTo>
                  <a:pt x="1000" y="633"/>
                </a:lnTo>
                <a:lnTo>
                  <a:pt x="1000" y="633"/>
                </a:lnTo>
                <a:lnTo>
                  <a:pt x="1039" y="633"/>
                </a:lnTo>
                <a:cubicBezTo>
                  <a:pt x="1044" y="633"/>
                  <a:pt x="1050" y="630"/>
                  <a:pt x="1053" y="624"/>
                </a:cubicBezTo>
                <a:lnTo>
                  <a:pt x="1097" y="555"/>
                </a:lnTo>
                <a:lnTo>
                  <a:pt x="1097" y="555"/>
                </a:lnTo>
                <a:lnTo>
                  <a:pt x="1205" y="393"/>
                </a:lnTo>
                <a:lnTo>
                  <a:pt x="1205" y="393"/>
                </a:lnTo>
                <a:lnTo>
                  <a:pt x="1249" y="330"/>
                </a:lnTo>
                <a:cubicBezTo>
                  <a:pt x="1251" y="328"/>
                  <a:pt x="1251" y="323"/>
                  <a:pt x="1251" y="318"/>
                </a:cubicBezTo>
                <a:lnTo>
                  <a:pt x="1251" y="317"/>
                </a:lnTo>
                <a:lnTo>
                  <a:pt x="1251" y="316"/>
                </a:lnTo>
                <a:cubicBezTo>
                  <a:pt x="1251" y="311"/>
                  <a:pt x="1251" y="306"/>
                  <a:pt x="1249" y="303"/>
                </a:cubicBezTo>
                <a:lnTo>
                  <a:pt x="1205" y="240"/>
                </a:lnTo>
                <a:lnTo>
                  <a:pt x="1205" y="240"/>
                </a:lnTo>
                <a:lnTo>
                  <a:pt x="1097" y="78"/>
                </a:lnTo>
                <a:lnTo>
                  <a:pt x="1097" y="78"/>
                </a:lnTo>
                <a:lnTo>
                  <a:pt x="1053" y="9"/>
                </a:lnTo>
                <a:cubicBezTo>
                  <a:pt x="1050" y="3"/>
                  <a:pt x="1044" y="0"/>
                  <a:pt x="1039" y="0"/>
                </a:cubicBezTo>
                <a:lnTo>
                  <a:pt x="1000" y="0"/>
                </a:lnTo>
                <a:lnTo>
                  <a:pt x="1000" y="0"/>
                </a:lnTo>
                <a:lnTo>
                  <a:pt x="865" y="0"/>
                </a:lnTo>
                <a:lnTo>
                  <a:pt x="865" y="0"/>
                </a:lnTo>
                <a:lnTo>
                  <a:pt x="827" y="0"/>
                </a:lnTo>
                <a:lnTo>
                  <a:pt x="827" y="0"/>
                </a:lnTo>
                <a:lnTo>
                  <a:pt x="826" y="0"/>
                </a:lnTo>
                <a:lnTo>
                  <a:pt x="826" y="0"/>
                </a:lnTo>
                <a:lnTo>
                  <a:pt x="821" y="1"/>
                </a:lnTo>
                <a:cubicBezTo>
                  <a:pt x="809" y="5"/>
                  <a:pt x="804" y="23"/>
                  <a:pt x="812" y="36"/>
                </a:cubicBezTo>
                <a:lnTo>
                  <a:pt x="856" y="106"/>
                </a:lnTo>
                <a:lnTo>
                  <a:pt x="857" y="107"/>
                </a:lnTo>
                <a:lnTo>
                  <a:pt x="997" y="316"/>
                </a:lnTo>
                <a:lnTo>
                  <a:pt x="997" y="316"/>
                </a:lnTo>
                <a:lnTo>
                  <a:pt x="996" y="317"/>
                </a:lnTo>
                <a:lnTo>
                  <a:pt x="997" y="318"/>
                </a:lnTo>
                <a:lnTo>
                  <a:pt x="997" y="318"/>
                </a:lnTo>
                <a:lnTo>
                  <a:pt x="857" y="526"/>
                </a:lnTo>
                <a:lnTo>
                  <a:pt x="856" y="527"/>
                </a:lnTo>
                <a:lnTo>
                  <a:pt x="812" y="597"/>
                </a:lnTo>
                <a:cubicBezTo>
                  <a:pt x="804" y="610"/>
                  <a:pt x="809" y="628"/>
                  <a:pt x="821" y="632"/>
                </a:cubicBezTo>
                <a:lnTo>
                  <a:pt x="826" y="633"/>
                </a:lnTo>
                <a:lnTo>
                  <a:pt x="826" y="633"/>
                </a:lnTo>
                <a:lnTo>
                  <a:pt x="827" y="633"/>
                </a:lnTo>
                <a:lnTo>
                  <a:pt x="827" y="633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50000"/>
                </a:schemeClr>
              </a:gs>
              <a:gs pos="100000">
                <a:schemeClr val="accent1"/>
              </a:gs>
            </a:gsLst>
            <a:lin ang="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4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https://d.book118.com/455143230201011034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i*1_6_1"/>
  <p:tag name="KSO_WM_UNIT_INDEX" val="1_6_1"/>
  <p:tag name="KSO_WM_UNIT_LAYERLEVEL" val="1_1_1"/>
  <p:tag name="KSO_WM_UNIT_PRESET_TEXT" val="06."/>
  <p:tag name="KSO_WM_UNIT_SUBTYPE" val="d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24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291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3*l_h_i*1_1_3"/>
  <p:tag name="KSO_WM_UNIT_INDEX" val="1_1_3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1_1"/>
  <p:tag name="KSO_WM_UNIT_INDEX" val="1_1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1_2"/>
  <p:tag name="KSO_WM_UNIT_INDEX" val="1_1_2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3*l_h_i*1_2_3"/>
  <p:tag name="KSO_WM_UNIT_INDEX" val="1_2_3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2_1"/>
  <p:tag name="KSO_WM_UNIT_INDEX" val="1_2_1"/>
  <p:tag name="KSO_WM_UNIT_LAYERLEVEL" val="1_1_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2_2"/>
  <p:tag name="KSO_WM_UNIT_INDEX" val="1_2_2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3*l_h_i*1_3_3"/>
  <p:tag name="KSO_WM_UNIT_INDEX" val="1_3_3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3_1"/>
  <p:tag name="KSO_WM_UNIT_INDEX" val="1_3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3_2"/>
  <p:tag name="KSO_WM_UNIT_INDEX" val="1_3_2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3*l_h_i*1_4_3"/>
  <p:tag name="KSO_WM_UNIT_INDEX" val="1_4_3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4_1"/>
  <p:tag name="KSO_WM_UNIT_INDEX" val="1_4_1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3*l_h_i*1_4_2"/>
  <p:tag name="KSO_WM_UNIT_INDEX" val="1_4_2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349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1_1"/>
  <p:tag name="KSO_WM_UNIT_INDEX" val="1_1_1"/>
  <p:tag name="KSO_WM_UNIT_LAYERLEVEL" val="1_1_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1_1"/>
  <p:tag name="KSO_WM_UNIT_INDEX" val="1_1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1_2"/>
  <p:tag name="KSO_WM_UNIT_INDEX" val="1_1_2"/>
  <p:tag name="KSO_WM_UNIT_LAYERLEVEL" val="1_1_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3_1"/>
  <p:tag name="KSO_WM_UNIT_INDEX" val="1_3_1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3_1"/>
  <p:tag name="KSO_WM_UNIT_INDEX" val="1_3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3_2"/>
  <p:tag name="KSO_WM_UNIT_INDEX" val="1_3_2"/>
  <p:tag name="KSO_WM_UNIT_LAYERLEVEL" val="1_1_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4_1"/>
  <p:tag name="KSO_WM_UNIT_INDEX" val="1_4_1"/>
  <p:tag name="KSO_WM_UNIT_LAYERLEVEL" val="1_1_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4_1"/>
  <p:tag name="KSO_WM_UNIT_INDEX" val="1_4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4_2"/>
  <p:tag name="KSO_WM_UNIT_INDEX" val="1_4_2"/>
  <p:tag name="KSO_WM_UNIT_LAYERLEVEL" val="1_1_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2_1"/>
  <p:tag name="KSO_WM_UNIT_INDEX" val="1_2_1"/>
  <p:tag name="KSO_WM_UNIT_LAYERLEVEL" val="1_1_1"/>
  <p:tag name="KSO_WM_UNIT_TYPE" val="l_h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2_1"/>
  <p:tag name="KSO_WM_UNIT_INDEX" val="1_2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2_2"/>
  <p:tag name="KSO_WM_UNIT_INDEX" val="1_2_2"/>
  <p:tag name="KSO_WM_UNIT_LAYERLEVEL" val="1_1_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5_1"/>
  <p:tag name="KSO_WM_UNIT_INDEX" val="1_5_1"/>
  <p:tag name="KSO_WM_UNIT_LAYERLEVEL" val="1_1_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f*1_5_1"/>
  <p:tag name="KSO_WM_UNIT_INDEX" val="1_5_1"/>
  <p:tag name="KSO_WM_UNIT_LAYERLEVEL" val="1_1_1"/>
  <p:tag name="KSO_WM_UNIT_NOCLEAR" val="0"/>
  <p:tag name="KSO_WM_UNIT_PRESET_TEXT" val="单击此处添加正文，文字是您思想的提炼，请尽量言简意赅，单击此处添加正文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HIGHLIGHT" val="0"/>
  <p:tag name="KSO_WM_UNIT_ID" val="diagram20231680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5},{&quot;brightness&quot;:0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6499938964844,&quot;width&quot;:864}"/>
  <p:tag name="KSO_WM_TAG_VERSION" val="3.0"/>
  <p:tag name="KSO_WM_TEMPLATE_CATEGORY" val="diagram"/>
  <p:tag name="KSO_WM_TEMPLATE_INDEX" val="2023168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0_4*l_h_i*1_5_2"/>
  <p:tag name="KSO_WM_UNIT_INDEX" val="1_5_2"/>
  <p:tag name="KSO_WM_UNIT_LAYERLEVEL" val="1_1_1"/>
  <p:tag name="KSO_WM_UNIT_TYPE" val="l_h_i"/>
</p:tagLst>
</file>

<file path=ppt/tags/tag3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2_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3_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4_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 Heavy</vt:lpstr>
      <vt:lpstr>MiSans</vt:lpstr>
      <vt:lpstr>Wingdings</vt:lpstr>
      <vt:lpstr>微软雅黑</vt:lpstr>
      <vt:lpstr>+中文正文</vt:lpstr>
      <vt:lpstr>Office Theme</vt:lpstr>
      <vt:lpstr>2023年中国金融业发展报告</vt:lpstr>
      <vt:lpstr>目录</vt:lpstr>
      <vt:lpstr>引言</vt:lpstr>
      <vt:lpstr>报告背景和目的</vt:lpstr>
      <vt:lpstr>报告范围和重点</vt:lpstr>
      <vt:lpstr>2023年中国金融业整体发展概况</vt:lpstr>
      <vt:lpstr>行业发展概述</vt:lpstr>
      <vt:lpstr>主要经济指标分析</vt:lpstr>
      <vt:lpstr>政策环境分析</vt:lpstr>
      <vt:lpstr>中国银行业发展情况</vt:lpstr>
      <vt:lpstr>银行业整体发展情况</vt:lpstr>
      <vt:lpstr>银行业主要业务分析</vt:lpstr>
      <vt:lpstr>银行业风险防范和监管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2024-08-30T01:21:37.825</cp:lastPrinted>
  <dcterms:created xsi:type="dcterms:W3CDTF">2024-08-29T17:21:37Z</dcterms:created>
  <dcterms:modified xsi:type="dcterms:W3CDTF">2024-08-29T17:21:41Z</dcterms:modified>
</cp:coreProperties>
</file>