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01F4-3B3F-4003-BA09-3FBDBEB45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E0691-3324-442D-9468-F3F544AF1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AD410-046E-4D3A-A5D4-0FCFF59C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3AC97-FB27-4C11-9DC5-005566BA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4C6D8-3766-40E3-A584-0D4D5839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8C2DE-BC40-47DF-903F-E29C24EB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20767-189E-4808-A802-00D1173A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6C312-0CF9-4BC7-BB17-5240BCB5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2B5F5-1355-4753-82B2-4B7D6465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8A67-2405-4B67-ACA9-78572FD7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C999D-2C20-496F-8709-6F6DC0509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4320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金融学宏观部分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金融学宏观部分概述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金融市场的运行机制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货币和货币政策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财政政策和赤字财政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通货膨胀和价格水平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金融学宏观部分概述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金融学宏观部分的定义和重要性</a:t>
            </a:r>
            <a:endParaRPr lang="zh-CN" altLang="en-US"/>
          </a:p>
        </p:txBody>
      </p:sp>
      <p:sp>
        <p:nvSpPr>
          <p:cNvPr id="104890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0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0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定义：金融学宏观部分主要研究货币、银行、金融市场、国际金融等宏观经济问题。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1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重要性：金融学宏观部分对于理解经济运行规律、制定经济政策、进行金融投资决策等方面具有重要意义。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研究内容：包括货币理论、银行管理、金融市场、国际金融等。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应用领域：广泛应用于政府决策、企业经营、个人投资等方面。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金融学宏观部分的主要内容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宏观经济理论：包括经济增长、经济周期、通货膨胀等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货币政策：包括利率、货币供应量、汇率等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金融市场：包括股票市场、债券市场、外汇市场等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金融机构：包括银行、证券公司、保险公司等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金融监管：包括中央银行、金融监管机构等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国际金融：包括国际收支、汇率制度、国际金融市场等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金融学宏观部分与其他学科的关系</a:t>
            </a:r>
            <a:endParaRPr lang="zh-CN" altLang="en-US"/>
          </a:p>
        </p:txBody>
      </p:sp>
      <p:sp>
        <p:nvSpPr>
          <p:cNvPr id="10490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经济学：金融学宏观部分与经济学密切相关，主要研究宏观经济现象和规律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统计学：金融学宏观部分需要运用统计学方法进行数据分析和预测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数学：金融学宏观部分需要运用数学模型进行金融分析和预测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计算机科学：金融学宏观部分需要运用计算机科学进行数据处理和模拟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金融市场的运行机制</a:t>
            </a:r>
            <a:endParaRPr lang="zh-CN" altLang="en-US"/>
          </a:p>
        </p:txBody>
      </p:sp>
      <p:sp>
        <p:nvSpPr>
          <p:cNvPr id="104906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金融市场的定义和分类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2700000">
            <a:off x="2632916" y="1364400"/>
            <a:ext cx="840348" cy="840348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2700000">
            <a:off x="2659074" y="1391213"/>
            <a:ext cx="788031" cy="788031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2700000">
            <a:off x="3558280" y="2168780"/>
            <a:ext cx="840348" cy="840348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2700000">
            <a:off x="3584438" y="2194939"/>
            <a:ext cx="788031" cy="788031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文本框 66"/>
          <p:cNvSpPr txBox="1"/>
          <p:nvPr>
            <p:custDataLst>
              <p:tags r:id="rId6"/>
            </p:custDataLst>
          </p:nvPr>
        </p:nvSpPr>
        <p:spPr>
          <a:xfrm>
            <a:off x="2521741" y="1505657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01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128" name="圆角矩形 24"/>
          <p:cNvSpPr/>
          <p:nvPr>
            <p:custDataLst>
              <p:tags r:id="rId7"/>
            </p:custDataLst>
          </p:nvPr>
        </p:nvSpPr>
        <p:spPr>
          <a:xfrm rot="2700000">
            <a:off x="2635532" y="3005204"/>
            <a:ext cx="840348" cy="840348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圆角矩形 27"/>
          <p:cNvSpPr/>
          <p:nvPr>
            <p:custDataLst>
              <p:tags r:id="rId8"/>
            </p:custDataLst>
          </p:nvPr>
        </p:nvSpPr>
        <p:spPr>
          <a:xfrm rot="2700000">
            <a:off x="2661036" y="3031363"/>
            <a:ext cx="788031" cy="788031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文本框 67"/>
          <p:cNvSpPr txBox="1"/>
          <p:nvPr>
            <p:custDataLst>
              <p:tags r:id="rId9"/>
            </p:custDataLst>
          </p:nvPr>
        </p:nvSpPr>
        <p:spPr>
          <a:xfrm>
            <a:off x="2519779" y="3145807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03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134" name="圆角矩形 33"/>
          <p:cNvSpPr/>
          <p:nvPr>
            <p:custDataLst>
              <p:tags r:id="rId10"/>
            </p:custDataLst>
          </p:nvPr>
        </p:nvSpPr>
        <p:spPr>
          <a:xfrm rot="2700000">
            <a:off x="2636186" y="4527640"/>
            <a:ext cx="840348" cy="840348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圆角矩形 34"/>
          <p:cNvSpPr/>
          <p:nvPr>
            <p:custDataLst>
              <p:tags r:id="rId11"/>
            </p:custDataLst>
          </p:nvPr>
        </p:nvSpPr>
        <p:spPr>
          <a:xfrm rot="2700000">
            <a:off x="2659074" y="4554453"/>
            <a:ext cx="788031" cy="788031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文本框 68"/>
          <p:cNvSpPr txBox="1"/>
          <p:nvPr>
            <p:custDataLst>
              <p:tags r:id="rId12"/>
            </p:custDataLst>
          </p:nvPr>
        </p:nvSpPr>
        <p:spPr>
          <a:xfrm>
            <a:off x="2519779" y="4706173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05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140" name="文本框 69"/>
          <p:cNvSpPr txBox="1"/>
          <p:nvPr>
            <p:custDataLst>
              <p:tags r:id="rId13"/>
            </p:custDataLst>
          </p:nvPr>
        </p:nvSpPr>
        <p:spPr>
          <a:xfrm>
            <a:off x="3445143" y="2310037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02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142" name="圆角矩形 36"/>
          <p:cNvSpPr/>
          <p:nvPr>
            <p:custDataLst>
              <p:tags r:id="rId14"/>
            </p:custDataLst>
          </p:nvPr>
        </p:nvSpPr>
        <p:spPr>
          <a:xfrm rot="2700000">
            <a:off x="3558280" y="3753343"/>
            <a:ext cx="840348" cy="840348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圆角矩形 37"/>
          <p:cNvSpPr/>
          <p:nvPr>
            <p:custDataLst>
              <p:tags r:id="rId15"/>
            </p:custDataLst>
          </p:nvPr>
        </p:nvSpPr>
        <p:spPr>
          <a:xfrm rot="2700000">
            <a:off x="3584438" y="3779502"/>
            <a:ext cx="788031" cy="788031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文本框 70"/>
          <p:cNvSpPr txBox="1"/>
          <p:nvPr>
            <p:custDataLst>
              <p:tags r:id="rId16"/>
            </p:custDataLst>
          </p:nvPr>
        </p:nvSpPr>
        <p:spPr>
          <a:xfrm>
            <a:off x="3460838" y="3894600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04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9148" name="圆角矩形 39"/>
          <p:cNvSpPr/>
          <p:nvPr>
            <p:custDataLst>
              <p:tags r:id="rId17"/>
            </p:custDataLst>
          </p:nvPr>
        </p:nvSpPr>
        <p:spPr>
          <a:xfrm rot="2700000">
            <a:off x="3558280" y="5337906"/>
            <a:ext cx="840348" cy="840348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圆角矩形 40"/>
          <p:cNvSpPr/>
          <p:nvPr>
            <p:custDataLst>
              <p:tags r:id="rId18"/>
            </p:custDataLst>
          </p:nvPr>
        </p:nvSpPr>
        <p:spPr>
          <a:xfrm rot="2700000">
            <a:off x="3584438" y="5364065"/>
            <a:ext cx="788031" cy="788031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文本框 71"/>
          <p:cNvSpPr txBox="1"/>
          <p:nvPr>
            <p:custDataLst>
              <p:tags r:id="rId19"/>
            </p:custDataLst>
          </p:nvPr>
        </p:nvSpPr>
        <p:spPr>
          <a:xfrm>
            <a:off x="3444489" y="5479163"/>
            <a:ext cx="1066621" cy="558488"/>
          </a:xfrm>
          <a:prstGeom prst="rect">
            <a:avLst/>
          </a:prstGeom>
          <a:noFill/>
        </p:spPr>
        <p:txBody>
          <a:bodyPr wrap="square" bIns="0" rtlCol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06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cxnSp>
        <p:nvCxnSpPr>
          <p:cNvPr id="3145741" name="直接箭头连接符 134"/>
          <p:cNvCxnSpPr/>
          <p:nvPr>
            <p:custDataLst>
              <p:tags r:id="rId20"/>
            </p:custDataLst>
          </p:nvPr>
        </p:nvCxnSpPr>
        <p:spPr>
          <a:xfrm>
            <a:off x="3399365" y="2095535"/>
            <a:ext cx="190305" cy="162838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箭头连接符 136"/>
          <p:cNvCxnSpPr/>
          <p:nvPr>
            <p:custDataLst>
              <p:tags r:id="rId21"/>
            </p:custDataLst>
          </p:nvPr>
        </p:nvCxnSpPr>
        <p:spPr>
          <a:xfrm>
            <a:off x="3396750" y="3728492"/>
            <a:ext cx="190305" cy="162838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箭头连接符 137"/>
          <p:cNvCxnSpPr/>
          <p:nvPr>
            <p:custDataLst>
              <p:tags r:id="rId22"/>
            </p:custDataLst>
          </p:nvPr>
        </p:nvCxnSpPr>
        <p:spPr>
          <a:xfrm>
            <a:off x="3399365" y="5311747"/>
            <a:ext cx="190305" cy="162838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箭头连接符 138"/>
          <p:cNvCxnSpPr/>
          <p:nvPr>
            <p:custDataLst>
              <p:tags r:id="rId23"/>
            </p:custDataLst>
          </p:nvPr>
        </p:nvCxnSpPr>
        <p:spPr>
          <a:xfrm flipH="1">
            <a:off x="3421600" y="2943731"/>
            <a:ext cx="198152" cy="202076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箭头连接符 139"/>
          <p:cNvCxnSpPr/>
          <p:nvPr>
            <p:custDataLst>
              <p:tags r:id="rId24"/>
            </p:custDataLst>
          </p:nvPr>
        </p:nvCxnSpPr>
        <p:spPr>
          <a:xfrm flipH="1">
            <a:off x="3413753" y="4453088"/>
            <a:ext cx="198152" cy="202076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4" name="文本框 7"/>
          <p:cNvSpPr txBox="1"/>
          <p:nvPr>
            <p:custDataLst>
              <p:tags r:id="rId25"/>
            </p:custDataLst>
          </p:nvPr>
        </p:nvSpPr>
        <p:spPr>
          <a:xfrm>
            <a:off x="5114068" y="4636199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外汇市场：指外汇交易的市场，包括银行间外汇市场、零售外汇市场等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26"/>
            </p:custDataLst>
          </p:nvPr>
        </p:nvSpPr>
        <p:spPr>
          <a:xfrm>
            <a:off x="5114068" y="2252488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分类：根据交易对象、交易方式、交易场所等不同，可以分为货币市场、资本市场、外汇市场、衍生品市场等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58" name="文本框 9"/>
          <p:cNvSpPr txBox="1"/>
          <p:nvPr>
            <p:custDataLst>
              <p:tags r:id="rId27"/>
            </p:custDataLst>
          </p:nvPr>
        </p:nvSpPr>
        <p:spPr>
          <a:xfrm>
            <a:off x="5114068" y="1457917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金融市场：指进行金融资产交易的场所，包括股票市场、债券市场、外汇市场等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60" name="文本框 22"/>
          <p:cNvSpPr txBox="1"/>
          <p:nvPr>
            <p:custDataLst>
              <p:tags r:id="rId28"/>
            </p:custDataLst>
          </p:nvPr>
        </p:nvSpPr>
        <p:spPr>
          <a:xfrm>
            <a:off x="5114068" y="3047058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货币市场：指短期金融资产交易的市场，包括银行间市场、同业拆借市场等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29"/>
            </p:custDataLst>
          </p:nvPr>
        </p:nvSpPr>
        <p:spPr>
          <a:xfrm>
            <a:off x="5114068" y="5430769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衍生品市场：指金融衍生品交易的市场，包括期货市场、期权市场等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64" name="文本框 10"/>
          <p:cNvSpPr txBox="1"/>
          <p:nvPr>
            <p:custDataLst>
              <p:tags r:id="rId30"/>
            </p:custDataLst>
          </p:nvPr>
        </p:nvSpPr>
        <p:spPr>
          <a:xfrm>
            <a:off x="5114068" y="3841628"/>
            <a:ext cx="4558153" cy="64546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资本市场：指长期金融资产交易的市场，包括股票市场、债券市场等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金融市场的参与者</a:t>
            </a:r>
            <a:endParaRPr lang="zh-CN" altLang="en-US"/>
          </a:p>
        </p:txBody>
      </p:sp>
      <p:sp>
        <p:nvSpPr>
          <p:cNvPr id="10492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政府：通过货币政策和财政政策影响金融市场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企业：通过发行股票、债券等方式筹集资金</a:t>
            </a:r>
            <a:endParaRPr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投资者：包括个人投资者和机构投资者，通过购买股票、债券等方式参与金融市场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银行：提供贷款、存款、投资等服务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金融市场的运行规则和监管</a:t>
            </a:r>
            <a:endParaRPr lang="zh-CN" altLang="en-US"/>
          </a:p>
        </p:txBody>
      </p:sp>
      <p:sp>
        <p:nvSpPr>
          <p:cNvPr id="10492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监管机构：如证监会、银监会等，负责监管金融市场的运行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市场规则：包括交易规则、定价规则、信息披露规则等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监管措施：包括市场准入、风险控制、信息披露等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监管目标：维护市场秩序，保护投资者权益，促进金融市场健康发展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货币和货币政策</a:t>
            </a:r>
            <a:endParaRPr lang="zh-CN" altLang="en-US"/>
          </a:p>
        </p:txBody>
      </p:sp>
      <p:sp>
        <p:nvSpPr>
          <p:cNvPr id="10493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货币的定义和职能</a:t>
            </a:r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货币的定义：货币是商品交换的媒介，具有价值尺度、流通手段、贮藏手段和支付手段等职能。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价值尺度：货币作为衡量商品价值的标准，可以衡量商品和服务的价值。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流通手段：货币在商品交换中充当媒介，使商品交换更加方便快捷。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4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贮藏手段：货币可以作为财富的贮藏手段，方便人们保存和转移财富。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0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支付手段：货币可以用于支付债务、租金、工资等，方便人们进行经济活动。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货币政策的目标和工具</a:t>
            </a:r>
            <a:endParaRPr lang="zh-CN" altLang="en-US"/>
          </a:p>
        </p:txBody>
      </p:sp>
      <p:sp>
        <p:nvSpPr>
          <p:cNvPr id="1049440" name="任意多边形 20"/>
          <p:cNvSpPr/>
          <p:nvPr>
            <p:custDataLst>
              <p:tags r:id="rId2"/>
            </p:custDataLst>
          </p:nvPr>
        </p:nvSpPr>
        <p:spPr>
          <a:xfrm rot="2700000">
            <a:off x="41912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334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目标：稳定物价、促进经济增长、保持充分就业、维护金融稳定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2"/>
          <p:cNvSpPr/>
          <p:nvPr>
            <p:custDataLst>
              <p:tags r:id="rId4"/>
            </p:custDataLst>
          </p:nvPr>
        </p:nvSpPr>
        <p:spPr>
          <a:xfrm>
            <a:off x="39665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18"/>
          <p:cNvSpPr/>
          <p:nvPr>
            <p:custDataLst>
              <p:tags r:id="rId5"/>
            </p:custDataLst>
          </p:nvPr>
        </p:nvSpPr>
        <p:spPr>
          <a:xfrm rot="5400000">
            <a:off x="67089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97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工具：公开市场操作、存款准备金率、再贴现率、利率政策、汇率政策等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3"/>
          <p:cNvSpPr/>
          <p:nvPr>
            <p:custDataLst>
              <p:tags r:id="rId7"/>
            </p:custDataLst>
          </p:nvPr>
        </p:nvSpPr>
        <p:spPr>
          <a:xfrm>
            <a:off x="64828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https://d.book118.com/455144320022011034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6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1_3"/>
  <p:tag name="KSO_WM_UNIT_INDEX" val="1_1_3"/>
  <p:tag name="KSO_WM_UNIT_LAYERLEVEL" val="1_1_1"/>
  <p:tag name="KSO_WM_UNIT_LINE_FORE_SCHEMECOLOR_INDEX" val="9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2"/>
  <p:tag name="KSO_WM_UNIT_INDEX" val="1_2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3"/>
  <p:tag name="KSO_WM_UNIT_INDEX" val="1_2_3"/>
  <p:tag name="KSO_WM_UNIT_LAYERLEVEL" val="1_1_1"/>
  <p:tag name="KSO_WM_UNIT_LINE_FORE_SCHEMECOLOR_INDEX" val="10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6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3_3"/>
  <p:tag name="KSO_WM_UNIT_INDEX" val="1_3_3"/>
  <p:tag name="KSO_WM_UNIT_LAYERLEVEL" val="1_1_1"/>
  <p:tag name="KSO_WM_UNIT_LINE_FORE_SCHEMECOLOR_INDEX" val="9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6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5_3"/>
  <p:tag name="KSO_WM_UNIT_INDEX" val="1_5_3"/>
  <p:tag name="KSO_WM_UNIT_LAYERLEVEL" val="1_1_1"/>
  <p:tag name="KSO_WM_UNIT_LINE_FORE_SCHEMECOLOR_INDEX" val="9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9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3"/>
  <p:tag name="KSO_WM_UNIT_INDEX" val="1_4_3"/>
  <p:tag name="KSO_WM_UNIT_LAYERLEVEL" val="1_1_1"/>
  <p:tag name="KSO_WM_UNIT_LINE_FORE_SCHEMECOLOR_INDEX" val="10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9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2"/>
  <p:tag name="KSO_WM_UNIT_INDEX" val="1_6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3"/>
  <p:tag name="KSO_WM_UNIT_INDEX" val="1_6_3"/>
  <p:tag name="KSO_WM_UNIT_LAYERLEVEL" val="1_1_1"/>
  <p:tag name="KSO_WM_UNIT_LINE_FORE_SCHEMECOLOR_INDEX" val="10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9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2_4"/>
  <p:tag name="KSO_WM_UNIT_INDEX" val="1_2_4"/>
  <p:tag name="KSO_WM_UNIT_LAYERLEVEL" val="1_1_1"/>
  <p:tag name="KSO_WM_UNIT_LINE_FORE_SCHEMECOLOR_INDEX" val="10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4_4"/>
  <p:tag name="KSO_WM_UNIT_INDEX" val="1_4_4"/>
  <p:tag name="KSO_WM_UNIT_LAYERLEVEL" val="1_1_1"/>
  <p:tag name="KSO_WM_UNIT_LINE_FORE_SCHEMECOLOR_INDEX" val="10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6_4"/>
  <p:tag name="KSO_WM_UNIT_INDEX" val="1_6_4"/>
  <p:tag name="KSO_WM_UNIT_LAYERLEVEL" val="1_1_1"/>
  <p:tag name="KSO_WM_UNIT_LINE_FORE_SCHEMECOLOR_INDEX" val="10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3_4"/>
  <p:tag name="KSO_WM_UNIT_INDEX" val="1_3_4"/>
  <p:tag name="KSO_WM_UNIT_LAYERLEVEL" val="1_1_1"/>
  <p:tag name="KSO_WM_UNIT_LINE_FORE_SCHEMECOLOR_INDEX" val="10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i*1_5_4"/>
  <p:tag name="KSO_WM_UNIT_INDEX" val="1_5_4"/>
  <p:tag name="KSO_WM_UNIT_LAYERLEVEL" val="1_1_1"/>
  <p:tag name="KSO_WM_UNIT_LINE_FORE_SCHEMECOLOR_INDEX" val="10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5_1"/>
  <p:tag name="KSO_WM_UNIT_INDEX" val="1_5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2_1"/>
  <p:tag name="KSO_WM_UNIT_INDEX" val="1_2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1_1"/>
  <p:tag name="KSO_WM_UNIT_INDEX" val="1_1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3_1"/>
  <p:tag name="KSO_WM_UNIT_INDEX" val="1_3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6_1"/>
  <p:tag name="KSO_WM_UNIT_INDEX" val="1_6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6*l_h_f*1_4_1"/>
  <p:tag name="KSO_WM_UNIT_INDEX" val="1_4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Wingdings</vt:lpstr>
      <vt:lpstr>宋体</vt:lpstr>
      <vt:lpstr>Office Theme</vt:lpstr>
      <vt:lpstr>金融学宏观部分</vt:lpstr>
      <vt:lpstr>目录</vt:lpstr>
      <vt:lpstr>添加章节标题</vt:lpstr>
      <vt:lpstr>金融学宏观部分概述</vt:lpstr>
      <vt:lpstr>金融学宏观部分的定义和重要性</vt:lpstr>
      <vt:lpstr>金融学宏观部分的主要内容</vt:lpstr>
      <vt:lpstr>金融学宏观部分与其他学科的关系</vt:lpstr>
      <vt:lpstr>金融市场的运行机制</vt:lpstr>
      <vt:lpstr>金融市场的定义和分类</vt:lpstr>
      <vt:lpstr>金融市场的参与者</vt:lpstr>
      <vt:lpstr>金融市场的运行规则和监管</vt:lpstr>
      <vt:lpstr>货币和货币政策</vt:lpstr>
      <vt:lpstr>货币的定义和职能</vt:lpstr>
      <vt:lpstr>货币政策的目标和工具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2024-08-29T11:43:30.705</cp:lastPrinted>
  <dcterms:created xsi:type="dcterms:W3CDTF">2024-08-29T03:43:30Z</dcterms:created>
  <dcterms:modified xsi:type="dcterms:W3CDTF">2024-08-29T03:43:32Z</dcterms:modified>
</cp:coreProperties>
</file>