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2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C5EB7-2EDD-452B-B6A9-D85D4080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2C906-1F2D-4D9C-A497-94D237B38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88F57-B60A-4979-A73A-7CED314C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E721B-7713-4108-8759-36195D247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331D1-F301-4246-8B76-7EE7D664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AFC8D1-2CA4-4A64-BE3C-2FFBF2A1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5A4C6-E7C8-4CCC-87B2-454DC5995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6A47E-D9F3-4748-9262-F860CBC99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6E63D-1937-4303-8F16-093298FF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D48C7-94C1-4BA0-9947-2BD24C414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BD4A1-EC10-4CA8-A790-51BC41B9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21" r:id="rId2"/>
    <p:sldLayoutId id="2147484622" r:id="rId3"/>
    <p:sldLayoutId id="2147484623" r:id="rId4"/>
    <p:sldLayoutId id="2147484624" r:id="rId5"/>
    <p:sldLayoutId id="2147484625" r:id="rId6"/>
    <p:sldLayoutId id="2147484626" r:id="rId7"/>
    <p:sldLayoutId id="2147484627" r:id="rId8"/>
    <p:sldLayoutId id="2147484628" r:id="rId9"/>
    <p:sldLayoutId id="2147484629" r:id="rId10"/>
    <p:sldLayoutId id="214748463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2" Type="http://schemas.openxmlformats.org/officeDocument/2006/relationships/tags" Target="../tags/tag751.xml" /><Relationship Id="rId3" Type="http://schemas.openxmlformats.org/officeDocument/2006/relationships/tags" Target="../tags/tag752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Relationship Id="rId5" Type="http://schemas.openxmlformats.org/officeDocument/2006/relationships/tags" Target="../tags/tag7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8.xml" /><Relationship Id="rId11" Type="http://schemas.openxmlformats.org/officeDocument/2006/relationships/tags" Target="../tags/tag779.xml" /><Relationship Id="rId12" Type="http://schemas.openxmlformats.org/officeDocument/2006/relationships/tags" Target="../tags/tag780.xml" /><Relationship Id="rId13" Type="http://schemas.openxmlformats.org/officeDocument/2006/relationships/tags" Target="../tags/tag781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0.xml" /><Relationship Id="rId11" Type="http://schemas.openxmlformats.org/officeDocument/2006/relationships/tags" Target="../tags/tag791.xml" /><Relationship Id="rId12" Type="http://schemas.openxmlformats.org/officeDocument/2006/relationships/tags" Target="../tags/tag792.xml" /><Relationship Id="rId13" Type="http://schemas.openxmlformats.org/officeDocument/2006/relationships/tags" Target="../tags/tag793.xml" /><Relationship Id="rId2" Type="http://schemas.openxmlformats.org/officeDocument/2006/relationships/tags" Target="../tags/tag782.xml" /><Relationship Id="rId3" Type="http://schemas.openxmlformats.org/officeDocument/2006/relationships/tags" Target="../tags/tag783.xml" /><Relationship Id="rId4" Type="http://schemas.openxmlformats.org/officeDocument/2006/relationships/tags" Target="../tags/tag784.xml" /><Relationship Id="rId5" Type="http://schemas.openxmlformats.org/officeDocument/2006/relationships/tags" Target="../tags/tag785.xml" /><Relationship Id="rId6" Type="http://schemas.openxmlformats.org/officeDocument/2006/relationships/tags" Target="../tags/tag786.xml" /><Relationship Id="rId7" Type="http://schemas.openxmlformats.org/officeDocument/2006/relationships/tags" Target="../tags/tag787.xml" /><Relationship Id="rId8" Type="http://schemas.openxmlformats.org/officeDocument/2006/relationships/tags" Target="../tags/tag788.xml" /><Relationship Id="rId9" Type="http://schemas.openxmlformats.org/officeDocument/2006/relationships/tags" Target="../tags/tag7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2.xml" /><Relationship Id="rId11" Type="http://schemas.openxmlformats.org/officeDocument/2006/relationships/tags" Target="../tags/tag803.xml" /><Relationship Id="rId12" Type="http://schemas.openxmlformats.org/officeDocument/2006/relationships/tags" Target="../tags/tag804.xml" /><Relationship Id="rId13" Type="http://schemas.openxmlformats.org/officeDocument/2006/relationships/tags" Target="../tags/tag80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Relationship Id="rId6" Type="http://schemas.openxmlformats.org/officeDocument/2006/relationships/tags" Target="../tags/tag798.xml" /><Relationship Id="rId7" Type="http://schemas.openxmlformats.org/officeDocument/2006/relationships/tags" Target="../tags/tag799.xml" /><Relationship Id="rId8" Type="http://schemas.openxmlformats.org/officeDocument/2006/relationships/tags" Target="../tags/tag800.xml" /><Relationship Id="rId9" Type="http://schemas.openxmlformats.org/officeDocument/2006/relationships/tags" Target="../tags/tag8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7.xml" /><Relationship Id="rId11" Type="http://schemas.openxmlformats.org/officeDocument/2006/relationships/tags" Target="../tags/tag818.xml" /><Relationship Id="rId12" Type="http://schemas.openxmlformats.org/officeDocument/2006/relationships/tags" Target="../tags/tag819.xml" /><Relationship Id="rId13" Type="http://schemas.openxmlformats.org/officeDocument/2006/relationships/tags" Target="../tags/tag820.xml" /><Relationship Id="rId2" Type="http://schemas.openxmlformats.org/officeDocument/2006/relationships/tags" Target="../tags/tag809.xml" /><Relationship Id="rId3" Type="http://schemas.openxmlformats.org/officeDocument/2006/relationships/tags" Target="../tags/tag810.xml" /><Relationship Id="rId4" Type="http://schemas.openxmlformats.org/officeDocument/2006/relationships/tags" Target="../tags/tag811.xml" /><Relationship Id="rId5" Type="http://schemas.openxmlformats.org/officeDocument/2006/relationships/tags" Target="../tags/tag812.xml" /><Relationship Id="rId6" Type="http://schemas.openxmlformats.org/officeDocument/2006/relationships/tags" Target="../tags/tag813.xml" /><Relationship Id="rId7" Type="http://schemas.openxmlformats.org/officeDocument/2006/relationships/tags" Target="../tags/tag814.xml" /><Relationship Id="rId8" Type="http://schemas.openxmlformats.org/officeDocument/2006/relationships/tags" Target="../tags/tag815.xml" /><Relationship Id="rId9" Type="http://schemas.openxmlformats.org/officeDocument/2006/relationships/tags" Target="../tags/tag8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023432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实验工程师室年度总结及下一年计划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实验工程师室年度总结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下一年计划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实验工程师室未来发展方向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实验工程师室在科研中的定位与作用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实验工程师室的管理与运行机制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实验工程师室年度总结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实验项目完成情况</a:t>
            </a:r>
            <a:endParaRPr lang="zh-CN" altLang="en-US"/>
          </a:p>
        </p:txBody>
      </p:sp>
      <p:sp>
        <p:nvSpPr>
          <p:cNvPr id="10510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已完成项目：列举已完成的项目名称、目标、成果和影响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进行中项目：介绍当前正在进行的项目进展情况、遇到的问题和解决方案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未完成项目：说明未完成的原因、计划完成时间和下一步行动计划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已完成项目的经验教训：总结已完成项目中遇到的问题、解决方案和经验教训，为未来项目提供参考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2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实验成果与技术创新</a:t>
            </a:r>
            <a:endParaRPr lang="zh-CN" altLang="en-US"/>
          </a:p>
        </p:txBody>
      </p:sp>
      <p:sp>
        <p:nvSpPr>
          <p:cNvPr id="10512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3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优化现有产品，提升生产效率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成功研发新产品，提高市场竞争力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申请多项专利，保护知识产权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3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参与行业交流，拓宽技术视野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5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516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实验工程师室成员之间的沟通方式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6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沟通效果：是否能够及时解决问题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6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6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团队协作：成员之间的合作方式和效果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6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沟通与协作的不足之处及改进措施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  <p:sp>
        <p:nvSpPr>
          <p:cNvPr id="1051910" name="平行四边形 11"/>
          <p:cNvSpPr/>
          <p:nvPr>
            <p:custDataLst>
              <p:tags r:id="rId2"/>
            </p:custDataLst>
          </p:nvPr>
        </p:nvSpPr>
        <p:spPr>
          <a:xfrm>
            <a:off x="3054373" y="5487039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912" name="标题"/>
          <p:cNvSpPr txBox="1"/>
          <p:nvPr>
            <p:custDataLst>
              <p:tags r:id="rId3"/>
            </p:custDataLst>
          </p:nvPr>
        </p:nvSpPr>
        <p:spPr>
          <a:xfrm>
            <a:off x="3291304" y="5101445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实验成本过高 解决方案：优化实验方案，降低实验成本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914" name="正文"/>
          <p:cNvSpPr txBox="1"/>
          <p:nvPr>
            <p:custDataLst>
              <p:tags r:id="rId4"/>
            </p:custDataLst>
          </p:nvPr>
        </p:nvSpPr>
        <p:spPr>
          <a:xfrm>
            <a:off x="3290640" y="5761136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解决方案：优化实验方案，降低实验成本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16" name="平行四边形 9"/>
          <p:cNvSpPr/>
          <p:nvPr>
            <p:custDataLst>
              <p:tags r:id="rId5"/>
            </p:custDataLst>
          </p:nvPr>
        </p:nvSpPr>
        <p:spPr>
          <a:xfrm>
            <a:off x="3054373" y="1872012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918" name="标题"/>
          <p:cNvSpPr txBox="1"/>
          <p:nvPr>
            <p:custDataLst>
              <p:tags r:id="rId6"/>
            </p:custDataLst>
          </p:nvPr>
        </p:nvSpPr>
        <p:spPr>
          <a:xfrm>
            <a:off x="3291304" y="1490400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实验设备故障频繁 解决方案：定期维护保养，提高设备可靠性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920" name="正文"/>
          <p:cNvSpPr txBox="1"/>
          <p:nvPr>
            <p:custDataLst>
              <p:tags r:id="rId7"/>
            </p:custDataLst>
          </p:nvPr>
        </p:nvSpPr>
        <p:spPr>
          <a:xfrm>
            <a:off x="3290640" y="2150091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解决方案：定期维护保养，提高设备可靠性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22" name="平行四边形 10"/>
          <p:cNvSpPr/>
          <p:nvPr>
            <p:custDataLst>
              <p:tags r:id="rId8"/>
            </p:custDataLst>
          </p:nvPr>
        </p:nvSpPr>
        <p:spPr>
          <a:xfrm>
            <a:off x="3054373" y="3077242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924" name="标题"/>
          <p:cNvSpPr txBox="1"/>
          <p:nvPr>
            <p:custDataLst>
              <p:tags r:id="rId9"/>
            </p:custDataLst>
          </p:nvPr>
        </p:nvSpPr>
        <p:spPr>
          <a:xfrm>
            <a:off x="3291304" y="2693639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实验数据误差较大 解决方案：加强实验操作规范培训，提高实验员技能水平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926" name="正文"/>
          <p:cNvSpPr txBox="1"/>
          <p:nvPr>
            <p:custDataLst>
              <p:tags r:id="rId10"/>
            </p:custDataLst>
          </p:nvPr>
        </p:nvSpPr>
        <p:spPr>
          <a:xfrm>
            <a:off x="3290640" y="3353330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解决方案：加强实验操作规范培训，提高实验员技能水平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28" name="平行四边形 12"/>
          <p:cNvSpPr/>
          <p:nvPr>
            <p:custDataLst>
              <p:tags r:id="rId11"/>
            </p:custDataLst>
          </p:nvPr>
        </p:nvSpPr>
        <p:spPr>
          <a:xfrm>
            <a:off x="3054373" y="4282473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930" name="标题"/>
          <p:cNvSpPr txBox="1"/>
          <p:nvPr>
            <p:custDataLst>
              <p:tags r:id="rId12"/>
            </p:custDataLst>
          </p:nvPr>
        </p:nvSpPr>
        <p:spPr>
          <a:xfrm>
            <a:off x="3291304" y="3897542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实验进度延误严重 解决方案：制定详细的项目计划，加强实验进度管理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932" name="正文"/>
          <p:cNvSpPr txBox="1"/>
          <p:nvPr>
            <p:custDataLst>
              <p:tags r:id="rId13"/>
            </p:custDataLst>
          </p:nvPr>
        </p:nvSpPr>
        <p:spPr>
          <a:xfrm>
            <a:off x="3290640" y="4557233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解决方案：制定详细的项目计划，加强实验进度管理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1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下一年计划</a:t>
            </a:r>
            <a:endParaRPr lang="zh-CN" altLang="en-US"/>
          </a:p>
        </p:txBody>
      </p:sp>
      <p:sp>
        <p:nvSpPr>
          <p:cNvPr id="105222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实验项目规划</a:t>
            </a:r>
            <a:endParaRPr lang="zh-CN" altLang="en-US"/>
          </a:p>
        </p:txBody>
      </p:sp>
      <p:sp>
        <p:nvSpPr>
          <p:cNvPr id="10526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研发新型材料实验项目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优化现有产品实验项目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开展市场调研与合作实验项目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推进实验室技术创新与研发实验项目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技术创新目标</a:t>
            </a:r>
            <a:endParaRPr lang="zh-CN" altLang="en-US"/>
          </a:p>
        </p:txBody>
      </p:sp>
      <p:sp>
        <p:nvSpPr>
          <p:cNvPr id="10529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97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7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研发新技术，提高实验效率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9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8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8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优化现有流程，降低成本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9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98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探索新的实验方法，拓宽应用领域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99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9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99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加强与高校、研究机构的合作，引进先进技术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2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团队协作与人才培养</a:t>
            </a:r>
            <a:endParaRPr lang="zh-CN" altLang="en-US"/>
          </a:p>
        </p:txBody>
      </p:sp>
      <p:sp>
        <p:nvSpPr>
          <p:cNvPr id="105328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8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8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建立高效的团队协作机制，提高团队整体效率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9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9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9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加强内部培训和技能提升，提高团队成员的专业水平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9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29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0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积极开展团队建设活动，增强团队凝聚力和向心力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0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0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30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重视人才培养和引进，为团队注入新鲜血液和活力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5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预期成果与目标</a:t>
            </a:r>
            <a:endParaRPr lang="zh-CN" altLang="en-US"/>
          </a:p>
        </p:txBody>
      </p:sp>
      <p:sp>
        <p:nvSpPr>
          <p:cNvPr id="10535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5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5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提高实验效率与准确性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6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完成新项目开发与实施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6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36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提升团队技术水平与协作能力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36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达成年度目标并取得优异成绩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实验工程师室未来发展方向</a:t>
            </a:r>
            <a:endParaRPr lang="zh-CN" altLang="en-US"/>
          </a:p>
        </p:txBody>
      </p:sp>
      <p:sp>
        <p:nvSpPr>
          <p:cNvPr id="10539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行业趋势与实验室发展</a:t>
            </a:r>
            <a:endParaRPr lang="zh-CN" altLang="en-US"/>
          </a:p>
        </p:txBody>
      </p:sp>
      <p:sp>
        <p:nvSpPr>
          <p:cNvPr id="10543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3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人工智能与机器学习在实验室中的应用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生物技术领域的最新进展与实验室的结合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3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环保与可持续发展对实验室发展方向的影响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3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实验室自动化与智能化的发展趋势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https://d.book118.com/455202343241011041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0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实验工程师室年度总结及下一年计划</vt:lpstr>
      <vt:lpstr>目录</vt:lpstr>
      <vt:lpstr>实验工程师室年度总结</vt:lpstr>
      <vt:lpstr>实验项目完成情况</vt:lpstr>
      <vt:lpstr>实验成果与技术创新</vt:lpstr>
      <vt:lpstr>团队协作与沟通</vt:lpstr>
      <vt:lpstr>遇到的问题与解决方案</vt:lpstr>
      <vt:lpstr>下一年计划</vt:lpstr>
      <vt:lpstr>实验项目规划</vt:lpstr>
      <vt:lpstr>技术创新目标</vt:lpstr>
      <vt:lpstr>团队协作与人才培养</vt:lpstr>
      <vt:lpstr>预期成果与目标</vt:lpstr>
      <vt:lpstr>实验工程师室未来发展方向</vt:lpstr>
      <vt:lpstr>行业趋势与实验室发展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2024-09-02T10:44:44.973</cp:lastPrinted>
  <dcterms:created xsi:type="dcterms:W3CDTF">2024-09-02T02:44:44Z</dcterms:created>
  <dcterms:modified xsi:type="dcterms:W3CDTF">2024-09-02T02:44:48Z</dcterms:modified>
</cp:coreProperties>
</file>