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0B328B-F5EA-4838-AA86-5B861A6D8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B670A5-0D6D-4DE8-84A9-55EC54D53E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BF29E2-9C80-4E5F-8A7A-211A4D8DA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417FF9-220A-484E-828C-25DEB0CE04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58E789-4617-4DE5-9669-69D1B6A6E7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E464A3-E5D0-426D-9762-71EB221100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12F159-7B5A-42A4-AF52-4C01E29864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42D491-D6D3-48BE-84BC-D2152B1765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ACC812-96D9-41F6-9CEE-59EAD89027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175C7F-AF82-48A4-8486-AB2F6BC11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F18A7-7FF6-4327-8195-3E6BB6F43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213013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概率论与数理统计数学期望</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2024-01-19</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随机变量及其分布</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数学期望的定义与性质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方差、标准差与协方差</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大数定律与中心极限定理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数学期望在统计推断中的应用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随机变量及其分布</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随机变量的定义与性质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随机变量定义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随机变量是定义在样本空间上的实值函数，它将样本空间中的每一个样本点映射到一个实数。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随机变量的性质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随机变量具有可测性、单调性和有界性等基本性质。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离散型随机变量是取值可数的随机变量，即其取值可以一一列出。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离散型随机变量定义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离散型随机变量的分布律可以用概率质量函数来描述，它给出了随机变量取各个值的概率。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分布律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离散型随机变量及其分布律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连续型随机变量定义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连续型随机变量是取值连续的随机变量，即其取值充满某个区间。</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概率密度</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连续型随机变量的概率密度函数描述了随机变量在某个区间内取值的概率分布情况。</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连续型随机变量及其概率密度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随机变量的函数的定义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随机变量的函数是由随机变量构成的函数，其取值也是随机的。</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分布求解</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对于随机变量的函数，可以通过变换法、卷积公式等方法求解其分布。</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随机变量的函数的分布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数学期望的定义与性质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离散型随机变量的数学期望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设离散型随机变量X的分布律为P{X=xk}=pk(k=1,2,...)，若级数∑k=1∞xkpk绝对收敛，则称级数∑k=1∞xkpk的和为随机变量X的数学期望，记为E(X)。</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连续型随机变量的数学期望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设连续型随机变量X的概率密度函数为f(x)，若积分∫−∞+∞xf(x)dx绝对收敛，则称积分∫−∞+∞xf(x)dx的值为随机变量X的数学期望，记为E(X)。</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数学期望的定义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数学期望的性质</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常数的数学期望等于该常数本身。</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随机变量的数学期望与概率密度函数或分布律的选取无关。</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随机变量之和的数学期望等于各随机变量数学期望之和。</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若随机变量X以概率1取常数c，则E(X)=c。</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0-1分布</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E(X)=p，其中p为成功概率。</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均匀分布U(a,b)</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E(X)=(a+b)/2，其中a,b为均匀分布的区间端点。</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二项分布B(n,p)</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E(X)=np，其中n为试验次数，p为成功概率。</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指数分布Exp(λ)</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E(X)=1/λ，其中λ为指数分布的参数。</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泊松分布P(λ)</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E(X)=λ，其中λ为泊松分布的参数。</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正态分布N(μ,σ^2)</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E(X)=μ，其中μ为正态分布的均值，σ^2为方差。</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常见分布的数学期望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随机变量函数的数学期望</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对于随机变量X的函数Y=g(X)，若∑k=1∞g(xk)pk或∫−∞+∞g(x)f(x)dx绝对收敛，则E[g(X)]=∑k=1∞g(xk)pk或E[g(X)]=∫−∞+∞g(x)f(x)dx。特别地，当g(x)=x^n时，E[Xn]=∑k=1∞xnkpk或E[Xn]=∫−∞+∞xnf(x)dx。</a:t>
            </a:r>
          </a:p>
        </p:txBody>
      </p:sp>
      <p:grpSp>
        <p:nvGrpSpPr>
          <p:cNvPr id="25" name="Group 25"/>
          <p:cNvGrpSpPr/>
          <p:nvPr/>
        </p:nvGrpSpPr>
        <p:grpSpPr>
          <a:xfrm>
            <a:off x="8869284" y="1724456"/>
            <a:ext cx="1112806" cy="1111282"/>
            <a:chOff x="8869284" y="1724456"/>
            <a:chExt cx="1112806" cy="1111282"/>
          </a:xfrm>
        </p:grpSpPr>
        <p:sp>
          <p:nvSpPr>
            <p:cNvPr id="26" name="AutoShape 26"/>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9246951" y="2006396"/>
            <a:ext cx="355759" cy="488728"/>
            <a:chOff x="9246951" y="2006396"/>
            <a:chExt cx="355759" cy="488728"/>
          </a:xfrm>
        </p:grpSpPr>
        <p:sp>
          <p:nvSpPr>
            <p:cNvPr id="28" name="AutoShape 28"/>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7154784" y="2168988"/>
            <a:ext cx="754094" cy="754094"/>
            <a:chOff x="7154784" y="2168988"/>
            <a:chExt cx="754094" cy="754094"/>
          </a:xfrm>
        </p:grpSpPr>
        <p:sp>
          <p:nvSpPr>
            <p:cNvPr id="31" name="AutoShape 31"/>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2" name="AutoShape 32"/>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9888459" y="3223119"/>
            <a:ext cx="996982" cy="996982"/>
            <a:chOff x="9888459" y="3223119"/>
            <a:chExt cx="996982" cy="996982"/>
          </a:xfrm>
        </p:grpSpPr>
        <p:sp>
          <p:nvSpPr>
            <p:cNvPr id="37" name="AutoShape 37"/>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6438790" y="3427907"/>
            <a:ext cx="941356" cy="939832"/>
            <a:chOff x="6438790" y="3427907"/>
            <a:chExt cx="941356" cy="939832"/>
          </a:xfrm>
        </p:grpSpPr>
        <p:sp>
          <p:nvSpPr>
            <p:cNvPr id="39" name="AutoShape 39"/>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6726064" y="3627837"/>
            <a:ext cx="376047" cy="403289"/>
            <a:chOff x="6726064" y="3627837"/>
            <a:chExt cx="376047" cy="403289"/>
          </a:xfrm>
        </p:grpSpPr>
        <p:sp>
          <p:nvSpPr>
            <p:cNvPr id="41" name="AutoShape 41"/>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7334997" y="4608940"/>
            <a:ext cx="1147763" cy="1147763"/>
            <a:chOff x="7334997" y="4608940"/>
            <a:chExt cx="1147763" cy="1147763"/>
          </a:xfrm>
        </p:grpSpPr>
        <p:sp>
          <p:nvSpPr>
            <p:cNvPr id="45" name="AutoShape 45"/>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7679450" y="4875395"/>
            <a:ext cx="458857" cy="474497"/>
            <a:chOff x="7679450" y="4875395"/>
            <a:chExt cx="458857" cy="474497"/>
          </a:xfrm>
        </p:grpSpPr>
        <p:sp>
          <p:nvSpPr>
            <p:cNvPr id="47" name="AutoShape 47"/>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9" name="Freeform 49"/>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0" name="Group 50"/>
          <p:cNvGrpSpPr/>
          <p:nvPr/>
        </p:nvGrpSpPr>
        <p:grpSpPr>
          <a:xfrm>
            <a:off x="7380145" y="2375347"/>
            <a:ext cx="272942" cy="241109"/>
            <a:chOff x="7380145" y="2375347"/>
            <a:chExt cx="272942" cy="241109"/>
          </a:xfrm>
        </p:grpSpPr>
        <p:sp>
          <p:nvSpPr>
            <p:cNvPr id="51" name="Freeform 51"/>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方差、标准差与协方差</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https://d.book118.com/455213013011011101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2024-09-09T06:09:27.756</cp:lastPrinted>
  <dcterms:created xsi:type="dcterms:W3CDTF">2024-09-08T22:09:27Z</dcterms:created>
  <dcterms:modified xsi:type="dcterms:W3CDTF">2024-09-08T22:09:29Z</dcterms:modified>
</cp:coreProperties>
</file>