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65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41985-86EA-4672-AAD9-3D533EE3F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98C37-1A1B-4FC1-9005-D6E2DD63B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F5066-2B5B-484B-BDFE-0E51A4230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53F12-B784-43B3-BFA4-84751413D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5AD11-757E-4346-99C9-FA232FA12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B08A7C-0BBA-428F-A4BF-4A6C3D039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211CB-33FB-45B6-B2E6-C665B32FD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2C073-35F3-4D0B-8113-A28100EE6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508A1-86E8-4152-A504-4144D88D3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2C1EA-96EF-4BD1-A0F1-2B6318AF5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DE845-C1ED-4D1F-AA32-352AE3281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5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6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5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6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6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7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8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9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4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5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3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4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6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7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6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7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5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6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325438"/>
            <a:ext cx="2057400" cy="58007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325438"/>
            <a:ext cx="6019800" cy="58007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5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6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AndTx" preserve="1">
  <p:cSld name="标题，两项内容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5438"/>
            <a:ext cx="8229600" cy="9271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7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8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5438"/>
            <a:ext cx="8229600" cy="9271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6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7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5438"/>
            <a:ext cx="8229600" cy="9271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5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6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5438"/>
            <a:ext cx="8229600" cy="9271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7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8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OverObj" preserve="1">
  <p:cSld name="标题和文本在内容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5438"/>
            <a:ext cx="8229600" cy="9271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/>
          <p:nvPr>
            <p:ph type="dt" sz="half" idx="10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6" name="Rectangle 5"/>
          <p:cNvSpPr/>
          <p:nvPr>
            <p:ph type="ftr" sz="quarter" idx="11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7" name="Rectangle 6"/>
          <p:cNvSpPr/>
          <p:nvPr>
            <p:ph type="sldNum" sz="quarter" idx="12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image" Target="../media/image1.png" /><Relationship Id="rId18" Type="http://schemas.openxmlformats.org/officeDocument/2006/relationships/image" Target="../media/image2.png" /><Relationship Id="rId19" Type="http://schemas.openxmlformats.org/officeDocument/2006/relationships/image" Target="../media/image3.jpeg" /><Relationship Id="rId2" Type="http://schemas.openxmlformats.org/officeDocument/2006/relationships/slideLayout" Target="../slideLayouts/slideLayout24.xml" /><Relationship Id="rId20" Type="http://schemas.openxmlformats.org/officeDocument/2006/relationships/image" Target="../media/image4.jpeg" /><Relationship Id="rId21" Type="http://schemas.openxmlformats.org/officeDocument/2006/relationships/image" Target="../media/image5.png" /><Relationship Id="rId22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782D1B27-0544-48F5-85FA-9268728E6732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Freeform 7"/>
          <p:cNvSpPr/>
          <p:nvPr/>
        </p:nvSpPr>
        <p:spPr bwMode="gray">
          <a:xfrm>
            <a:off x="-9525" y="-9525"/>
            <a:ext cx="9156700" cy="6872288"/>
          </a:xfrm>
          <a:custGeom>
            <a:gdLst>
              <a:gd name="GT0" fmla="+- l w 0"/>
              <a:gd name="GT1" fmla="+- t h 0"/>
            </a:gdLst>
            <a:cxnLst>
              <a:cxn ang="0">
                <a:pos x="5766" y="605"/>
              </a:cxn>
              <a:cxn ang="0">
                <a:pos x="5768" y="4325"/>
              </a:cxn>
              <a:cxn ang="0">
                <a:pos x="1082" y="4329"/>
              </a:cxn>
              <a:cxn ang="0">
                <a:pos x="13" y="3351"/>
              </a:cxn>
              <a:cxn ang="0">
                <a:pos x="0" y="0"/>
              </a:cxn>
              <a:cxn ang="0">
                <a:pos x="2428" y="7"/>
              </a:cxn>
              <a:cxn ang="0">
                <a:pos x="5766" y="605"/>
              </a:cxn>
            </a:cxnLst>
            <a:rect l="l" t="t" r="GT0" b="GT1"/>
            <a:pathLst>
              <a:path w="5768" h="4329">
                <a:moveTo>
                  <a:pt x="5766" y="605"/>
                </a:moveTo>
                <a:cubicBezTo>
                  <a:pt x="5767" y="2464"/>
                  <a:pt x="5768" y="4325"/>
                  <a:pt x="5768" y="4325"/>
                </a:cubicBezTo>
                <a:lnTo>
                  <a:pt x="1082" y="4329"/>
                </a:lnTo>
                <a:cubicBezTo>
                  <a:pt x="318" y="3809"/>
                  <a:pt x="9" y="3349"/>
                  <a:pt x="13" y="3351"/>
                </a:cubicBezTo>
                <a:lnTo>
                  <a:pt x="0" y="0"/>
                </a:lnTo>
                <a:lnTo>
                  <a:pt x="2428" y="7"/>
                </a:lnTo>
                <a:cubicBezTo>
                  <a:pt x="2428" y="12"/>
                  <a:pt x="3096" y="401"/>
                  <a:pt x="5766" y="605"/>
                </a:cubicBezTo>
                <a:close/>
              </a:path>
            </a:pathLst>
          </a:custGeom>
          <a:gradFill rotWithShape="1">
            <a:gsLst>
              <a:gs pos="0">
                <a:srgbClr val="FFFFFB"/>
              </a:gs>
              <a:gs pos="100000">
                <a:schemeClr val="bg1">
                  <a:alpha val="70000"/>
                </a:schemeClr>
              </a:gs>
            </a:gsLst>
            <a:lin ang="2700000" scaled="1"/>
          </a:gradFill>
          <a:ln w="9525">
            <a:noFill/>
            <a:round/>
          </a:ln>
        </p:spPr>
        <p:txBody>
          <a:bodyPr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1027" name="Freeform 9"/>
          <p:cNvSpPr/>
          <p:nvPr/>
        </p:nvSpPr>
        <p:spPr bwMode="gray">
          <a:xfrm>
            <a:off x="-4762" y="5500688"/>
            <a:ext cx="1441450" cy="1358900"/>
          </a:xfrm>
          <a:custGeom>
            <a:gdLst>
              <a:gd name="GT0" fmla="+- l w 0"/>
              <a:gd name="GT1" fmla="+- t h 0"/>
            </a:gdLst>
            <a:cxnLst>
              <a:cxn ang="0">
                <a:pos x="0" y="0"/>
              </a:cxn>
              <a:cxn ang="0">
                <a:pos x="0" y="1100"/>
              </a:cxn>
              <a:cxn ang="0">
                <a:pos x="1089" y="1100"/>
              </a:cxn>
              <a:cxn ang="0">
                <a:pos x="0" y="0"/>
              </a:cxn>
            </a:cxnLst>
            <a:rect l="l" t="t" r="GT0" b="GT1"/>
            <a:pathLst>
              <a:path w="1089" h="1100">
                <a:moveTo>
                  <a:pt x="0" y="0"/>
                </a:moveTo>
                <a:cubicBezTo>
                  <a:pt x="0" y="550"/>
                  <a:pt x="0" y="1100"/>
                  <a:pt x="0" y="1100"/>
                </a:cubicBezTo>
                <a:lnTo>
                  <a:pt x="1089" y="1100"/>
                </a:lnTo>
                <a:cubicBezTo>
                  <a:pt x="1089" y="1100"/>
                  <a:pt x="596" y="865"/>
                  <a:pt x="0" y="0"/>
                </a:cubicBezTo>
                <a:close/>
              </a:path>
            </a:pathLst>
          </a:custGeom>
          <a:solidFill>
            <a:schemeClr val="folHlink"/>
          </a:solidFill>
          <a:ln w="9525">
            <a:noFill/>
            <a:round/>
          </a:ln>
        </p:spPr>
        <p:txBody>
          <a:bodyPr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/>
        </p:txBody>
      </p:sp>
      <p:cxnSp>
        <p:nvCxnSpPr>
          <p:cNvPr id="1028" name="Line 13"/>
          <p:cNvCxnSpPr/>
          <p:nvPr/>
        </p:nvCxnSpPr>
        <p:spPr bwMode="gray">
          <a:xfrm flipH="1">
            <a:off x="527050" y="0"/>
            <a:ext cx="0" cy="5910262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29" name="Line 14"/>
          <p:cNvCxnSpPr/>
          <p:nvPr/>
        </p:nvCxnSpPr>
        <p:spPr bwMode="gray">
          <a:xfrm flipH="1">
            <a:off x="1677988" y="0"/>
            <a:ext cx="0" cy="6832600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30" name="Line 15"/>
          <p:cNvCxnSpPr/>
          <p:nvPr/>
        </p:nvCxnSpPr>
        <p:spPr bwMode="gray">
          <a:xfrm flipH="1">
            <a:off x="2830512" y="0"/>
            <a:ext cx="0" cy="6861175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31" name="Line 16"/>
          <p:cNvCxnSpPr/>
          <p:nvPr/>
        </p:nvCxnSpPr>
        <p:spPr bwMode="gray">
          <a:xfrm flipH="1">
            <a:off x="3983038" y="0"/>
            <a:ext cx="0" cy="6875462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32" name="Line 17"/>
          <p:cNvCxnSpPr/>
          <p:nvPr/>
        </p:nvCxnSpPr>
        <p:spPr bwMode="gray">
          <a:xfrm flipH="1">
            <a:off x="5133975" y="388938"/>
            <a:ext cx="0" cy="6486525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33" name="Line 18"/>
          <p:cNvCxnSpPr/>
          <p:nvPr/>
        </p:nvCxnSpPr>
        <p:spPr bwMode="gray">
          <a:xfrm flipH="1">
            <a:off x="6286500" y="619125"/>
            <a:ext cx="0" cy="6256338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34" name="Line 19"/>
          <p:cNvCxnSpPr/>
          <p:nvPr/>
        </p:nvCxnSpPr>
        <p:spPr bwMode="gray">
          <a:xfrm flipH="1">
            <a:off x="7439025" y="773112"/>
            <a:ext cx="0" cy="6102350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35" name="Line 20"/>
          <p:cNvCxnSpPr/>
          <p:nvPr/>
        </p:nvCxnSpPr>
        <p:spPr bwMode="gray">
          <a:xfrm flipH="1">
            <a:off x="8591550" y="900112"/>
            <a:ext cx="0" cy="5975350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36" name="Line 22"/>
          <p:cNvCxnSpPr/>
          <p:nvPr/>
        </p:nvCxnSpPr>
        <p:spPr bwMode="gray">
          <a:xfrm rot="5400000" flipH="1">
            <a:off x="2595562" y="-2176462"/>
            <a:ext cx="0" cy="5191125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37" name="Line 23"/>
          <p:cNvCxnSpPr/>
          <p:nvPr/>
        </p:nvCxnSpPr>
        <p:spPr bwMode="gray">
          <a:xfrm rot="5400000" flipH="1">
            <a:off x="4578350" y="-3036888"/>
            <a:ext cx="0" cy="9156700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38" name="Line 24"/>
          <p:cNvCxnSpPr/>
          <p:nvPr/>
        </p:nvCxnSpPr>
        <p:spPr bwMode="gray">
          <a:xfrm rot="5400000" flipH="1">
            <a:off x="4578350" y="-1912938"/>
            <a:ext cx="0" cy="9156700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39" name="Line 25"/>
          <p:cNvCxnSpPr/>
          <p:nvPr/>
        </p:nvCxnSpPr>
        <p:spPr bwMode="gray">
          <a:xfrm rot="5400000" flipH="1">
            <a:off x="4579938" y="-788988"/>
            <a:ext cx="0" cy="9153525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40" name="Line 26"/>
          <p:cNvCxnSpPr/>
          <p:nvPr/>
        </p:nvCxnSpPr>
        <p:spPr bwMode="gray">
          <a:xfrm rot="5400000" flipH="1">
            <a:off x="4579938" y="334962"/>
            <a:ext cx="0" cy="9153525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cxnSp>
        <p:nvCxnSpPr>
          <p:cNvPr id="1041" name="Line 27"/>
          <p:cNvCxnSpPr/>
          <p:nvPr/>
        </p:nvCxnSpPr>
        <p:spPr bwMode="gray">
          <a:xfrm rot="5400000" flipH="1">
            <a:off x="4905375" y="1824038"/>
            <a:ext cx="0" cy="8423275"/>
          </a:xfrm>
          <a:prstGeom prst="line">
            <a:avLst/>
          </a:prstGeom>
          <a:noFill/>
          <a:ln>
            <a:solidFill>
              <a:srgbClr val="FFFFFF">
                <a:alpha val="50195"/>
              </a:srgbClr>
            </a:solidFill>
            <a:miter lim="800000"/>
          </a:ln>
          <a:effectLst>
            <a:outerShdw dist="17961" dir="2700000" algn="ctr">
              <a:schemeClr val="accent2">
                <a:alpha val="35001"/>
              </a:schemeClr>
            </a:outerShdw>
          </a:effectLst>
        </p:spPr>
      </p:cxnSp>
      <p:sp>
        <p:nvSpPr>
          <p:cNvPr id="1042" name="Rectangle 28"/>
          <p:cNvSpPr/>
          <p:nvPr/>
        </p:nvSpPr>
        <p:spPr bwMode="gray">
          <a:xfrm>
            <a:off x="4005262" y="2692400"/>
            <a:ext cx="1128712" cy="1079500"/>
          </a:xfrm>
          <a:prstGeom prst="rect">
            <a:avLst/>
          </a:prstGeom>
          <a:solidFill>
            <a:srgbClr val="FFFFFF">
              <a:alpha val="25098"/>
            </a:srgbClr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0" indent="0"/>
          </a:p>
        </p:txBody>
      </p:sp>
      <p:sp>
        <p:nvSpPr>
          <p:cNvPr id="1043" name="Rectangle 29"/>
          <p:cNvSpPr/>
          <p:nvPr/>
        </p:nvSpPr>
        <p:spPr bwMode="gray">
          <a:xfrm>
            <a:off x="7459662" y="4937125"/>
            <a:ext cx="1120775" cy="1079500"/>
          </a:xfrm>
          <a:prstGeom prst="rect">
            <a:avLst/>
          </a:prstGeom>
          <a:solidFill>
            <a:srgbClr val="FFFFFF">
              <a:alpha val="30196"/>
            </a:srgbClr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0" indent="0"/>
          </a:p>
        </p:txBody>
      </p:sp>
      <p:sp>
        <p:nvSpPr>
          <p:cNvPr id="1044" name="Rectangle 30"/>
          <p:cNvSpPr/>
          <p:nvPr/>
        </p:nvSpPr>
        <p:spPr bwMode="gray">
          <a:xfrm>
            <a:off x="549275" y="3808412"/>
            <a:ext cx="1128712" cy="1079500"/>
          </a:xfrm>
          <a:prstGeom prst="rect">
            <a:avLst/>
          </a:prstGeom>
          <a:solidFill>
            <a:srgbClr val="FFFFFF">
              <a:alpha val="20000"/>
            </a:srgbClr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0" indent="0"/>
          </a:p>
        </p:txBody>
      </p:sp>
      <p:sp>
        <p:nvSpPr>
          <p:cNvPr id="1045" name="Rectangle 31"/>
          <p:cNvSpPr/>
          <p:nvPr/>
        </p:nvSpPr>
        <p:spPr bwMode="gray">
          <a:xfrm>
            <a:off x="6307138" y="6064250"/>
            <a:ext cx="1128712" cy="796925"/>
          </a:xfrm>
          <a:prstGeom prst="rect">
            <a:avLst/>
          </a:prstGeom>
          <a:solidFill>
            <a:srgbClr val="FFFFFF">
              <a:alpha val="20000"/>
            </a:srgbClr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0" indent="0"/>
          </a:p>
        </p:txBody>
      </p:sp>
      <p:sp>
        <p:nvSpPr>
          <p:cNvPr id="1046" name="Rectangle 32"/>
          <p:cNvSpPr/>
          <p:nvPr/>
        </p:nvSpPr>
        <p:spPr bwMode="gray">
          <a:xfrm>
            <a:off x="2846388" y="0"/>
            <a:ext cx="1128712" cy="404812"/>
          </a:xfrm>
          <a:prstGeom prst="rect">
            <a:avLst/>
          </a:prstGeom>
          <a:solidFill>
            <a:srgbClr val="FFFFFF">
              <a:alpha val="39999"/>
            </a:srgbClr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0" indent="0"/>
          </a:p>
        </p:txBody>
      </p:sp>
      <p:sp>
        <p:nvSpPr>
          <p:cNvPr id="1047" name="Rectangle 33"/>
          <p:cNvSpPr/>
          <p:nvPr/>
        </p:nvSpPr>
        <p:spPr bwMode="gray">
          <a:xfrm>
            <a:off x="2852738" y="4938712"/>
            <a:ext cx="1120775" cy="1079500"/>
          </a:xfrm>
          <a:prstGeom prst="rect">
            <a:avLst/>
          </a:prstGeom>
          <a:solidFill>
            <a:srgbClr val="FFFFFF">
              <a:alpha val="30196"/>
            </a:srgbClr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0" indent="0"/>
          </a:p>
        </p:txBody>
      </p:sp>
      <p:sp>
        <p:nvSpPr>
          <p:cNvPr id="1048" name="Rectangle 34"/>
          <p:cNvSpPr/>
          <p:nvPr/>
        </p:nvSpPr>
        <p:spPr bwMode="gray">
          <a:xfrm>
            <a:off x="6300788" y="1566862"/>
            <a:ext cx="1120775" cy="1079500"/>
          </a:xfrm>
          <a:prstGeom prst="rect">
            <a:avLst/>
          </a:prstGeom>
          <a:solidFill>
            <a:srgbClr val="FFFFFF">
              <a:alpha val="30196"/>
            </a:srgbClr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0" indent="0"/>
          </a:p>
        </p:txBody>
      </p:sp>
      <p:sp>
        <p:nvSpPr>
          <p:cNvPr id="1049" name="Rectangle 3"/>
          <p:cNvSpPr/>
          <p:nvPr>
            <p:ph type="body" idx="1"/>
          </p:nvPr>
        </p:nvSpPr>
        <p:spPr bwMode="gray"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/>
            <a:r>
              <a:t>마스터 텍스트 스타일을 편집합니다</a:t>
            </a:r>
          </a:p>
          <a:p>
            <a:pPr lvl="1"/>
            <a:r>
              <a:t>둘째 수준</a:t>
            </a:r>
          </a:p>
          <a:p>
            <a:pPr lvl="2"/>
            <a:r>
              <a:t>셋째 수준</a:t>
            </a:r>
          </a:p>
          <a:p>
            <a:pPr lvl="3"/>
            <a:r>
              <a:t>넷째 수준</a:t>
            </a:r>
          </a:p>
          <a:p>
            <a:pPr lvl="4"/>
            <a:r>
              <a:t>다섯째 수준</a:t>
            </a:r>
          </a:p>
        </p:txBody>
      </p:sp>
      <p:sp>
        <p:nvSpPr>
          <p:cNvPr id="1050" name="Rectangle 4"/>
          <p:cNvSpPr/>
          <p:nvPr>
            <p:ph type="dt" sz="half" idx="2"/>
          </p:nvPr>
        </p:nvSpPr>
        <p:spPr bwMode="gray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1051" name="Rectangle 5"/>
          <p:cNvSpPr/>
          <p:nvPr>
            <p:ph type="ftr" sz="quarter" idx="3"/>
          </p:nvPr>
        </p:nvSpPr>
        <p:spPr bwMode="gray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1052" name="Rectangle 6"/>
          <p:cNvSpPr/>
          <p:nvPr>
            <p:ph type="sldNum" sz="quarter" idx="4"/>
          </p:nvPr>
        </p:nvSpPr>
        <p:spPr bwMode="gray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US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98723F67-632A-4D4C-96F0-375464B1F66D}" type="slidenum">
              <a:rPr lang="ko-KR" altLang="en-US" sz="1400" b="0">
                <a:latin typeface="Arial" pitchFamily="34" charset="0"/>
                <a:ea typeface="Gulim" pitchFamily="34" charset="-127"/>
              </a:rPr>
              <a:t/>
            </a:fld>
            <a:endParaRPr lang="en-US" altLang="ko-KR" sz="1400" b="0">
              <a:latin typeface="Arial" pitchFamily="34" charset="0"/>
              <a:ea typeface="Gulim" pitchFamily="34" charset="-127"/>
            </a:endParaRPr>
          </a:p>
        </p:txBody>
      </p:sp>
      <p:sp>
        <p:nvSpPr>
          <p:cNvPr id="1053" name="Freeform 36"/>
          <p:cNvSpPr/>
          <p:nvPr/>
        </p:nvSpPr>
        <p:spPr bwMode="gray">
          <a:xfrm>
            <a:off x="4041775" y="0"/>
            <a:ext cx="5105400" cy="739775"/>
          </a:xfrm>
          <a:custGeom>
            <a:gdLst>
              <a:gd name="GT0" fmla="+- l w 0"/>
              <a:gd name="GT1" fmla="+- t h 0"/>
            </a:gdLst>
            <a:cxnLst>
              <a:cxn ang="0">
                <a:pos x="3130" y="453"/>
              </a:cxn>
              <a:cxn ang="0">
                <a:pos x="3130" y="0"/>
              </a:cxn>
              <a:cxn ang="0">
                <a:pos x="0" y="0"/>
              </a:cxn>
              <a:cxn ang="0">
                <a:pos x="3130" y="453"/>
              </a:cxn>
            </a:cxnLst>
            <a:rect l="l" t="t" r="GT0" b="GT1"/>
            <a:pathLst>
              <a:path w="3130" h="452">
                <a:moveTo>
                  <a:pt x="3130" y="453"/>
                </a:moveTo>
                <a:cubicBezTo>
                  <a:pt x="3130" y="226"/>
                  <a:pt x="3130" y="0"/>
                  <a:pt x="3130" y="0"/>
                </a:cubicBezTo>
                <a:lnTo>
                  <a:pt x="0" y="0"/>
                </a:lnTo>
                <a:cubicBezTo>
                  <a:pt x="0" y="0"/>
                  <a:pt x="1298" y="389"/>
                  <a:pt x="3130" y="453"/>
                </a:cubicBezTo>
                <a:close/>
              </a:path>
            </a:pathLst>
          </a:custGeom>
          <a:solidFill>
            <a:schemeClr val="hlink"/>
          </a:solidFill>
          <a:ln w="9525">
            <a:noFill/>
            <a:round/>
          </a:ln>
        </p:spPr>
        <p:txBody>
          <a:bodyPr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1054" name="Rectangle 2"/>
          <p:cNvSpPr/>
          <p:nvPr>
            <p:ph type="title"/>
          </p:nvPr>
        </p:nvSpPr>
        <p:spPr bwMode="black">
          <a:xfrm>
            <a:off x="457200" y="325438"/>
            <a:ext cx="8229600" cy="927100"/>
          </a:xfrm>
          <a:prstGeom prst="rect">
            <a:avLst/>
          </a:prstGeom>
          <a:noFill/>
          <a:ln>
            <a:noFill/>
            <a:miter lim="800000"/>
          </a:ln>
          <a:effectLst>
            <a:outerShdw dist="35921" dir="2700000" algn="ctr">
              <a:srgbClr val="FFFFFF"/>
            </a:outerShdw>
          </a:effectLst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9pPr>
          </a:lstStyle>
          <a:p>
            <a:pPr lvl="0"/>
            <a:r>
              <a:t>마스터 제목 스타일 편집</a:t>
            </a:r>
          </a:p>
        </p:txBody>
      </p:sp>
      <p:pic>
        <p:nvPicPr>
          <p:cNvPr id="1055" name="Picture 37" descr="water"/>
          <p:cNvPicPr/>
          <p:nvPr/>
        </p:nvPicPr>
        <p:blipFill>
          <a:blip r:embed="rId17"/>
          <a:srcRect l="22409" t="16374" b="27486"/>
          <a:stretch>
            <a:fillRect/>
          </a:stretch>
        </p:blipFill>
        <p:spPr bwMode="gray">
          <a:xfrm rot="780000">
            <a:off x="6629400" y="-381000"/>
            <a:ext cx="2417762" cy="19954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56" name="Picture 38" descr="3"/>
          <p:cNvPicPr/>
          <p:nvPr/>
        </p:nvPicPr>
        <p:blipFill>
          <a:blip r:embed="rId18"/>
          <a:stretch>
            <a:fillRect/>
          </a:stretch>
        </p:blipFill>
        <p:spPr bwMode="gray">
          <a:xfrm rot="20760000" flipH="1">
            <a:off x="49212" y="5726112"/>
            <a:ext cx="1223962" cy="1371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57" name="图片 1056"/>
          <p:cNvPicPr/>
          <p:nvPr/>
        </p:nvPicPr>
        <p:blipFill>
          <a:blip r:embed="rId1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1058" name="图片 1057"/>
          <p:cNvPicPr/>
          <p:nvPr/>
        </p:nvPicPr>
        <p:blipFill>
          <a:blip r:embed="rId20"/>
          <a:stretch>
            <a:fillRect/>
          </a:stretch>
        </p:blipFill>
        <p:spPr>
          <a:xfrm>
            <a:off x="1270000" y="2540000"/>
            <a:ext cx="9144000" cy="51435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dur="1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3" dur="10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1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" grpId="0"/>
    </p:bldLst>
  </p:timing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1" i="0" u="none" baseline="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</a:defRPr>
      </a:lvl2pPr>
      <a:lvl3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</a:defRPr>
      </a:lvl3pPr>
      <a:lvl4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</a:defRPr>
      </a:lvl4pPr>
      <a:lvl5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+mn-lt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+mn-lt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+mn-lt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201042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5pPr>
            <a:lvl6pPr>
              <a:defRPr lang="en-US">
                <a:solidFill>
                  <a:srgbClr val="FFFFFF"/>
                </a:solidFill>
                <a:latin typeface="Arial"/>
              </a:defRPr>
            </a:lvl6pPr>
            <a:lvl7pPr>
              <a:defRPr lang="en-US">
                <a:solidFill>
                  <a:srgbClr val="FFFFFF"/>
                </a:solidFill>
                <a:latin typeface="Arial"/>
              </a:defRPr>
            </a:lvl7pPr>
            <a:lvl8pPr>
              <a:defRPr lang="en-US">
                <a:solidFill>
                  <a:srgbClr val="FFFFFF"/>
                </a:solidFill>
                <a:latin typeface="Arial"/>
              </a:defRPr>
            </a:lvl8pPr>
            <a:lvl9pPr>
              <a:defRPr lang="en-US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小儿生命体征测量及体格发育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4212" y="476250"/>
            <a:ext cx="8229600" cy="927100"/>
          </a:xfrm>
        </p:spPr>
        <p:txBody>
          <a:bodyPr vert="horz" wrap="square" lIns="91440" tIns="45720" rIns="91440" bIns="45720" numCol="1" anchor="ctr" anchorCtr="0" compatLnSpc="1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9pPr>
          </a:lstStyle>
          <a:p>
            <a:pPr marL="0" marR="0" lvl="0" indent="0" eaLnBrk="1" hangingPunct="1"/>
            <a:r>
              <a:rPr lang="zh-CN" altLang="en-US" sz="4000">
                <a:solidFill>
                  <a:srgbClr val="000000"/>
                </a:solidFill>
                <a:ea typeface="宋体" panose="02010600030101010101" pitchFamily="2" charset="-122"/>
              </a:rPr>
              <a:t>测量生命体征得目得</a:t>
            </a:r>
          </a:p>
        </p:txBody>
      </p:sp>
      <p:sp>
        <p:nvSpPr>
          <p:cNvPr id="5123" name="Rectangle 11"/>
          <p:cNvSpPr/>
          <p:nvPr>
            <p:ph type="body" sz="half" idx="4294967295"/>
          </p:nvPr>
        </p:nvSpPr>
        <p:spPr>
          <a:xfrm>
            <a:off x="539750" y="1916112"/>
            <a:ext cx="7931150" cy="14684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>
              <a:lnSpc>
                <a:spcPct val="80000"/>
              </a:lnSpc>
            </a:pPr>
            <a:r>
              <a:rPr lang="zh-CN" altLang="en-US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体温、脉搏、呼吸与血压就是生命维持得基本征候,就是机体内在活动得客观反映,就是衡量机体状况得指标,合称为生命体征。生命体征能反映身心得微小变异,通过观察生命体征可以了解疾病得发生、发展与转归,为预防、诊断、治疗与护理提供依据。生命体征就是护理人员最常收集得、也就是最基本得最重要得资料,具有重要得临床意义。</a:t>
            </a:r>
          </a:p>
          <a:p>
            <a:pPr lvl="0" eaLnBrk="1" hangingPunct="1">
              <a:lnSpc>
                <a:spcPct val="80000"/>
              </a:lnSpc>
            </a:pPr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 lvl="0" eaLnBrk="1" hangingPunct="1">
              <a:lnSpc>
                <a:spcPct val="80000"/>
              </a:lnSpc>
            </a:pPr>
            <a:endParaRPr lang="zh-CN" altLang="en-US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9750" y="188912"/>
            <a:ext cx="8229600" cy="927100"/>
          </a:xfrm>
        </p:spPr>
        <p:txBody>
          <a:bodyPr vert="horz" wrap="square" lIns="91440" tIns="45720" rIns="91440" bIns="45720" numCol="1" anchor="ctr" anchorCtr="0" compatLnSpc="1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9pPr>
          </a:lstStyle>
          <a:p>
            <a:pPr marL="0" marR="0" lvl="0" indent="0" eaLnBrk="1" hangingPunct="1"/>
            <a:r>
              <a:rPr lang="zh-CN" altLang="en-US" sz="4000">
                <a:solidFill>
                  <a:srgbClr val="000000"/>
                </a:solidFill>
                <a:ea typeface="宋体" panose="02010600030101010101" pitchFamily="2" charset="-122"/>
              </a:rPr>
              <a:t>体温测量</a:t>
            </a:r>
          </a:p>
        </p:txBody>
      </p:sp>
      <p:graphicFrame>
        <p:nvGraphicFramePr>
          <p:cNvPr id="6147" name="Group 4"/>
          <p:cNvGraphicFramePr>
            <a:graphicFrameLocks noGrp="1"/>
          </p:cNvGraphicFramePr>
          <p:nvPr>
            <p:ph idx="4294967295"/>
          </p:nvPr>
        </p:nvGraphicFramePr>
        <p:xfrm>
          <a:off x="0" y="1484312"/>
          <a:ext cx="9144000" cy="4383088"/>
        </p:xfrm>
        <a:graphic>
          <a:graphicData uri="http://schemas.openxmlformats.org/drawingml/2006/table">
            <a:tbl>
              <a:tblPr/>
              <a:tblGrid>
                <a:gridCol w="3003550"/>
                <a:gridCol w="3038475"/>
                <a:gridCol w="3101975"/>
              </a:tblGrid>
              <a:tr h="1212850">
                <a:tc gridSpan="3"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                                                   正常体温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25400">
                      <a:solidFill>
                        <a:prstClr val="black"/>
                      </a:solidFill>
                      <a:miter lim="800000"/>
                    </a:lnT>
                    <a:lnB w="25400">
                      <a:solidFill>
                        <a:prstClr val="black"/>
                      </a:solidFill>
                      <a:miter lim="800000"/>
                    </a:lnB>
                    <a:solidFill>
                      <a:srgbClr val="4F81BD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25400">
                      <a:solidFill>
                        <a:prstClr val="black"/>
                      </a:solidFill>
                      <a:miter lim="800000"/>
                    </a:lnT>
                    <a:lnB w="25400">
                      <a:solidFill>
                        <a:prstClr val="black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25400">
                      <a:solidFill>
                        <a:prstClr val="black"/>
                      </a:solidFill>
                      <a:miter lim="800000"/>
                    </a:lnT>
                    <a:lnB w="25400">
                      <a:solidFill>
                        <a:prstClr val="black"/>
                      </a:solidFill>
                      <a:miter lim="800000"/>
                    </a:lnB>
                  </a:tcPr>
                </a:tc>
              </a:tr>
              <a:tr h="808038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部位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25400">
                      <a:solidFill>
                        <a:prstClr val="black"/>
                      </a:solidFill>
                      <a:miter lim="800000"/>
                    </a:lnT>
                    <a:lnB>
                      <a:noFill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平均体温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25400">
                      <a:solidFill>
                        <a:prstClr val="black"/>
                      </a:solidFill>
                      <a:miter lim="800000"/>
                    </a:lnT>
                    <a:lnB>
                      <a:noFill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正常范围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25400">
                      <a:solidFill>
                        <a:prstClr val="black"/>
                      </a:solidFill>
                      <a:miter lim="800000"/>
                    </a:lnT>
                    <a:lnB>
                      <a:noFill/>
                    </a:lnB>
                    <a:solidFill>
                      <a:srgbClr val="E7E7E7"/>
                    </a:solidFill>
                  </a:tcPr>
                </a:tc>
              </a:tr>
              <a:tr h="762000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腋温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36、5℃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36、0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37、0℃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77875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口温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37、0℃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36、3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37、2℃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7E7"/>
                    </a:solidFill>
                  </a:tcPr>
                </a:tc>
              </a:tr>
              <a:tr h="822325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肛温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5400">
                      <a:solidFill>
                        <a:prstClr val="black"/>
                      </a:solidFill>
                      <a:miter lim="800000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37、5℃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5400">
                      <a:solidFill>
                        <a:prstClr val="black"/>
                      </a:solidFill>
                      <a:miter lim="800000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36、5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37、7℃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5400">
                      <a:solidFill>
                        <a:prstClr val="black"/>
                      </a:solidFill>
                      <a:miter lim="800000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3"/>
          <p:cNvSpPr/>
          <p:nvPr>
            <p:ph type="body" sz="half" idx="4294967295"/>
          </p:nvPr>
        </p:nvSpPr>
        <p:spPr>
          <a:xfrm>
            <a:off x="468312" y="1412875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just" eaLnBrk="1" hangingPunct="1">
              <a:lnSpc>
                <a:spcPct val="120000"/>
              </a:lnSpc>
              <a:buNone/>
            </a:pPr>
            <a:r>
              <a:rPr lang="en-US" altLang="zh-CN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、体温计种类与构造</a:t>
            </a:r>
          </a:p>
          <a:p>
            <a:pPr lvl="0" algn="just" eaLnBrk="1" hangingPunct="1">
              <a:lnSpc>
                <a:spcPct val="120000"/>
              </a:lnSpc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lang="en-US" altLang="zh-CN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)水银体温计</a:t>
            </a:r>
          </a:p>
          <a:p>
            <a:pPr lvl="0" algn="just" eaLnBrk="1" hangingPunct="1">
              <a:lnSpc>
                <a:spcPct val="120000"/>
              </a:lnSpc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lang="en-US" altLang="zh-CN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)电子体温计</a:t>
            </a:r>
          </a:p>
          <a:p>
            <a:pPr lvl="0" algn="just" eaLnBrk="1" hangingPunct="1">
              <a:lnSpc>
                <a:spcPct val="120000"/>
              </a:lnSpc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lang="en-US" altLang="zh-CN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)可弃式体温计</a:t>
            </a:r>
          </a:p>
          <a:p>
            <a:pPr lvl="0" algn="just" eaLnBrk="1" hangingPunct="1">
              <a:lnSpc>
                <a:spcPct val="120000"/>
              </a:lnSpc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lang="en-US" altLang="zh-CN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)感温胶片</a:t>
            </a:r>
          </a:p>
          <a:p>
            <a:pPr lvl="0" algn="just" eaLnBrk="1" hangingPunct="1">
              <a:lnSpc>
                <a:spcPct val="120000"/>
              </a:lnSpc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lang="en-US" altLang="zh-CN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)其她  远红外测温仪、报警体温计</a:t>
            </a:r>
          </a:p>
        </p:txBody>
      </p:sp>
      <p:pic>
        <p:nvPicPr>
          <p:cNvPr id="7171" name="Picture 9" descr="twj11"/>
          <p:cNvPicPr/>
          <p:nvPr>
            <p:ph sz="quarter" idx="4294967295"/>
          </p:nvPr>
        </p:nvPicPr>
        <p:blipFill>
          <a:blip r:embed="rId2"/>
          <a:stretch>
            <a:fillRect/>
          </a:stretch>
        </p:blipFill>
        <p:spPr bwMode="auto">
          <a:xfrm>
            <a:off x="5580062" y="1773238"/>
            <a:ext cx="3563938" cy="21859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7172" name="Picture 10" descr="DSC00033"/>
          <p:cNvPicPr/>
          <p:nvPr>
            <p:ph sz="quarter" idx="4294967295"/>
          </p:nvPr>
        </p:nvPicPr>
        <p:blipFill>
          <a:blip r:embed="rId3"/>
          <a:srcRect l="3125" t="41668" r="3125" b="33333"/>
          <a:stretch>
            <a:fillRect/>
          </a:stretch>
        </p:blipFill>
        <p:spPr bwMode="auto">
          <a:xfrm>
            <a:off x="5580062" y="3933825"/>
            <a:ext cx="3563938" cy="1539875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4"/>
          <p:cNvSpPr/>
          <p:nvPr>
            <p:ph type="body" idx="4294967295"/>
          </p:nvPr>
        </p:nvSpPr>
        <p:spPr bwMode="auto">
          <a:xfrm>
            <a:off x="468312" y="90805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>
              <a:lnSpc>
                <a:spcPct val="80000"/>
              </a:lnSpc>
            </a:pP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2、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体温计得消毒(水银体温计)</a:t>
            </a: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1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体温计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及体温计盒应每周集中清洁消毒,遇有污染应随时消毒;传染病人应设专用体温计并单独进行清洁消毒。</a:t>
            </a: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2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清洗消毒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流程</a:t>
            </a: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体温计每次用后用肥皂水清洗污渍→清水冲洗→浸泡于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75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％得酒精中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30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分钟→清水冲净、擦干,置于清洁容器中备用。</a:t>
            </a: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3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传染病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及特殊感染患者用后体温计应先消毒,浸泡于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500mg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／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含氯消毒液(第一液)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分钟→取出放入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500mg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／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L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含氯消毒液(第二液)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30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分钟→清洗擦干→浸泡于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75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酒精中消毒备用。</a:t>
            </a:r>
          </a:p>
          <a:p>
            <a:pPr lvl="0" eaLnBrk="1" hangingPunct="1">
              <a:lnSpc>
                <a:spcPct val="80000"/>
              </a:lnSpc>
              <a:buNone/>
            </a:pP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4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)酒精及消毒液每日更换。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3"/>
          <p:cNvSpPr/>
          <p:nvPr>
            <p:ph type="body" idx="4294967295"/>
          </p:nvPr>
        </p:nvSpPr>
        <p:spPr>
          <a:xfrm>
            <a:off x="395288" y="981075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algn="just" eaLnBrk="1" hangingPunct="1">
              <a:lnSpc>
                <a:spcPct val="150000"/>
              </a:lnSpc>
              <a:buNone/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体温计得校对方法</a:t>
            </a:r>
          </a:p>
          <a:p>
            <a:pPr lvl="0" eaLnBrk="1" hangingPunct="1">
              <a:lnSpc>
                <a:spcPct val="150000"/>
              </a:lnSpc>
              <a:buNone/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将全部体温计得水银柱甩至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35℃ 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以下,于同一时间放入已测好得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40℃ 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以下得水中,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分钟后检查,凡误差 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0、2℃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以上、水银柱自动下降玻璃管有裂缝得不能再使用,合格得体温计擦干后放入清洁容器内备用。</a:t>
            </a:r>
          </a:p>
          <a:p>
            <a:pPr lvl="0" eaLnBrk="1" hangingPunct="1"/>
            <a:endParaRPr lang="zh-CN" altLang="en-US" sz="28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/>
            <a:endParaRPr lang="zh-CN" altLang="en-US" sz="28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7"/>
          <p:cNvSpPr/>
          <p:nvPr>
            <p:ph type="body" sz="half" idx="4294967295"/>
          </p:nvPr>
        </p:nvSpPr>
        <p:spPr bwMode="auto">
          <a:xfrm>
            <a:off x="684212" y="2060575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sz="32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测量口温</a:t>
            </a:r>
          </a:p>
          <a:p>
            <a:pPr lvl="0" eaLnBrk="1" hangingPunct="1">
              <a:buNone/>
            </a:pPr>
            <a:r>
              <a:rPr lang="zh-CN" altLang="en-US" sz="32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⑴口表水银端放于舌下热窝。</a:t>
            </a:r>
          </a:p>
          <a:p>
            <a:pPr lvl="0" eaLnBrk="1" hangingPunct="1">
              <a:buNone/>
            </a:pPr>
            <a:r>
              <a:rPr lang="zh-CN" altLang="en-US" sz="32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⑵闭紧口鼻,用鼻呼吸。</a:t>
            </a:r>
          </a:p>
          <a:p>
            <a:pPr lvl="0" eaLnBrk="1" hangingPunct="1">
              <a:buNone/>
            </a:pPr>
            <a:r>
              <a:rPr lang="zh-CN" altLang="en-US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⑶</a:t>
            </a:r>
            <a:r>
              <a:rPr lang="zh-CN" altLang="en-US" sz="32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测量时间:</a:t>
            </a:r>
            <a:r>
              <a:rPr lang="en-US" altLang="zh-CN" sz="32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32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分钟。</a:t>
            </a:r>
          </a:p>
          <a:p>
            <a:pPr lvl="0" eaLnBrk="1" hangingPunct="1"/>
            <a:endParaRPr lang="zh-CN" altLang="en-US" sz="32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0243" name="Picture 8" descr="aa4"/>
          <p:cNvPicPr/>
          <p:nvPr>
            <p:ph sz="half" idx="4294967295"/>
          </p:nvPr>
        </p:nvPicPr>
        <p:blipFill>
          <a:blip r:embed="rId2"/>
          <a:stretch>
            <a:fillRect/>
          </a:stretch>
        </p:blipFill>
        <p:spPr bwMode="auto">
          <a:xfrm>
            <a:off x="5611812" y="1989138"/>
            <a:ext cx="3532188" cy="3365500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7" descr="aa27"/>
          <p:cNvPicPr/>
          <p:nvPr>
            <p:ph sz="half" idx="4294967295"/>
          </p:nvPr>
        </p:nvPicPr>
        <p:blipFill>
          <a:blip r:embed="rId2"/>
          <a:stretch>
            <a:fillRect/>
          </a:stretch>
        </p:blipFill>
        <p:spPr bwMode="auto">
          <a:xfrm>
            <a:off x="5664200" y="1989138"/>
            <a:ext cx="3479800" cy="2844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267" name="Rectangle 8"/>
          <p:cNvSpPr/>
          <p:nvPr>
            <p:ph type="body" sz="half" idx="4294967295"/>
          </p:nvPr>
        </p:nvSpPr>
        <p:spPr bwMode="auto">
          <a:xfrm>
            <a:off x="468312" y="1700212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测量腋温</a:t>
            </a:r>
          </a:p>
          <a:p>
            <a:pPr lvl="0" eaLnBrk="1" hangingPunct="1"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⑴擦干汗液,放于腋窝处。</a:t>
            </a:r>
          </a:p>
          <a:p>
            <a:pPr lvl="0" eaLnBrk="1" hangingPunct="1"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⑵紧贴皮肤,曲臂过胸,加紧。</a:t>
            </a:r>
          </a:p>
          <a:p>
            <a:pPr lvl="0" eaLnBrk="1" hangingPunct="1"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⑶测量时间:</a:t>
            </a:r>
            <a:r>
              <a:rPr lang="en-US" altLang="zh-CN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～</a:t>
            </a:r>
            <a:r>
              <a:rPr lang="en-US" altLang="zh-CN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10</a:t>
            </a: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分钟。</a:t>
            </a:r>
          </a:p>
          <a:p>
            <a:pPr lvl="0" eaLnBrk="1" hangingPunct="1"/>
            <a:endParaRPr lang="zh-CN" altLang="en-US" sz="2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4"/>
          <p:cNvSpPr/>
          <p:nvPr>
            <p:ph type="body" sz="half" idx="4294967295"/>
          </p:nvPr>
        </p:nvSpPr>
        <p:spPr bwMode="auto">
          <a:xfrm>
            <a:off x="457200" y="1600200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/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测量肛温</a:t>
            </a:r>
          </a:p>
          <a:p>
            <a:pPr lvl="0" eaLnBrk="1" hangingPunct="1"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⑴卧位:侧卧、俯卧、屈膝仰卧位。</a:t>
            </a:r>
          </a:p>
          <a:p>
            <a:pPr lvl="0" eaLnBrk="1" hangingPunct="1"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⑵润滑肛表水银端,插入肛门</a:t>
            </a:r>
            <a:r>
              <a:rPr lang="en-US" altLang="zh-CN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3~4cm</a:t>
            </a: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</a:p>
          <a:p>
            <a:pPr lvl="0" eaLnBrk="1" hangingPunct="1"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⑶测量时间:</a:t>
            </a:r>
            <a:r>
              <a:rPr lang="en-US" altLang="zh-CN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分钟。</a:t>
            </a:r>
          </a:p>
          <a:p>
            <a:pPr lvl="0" eaLnBrk="1" hangingPunct="1"/>
            <a:endParaRPr lang="zh-CN" altLang="en-US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2291" name="Picture 7" descr="smtz2"/>
          <p:cNvPicPr/>
          <p:nvPr>
            <p:ph sz="half" idx="4294967295"/>
          </p:nvPr>
        </p:nvPicPr>
        <p:blipFill>
          <a:blip r:embed="rId2"/>
          <a:stretch>
            <a:fillRect/>
          </a:stretch>
        </p:blipFill>
        <p:spPr bwMode="auto">
          <a:xfrm>
            <a:off x="4716462" y="2060575"/>
            <a:ext cx="3671888" cy="2881312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3"/>
          <p:cNvSpPr/>
          <p:nvPr>
            <p:ph type="body" idx="4294967295"/>
          </p:nvPr>
        </p:nvSpPr>
        <p:spPr>
          <a:xfrm>
            <a:off x="395288" y="1773238"/>
            <a:ext cx="8229600" cy="60213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>
              <a:lnSpc>
                <a:spcPct val="115000"/>
              </a:lnSpc>
              <a:buNone/>
            </a:pP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⑴测温前后,清点数量,并检查有无破损。</a:t>
            </a:r>
          </a:p>
          <a:p>
            <a:pPr lvl="0" eaLnBrk="1" hangingPunct="1">
              <a:lnSpc>
                <a:spcPct val="115000"/>
              </a:lnSpc>
              <a:buNone/>
            </a:pP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⑵ 测温前如有运动、进食、冷热饮、冷热敷、洗澡、坐浴、灌肠等,应休息</a:t>
            </a:r>
            <a:r>
              <a:rPr lang="en-US" altLang="zh-CN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30min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后在测量相应部位得体温。</a:t>
            </a:r>
          </a:p>
          <a:p>
            <a:pPr lvl="0" eaLnBrk="1" hangingPunct="1">
              <a:lnSpc>
                <a:spcPct val="115000"/>
              </a:lnSpc>
              <a:buNone/>
            </a:pP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⑶ 婴幼儿、精神异常、昏迷、口鼻腔手术或疾患、呼吸困难者,禁用口腔测温</a:t>
            </a:r>
            <a:r>
              <a:rPr lang="en-US" altLang="zh-CN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;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直肠或肛门疾患及手术、腹泻、心肌梗死病人不宜测肛温,腋下有创伤、手术或炎症,腋下出汗较多,肩关节受伤或消瘦夹不紧体温计者不宜测腋温。</a:t>
            </a:r>
          </a:p>
          <a:p>
            <a:pPr lvl="0" eaLnBrk="1" hangingPunct="1">
              <a:lnSpc>
                <a:spcPct val="90000"/>
              </a:lnSpc>
            </a:pPr>
            <a:endParaRPr lang="zh-CN" altLang="en-US" sz="24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15" name="Rectangle 4"/>
          <p:cNvSpPr/>
          <p:nvPr/>
        </p:nvSpPr>
        <p:spPr>
          <a:xfrm>
            <a:off x="395288" y="620712"/>
            <a:ext cx="3435350" cy="652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0" lvl="0" indent="0" eaLnBrk="1" hangingPunct="1">
              <a:lnSpc>
                <a:spcPct val="115000"/>
              </a:lnSpc>
              <a:spcBef>
                <a:spcPct val="20000"/>
              </a:spcBef>
            </a:pPr>
            <a:r>
              <a:rPr lang="en-US" altLang="zh-CN" sz="3200">
                <a:solidFill>
                  <a:srgbClr val="000000"/>
                </a:solidFill>
                <a:latin typeface="HY얕은샘물M" pitchFamily="18" charset="-127"/>
                <a:ea typeface="HY얕은샘물M" pitchFamily="18" charset="-127"/>
              </a:rPr>
              <a:t>体温测量</a:t>
            </a:r>
            <a:r>
              <a:rPr lang="zh-CN" altLang="en-US" sz="3200">
                <a:solidFill>
                  <a:srgbClr val="000000"/>
                </a:solidFill>
                <a:latin typeface="HY얕은샘물M" pitchFamily="18" charset="-127"/>
                <a:ea typeface="HY얕은샘물M" pitchFamily="18" charset="-127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3"/>
          <p:cNvSpPr/>
          <p:nvPr>
            <p:ph type="body" idx="4294967295"/>
          </p:nvPr>
        </p:nvSpPr>
        <p:spPr>
          <a:xfrm>
            <a:off x="468312" y="620712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lang="en-US" altLang="zh-CN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)测口温时,嘱病人勿用牙咬体温计,如不慎咬碎体温计而吞下汞时,应立即清除口腔内玻璃碎屑,随后口服蛋清或牛奶,使蛋白与汞结合,延缓汞得吸收。病情允许者可进食纤维丰富得食物 </a:t>
            </a:r>
            <a:r>
              <a:rPr lang="en-US" altLang="zh-CN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 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如韭菜 </a:t>
            </a:r>
            <a:r>
              <a:rPr lang="en-US" altLang="zh-CN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,促进汞得排泄。</a:t>
            </a:r>
            <a:endParaRPr lang="en-US" altLang="zh-CN" sz="24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lang="en-US" altLang="zh-CN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)为婴幼儿、危重病人、躁动者测量时应有专人守护,以防发生意外。</a:t>
            </a:r>
          </a:p>
          <a:p>
            <a:pPr lvl="0" eaLnBrk="1" hangingPunct="1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lang="en-US" altLang="zh-CN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)发现体温与病情不符时,应在床旁重新监测,必要时做肛温和口温对照复查。</a:t>
            </a:r>
          </a:p>
          <a:p>
            <a:pPr lvl="0" eaLnBrk="1" hangingPunct="1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⑺ </a:t>
            </a:r>
            <a:r>
              <a:rPr lang="en-US" altLang="zh-CN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甩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体温计用腕部力量,不能触及她物,以防撞碎;切忌把体温计放在热水中清洗,以防爆裂。</a:t>
            </a:r>
          </a:p>
          <a:p>
            <a:pPr lvl="0" eaLnBrk="1" hangingPunct="1">
              <a:lnSpc>
                <a:spcPct val="80000"/>
              </a:lnSpc>
            </a:pPr>
            <a:endParaRPr lang="zh-CN" altLang="en-US" sz="24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灯片编号占位符 1"/>
          <p:cNvSpPr/>
          <p:nvPr>
            <p:ph type="sldNum" sz="quarter" idx="12"/>
          </p:nvPr>
        </p:nvSpPr>
        <p:spPr/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/>
            <a:fld id="{9A0DB2DC-4C9A-4742-B13C-FB6460FD3503}" type="slidenum">
              <a:rPr lang="zh-CN" altLang="en-US" sz="1400" baseline="0">
                <a:solidFill>
                  <a:srgbClr val="000000"/>
                </a:solidFill>
                <a:latin typeface="Arial"/>
              </a:rPr>
              <a:t>12</a:t>
            </a:fld>
          </a:p>
        </p:txBody>
      </p:sp>
      <p:sp>
        <p:nvSpPr>
          <p:cNvPr id="2" name="文本框 1"/>
          <p:cNvSpPr/>
          <p:nvPr/>
        </p:nvSpPr>
        <p:spPr>
          <a:xfrm>
            <a:off x="1004888" y="520700"/>
            <a:ext cx="5872163" cy="584200"/>
          </a:xfrm>
          <a:prstGeom prst="rect">
            <a:avLst/>
          </a:prstGeom>
          <a:noFill/>
          <a:ln w="9525">
            <a:noFill/>
          </a:ln>
        </p:spPr>
        <p:txBody>
          <a:bodyPr wrap="none" anchor="t"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sz="3200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大家应该也有点累了，稍作休息</a:t>
            </a:r>
            <a:endParaRPr lang="zh-CN" altLang="en-US" sz="3200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53" name="文本框 2"/>
          <p:cNvSpPr/>
          <p:nvPr/>
        </p:nvSpPr>
        <p:spPr>
          <a:xfrm>
            <a:off x="5167313" y="3244850"/>
            <a:ext cx="3400425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b="1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大家有疑问的，可以询问和交流</a:t>
            </a:r>
            <a:endParaRPr lang="zh-CN" altLang="en-US" b="1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edg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4"/>
          <p:cNvSpPr/>
          <p:nvPr>
            <p:ph type="body" idx="4294967295"/>
          </p:nvPr>
        </p:nvSpPr>
        <p:spPr bwMode="auto">
          <a:xfrm>
            <a:off x="395288" y="2852738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体温过高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低热: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37、5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～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37、9℃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中等热: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38、0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～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38、9℃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高热: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39、0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～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40、9℃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超高热: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41℃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及以上℃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人体最高得耐受热约为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40、6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～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41、4℃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直肠温度持续升高超过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41℃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,可引起永久性得脑损伤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高热持续在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42℃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以上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～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小时常导致休克入严重并发症。</a:t>
            </a:r>
          </a:p>
          <a:p>
            <a:pPr lvl="0" eaLnBrk="1" hangingPunct="1">
              <a:lnSpc>
                <a:spcPct val="80000"/>
              </a:lnSpc>
            </a:pPr>
            <a:endParaRPr lang="zh-CN" altLang="en-US" sz="20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80000"/>
              </a:lnSpc>
            </a:pPr>
            <a:endParaRPr lang="zh-CN" altLang="en-US" sz="20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363" name="Rectangle 6"/>
          <p:cNvSpPr/>
          <p:nvPr/>
        </p:nvSpPr>
        <p:spPr>
          <a:xfrm>
            <a:off x="395288" y="620712"/>
            <a:ext cx="7138988" cy="33956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</a:pPr>
            <a:r>
              <a:rPr lang="zh-CN" altLang="en-US">
                <a:solidFill>
                  <a:srgbClr val="000000"/>
                </a:solidFill>
              </a:rPr>
              <a:t>  体温过低</a:t>
            </a: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lang="zh-CN" altLang="en-US" sz="2000">
                <a:solidFill>
                  <a:srgbClr val="000000"/>
                </a:solidFill>
              </a:rPr>
              <a:t>轻度:</a:t>
            </a:r>
            <a:r>
              <a:rPr lang="en-US" altLang="zh-CN" sz="2000">
                <a:solidFill>
                  <a:srgbClr val="000000"/>
                </a:solidFill>
              </a:rPr>
              <a:t>32</a:t>
            </a:r>
            <a:r>
              <a:rPr lang="zh-CN" altLang="en-US" sz="2000">
                <a:solidFill>
                  <a:srgbClr val="000000"/>
                </a:solidFill>
              </a:rPr>
              <a:t>～</a:t>
            </a:r>
            <a:r>
              <a:rPr lang="en-US" altLang="zh-CN" sz="2000">
                <a:solidFill>
                  <a:srgbClr val="000000"/>
                </a:solidFill>
              </a:rPr>
              <a:t>35℃</a:t>
            </a: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lang="zh-CN" altLang="en-US" sz="2000">
                <a:solidFill>
                  <a:srgbClr val="000000"/>
                </a:solidFill>
              </a:rPr>
              <a:t>中度:</a:t>
            </a:r>
            <a:r>
              <a:rPr lang="en-US" altLang="zh-CN" sz="2000">
                <a:solidFill>
                  <a:srgbClr val="000000"/>
                </a:solidFill>
              </a:rPr>
              <a:t>30</a:t>
            </a:r>
            <a:r>
              <a:rPr lang="zh-CN" altLang="en-US" sz="2000">
                <a:solidFill>
                  <a:srgbClr val="000000"/>
                </a:solidFill>
              </a:rPr>
              <a:t>～</a:t>
            </a:r>
            <a:r>
              <a:rPr lang="en-US" altLang="zh-CN" sz="2000">
                <a:solidFill>
                  <a:srgbClr val="000000"/>
                </a:solidFill>
              </a:rPr>
              <a:t>32℃</a:t>
            </a: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lang="zh-CN" altLang="en-US" sz="2000">
                <a:solidFill>
                  <a:srgbClr val="000000"/>
                </a:solidFill>
              </a:rPr>
              <a:t>重度:</a:t>
            </a:r>
            <a:r>
              <a:rPr lang="en-US" altLang="zh-CN" sz="2000">
                <a:solidFill>
                  <a:srgbClr val="000000"/>
                </a:solidFill>
              </a:rPr>
              <a:t>30℃ </a:t>
            </a:r>
            <a:r>
              <a:rPr lang="zh-CN" altLang="en-US" sz="2000">
                <a:solidFill>
                  <a:srgbClr val="000000"/>
                </a:solidFill>
              </a:rPr>
              <a:t>瞳孔散大,对光反射消失</a:t>
            </a: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lang="zh-CN" altLang="en-US" sz="2000">
                <a:solidFill>
                  <a:srgbClr val="000000"/>
                </a:solidFill>
              </a:rPr>
              <a:t>致死温度:</a:t>
            </a:r>
            <a:r>
              <a:rPr lang="en-US" altLang="zh-CN" sz="2000">
                <a:solidFill>
                  <a:srgbClr val="000000"/>
                </a:solidFill>
              </a:rPr>
              <a:t>23</a:t>
            </a:r>
            <a:r>
              <a:rPr lang="zh-CN" altLang="en-US" sz="2000">
                <a:solidFill>
                  <a:srgbClr val="000000"/>
                </a:solidFill>
              </a:rPr>
              <a:t>～</a:t>
            </a:r>
            <a:r>
              <a:rPr lang="en-US" altLang="zh-CN" sz="2000">
                <a:solidFill>
                  <a:srgbClr val="000000"/>
                </a:solidFill>
              </a:rPr>
              <a:t>25℃</a:t>
            </a: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en-US" altLang="zh-CN" sz="2000" b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9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25438"/>
            <a:ext cx="8229600" cy="927100"/>
          </a:xfrm>
        </p:spPr>
        <p:txBody>
          <a:bodyPr vert="horz" wrap="square" lIns="91440" tIns="45720" rIns="91440" bIns="45720" numCol="1" anchor="ctr" anchorCtr="0" compatLnSpc="1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9pPr>
          </a:lstStyle>
          <a:p>
            <a:pPr marL="0" marR="0" lvl="0" indent="0" eaLnBrk="1" hangingPunct="1"/>
            <a:r>
              <a:rPr lang="zh-CN" altLang="en-US" sz="4000">
                <a:solidFill>
                  <a:srgbClr val="000000"/>
                </a:solidFill>
                <a:ea typeface="宋体" panose="02010600030101010101" pitchFamily="2" charset="-122"/>
              </a:rPr>
              <a:t>脉搏及呼吸测量</a:t>
            </a:r>
          </a:p>
        </p:txBody>
      </p:sp>
      <p:graphicFrame>
        <p:nvGraphicFramePr>
          <p:cNvPr id="16387" name="Group 4"/>
          <p:cNvGraphicFramePr>
            <a:graphicFrameLocks noGrp="1"/>
          </p:cNvGraphicFramePr>
          <p:nvPr>
            <p:ph idx="4294967295"/>
          </p:nvPr>
        </p:nvGraphicFramePr>
        <p:xfrm>
          <a:off x="611188" y="1628775"/>
          <a:ext cx="8229600" cy="4525963"/>
        </p:xfrm>
        <a:graphic>
          <a:graphicData uri="http://schemas.openxmlformats.org/drawingml/2006/table">
            <a:tbl>
              <a:tblPr/>
              <a:tblGrid>
                <a:gridCol w="1928812"/>
                <a:gridCol w="2184400"/>
                <a:gridCol w="2057400"/>
                <a:gridCol w="2058988"/>
              </a:tblGrid>
              <a:tr h="668338">
                <a:tc gridSpan="4"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                    各年龄段小儿呼吸、脉搏(次数</a:t>
                      </a:r>
                      <a:r>
                        <a:rPr lang="en-US" altLang="zh-CN" b="1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/</a:t>
                      </a:r>
                      <a:r>
                        <a:rPr lang="zh-CN" altLang="en-US" b="1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分)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38100">
                      <a:solidFill>
                        <a:srgbClr val="FFFFFF"/>
                      </a:solidFill>
                      <a:miter lim="800000"/>
                    </a:lnB>
                    <a:solidFill>
                      <a:srgbClr val="4F81BD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srgbClr val="FFFFFF"/>
                      </a:solidFill>
                      <a:miter lim="800000"/>
                    </a:lnT>
                    <a:lnB w="38100">
                      <a:solidFill>
                        <a:srgbClr val="FFFFFF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srgbClr val="FFFFFF"/>
                      </a:solidFill>
                      <a:miter lim="800000"/>
                    </a:lnT>
                    <a:lnB w="38100">
                      <a:solidFill>
                        <a:srgbClr val="FFFFFF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38100">
                      <a:solidFill>
                        <a:srgbClr val="FFFFFF"/>
                      </a:solidFill>
                      <a:miter lim="800000"/>
                    </a:lnB>
                  </a:tcPr>
                </a:tc>
              </a:tr>
              <a:tr h="639762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年龄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381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呼吸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381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脉搏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381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呼吸:脉搏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381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</a:tr>
              <a:tr h="650875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新生儿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40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45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120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140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: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</a:tr>
              <a:tr h="641350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&lt;1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岁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30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40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110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130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: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: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4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</a:tr>
              <a:tr h="641350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岁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25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30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100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120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: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3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: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4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</a:tr>
              <a:tr h="641350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4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7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岁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20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25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80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100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: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4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</a:tr>
              <a:tr h="642938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8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14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岁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18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20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70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90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en-US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:</a:t>
                      </a:r>
                      <a:r>
                        <a:rPr lang="en-US" altLang="zh-CN">
                          <a:latin typeface="Calibri" panose="020f0502020204030204" pitchFamily="34" charset="0"/>
                          <a:ea typeface="宋体" panose="02010600030101010101" pitchFamily="2" charset="-122"/>
                        </a:rPr>
                        <a:t>4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4"/>
          <p:cNvSpPr/>
          <p:nvPr>
            <p:ph type="body" sz="half" idx="4294967295"/>
          </p:nvPr>
        </p:nvSpPr>
        <p:spPr bwMode="auto">
          <a:xfrm>
            <a:off x="0" y="836612"/>
            <a:ext cx="8229600" cy="21859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>
              <a:buNone/>
            </a:pPr>
            <a:r>
              <a:rPr lang="zh-CN" altLang="en-US">
                <a:solidFill>
                  <a:srgbClr val="000000"/>
                </a:solidFill>
                <a:ea typeface="宋体" panose="02010600030101010101" pitchFamily="2" charset="-122"/>
              </a:rPr>
              <a:t>       正常成人在安静状态下脉率为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60-100</a:t>
            </a:r>
            <a:r>
              <a:rPr lang="zh-CN" altLang="en-US">
                <a:solidFill>
                  <a:srgbClr val="000000"/>
                </a:solidFill>
                <a:ea typeface="宋体" panose="02010600030101010101" pitchFamily="2" charset="-122"/>
              </a:rPr>
              <a:t>次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/</a:t>
            </a:r>
            <a:r>
              <a:rPr lang="zh-CN" altLang="en-US">
                <a:solidFill>
                  <a:srgbClr val="000000"/>
                </a:solidFill>
                <a:ea typeface="宋体" panose="02010600030101010101" pitchFamily="2" charset="-122"/>
              </a:rPr>
              <a:t>分。</a:t>
            </a:r>
          </a:p>
          <a:p>
            <a:pPr lvl="0" eaLnBrk="1" hangingPunct="1">
              <a:buNone/>
            </a:pPr>
            <a:r>
              <a:rPr lang="zh-CN" altLang="en-US">
                <a:solidFill>
                  <a:srgbClr val="000000"/>
                </a:solidFill>
                <a:ea typeface="宋体" panose="02010600030101010101" pitchFamily="2" charset="-122"/>
              </a:rPr>
              <a:t>       正常成人安静状态下呼吸频率为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16-24</a:t>
            </a:r>
            <a:r>
              <a:rPr lang="zh-CN" altLang="en-US">
                <a:solidFill>
                  <a:srgbClr val="000000"/>
                </a:solidFill>
                <a:ea typeface="宋体" panose="02010600030101010101" pitchFamily="2" charset="-122"/>
              </a:rPr>
              <a:t>次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/</a:t>
            </a:r>
            <a:r>
              <a:rPr lang="zh-CN" altLang="en-US">
                <a:solidFill>
                  <a:srgbClr val="000000"/>
                </a:solidFill>
                <a:ea typeface="宋体" panose="02010600030101010101" pitchFamily="2" charset="-122"/>
              </a:rPr>
              <a:t>分。</a:t>
            </a:r>
          </a:p>
          <a:p>
            <a:pPr lvl="0" eaLnBrk="1" hangingPunct="1"/>
            <a:endParaRPr lang="zh-CN" altLang="en-US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pic>
        <p:nvPicPr>
          <p:cNvPr id="17411" name="Picture 10" descr="WOA2@F8PH@2HZ4_OMAAYM3O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4933950"/>
            <a:ext cx="9144000" cy="19240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2" name="Rectangle 11"/>
          <p:cNvSpPr/>
          <p:nvPr/>
        </p:nvSpPr>
        <p:spPr>
          <a:xfrm>
            <a:off x="539750" y="1989138"/>
            <a:ext cx="4038600" cy="30972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</a:pPr>
            <a:endParaRPr lang="zh-CN" altLang="en-US" sz="2800">
              <a:solidFill>
                <a:srgbClr val="000000"/>
              </a:solidFill>
            </a:endParaRPr>
          </a:p>
          <a:p>
            <a:pPr marL="342900" lvl="0" indent="-342900" eaLnBrk="1" hangingPunct="1">
              <a:spcBef>
                <a:spcPct val="20000"/>
              </a:spcBef>
            </a:pPr>
            <a:r>
              <a:rPr lang="zh-CN" altLang="en-US" sz="2800">
                <a:solidFill>
                  <a:srgbClr val="000000"/>
                </a:solidFill>
              </a:rPr>
              <a:t> (一)脉搏得测量部位        </a:t>
            </a: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r>
              <a:rPr lang="zh-CN" altLang="en-US" sz="2800">
                <a:solidFill>
                  <a:srgbClr val="000000"/>
                </a:solidFill>
              </a:rPr>
              <a:t>浅表,靠近骨骼得大动脉,如桡动脉、颈动脉、股动脉等。临床常用桡动脉</a:t>
            </a:r>
            <a:r>
              <a:rPr lang="en-US" altLang="zh-CN" sz="2800">
                <a:solidFill>
                  <a:srgbClr val="000000"/>
                </a:solidFill>
              </a:rPr>
              <a:t>、</a:t>
            </a: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en-US" sz="2800">
              <a:solidFill>
                <a:srgbClr val="000000"/>
              </a:solidFill>
            </a:endParaRP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en-US" sz="2800" b="0">
              <a:solidFill>
                <a:srgbClr val="000000"/>
              </a:solidFill>
              <a:latin typeface="Arial" pitchFamily="34" charset="0"/>
            </a:endParaRPr>
          </a:p>
        </p:txBody>
      </p:sp>
      <p:pic>
        <p:nvPicPr>
          <p:cNvPr id="17413" name="Picture 12" descr="ECBK51IW1CPPP_X[){TIGI1"/>
          <p:cNvPicPr/>
          <p:nvPr/>
        </p:nvPicPr>
        <p:blipFill>
          <a:blip r:embed="rId3"/>
          <a:stretch>
            <a:fillRect/>
          </a:stretch>
        </p:blipFill>
        <p:spPr>
          <a:xfrm>
            <a:off x="4859338" y="1844675"/>
            <a:ext cx="4086225" cy="452437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8"/>
          <p:cNvSpPr/>
          <p:nvPr>
            <p:ph sz="half" idx="4294967295"/>
          </p:nvPr>
        </p:nvSpPr>
        <p:spPr bwMode="auto">
          <a:xfrm>
            <a:off x="4500562" y="692150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呼吸得测量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1、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将测量脉搏得手仍按在患者手腕上。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2、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观察患者胸部或腹部起伏,一呼一吸为一次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3、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计数半分钟,将测得得呼吸次数乘以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,呼吸不规则得婴儿要数一分钟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4、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危重患儿可将棉花少许置于小儿鼻孔边缘,观察棉花纤维得摆动次数,计数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分钟准确测量结果。</a:t>
            </a:r>
          </a:p>
        </p:txBody>
      </p:sp>
      <p:pic>
        <p:nvPicPr>
          <p:cNvPr id="18435" name="Picture 9" descr="syjx_jxkj_smtz_pho_13"/>
          <p:cNvPicPr/>
          <p:nvPr/>
        </p:nvPicPr>
        <p:blipFill>
          <a:blip r:embed="rId2"/>
          <a:stretch>
            <a:fillRect/>
          </a:stretch>
        </p:blipFill>
        <p:spPr>
          <a:xfrm>
            <a:off x="1908175" y="4797425"/>
            <a:ext cx="2879725" cy="20605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6" name="Rectangle 21"/>
          <p:cNvSpPr/>
          <p:nvPr>
            <p:ph type="body" sz="half" idx="4294967295"/>
          </p:nvPr>
        </p:nvSpPr>
        <p:spPr>
          <a:xfrm>
            <a:off x="684212" y="404812"/>
            <a:ext cx="3600450" cy="45370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eaLnBrk="1" hangingPunct="1">
              <a:lnSpc>
                <a:spcPct val="80000"/>
              </a:lnSpc>
              <a:buNone/>
            </a:pPr>
            <a:endParaRPr lang="en-US" altLang="zh-CN" sz="24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脉搏得测量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1、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仰卧位时使患者近侧手臂放于舒适位置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2、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腕部伸展、手掌向下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3、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将食指、中指、无名指得指端按在桡动脉得表面</a:t>
            </a: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4、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一般病人测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30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秒,将测得得脉率乘以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5、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若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5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岁以内小儿须用听诊器听心尖搏动</a:t>
            </a:r>
            <a:endParaRPr lang="en-US" altLang="zh-CN" sz="2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80000"/>
              </a:lnSpc>
            </a:pP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(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)如发现脉搏短绌,应由两人同时测量,一人听心率,另一人测脉率,计数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1min、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记录方式为心率</a:t>
            </a:r>
            <a:r>
              <a:rPr lang="en-US" alt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/</a:t>
            </a:r>
            <a:r>
              <a:rPr lang="zh-CN" alt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脉率。</a:t>
            </a:r>
            <a:r>
              <a:rPr lang="zh-CN" altLang="en-US" sz="2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endParaRPr lang="zh-CN" altLang="en-US" sz="2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80000"/>
              </a:lnSpc>
              <a:buNone/>
            </a:pPr>
            <a:endParaRPr lang="zh-CN" altLang="en-US" sz="2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8437" name="Picture 22" descr="u=2625496385,3154263479&amp;fm=0&amp;gp=0"/>
          <p:cNvPicPr/>
          <p:nvPr/>
        </p:nvPicPr>
        <p:blipFill>
          <a:blip r:embed="rId3"/>
          <a:stretch>
            <a:fillRect/>
          </a:stretch>
        </p:blipFill>
        <p:spPr>
          <a:xfrm>
            <a:off x="4787900" y="4797425"/>
            <a:ext cx="2520950" cy="206057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25438"/>
            <a:ext cx="8229600" cy="927100"/>
          </a:xfrm>
        </p:spPr>
        <p:txBody>
          <a:bodyPr vert="horz" wrap="square" lIns="91440" tIns="45720" rIns="91440" bIns="45720" numCol="1" anchor="ctr" anchorCtr="0" compatLnSpc="1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9pPr>
          </a:lstStyle>
          <a:p>
            <a:pPr marL="0" marR="0" lvl="0" indent="0" eaLnBrk="1" hangingPunct="1"/>
            <a:r>
              <a:rPr lang="zh-CN" altLang="en-US" sz="4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测量脉搏与呼吸注意事项</a:t>
            </a:r>
            <a:endParaRPr lang="zh-CN" altLang="en-US" sz="4000" b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9459" name="Rectangle 7"/>
          <p:cNvSpPr/>
          <p:nvPr>
            <p:ph type="body" idx="4294967295"/>
          </p:nvPr>
        </p:nvSpPr>
        <p:spPr>
          <a:xfrm>
            <a:off x="684212" y="1628775"/>
            <a:ext cx="7200900" cy="41767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latin typeface="+mn-lt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+mn-lt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/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测脉搏时病人如有剧烈活动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应先休息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15-30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分钟再测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;</a:t>
            </a:r>
          </a:p>
          <a:p>
            <a:pPr lvl="0" eaLnBrk="1" hangingPunct="1"/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不可用拇指诊脉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因拇指小动脉博动易与病人脉博相混淆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;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指压不能过大过小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,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大小适中;</a:t>
            </a:r>
          </a:p>
          <a:p>
            <a:pPr lvl="0" eaLnBrk="1" hangingPunct="1"/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异常脉搏、危重患者需测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分钟;</a:t>
            </a:r>
          </a:p>
          <a:p>
            <a:pPr lvl="0" eaLnBrk="1" hangingPunct="1"/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脉博短绌者须两人同时测量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一人听心率,另一人测脉率,由听心率者发出“开始”、“停止”得口令,计数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分钟。</a:t>
            </a:r>
            <a:endParaRPr lang="en-US" altLang="zh-CN" sz="28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/>
            <a:endParaRPr lang="en-US" altLang="zh-CN" sz="28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49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25438"/>
            <a:ext cx="8229600" cy="927100"/>
          </a:xfrm>
        </p:spPr>
        <p:txBody>
          <a:bodyPr vert="horz" wrap="square" lIns="91440" tIns="45720" rIns="91440" bIns="45720" numCol="1" anchor="ctr" anchorCtr="0" compatLnSpc="1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en-US" altLang="en-US" sz="4400" b="1">
                <a:solidFill>
                  <a:schemeClr val="tx2"/>
                </a:solidFill>
                <a:latin typeface="Arial"/>
              </a:defRPr>
            </a:lvl9pPr>
          </a:lstStyle>
          <a:p>
            <a:pPr marL="0" marR="0" lvl="0" indent="0" eaLnBrk="1" hangingPunct="1"/>
            <a:r>
              <a:rPr lang="zh-CN" altLang="en-US">
                <a:solidFill>
                  <a:srgbClr val="000000"/>
                </a:solidFill>
                <a:ea typeface="宋体" panose="02010600030101010101" pitchFamily="2" charset="-122"/>
              </a:rPr>
              <a:t>血压得测量</a:t>
            </a:r>
          </a:p>
        </p:txBody>
      </p:sp>
      <p:graphicFrame>
        <p:nvGraphicFramePr>
          <p:cNvPr id="20483" name="Group 55"/>
          <p:cNvGraphicFramePr>
            <a:graphicFrameLocks noGrp="1"/>
          </p:cNvGraphicFramePr>
          <p:nvPr>
            <p:ph idx="4294967295"/>
          </p:nvPr>
        </p:nvGraphicFramePr>
        <p:xfrm>
          <a:off x="1116012" y="2060575"/>
          <a:ext cx="7067550" cy="2378710"/>
        </p:xfrm>
        <a:graphic>
          <a:graphicData uri="http://schemas.openxmlformats.org/drawingml/2006/table">
            <a:tbl>
              <a:tblPr/>
              <a:tblGrid>
                <a:gridCol w="3532188"/>
                <a:gridCol w="3535362"/>
              </a:tblGrid>
              <a:tr h="395288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年龄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38100">
                      <a:solidFill>
                        <a:srgbClr val="FFFFFF"/>
                      </a:solidFill>
                      <a:miter lim="800000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血压(</a:t>
                      </a:r>
                      <a:r>
                        <a:rPr lang="en-US" altLang="zh-CN" sz="2000" b="1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mmHg)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38100">
                      <a:solidFill>
                        <a:srgbClr val="FFFFFF"/>
                      </a:solidFill>
                      <a:miter lim="800000"/>
                    </a:lnB>
                    <a:solidFill>
                      <a:srgbClr val="4F81BD"/>
                    </a:solidFill>
                  </a:tcPr>
                </a:tc>
              </a:tr>
              <a:tr h="396875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en-US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个月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381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84/54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381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</a:tr>
              <a:tr h="395288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</a:t>
                      </a:r>
                      <a:r>
                        <a:rPr lang="zh-CN" altLang="en-US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岁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95/65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</a:tr>
              <a:tr h="395288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6</a:t>
                      </a:r>
                      <a:r>
                        <a:rPr lang="zh-CN" altLang="en-US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岁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105/65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</a:tr>
              <a:tr h="396875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10</a:t>
                      </a:r>
                      <a:r>
                        <a:rPr lang="zh-CN" altLang="en-US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13</a:t>
                      </a:r>
                      <a:r>
                        <a:rPr lang="zh-CN" altLang="en-US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岁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110/65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E9EDF4"/>
                    </a:solidFill>
                  </a:tcPr>
                </a:tc>
              </a:tr>
              <a:tr h="395288"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14</a:t>
                      </a:r>
                      <a:r>
                        <a:rPr lang="zh-CN" altLang="en-US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～</a:t>
                      </a: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17</a:t>
                      </a:r>
                      <a:r>
                        <a:rPr lang="zh-CN" altLang="en-US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岁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en-US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20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120/70</a:t>
                      </a:r>
                    </a:p>
                  </a:txBody>
                  <a:tcPr anchor="ctr"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20506" name="Text Box 56"/>
          <p:cNvSpPr/>
          <p:nvPr/>
        </p:nvSpPr>
        <p:spPr>
          <a:xfrm>
            <a:off x="1187450" y="4581525"/>
            <a:ext cx="6991985" cy="140348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>
                <a:solidFill>
                  <a:srgbClr val="000000"/>
                </a:solidFill>
              </a:rPr>
              <a:t>儿童血压得计算公式:收缩压</a:t>
            </a:r>
            <a:r>
              <a:rPr lang="en-US" altLang="zh-CN" sz="2000">
                <a:solidFill>
                  <a:srgbClr val="000000"/>
                </a:solidFill>
              </a:rPr>
              <a:t>=</a:t>
            </a:r>
            <a:r>
              <a:rPr lang="zh-CN" altLang="en-US" sz="2000">
                <a:solidFill>
                  <a:srgbClr val="000000"/>
                </a:solidFill>
              </a:rPr>
              <a:t>(年龄</a:t>
            </a:r>
            <a:r>
              <a:rPr lang="en-US" altLang="zh-CN" sz="2000">
                <a:solidFill>
                  <a:srgbClr val="000000"/>
                </a:solidFill>
              </a:rPr>
              <a:t>×2</a:t>
            </a:r>
            <a:r>
              <a:rPr lang="zh-CN" altLang="en-US" sz="2000">
                <a:solidFill>
                  <a:srgbClr val="000000"/>
                </a:solidFill>
              </a:rPr>
              <a:t>)</a:t>
            </a:r>
            <a:r>
              <a:rPr lang="en-US" altLang="zh-CN" sz="2000">
                <a:solidFill>
                  <a:srgbClr val="000000"/>
                </a:solidFill>
              </a:rPr>
              <a:t>+80</a:t>
            </a:r>
            <a:r>
              <a:rPr lang="zh-CN" altLang="en-US" sz="2000">
                <a:solidFill>
                  <a:srgbClr val="000000"/>
                </a:solidFill>
              </a:rPr>
              <a:t>(</a:t>
            </a:r>
            <a:r>
              <a:rPr lang="en-US" altLang="zh-CN" sz="2000">
                <a:solidFill>
                  <a:srgbClr val="000000"/>
                </a:solidFill>
              </a:rPr>
              <a:t>mmHg)</a:t>
            </a:r>
          </a:p>
          <a:p>
            <a:pPr marL="0" lvl="0" indent="0" eaLnBrk="1" hangingPunct="1"/>
            <a:r>
              <a:rPr lang="zh-CN" altLang="en-US" sz="2000">
                <a:solidFill>
                  <a:srgbClr val="000000"/>
                </a:solidFill>
              </a:rPr>
              <a:t>舒张压</a:t>
            </a:r>
            <a:r>
              <a:rPr lang="en-US" altLang="zh-CN" sz="2000">
                <a:solidFill>
                  <a:srgbClr val="000000"/>
                </a:solidFill>
              </a:rPr>
              <a:t>=2/3</a:t>
            </a:r>
            <a:r>
              <a:rPr lang="zh-CN" altLang="en-US" sz="2000">
                <a:solidFill>
                  <a:srgbClr val="000000"/>
                </a:solidFill>
              </a:rPr>
              <a:t>收缩压(</a:t>
            </a:r>
            <a:r>
              <a:rPr lang="en-US" altLang="zh-CN" sz="2000">
                <a:solidFill>
                  <a:srgbClr val="000000"/>
                </a:solidFill>
              </a:rPr>
              <a:t>mmHg)</a:t>
            </a:r>
          </a:p>
          <a:p>
            <a:pPr marL="0" lvl="0" indent="0" eaLnBrk="1" hangingPunct="1">
              <a:lnSpc>
                <a:spcPct val="130000"/>
              </a:lnSpc>
            </a:pPr>
            <a:r>
              <a:rPr lang="en-US" altLang="zh-CN" sz="2000">
                <a:solidFill>
                  <a:srgbClr val="000000"/>
                </a:solidFill>
              </a:rPr>
              <a:t>1kPa=7、5mmHg</a:t>
            </a:r>
            <a:r>
              <a:rPr lang="zh-CN" altLang="en-US" sz="2000">
                <a:solidFill>
                  <a:srgbClr val="000000"/>
                </a:solidFill>
              </a:rPr>
              <a:t>   </a:t>
            </a:r>
            <a:r>
              <a:rPr lang="en-US" altLang="zh-CN" sz="2000">
                <a:solidFill>
                  <a:srgbClr val="000000"/>
                </a:solidFill>
              </a:rPr>
              <a:t>1mmHg=0、133kP</a:t>
            </a:r>
          </a:p>
          <a:p>
            <a:pPr marL="0" lvl="0" indent="0" eaLnBrk="1" hangingPunct="1"/>
            <a:endParaRPr lang="en-US" altLang="zh-CN" sz="2000">
              <a:solidFill>
                <a:srgbClr val="000000"/>
              </a:solidFill>
            </a:endParaRPr>
          </a:p>
        </p:txBody>
      </p:sp>
      <p:sp>
        <p:nvSpPr>
          <p:cNvPr id="20507" name="Rectangle 57"/>
          <p:cNvSpPr/>
          <p:nvPr/>
        </p:nvSpPr>
        <p:spPr>
          <a:xfrm>
            <a:off x="1042988" y="1589088"/>
            <a:ext cx="3244917" cy="45765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400" b="1" i="0" u="none" baseline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</a:lstStyle>
          <a:p>
            <a:pPr marL="0" lvl="0" indent="0"/>
            <a:r>
              <a:rPr lang="zh-CN" altLang="en-US">
                <a:solidFill>
                  <a:srgbClr val="000000"/>
                </a:solidFill>
                <a:latin typeface="HY얕은샘물M" pitchFamily="18" charset="-127"/>
              </a:rPr>
              <a:t>各年龄段得平均血压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https://d.book118.com/455220104230011123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580TGp_general_light_ani">
  <a:themeElements>
    <a:clrScheme name="580TGp_general_light_ani 1">
      <a:dk1>
        <a:srgbClr val="000000"/>
      </a:dk1>
      <a:lt1>
        <a:srgbClr val="FDF58D"/>
      </a:lt1>
      <a:dk2>
        <a:srgbClr val="CC3300"/>
      </a:dk2>
      <a:lt2>
        <a:srgbClr val="808080"/>
      </a:lt2>
      <a:accent1>
        <a:srgbClr val="FF6161"/>
      </a:accent1>
      <a:accent2>
        <a:srgbClr val="FFC319"/>
      </a:accent2>
      <a:accent3>
        <a:srgbClr val="FEF9C5"/>
      </a:accent3>
      <a:accent4>
        <a:srgbClr val="000000"/>
      </a:accent4>
      <a:accent5>
        <a:srgbClr val="FFB7B7"/>
      </a:accent5>
      <a:accent6>
        <a:srgbClr val="E7B016"/>
      </a:accent6>
      <a:hlink>
        <a:srgbClr val="A8D02A"/>
      </a:hlink>
      <a:folHlink>
        <a:srgbClr val="5CB1FE"/>
      </a:folHlink>
    </a:clrScheme>
    <a:fontScheme name="580TGp_general_light_ani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宋体" panose="02010600030101010101" pitchFamily="2" charset="-122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宋体" panose="02010600030101010101" pitchFamily="2" charset="-122"/>
            <a:ea typeface="宋体" panose="02010600030101010101" pitchFamily="2" charset="-122"/>
          </a:defRPr>
        </a:defPPr>
      </a:lstStyle>
    </a:lnDef>
  </a:objectDefaults>
  <a:extraClrSchemeLst>
    <a:extraClrScheme>
      <a:clrScheme name="580TGp_general_light_ani 1">
        <a:dk1>
          <a:srgbClr val="000000"/>
        </a:dk1>
        <a:lt1>
          <a:srgbClr val="FDF58D"/>
        </a:lt1>
        <a:dk2>
          <a:srgbClr val="CC3300"/>
        </a:dk2>
        <a:lt2>
          <a:srgbClr val="808080"/>
        </a:lt2>
        <a:accent1>
          <a:srgbClr val="FF6161"/>
        </a:accent1>
        <a:accent2>
          <a:srgbClr val="FFC319"/>
        </a:accent2>
        <a:accent3>
          <a:srgbClr val="FEF9C5"/>
        </a:accent3>
        <a:accent4>
          <a:srgbClr val="000000"/>
        </a:accent4>
        <a:accent5>
          <a:srgbClr val="FFB7B7"/>
        </a:accent5>
        <a:accent6>
          <a:srgbClr val="E7B016"/>
        </a:accent6>
        <a:hlink>
          <a:srgbClr val="A8D02A"/>
        </a:hlink>
        <a:folHlink>
          <a:srgbClr val="5CB1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80TGp_general_light_ani 2">
        <a:dk1>
          <a:srgbClr val="000000"/>
        </a:dk1>
        <a:lt1>
          <a:srgbClr val="E1F4D8"/>
        </a:lt1>
        <a:dk2>
          <a:srgbClr val="003366"/>
        </a:dk2>
        <a:lt2>
          <a:srgbClr val="808080"/>
        </a:lt2>
        <a:accent1>
          <a:srgbClr val="FFC319"/>
        </a:accent1>
        <a:accent2>
          <a:srgbClr val="A8D02A"/>
        </a:accent2>
        <a:accent3>
          <a:srgbClr val="EEF8E9"/>
        </a:accent3>
        <a:accent4>
          <a:srgbClr val="000000"/>
        </a:accent4>
        <a:accent5>
          <a:srgbClr val="FFDEAB"/>
        </a:accent5>
        <a:accent6>
          <a:srgbClr val="98BC25"/>
        </a:accent6>
        <a:hlink>
          <a:srgbClr val="5CB1FE"/>
        </a:hlink>
        <a:folHlink>
          <a:srgbClr val="FF616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580TGp_general_light_ani 3">
        <a:dk1>
          <a:srgbClr val="000000"/>
        </a:dk1>
        <a:lt1>
          <a:srgbClr val="FEE9DE"/>
        </a:lt1>
        <a:dk2>
          <a:srgbClr val="000066"/>
        </a:dk2>
        <a:lt2>
          <a:srgbClr val="808080"/>
        </a:lt2>
        <a:accent1>
          <a:srgbClr val="5CB1FE"/>
        </a:accent1>
        <a:accent2>
          <a:srgbClr val="FF7575"/>
        </a:accent2>
        <a:accent3>
          <a:srgbClr val="FEF2EC"/>
        </a:accent3>
        <a:accent4>
          <a:srgbClr val="000000"/>
        </a:accent4>
        <a:accent5>
          <a:srgbClr val="B5D5FE"/>
        </a:accent5>
        <a:accent6>
          <a:srgbClr val="E76969"/>
        </a:accent6>
        <a:hlink>
          <a:srgbClr val="FFC319"/>
        </a:hlink>
        <a:folHlink>
          <a:srgbClr val="A8D02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宋体</vt:lpstr>
      <vt:lpstr>华文宋体</vt:lpstr>
      <vt:lpstr>Gulim</vt:lpstr>
      <vt:lpstr>新宋体</vt:lpstr>
      <vt:lpstr>HY얕은샘물M</vt:lpstr>
      <vt:lpstr>Times New Roman</vt:lpstr>
      <vt:lpstr>Office Theme</vt:lpstr>
      <vt:lpstr>PowerPoint Presentation</vt:lpstr>
      <vt:lpstr>测量生命体征得目得</vt:lpstr>
      <vt:lpstr>体温测量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脉搏及呼吸测量</vt:lpstr>
      <vt:lpstr>PowerPoint Presentation</vt:lpstr>
      <vt:lpstr>PowerPoint Presentation</vt:lpstr>
      <vt:lpstr>测量脉搏与呼吸注意事项</vt:lpstr>
      <vt:lpstr>血压得测量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2024-09-27T13:16:04.953</cp:lastPrinted>
  <dcterms:created xsi:type="dcterms:W3CDTF">2024-09-27T05:16:04Z</dcterms:created>
  <dcterms:modified xsi:type="dcterms:W3CDTF">2024-09-27T05:16:06Z</dcterms:modified>
</cp:coreProperties>
</file>