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2" r:id="rId2"/>
    <p:sldMasterId id="2147483717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F99E0-BF50-4D41-83F4-A5E42048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A1BD6-F1C6-4C49-AC27-9EBAC814C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6A440-9F1A-4C7E-8F7B-9C1F309F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971BC-6287-49AF-99E6-6B33BC5C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259AE-1858-4092-8F79-F93783F2C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6A10D-886F-4597-A22E-AAE98874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13431-0BC9-4FEB-B6D2-A879D472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3F2F-54C5-4141-B3A7-195378EB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77B6C-7111-4DA8-8A6A-5FF141B1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5D1AB-C3D3-43E8-B8D0-FF49C154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CBBB1-7CB5-46FF-AB91-05E787F6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80648189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分页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7906571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74284197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80648189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分页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7906571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74284197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Layout" Target="../slideLayouts/slideLayout17.xml" /><Relationship Id="rId3" Type="http://schemas.openxmlformats.org/officeDocument/2006/relationships/slideLayout" Target="../slideLayouts/slideLayout18.xml" /><Relationship Id="rId4" Type="http://schemas.openxmlformats.org/officeDocument/2006/relationships/slideLayout" Target="../slideLayouts/slideLayout19.xml" /><Relationship Id="rId5" Type="http://schemas.openxmlformats.org/officeDocument/2006/relationships/image" Target="../media/image1.png" /><Relationship Id="rId6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1" r:id="rId2"/>
    <p:sldLayoutId id="2147483708" r:id="rId3"/>
    <p:sldLayoutId id="2147483711" r:id="rId4"/>
  </p:sldLayoutIdLst>
  <p:transition spd="med">
    <p:fade/>
  </p:transition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</p:sldLayoutIdLst>
  <p:transition spd="med">
    <p:fade/>
  </p:transition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emf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emf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emf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emf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emf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emf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emf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emf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3.emf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emf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png" /><Relationship Id="rId3" Type="http://schemas.openxmlformats.org/officeDocument/2006/relationships/image" Target="../media/image20.emf" /><Relationship Id="rId4" Type="http://schemas.openxmlformats.org/officeDocument/2006/relationships/image" Target="../media/image2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png" /><Relationship Id="rId3" Type="http://schemas.openxmlformats.org/officeDocument/2006/relationships/image" Target="../media/image22.emf" /><Relationship Id="rId4" Type="http://schemas.openxmlformats.org/officeDocument/2006/relationships/image" Target="../media/image23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png" /><Relationship Id="rId3" Type="http://schemas.openxmlformats.org/officeDocument/2006/relationships/image" Target="../media/image24.emf" /><Relationship Id="rId4" Type="http://schemas.openxmlformats.org/officeDocument/2006/relationships/image" Target="../media/image25.pn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6.png" /><Relationship Id="rId3" Type="http://schemas.openxmlformats.org/officeDocument/2006/relationships/image" Target="../media/image27.emf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png" /><Relationship Id="rId3" Type="http://schemas.openxmlformats.org/officeDocument/2006/relationships/image" Target="../media/image28.png" /><Relationship Id="rId4" Type="http://schemas.openxmlformats.org/officeDocument/2006/relationships/image" Target="../media/image29.emf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png" /><Relationship Id="rId3" Type="http://schemas.openxmlformats.org/officeDocument/2006/relationships/image" Target="../media/image30.emf" /><Relationship Id="rId4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1.png" /><Relationship Id="rId3" Type="http://schemas.openxmlformats.org/officeDocument/2006/relationships/image" Target="../media/image32.png" /><Relationship Id="rId4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13411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1"/>
          <p:cNvSpPr txBox="1"/>
          <p:nvPr/>
        </p:nvSpPr>
        <p:spPr>
          <a:xfrm>
            <a:off x="0" y="1745806"/>
            <a:ext cx="9144000" cy="9251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5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87CDC"/>
                </a:solidFill>
                <a:latin typeface="微软雅黑" panose="020b0503020204020204" pitchFamily="34" charset="-122"/>
              </a:rPr>
              <a:t>AT</a:t>
            </a:r>
            <a:r>
              <a:rPr lang="zh-CN" altLang="en-US" sz="3600" b="1">
                <a:solidFill>
                  <a:srgbClr val="087CDC"/>
                </a:solidFill>
                <a:latin typeface="微软雅黑" panose="020b0503020204020204" pitchFamily="34" charset="-122"/>
              </a:rPr>
              <a:t>接入方式及其对继电保护的要求</a:t>
            </a:r>
          </a:p>
        </p:txBody>
      </p:sp>
    </p:spTree>
    <p:extLst>
      <p:ext uri="{BB962C8B-B14F-4D97-AF65-F5344CB8AC3E}">
        <p14:creationId xmlns:p14="http://schemas.microsoft.com/office/powerpoint/2010/main" val="29662447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b="5337"/>
          <a:stretch>
            <a:fillRect/>
          </a:stretch>
        </p:blipFill>
        <p:spPr>
          <a:xfrm>
            <a:off x="2714601" y="600710"/>
            <a:ext cx="3113337" cy="4273875"/>
          </a:xfrm>
          <a:prstGeom prst="rect">
            <a:avLst/>
          </a:prstGeom>
        </p:spPr>
      </p:pic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/>
              <a:t>任务</a:t>
            </a:r>
            <a:r>
              <a:rPr lang="en-US" altLang="zh-CN" sz="2400" b="1"/>
              <a:t>1  AT</a:t>
            </a:r>
            <a:r>
              <a:rPr lang="zh-CN" altLang="en-US" sz="2400" b="1"/>
              <a:t>接入方式及其对继电保护的要求</a:t>
            </a:r>
          </a:p>
        </p:txBody>
      </p:sp>
      <p:sp>
        <p:nvSpPr>
          <p:cNvPr id="7" name="矩形 6"/>
          <p:cNvSpPr/>
          <p:nvPr/>
        </p:nvSpPr>
        <p:spPr>
          <a:xfrm>
            <a:off x="3532340" y="4715354"/>
            <a:ext cx="1972501" cy="3347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4.20 AT</a:t>
            </a: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接入牵引网的方式</a:t>
            </a:r>
            <a:endParaRPr lang="zh-CN" altLang="zh-CN" sz="105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734706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759985" y="2754765"/>
            <a:ext cx="2285215" cy="3347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4.20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AT</a:t>
            </a: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接入牵引网的方式</a:t>
            </a:r>
            <a:endParaRPr lang="zh-CN" altLang="zh-CN" sz="105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41495" y="3089472"/>
            <a:ext cx="7469316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>
              <a:lnSpc>
                <a:spcPct val="150000"/>
              </a:lnSpc>
              <a:spcAft>
                <a:spcPct val="0"/>
              </a:spcAft>
            </a:pPr>
            <a:r>
              <a:rPr lang="en-US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AT</a:t>
            </a:r>
            <a:r>
              <a:rPr lang="zh-CN" altLang="en-US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经隔离开关接到接触线和钢轨上，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要求牵引网馈线保护能足够灵敏地反应牵引网上的所有故障（包括</a:t>
            </a:r>
            <a:r>
              <a:rPr lang="en-US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内部）。</a:t>
            </a:r>
            <a:endParaRPr lang="en-US" altLang="zh-CN" sz="18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indent="304800">
              <a:lnSpc>
                <a:spcPct val="150000"/>
              </a:lnSpc>
              <a:spcAft>
                <a:spcPct val="0"/>
              </a:spcAft>
            </a:pPr>
            <a:r>
              <a:rPr lang="en-US" altLang="zh-CN" sz="18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</a:t>
            </a:r>
            <a:r>
              <a:rPr lang="zh-CN" altLang="zh-CN" sz="18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优点</a:t>
            </a:r>
            <a:r>
              <a:rPr lang="zh-CN" altLang="en-US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：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接线简单、经济。</a:t>
            </a:r>
            <a:endParaRPr lang="en-US" altLang="zh-CN" sz="18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indent="304800">
              <a:lnSpc>
                <a:spcPct val="150000"/>
              </a:lnSpc>
              <a:spcAft>
                <a:spcPct val="0"/>
              </a:spcAft>
            </a:pPr>
            <a:r>
              <a:rPr lang="en-US" altLang="zh-CN" sz="18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</a:t>
            </a:r>
            <a:r>
              <a:rPr lang="zh-CN" altLang="zh-CN" sz="18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缺点</a:t>
            </a:r>
            <a:r>
              <a:rPr lang="zh-CN" altLang="en-US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：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对</a:t>
            </a:r>
            <a:r>
              <a:rPr lang="en-US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内部故障点的测定非常困难。</a:t>
            </a:r>
            <a:endParaRPr lang="zh-CN" altLang="zh-CN" sz="18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481" y="884962"/>
            <a:ext cx="7480613" cy="2037156"/>
          </a:xfrm>
          <a:prstGeom prst="rect">
            <a:avLst/>
          </a:prstGeom>
        </p:spPr>
      </p:pic>
      <p:sp>
        <p:nvSpPr>
          <p:cNvPr id="7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/>
              <a:t>任务</a:t>
            </a:r>
            <a:r>
              <a:rPr lang="en-US" altLang="zh-CN" sz="2400" b="1"/>
              <a:t>1  AT</a:t>
            </a:r>
            <a:r>
              <a:rPr lang="zh-CN" altLang="en-US" sz="2400" b="1"/>
              <a:t>接入方式及其对继电保护的要求</a:t>
            </a:r>
          </a:p>
        </p:txBody>
      </p:sp>
    </p:spTree>
    <p:extLst>
      <p:ext uri="{BB962C8B-B14F-4D97-AF65-F5344CB8AC3E}">
        <p14:creationId xmlns:p14="http://schemas.microsoft.com/office/powerpoint/2010/main" val="196378969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/>
              <a:t>任务</a:t>
            </a:r>
            <a:r>
              <a:rPr lang="en-US" altLang="zh-CN" sz="2400" b="1"/>
              <a:t>1  AT</a:t>
            </a:r>
            <a:r>
              <a:rPr lang="zh-CN" altLang="en-US" sz="2400" b="1"/>
              <a:t>接入方式及其对继电保护的要求</a:t>
            </a:r>
          </a:p>
        </p:txBody>
      </p:sp>
      <p:sp>
        <p:nvSpPr>
          <p:cNvPr id="3" name="矩形 2"/>
          <p:cNvSpPr/>
          <p:nvPr/>
        </p:nvSpPr>
        <p:spPr>
          <a:xfrm>
            <a:off x="3737866" y="2477079"/>
            <a:ext cx="2656584" cy="3347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4.20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AT</a:t>
            </a: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接入牵引网的方式</a:t>
            </a:r>
            <a:endParaRPr lang="zh-CN" altLang="zh-CN" sz="105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042792" y="2868340"/>
            <a:ext cx="7320158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      AT</a:t>
            </a:r>
            <a:r>
              <a:rPr lang="zh-CN" altLang="en-US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经断路器接到接触线和钢轨上。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对于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可采用专用的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保护装置作用于断路器</a:t>
            </a:r>
            <a:endParaRPr lang="en-US" altLang="zh-CN" sz="20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优点</a:t>
            </a:r>
            <a:r>
              <a:rPr lang="zh-CN" altLang="en-US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：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可以降低对馈线保护灵敏度的要求。</a:t>
            </a:r>
            <a:endParaRPr lang="en-US" altLang="zh-CN" sz="20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缺点</a:t>
            </a:r>
            <a:r>
              <a:rPr lang="zh-CN" altLang="en-US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：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增加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断路器和相关设备的投资，增大运行维护工作量</a:t>
            </a:r>
            <a:r>
              <a:rPr lang="zh-CN" altLang="en-US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。</a:t>
            </a:r>
            <a:endParaRPr lang="zh-CN" altLang="zh-CN" sz="20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b="6621"/>
          <a:stretch>
            <a:fillRect/>
          </a:stretch>
        </p:blipFill>
        <p:spPr>
          <a:xfrm>
            <a:off x="1088638" y="625180"/>
            <a:ext cx="6403051" cy="1851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92222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809" y="515440"/>
            <a:ext cx="6343763" cy="1983200"/>
          </a:xfrm>
          <a:prstGeom prst="rect">
            <a:avLst/>
          </a:prstGeom>
        </p:spPr>
      </p:pic>
      <p:sp>
        <p:nvSpPr>
          <p:cNvPr id="8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/>
              <a:t>任务</a:t>
            </a:r>
            <a:r>
              <a:rPr lang="en-US" altLang="zh-CN" sz="2400" b="1"/>
              <a:t>1  AT</a:t>
            </a:r>
            <a:r>
              <a:rPr lang="zh-CN" altLang="en-US" sz="2400" b="1"/>
              <a:t>接入方式及其对继电保护的要求</a:t>
            </a:r>
          </a:p>
        </p:txBody>
      </p:sp>
      <p:sp>
        <p:nvSpPr>
          <p:cNvPr id="3" name="矩形 2"/>
          <p:cNvSpPr/>
          <p:nvPr/>
        </p:nvSpPr>
        <p:spPr>
          <a:xfrm>
            <a:off x="3775444" y="2386209"/>
            <a:ext cx="2305942" cy="3347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4.20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AT</a:t>
            </a: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接入牵引网的方式</a:t>
            </a:r>
            <a:endParaRPr lang="zh-CN" altLang="zh-CN" sz="105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091395" y="2637501"/>
            <a:ext cx="7056786" cy="240065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      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经电动隔开开关</a:t>
            </a:r>
            <a:r>
              <a:rPr lang="zh-CN" altLang="en-US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接到接触线和钢轨上。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对于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可采用专用的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保护装置作用于断路器</a:t>
            </a:r>
            <a:endParaRPr lang="en-US" altLang="zh-CN" sz="20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优点</a:t>
            </a:r>
            <a:r>
              <a:rPr lang="zh-CN" altLang="en-US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：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可以降低对馈线保护灵敏度的要求。</a:t>
            </a:r>
            <a:endParaRPr lang="en-US" altLang="zh-CN" sz="20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缺点</a:t>
            </a:r>
            <a:r>
              <a:rPr lang="zh-CN" altLang="en-US" sz="2000" b="1" kern="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：</a:t>
            </a:r>
            <a:r>
              <a:rPr lang="zh-CN" altLang="en-US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需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将故障信息传递给相应的牵引变电所馈线保护，由牵引变电所馈线保护跳闸</a:t>
            </a:r>
            <a:r>
              <a:rPr lang="zh-CN" altLang="en-US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。</a:t>
            </a:r>
            <a:endParaRPr lang="zh-CN" altLang="zh-CN" sz="20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440423"/>
      </p:ext>
    </p:extLst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/>
              <a:t>任务</a:t>
            </a:r>
            <a:r>
              <a:rPr lang="en-US" altLang="zh-CN" sz="2400" b="1"/>
              <a:t>1  AT</a:t>
            </a:r>
            <a:r>
              <a:rPr lang="zh-CN" altLang="en-US" sz="2400" b="1"/>
              <a:t>接入方式及其对继电保护的要求</a:t>
            </a:r>
          </a:p>
        </p:txBody>
      </p:sp>
      <p:sp>
        <p:nvSpPr>
          <p:cNvPr id="3" name="矩形 2"/>
          <p:cNvSpPr/>
          <p:nvPr/>
        </p:nvSpPr>
        <p:spPr>
          <a:xfrm>
            <a:off x="3775444" y="2386209"/>
            <a:ext cx="1778001" cy="5770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4.20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050" kern="1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AT</a:t>
            </a: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接入牵引网的方式</a:t>
            </a:r>
            <a:endParaRPr lang="zh-CN" altLang="zh-CN" sz="105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54902" y="2747815"/>
            <a:ext cx="6980128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60000">
              <a:lnSpc>
                <a:spcPct val="150000"/>
              </a:lnSpc>
            </a:pP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与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绕组并联接入短接开关</a:t>
            </a:r>
            <a:r>
              <a:rPr lang="zh-CN" altLang="en-US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。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故障时，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保护动作使短接开关闭合，造成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T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线与</a:t>
            </a:r>
            <a:r>
              <a:rPr lang="en-US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F</a:t>
            </a:r>
            <a:r>
              <a:rPr lang="zh-CN" altLang="zh-CN" sz="20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线之间短路，使相应的牵引变电所馈线保护跳闸。在无电间隙，电动隔离开关切除故障点，然后由牵引变电所馈线重合闸。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902" y="609528"/>
            <a:ext cx="6363526" cy="19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800090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/>
              <a:t>任务</a:t>
            </a:r>
            <a:r>
              <a:rPr lang="en-US" altLang="zh-CN" sz="2400" b="1"/>
              <a:t>1  AT</a:t>
            </a:r>
            <a:r>
              <a:rPr lang="zh-CN" altLang="en-US" sz="2400" b="1"/>
              <a:t>接入方式及其对继电保护的要求</a:t>
            </a:r>
          </a:p>
        </p:txBody>
      </p:sp>
      <p:sp>
        <p:nvSpPr>
          <p:cNvPr id="3" name="矩形 2"/>
          <p:cNvSpPr/>
          <p:nvPr/>
        </p:nvSpPr>
        <p:spPr>
          <a:xfrm>
            <a:off x="3750392" y="2825289"/>
            <a:ext cx="2293416" cy="3347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4.20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AT</a:t>
            </a:r>
            <a:r>
              <a:rPr lang="zh-CN" altLang="zh-CN" sz="1050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接入牵引网的方式</a:t>
            </a:r>
            <a:endParaRPr lang="zh-CN" altLang="zh-CN" sz="105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180579" y="3178890"/>
            <a:ext cx="6527745" cy="92204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/>
              <a:t>      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在</a:t>
            </a:r>
            <a:r>
              <a:rPr lang="en-US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AT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的每半个绕组两端并联一台短接开关</a:t>
            </a:r>
            <a:r>
              <a:rPr lang="zh-CN" altLang="en-US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，可</a:t>
            </a:r>
            <a:r>
              <a:rPr lang="zh-CN" altLang="zh-CN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保证各种供电状态下短接开关的保护作用</a:t>
            </a:r>
            <a:r>
              <a:rPr lang="zh-CN" altLang="en-US" sz="18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。</a:t>
            </a:r>
            <a:endParaRPr lang="zh-CN" altLang="zh-CN" sz="1800" kern="0">
              <a:latin typeface="Calibri" panose="020f0502020204030204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579" y="930809"/>
            <a:ext cx="6235070" cy="1953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99080376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1"/>
          <p:cNvSpPr txBox="1"/>
          <p:nvPr/>
        </p:nvSpPr>
        <p:spPr>
          <a:xfrm>
            <a:off x="0" y="1745806"/>
            <a:ext cx="9144000" cy="9251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lvl="0" indent="0" algn="ctr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5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87CDC"/>
                </a:solidFill>
                <a:latin typeface="微软雅黑" panose="020b0503020204020204" pitchFamily="34" charset="-122"/>
              </a:rPr>
              <a:t>AT</a:t>
            </a:r>
            <a:r>
              <a:rPr lang="zh-CN" altLang="zh-CN" sz="3600" b="1">
                <a:solidFill>
                  <a:srgbClr val="087CDC"/>
                </a:solidFill>
                <a:latin typeface="微软雅黑" panose="020b0503020204020204" pitchFamily="34" charset="-122"/>
              </a:rPr>
              <a:t>供电方式下保护配置与整定</a:t>
            </a:r>
            <a:endParaRPr lang="zh-CN" altLang="en-US" sz="3600" b="1">
              <a:solidFill>
                <a:srgbClr val="087CDC"/>
              </a:solidFill>
              <a:latin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662447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/>
              <a:t>任务</a:t>
            </a:r>
            <a:r>
              <a:rPr lang="en-US" altLang="zh-CN" sz="2300" b="1"/>
              <a:t>1  AT</a:t>
            </a:r>
            <a:r>
              <a:rPr lang="zh-CN" altLang="en-US" sz="2300" b="1"/>
              <a:t>方式下保护范围分析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3520812" y="4699109"/>
            <a:ext cx="2778388" cy="3347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ea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ea typeface="+mn-ea"/>
                <a:cs typeface="Times New Roman" panose="02020603050405020304" pitchFamily="18" charset="0"/>
              </a:rPr>
              <a:t>4.21 </a:t>
            </a:r>
            <a:r>
              <a:rPr lang="zh-CN" altLang="zh-CN" sz="1050" kern="100">
                <a:latin typeface="+mn-ea"/>
                <a:ea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ea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ea typeface="+mn-ea"/>
                <a:cs typeface="Times New Roman" panose="02020603050405020304" pitchFamily="18" charset="0"/>
              </a:rPr>
              <a:t>供电方式及保护范围示意图</a:t>
            </a:r>
            <a:endParaRPr lang="zh-CN" altLang="zh-CN" sz="1050" kern="100">
              <a:effectLst/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rcRect b="13394"/>
          <a:stretch>
            <a:fillRect/>
          </a:stretch>
        </p:blipFill>
        <p:spPr>
          <a:xfrm>
            <a:off x="2483361" y="749225"/>
            <a:ext cx="5023568" cy="3949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34706"/>
      </p:ext>
    </p:extLst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46276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/>
              <a:t>任务</a:t>
            </a:r>
            <a:r>
              <a:rPr lang="en-US" altLang="zh-CN" sz="2300" b="1"/>
              <a:t>2  </a:t>
            </a:r>
            <a:r>
              <a:rPr lang="zh-CN" altLang="en-US" sz="2300" b="1"/>
              <a:t>变电所保护馈线保护配置</a:t>
            </a:r>
            <a:endParaRPr lang="en-US" altLang="zh-CN" sz="2300" b="1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4"/>
          <p:cNvSpPr txBox="1"/>
          <p:nvPr/>
        </p:nvSpPr>
        <p:spPr>
          <a:xfrm>
            <a:off x="723900" y="920750"/>
            <a:ext cx="23330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1.</a:t>
            </a:r>
            <a:r>
              <a:rPr lang="zh-CN" altLang="en-US" sz="2000" b="1">
                <a:solidFill>
                  <a:srgbClr val="0663AF"/>
                </a:solidFill>
              </a:rPr>
              <a:t>距离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2000" b="1">
                <a:solidFill>
                  <a:srgbClr val="0663AF"/>
                </a:solidFill>
              </a:rPr>
              <a:t>段保护整定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993167" y="1420615"/>
            <a:ext cx="3252814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/>
              <a:t>段按线路</a:t>
            </a:r>
            <a:r>
              <a:rPr lang="en-US" altLang="zh-CN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800" baseline="-25000"/>
              <a:t>1</a:t>
            </a:r>
            <a:r>
              <a:rPr lang="zh-CN" altLang="zh-CN" sz="1800"/>
              <a:t>的</a:t>
            </a:r>
            <a:r>
              <a:rPr lang="en-US" altLang="zh-CN" sz="1800"/>
              <a:t>85%</a:t>
            </a:r>
            <a:r>
              <a:rPr lang="zh-CN" altLang="zh-CN" sz="1800"/>
              <a:t>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993167" y="1848789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999" y="2194070"/>
            <a:ext cx="3133735" cy="516656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942872" y="2686674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167" y="3146944"/>
            <a:ext cx="2648962" cy="401666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4"/>
          <a:srcRect b="13758"/>
          <a:stretch>
            <a:fillRect/>
          </a:stretch>
        </p:blipFill>
        <p:spPr>
          <a:xfrm>
            <a:off x="4678631" y="920750"/>
            <a:ext cx="3941489" cy="3086079"/>
          </a:xfrm>
          <a:prstGeom prst="rect">
            <a:avLst/>
          </a:prstGeom>
        </p:spPr>
      </p:pic>
      <p:cxnSp>
        <p:nvCxnSpPr>
          <p:cNvPr id="18" name="直接箭头连接符 17"/>
          <p:cNvCxnSpPr>
            <a:stCxn id="9" idx="3"/>
          </p:cNvCxnSpPr>
          <p:nvPr/>
        </p:nvCxnSpPr>
        <p:spPr>
          <a:xfrm>
            <a:off x="3056917" y="1120805"/>
            <a:ext cx="2238983" cy="121599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545039" y="3830035"/>
            <a:ext cx="2594749" cy="3347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.21 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sp>
        <p:nvSpPr>
          <p:cNvPr id="20" name="矩形 19"/>
          <p:cNvSpPr/>
          <p:nvPr/>
        </p:nvSpPr>
        <p:spPr>
          <a:xfrm>
            <a:off x="476250" y="3604006"/>
            <a:ext cx="4502151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14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左右。</a:t>
            </a:r>
            <a:endParaRPr lang="zh-CN" altLang="zh-CN" sz="1800" kern="100">
              <a:solidFill>
                <a:srgbClr val="3333FF"/>
              </a:solidFill>
              <a:effectLst/>
              <a:latin typeface="+mn-ea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3060811"/>
      </p:ext>
    </p:extLst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/>
              <a:t>任务</a:t>
            </a:r>
            <a:r>
              <a:rPr lang="en-US" altLang="zh-CN" sz="2300" b="1"/>
              <a:t>2  </a:t>
            </a:r>
            <a:r>
              <a:rPr lang="zh-CN" altLang="en-US" sz="2300" b="1"/>
              <a:t>变电所保护馈线保护配置</a:t>
            </a:r>
            <a:endParaRPr lang="en-US" altLang="zh-CN" sz="2300" b="1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4"/>
          <p:cNvSpPr txBox="1"/>
          <p:nvPr/>
        </p:nvSpPr>
        <p:spPr>
          <a:xfrm>
            <a:off x="723900" y="920750"/>
            <a:ext cx="244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2.</a:t>
            </a:r>
            <a:r>
              <a:rPr lang="zh-CN" altLang="en-US" sz="2000" b="1">
                <a:solidFill>
                  <a:srgbClr val="0663AF"/>
                </a:solidFill>
              </a:rPr>
              <a:t>距离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2000" b="1">
                <a:solidFill>
                  <a:srgbClr val="0663AF"/>
                </a:solidFill>
              </a:rPr>
              <a:t>段保护整定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723900" y="1379324"/>
            <a:ext cx="390683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800"/>
              <a:t>      </a:t>
            </a:r>
            <a:r>
              <a:rPr lang="zh-CN" altLang="zh-CN" sz="1800"/>
              <a:t>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1800"/>
              <a:t>段保护按不超过开闭所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SSP</a:t>
            </a:r>
          </a:p>
          <a:p>
            <a:pPr>
              <a:lnSpc>
                <a:spcPct val="150000"/>
              </a:lnSpc>
            </a:pPr>
            <a:r>
              <a:rPr lang="zh-CN" altLang="zh-CN" sz="1800"/>
              <a:t>处出线距离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/>
              <a:t>保护范围整定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112651" y="2355910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sp>
        <p:nvSpPr>
          <p:cNvPr id="12" name="矩形 11"/>
          <p:cNvSpPr/>
          <p:nvPr/>
        </p:nvSpPr>
        <p:spPr>
          <a:xfrm>
            <a:off x="1112651" y="3313773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8" name="直接箭头连接符 17"/>
          <p:cNvCxnSpPr>
            <a:stCxn id="9" idx="3"/>
          </p:cNvCxnSpPr>
          <p:nvPr/>
        </p:nvCxnSpPr>
        <p:spPr>
          <a:xfrm>
            <a:off x="3168650" y="1120805"/>
            <a:ext cx="2127250" cy="121599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545039" y="3830035"/>
            <a:ext cx="2594749" cy="3347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.21 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rcRect b="15859"/>
          <a:stretch>
            <a:fillRect/>
          </a:stretch>
        </p:blipFill>
        <p:spPr>
          <a:xfrm>
            <a:off x="4615841" y="733195"/>
            <a:ext cx="4053964" cy="3096839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421" y="2771741"/>
            <a:ext cx="3895918" cy="495533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8400" y="3736361"/>
            <a:ext cx="2918912" cy="680443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710285" y="4373307"/>
            <a:ext cx="4916731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段保护时限与距离</a:t>
            </a:r>
            <a:r>
              <a:rPr lang="en-US" altLang="zh-CN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段保护时限配合</a:t>
            </a:r>
            <a:r>
              <a:rPr lang="zh-CN" altLang="zh-CN" sz="1800" kern="0">
                <a:solidFill>
                  <a:srgbClr val="3333FF"/>
                </a:solidFill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109472877"/>
      </p:ext>
    </p:extLst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/>
              <a:t>任务</a:t>
            </a:r>
            <a:r>
              <a:rPr lang="en-US" altLang="zh-CN" sz="2300" b="1"/>
              <a:t>2  </a:t>
            </a:r>
            <a:r>
              <a:rPr lang="zh-CN" altLang="en-US" sz="2300" b="1"/>
              <a:t>变电所保护馈线保护配置</a:t>
            </a:r>
            <a:endParaRPr lang="en-US" altLang="zh-CN" sz="2300" b="1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4"/>
          <p:cNvSpPr txBox="1"/>
          <p:nvPr/>
        </p:nvSpPr>
        <p:spPr>
          <a:xfrm>
            <a:off x="723900" y="920750"/>
            <a:ext cx="244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3.</a:t>
            </a:r>
            <a:r>
              <a:rPr lang="zh-CN" altLang="en-US" sz="2000" b="1">
                <a:solidFill>
                  <a:srgbClr val="0663AF"/>
                </a:solidFill>
              </a:rPr>
              <a:t>距离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III</a:t>
            </a:r>
            <a:r>
              <a:rPr lang="zh-CN" altLang="zh-CN" sz="2000" b="1">
                <a:solidFill>
                  <a:srgbClr val="0663AF"/>
                </a:solidFill>
              </a:rPr>
              <a:t>段保护整定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723900" y="1379324"/>
            <a:ext cx="3270447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800"/>
              <a:t>     </a:t>
            </a:r>
            <a:r>
              <a:rPr lang="zh-CN" altLang="zh-CN" sz="1800"/>
              <a:t>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III</a:t>
            </a:r>
            <a:r>
              <a:rPr lang="zh-CN" altLang="zh-CN" sz="1800"/>
              <a:t>段保护按上下行线路</a:t>
            </a:r>
            <a:endParaRPr lang="en-US" altLang="zh-CN" sz="1800"/>
          </a:p>
          <a:p>
            <a:pPr>
              <a:lnSpc>
                <a:spcPct val="150000"/>
              </a:lnSpc>
            </a:pPr>
            <a:r>
              <a:rPr lang="zh-CN" altLang="zh-CN" sz="1800"/>
              <a:t>总长度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800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800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r>
              <a:rPr lang="zh-CN" altLang="zh-CN" sz="1800"/>
              <a:t>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112651" y="2355910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sp>
        <p:nvSpPr>
          <p:cNvPr id="12" name="矩形 11"/>
          <p:cNvSpPr/>
          <p:nvPr/>
        </p:nvSpPr>
        <p:spPr>
          <a:xfrm>
            <a:off x="1112651" y="3313773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8" name="直接箭头连接符 17"/>
          <p:cNvCxnSpPr>
            <a:stCxn id="9" idx="3"/>
          </p:cNvCxnSpPr>
          <p:nvPr/>
        </p:nvCxnSpPr>
        <p:spPr>
          <a:xfrm>
            <a:off x="3168650" y="1120805"/>
            <a:ext cx="2178050" cy="123510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534503" y="3830035"/>
            <a:ext cx="2490669" cy="5770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.21 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400" y="3736361"/>
            <a:ext cx="2918912" cy="68044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2651" y="2754567"/>
            <a:ext cx="2339474" cy="43344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rcRect b="14032"/>
          <a:stretch>
            <a:fillRect/>
          </a:stretch>
        </p:blipFill>
        <p:spPr>
          <a:xfrm>
            <a:off x="4615841" y="682046"/>
            <a:ext cx="4033385" cy="3147989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684017" y="4187346"/>
            <a:ext cx="5096267" cy="4587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段保护时限与距离</a:t>
            </a:r>
            <a:r>
              <a:rPr lang="en-US" altLang="zh-CN" sz="1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段保护时限配合。</a:t>
            </a:r>
          </a:p>
        </p:txBody>
      </p:sp>
    </p:spTree>
    <p:extLst>
      <p:ext uri="{BB962C8B-B14F-4D97-AF65-F5344CB8AC3E}">
        <p14:creationId xmlns:p14="http://schemas.microsoft.com/office/powerpoint/2010/main" val="3642705158"/>
      </p:ext>
    </p:extLst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/>
              <a:t>任务</a:t>
            </a:r>
            <a:r>
              <a:rPr lang="en-US" altLang="zh-CN" sz="2300" b="1"/>
              <a:t>2  </a:t>
            </a:r>
            <a:r>
              <a:rPr lang="zh-CN" altLang="en-US" sz="2300" b="1"/>
              <a:t>变电所保护馈线保护配置</a:t>
            </a:r>
            <a:endParaRPr lang="en-US" altLang="zh-CN" sz="2300" b="1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4"/>
          <p:cNvSpPr txBox="1"/>
          <p:nvPr/>
        </p:nvSpPr>
        <p:spPr>
          <a:xfrm>
            <a:off x="723899" y="920750"/>
            <a:ext cx="2616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4.</a:t>
            </a:r>
            <a:r>
              <a:rPr lang="zh-CN" altLang="en-US" sz="2000" b="1">
                <a:solidFill>
                  <a:srgbClr val="0663AF"/>
                </a:solidFill>
              </a:rPr>
              <a:t>电流速断</a:t>
            </a:r>
            <a:r>
              <a:rPr lang="zh-CN" altLang="zh-CN" sz="2000" b="1">
                <a:solidFill>
                  <a:srgbClr val="0663AF"/>
                </a:solidFill>
              </a:rPr>
              <a:t>保护整定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777735" y="1320860"/>
            <a:ext cx="7267716" cy="1338828"/>
          </a:xfrm>
          <a:prstGeom prst="rect">
            <a:avLst/>
          </a:prstGeom>
          <a:ln w="19050"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800"/>
              <a:t>      </a:t>
            </a:r>
            <a:r>
              <a:rPr lang="zh-CN" altLang="zh-CN" sz="1800"/>
              <a:t>电流速断保护为辅助保护，只保护变电所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SS</a:t>
            </a:r>
            <a:r>
              <a:rPr lang="zh-CN" altLang="zh-CN" sz="1800"/>
              <a:t>至开闭所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SSP</a:t>
            </a:r>
            <a:r>
              <a:rPr lang="zh-CN" altLang="zh-CN" sz="1800"/>
              <a:t>的一部分</a:t>
            </a:r>
            <a:r>
              <a:rPr lang="zh-CN" altLang="en-US" sz="1800"/>
              <a:t>。</a:t>
            </a:r>
            <a:endParaRPr lang="en-US" altLang="zh-CN" sz="1800"/>
          </a:p>
          <a:p>
            <a:pPr>
              <a:lnSpc>
                <a:spcPct val="150000"/>
              </a:lnSpc>
            </a:pPr>
            <a:r>
              <a:rPr lang="zh-CN" altLang="zh-CN" sz="1800"/>
              <a:t>按开闭所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SSP</a:t>
            </a:r>
            <a:r>
              <a:rPr lang="zh-CN" altLang="zh-CN" sz="1800"/>
              <a:t>处最大短路电流整定</a:t>
            </a:r>
            <a:r>
              <a:rPr lang="zh-CN" altLang="en-US" sz="1800"/>
              <a:t>，并考虑一定的裕量，计算公式为：</a:t>
            </a:r>
            <a:endParaRPr lang="en-US" altLang="zh-CN" sz="1800"/>
          </a:p>
          <a:p>
            <a:pPr>
              <a:lnSpc>
                <a:spcPct val="150000"/>
              </a:lnSpc>
            </a:pPr>
            <a:r>
              <a:rPr lang="zh-CN" altLang="en-US" sz="1800"/>
              <a:t>                         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8" y="2149401"/>
            <a:ext cx="1698448" cy="450260"/>
          </a:xfrm>
          <a:prstGeom prst="rect">
            <a:avLst/>
          </a:prstGeom>
        </p:spPr>
      </p:pic>
      <p:sp>
        <p:nvSpPr>
          <p:cNvPr id="17" name="TextBox 4"/>
          <p:cNvSpPr txBox="1"/>
          <p:nvPr/>
        </p:nvSpPr>
        <p:spPr>
          <a:xfrm>
            <a:off x="838199" y="3164350"/>
            <a:ext cx="2616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5.</a:t>
            </a:r>
            <a:r>
              <a:rPr lang="zh-CN" altLang="en-US" sz="2000" b="1">
                <a:solidFill>
                  <a:srgbClr val="0663AF"/>
                </a:solidFill>
              </a:rPr>
              <a:t>电流增量</a:t>
            </a:r>
            <a:r>
              <a:rPr lang="zh-CN" altLang="zh-CN" sz="2000" b="1">
                <a:solidFill>
                  <a:srgbClr val="0663AF"/>
                </a:solidFill>
              </a:rPr>
              <a:t>保护整定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38199" y="2599661"/>
            <a:ext cx="7261816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>
              <a:lnSpc>
                <a:spcPct val="150000"/>
              </a:lnSpc>
              <a:spcAft>
                <a:spcPct val="0"/>
              </a:spcAft>
            </a:pP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电流速断保护时限与电力机车保护动作时限配合，一般取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。</a:t>
            </a:r>
            <a:endParaRPr lang="zh-CN" altLang="zh-CN" sz="1800" kern="0">
              <a:solidFill>
                <a:srgbClr val="3333FF"/>
              </a:solidFill>
              <a:latin typeface="+mn-ea"/>
              <a:ea typeface="+mn-ea"/>
              <a:cs typeface="Arial" pitchFamily="34" charset="0"/>
            </a:endParaRPr>
          </a:p>
        </p:txBody>
      </p:sp>
      <mc:AlternateContent>
        <mc:Choice Requires="a14">
          <p:sp>
            <p:nvSpPr>
              <p:cNvPr id="16" name="矩形 15"/>
              <p:cNvSpPr/>
              <p:nvPr/>
            </p:nvSpPr>
            <p:spPr>
              <a:xfrm>
                <a:off x="838198" y="3681968"/>
                <a:ext cx="6781801" cy="8744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1pPr>
                <a:lvl2pPr marL="342900" lvl="1" indent="1143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2pPr>
                <a:lvl3pPr marL="685800" lvl="2" indent="2286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3pPr>
                <a:lvl4pPr marL="1028700" lvl="3" indent="3429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4pPr>
                <a:lvl5pPr marL="1371600" lvl="4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indent="304800" algn="just">
                  <a:lnSpc>
                    <a:spcPct val="150000"/>
                  </a:lnSpc>
                  <a:spcAft>
                    <a:spcPct val="0"/>
                  </a:spcAft>
                </a:pPr>
                <a:r>
                  <a:rPr lang="zh-CN" altLang="zh-CN" sz="1800" kern="0">
                    <a:latin typeface="+mn-ea"/>
                    <a:ea typeface="+mn-ea"/>
                    <a:cs typeface="Arial" pitchFamily="34" charset="0"/>
                  </a:rPr>
                  <a:t>电流增量保护整定按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1800" kern="0">
                          <a:effectLst/>
                          <a:latin typeface="Cambria Math" panose="02040503050406030204" pitchFamily="18" charset="0"/>
                          <a:ea typeface="宋体" pitchFamily="2" charset="-122"/>
                          <a:cs typeface="Times New Roman" pitchFamily="18" charset="0"/>
                        </a:rPr>
                        <m:t>∆</m:t>
                      </m:r>
                      <m:r>
                        <a:rPr lang="en-US" altLang="zh-CN" sz="1800" i="1" kern="0">
                          <a:effectLst/>
                          <a:latin typeface="Cambria Math" panose="02040503050406030204" pitchFamily="18" charset="0"/>
                          <a:ea typeface="宋体" pitchFamily="2" charset="-122"/>
                          <a:cs typeface="Times New Roman" pitchFamily="18" charset="0"/>
                        </a:rPr>
                        <m:t>𝐼</m:t>
                      </m:r>
                    </m:oMath>
                  </m:oMathPara>
                </a14:m>
                <a:r>
                  <a:rPr lang="en-US" altLang="zh-CN" sz="1800" kern="0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set=</a:t>
                </a:r>
                <a:r>
                  <a:rPr lang="en-US" altLang="zh-CN" sz="1800" i="1" kern="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K</a:t>
                </a:r>
                <a:r>
                  <a:rPr lang="en-US" altLang="zh-CN" sz="1800" kern="0" baseline="-2500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rel</a:t>
                </a:r>
                <a:r>
                  <a:rPr lang="en-US" altLang="zh-CN" sz="1800" kern="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•</a:t>
                </a:r>
                <a:r>
                  <a:rPr lang="en-US" altLang="zh-CN" sz="1800" i="1" kern="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I</a:t>
                </a:r>
                <a:r>
                  <a:rPr lang="en-US" altLang="zh-CN" sz="1800" kern="0" baseline="-2500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ss</a:t>
                </a:r>
                <a:r>
                  <a:rPr lang="zh-CN" altLang="zh-CN" sz="1800" kern="0">
                    <a:effectLst/>
                    <a:latin typeface="+mn-ea"/>
                    <a:ea typeface="+mn-ea"/>
                    <a:cs typeface="Times New Roman" panose="02020603050405020304" pitchFamily="18" charset="0"/>
                  </a:rPr>
                  <a:t>计算，</a:t>
                </a:r>
                <a:r>
                  <a:rPr lang="zh-CN" altLang="zh-CN" sz="1800" kern="0">
                    <a:solidFill>
                      <a:srgbClr val="3333FF"/>
                    </a:solidFill>
                    <a:latin typeface="+mn-ea"/>
                    <a:ea typeface="+mn-ea"/>
                    <a:cs typeface="Arial" pitchFamily="34" charset="0"/>
                  </a:rPr>
                  <a:t>时限与开闭所保护的最长时限配合。</a:t>
                </a:r>
              </a:p>
            </p:txBody>
          </p:sp>
        </mc:Choice>
        <mc:Fallback>
          <p:sp>
            <p:nvSpPr>
              <p:cNvPr id="16" name="矩形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198" y="3681968"/>
                <a:ext cx="6781801" cy="874407"/>
              </a:xfrm>
              <a:prstGeom prst="rect">
                <a:avLst/>
              </a:prstGeom>
              <a:blipFill rotWithShape="0">
                <a:blip r:embed="rId3"/>
                <a:stretch>
                  <a:fillRect l="-719" r="-719" b="-1049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9914115"/>
      </p:ext>
    </p:extLst>
  </p:cSld>
  <p:clrMapOvr>
    <a:masterClrMapping/>
  </p:clrMapOvr>
  <p:transition spd="med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46276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/>
              <a:t>任务</a:t>
            </a:r>
            <a:r>
              <a:rPr lang="en-US" altLang="zh-CN" sz="2300" b="1"/>
              <a:t>3  </a:t>
            </a:r>
            <a:r>
              <a:rPr lang="zh-CN" altLang="en-US" sz="2300" b="1"/>
              <a:t>开闭所保护配置</a:t>
            </a:r>
            <a:endParaRPr lang="en-US" altLang="zh-CN" sz="2300" b="1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4"/>
          <p:cNvSpPr txBox="1"/>
          <p:nvPr/>
        </p:nvSpPr>
        <p:spPr>
          <a:xfrm>
            <a:off x="723900" y="920750"/>
            <a:ext cx="3962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1.</a:t>
            </a:r>
            <a:r>
              <a:rPr lang="zh-CN" altLang="en-US" sz="2000" b="1">
                <a:solidFill>
                  <a:srgbClr val="0663AF"/>
                </a:solidFill>
              </a:rPr>
              <a:t>开闭所进线</a:t>
            </a:r>
            <a:r>
              <a:rPr lang="en-US" altLang="zh-CN" sz="2000">
                <a:solidFill>
                  <a:srgbClr val="FF0000"/>
                </a:solidFill>
              </a:rPr>
              <a:t>3QF</a:t>
            </a:r>
            <a:r>
              <a:rPr lang="zh-CN" altLang="en-US" sz="2000" b="1">
                <a:solidFill>
                  <a:srgbClr val="0663AF"/>
                </a:solidFill>
              </a:rPr>
              <a:t>、</a:t>
            </a:r>
            <a:r>
              <a:rPr lang="en-US" altLang="zh-CN" sz="2000">
                <a:solidFill>
                  <a:srgbClr val="FF0000"/>
                </a:solidFill>
              </a:rPr>
              <a:t>4QF</a:t>
            </a:r>
            <a:r>
              <a:rPr lang="zh-CN" altLang="en-US" sz="2000" b="1">
                <a:solidFill>
                  <a:srgbClr val="0663AF"/>
                </a:solidFill>
              </a:rPr>
              <a:t>保护配置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993167" y="1420615"/>
            <a:ext cx="3252814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/>
              <a:t>段按线路</a:t>
            </a:r>
            <a:r>
              <a:rPr lang="en-US" altLang="zh-CN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800" baseline="-25000"/>
              <a:t>1</a:t>
            </a:r>
            <a:r>
              <a:rPr lang="zh-CN" altLang="zh-CN" sz="1800"/>
              <a:t>的</a:t>
            </a:r>
            <a:r>
              <a:rPr lang="zh-CN" altLang="en-US" sz="1800"/>
              <a:t>全长</a:t>
            </a:r>
            <a:r>
              <a:rPr lang="zh-CN" altLang="zh-CN" sz="1800"/>
              <a:t>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993167" y="1848789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sp>
        <p:nvSpPr>
          <p:cNvPr id="12" name="矩形 11"/>
          <p:cNvSpPr/>
          <p:nvPr/>
        </p:nvSpPr>
        <p:spPr>
          <a:xfrm>
            <a:off x="993167" y="2637578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776" y="3067603"/>
            <a:ext cx="2648962" cy="401666"/>
          </a:xfrm>
          <a:prstGeom prst="rect">
            <a:avLst/>
          </a:prstGeom>
        </p:spPr>
      </p:pic>
      <p:cxnSp>
        <p:nvCxnSpPr>
          <p:cNvPr id="18" name="直接箭头连接符 17"/>
          <p:cNvCxnSpPr/>
          <p:nvPr/>
        </p:nvCxnSpPr>
        <p:spPr>
          <a:xfrm>
            <a:off x="4514850" y="1149350"/>
            <a:ext cx="1003300" cy="14859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545039" y="3830035"/>
            <a:ext cx="2594749" cy="3347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.21 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sp>
        <p:nvSpPr>
          <p:cNvPr id="20" name="矩形 19"/>
          <p:cNvSpPr/>
          <p:nvPr/>
        </p:nvSpPr>
        <p:spPr>
          <a:xfrm>
            <a:off x="495300" y="3521457"/>
            <a:ext cx="4502151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14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左右。</a:t>
            </a:r>
            <a:endParaRPr lang="zh-CN" altLang="zh-CN" sz="1800" kern="100">
              <a:solidFill>
                <a:srgbClr val="3333FF"/>
              </a:solidFill>
              <a:effectLst/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rcRect b="13645"/>
          <a:stretch>
            <a:fillRect/>
          </a:stretch>
        </p:blipFill>
        <p:spPr>
          <a:xfrm>
            <a:off x="4740222" y="779965"/>
            <a:ext cx="3886325" cy="304687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776" y="2214784"/>
            <a:ext cx="1969724" cy="36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536943"/>
      </p:ext>
    </p:extLst>
  </p:cSld>
  <p:clrMapOvr>
    <a:masterClrMapping/>
  </p:clrMapOvr>
  <p:transition spd="med"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圆角矩形 23"/>
          <p:cNvSpPr/>
          <p:nvPr/>
        </p:nvSpPr>
        <p:spPr>
          <a:xfrm>
            <a:off x="946150" y="1468963"/>
            <a:ext cx="1393107" cy="3664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/>
              <a:t>任务</a:t>
            </a:r>
            <a:r>
              <a:rPr lang="en-US" altLang="zh-CN" sz="2300" b="1"/>
              <a:t>3  </a:t>
            </a:r>
            <a:r>
              <a:rPr lang="zh-CN" altLang="en-US" sz="2300" b="1"/>
              <a:t>开闭所保护配置</a:t>
            </a:r>
            <a:endParaRPr lang="en-US" altLang="zh-CN" sz="2300" b="1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993167" y="1960365"/>
            <a:ext cx="3262432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/>
              <a:t>段按线路</a:t>
            </a:r>
            <a:r>
              <a:rPr lang="en-US" altLang="zh-CN" sz="1800" i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800" baseline="-25000"/>
              <a:t>2</a:t>
            </a:r>
            <a:r>
              <a:rPr lang="zh-CN" altLang="zh-CN" sz="1800"/>
              <a:t>的</a:t>
            </a:r>
            <a:r>
              <a:rPr lang="en-US" altLang="zh-CN" sz="1800"/>
              <a:t>85%</a:t>
            </a:r>
            <a:r>
              <a:rPr lang="zh-CN" altLang="zh-CN" sz="1800"/>
              <a:t>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993167" y="2388539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sp>
        <p:nvSpPr>
          <p:cNvPr id="12" name="矩形 11"/>
          <p:cNvSpPr/>
          <p:nvPr/>
        </p:nvSpPr>
        <p:spPr>
          <a:xfrm>
            <a:off x="993167" y="3177328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776" y="3607353"/>
            <a:ext cx="2648962" cy="401666"/>
          </a:xfrm>
          <a:prstGeom prst="rect">
            <a:avLst/>
          </a:prstGeom>
        </p:spPr>
      </p:pic>
      <p:cxnSp>
        <p:nvCxnSpPr>
          <p:cNvPr id="18" name="直接箭头连接符 17"/>
          <p:cNvCxnSpPr/>
          <p:nvPr/>
        </p:nvCxnSpPr>
        <p:spPr>
          <a:xfrm>
            <a:off x="4413250" y="1270000"/>
            <a:ext cx="2825750" cy="161264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545039" y="3830035"/>
            <a:ext cx="2594749" cy="3347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.21 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sp>
        <p:nvSpPr>
          <p:cNvPr id="20" name="矩形 19"/>
          <p:cNvSpPr/>
          <p:nvPr/>
        </p:nvSpPr>
        <p:spPr>
          <a:xfrm>
            <a:off x="495300" y="4061207"/>
            <a:ext cx="8070850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14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左右。</a:t>
            </a:r>
            <a:endParaRPr lang="zh-CN" altLang="zh-CN" sz="1800" kern="100">
              <a:solidFill>
                <a:srgbClr val="3333FF"/>
              </a:solidFill>
              <a:effectLst/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" name="TextBox 4"/>
          <p:cNvSpPr txBox="1"/>
          <p:nvPr/>
        </p:nvSpPr>
        <p:spPr>
          <a:xfrm>
            <a:off x="723900" y="920750"/>
            <a:ext cx="3962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2.</a:t>
            </a:r>
            <a:r>
              <a:rPr lang="zh-CN" altLang="en-US" sz="2000" b="1">
                <a:solidFill>
                  <a:srgbClr val="0663AF"/>
                </a:solidFill>
              </a:rPr>
              <a:t>开闭所出线</a:t>
            </a:r>
            <a:r>
              <a:rPr lang="en-US" altLang="zh-CN" sz="2000">
                <a:solidFill>
                  <a:srgbClr val="FF0000"/>
                </a:solidFill>
              </a:rPr>
              <a:t>5QF</a:t>
            </a:r>
            <a:r>
              <a:rPr lang="zh-CN" altLang="en-US" sz="2000" b="1">
                <a:solidFill>
                  <a:srgbClr val="0663AF"/>
                </a:solidFill>
              </a:rPr>
              <a:t>、</a:t>
            </a:r>
            <a:r>
              <a:rPr lang="en-US" altLang="zh-CN" sz="2000">
                <a:solidFill>
                  <a:srgbClr val="FF0000"/>
                </a:solidFill>
              </a:rPr>
              <a:t>6QF</a:t>
            </a:r>
            <a:r>
              <a:rPr lang="zh-CN" altLang="en-US" sz="2000" b="1">
                <a:solidFill>
                  <a:srgbClr val="0663AF"/>
                </a:solidFill>
              </a:rPr>
              <a:t>保护配置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3"/>
          <a:srcRect b="14725"/>
          <a:stretch>
            <a:fillRect/>
          </a:stretch>
        </p:blipFill>
        <p:spPr>
          <a:xfrm>
            <a:off x="5070438" y="988236"/>
            <a:ext cx="3611627" cy="2796081"/>
          </a:xfrm>
          <a:prstGeom prst="rect">
            <a:avLst/>
          </a:prstGeom>
        </p:spPr>
      </p:pic>
      <p:sp>
        <p:nvSpPr>
          <p:cNvPr id="23" name="文本框 22"/>
          <p:cNvSpPr txBox="1"/>
          <p:nvPr/>
        </p:nvSpPr>
        <p:spPr>
          <a:xfrm>
            <a:off x="949145" y="1476830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 b="1">
                <a:solidFill>
                  <a:schemeClr val="bg1"/>
                </a:solidFill>
              </a:rPr>
              <a:t>距离</a:t>
            </a:r>
            <a:r>
              <a:rPr lang="en-US" altLang="zh-CN" sz="1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 b="1">
                <a:solidFill>
                  <a:schemeClr val="bg1"/>
                </a:solidFill>
              </a:rPr>
              <a:t>段</a:t>
            </a:r>
            <a:r>
              <a:rPr lang="zh-CN" altLang="en-US" sz="1800" b="1">
                <a:solidFill>
                  <a:schemeClr val="bg1"/>
                </a:solidFill>
              </a:rPr>
              <a:t>保护</a:t>
            </a: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162" y="2713025"/>
            <a:ext cx="2759576" cy="504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755929"/>
      </p:ext>
    </p:extLst>
  </p:cSld>
  <p:clrMapOvr>
    <a:masterClrMapping/>
  </p:clrMapOvr>
  <p:transition spd="med"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圆角矩形 23"/>
          <p:cNvSpPr/>
          <p:nvPr/>
        </p:nvSpPr>
        <p:spPr>
          <a:xfrm>
            <a:off x="946150" y="1468963"/>
            <a:ext cx="1504950" cy="3664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zh-CN" altLang="en-US" sz="2300" b="1">
                <a:solidFill>
                  <a:prstClr val="black"/>
                </a:solidFill>
              </a:rPr>
              <a:t>任务</a:t>
            </a:r>
            <a:r>
              <a:rPr lang="en-US" altLang="zh-CN" sz="2300" b="1">
                <a:solidFill>
                  <a:prstClr val="black"/>
                </a:solidFill>
              </a:rPr>
              <a:t>3  </a:t>
            </a:r>
            <a:r>
              <a:rPr lang="zh-CN" altLang="en-US" sz="2300" b="1">
                <a:solidFill>
                  <a:prstClr val="black"/>
                </a:solidFill>
              </a:rPr>
              <a:t>开闭所保护配置</a:t>
            </a:r>
            <a:endParaRPr lang="en-US" altLang="zh-CN" sz="2300" b="1">
              <a:solidFill>
                <a:prstClr val="black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558800" y="1960365"/>
            <a:ext cx="4047857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800"/>
              <a:t>      </a:t>
            </a:r>
            <a:r>
              <a:rPr lang="zh-CN" altLang="zh-CN" sz="1800"/>
              <a:t>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1800"/>
              <a:t>段保护按不超过分区所</a:t>
            </a:r>
            <a:r>
              <a:rPr lang="en-US" altLang="zh-CN" sz="1800"/>
              <a:t>SP</a:t>
            </a:r>
            <a:r>
              <a:rPr lang="zh-CN" altLang="zh-CN" sz="1800"/>
              <a:t>处</a:t>
            </a:r>
            <a:endParaRPr lang="en-US" altLang="zh-CN" sz="1800"/>
          </a:p>
          <a:p>
            <a:r>
              <a:rPr lang="zh-CN" altLang="zh-CN" sz="1800"/>
              <a:t>距离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/>
              <a:t>保护范围整定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993167" y="2629839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sp>
        <p:nvSpPr>
          <p:cNvPr id="12" name="矩形 11"/>
          <p:cNvSpPr/>
          <p:nvPr/>
        </p:nvSpPr>
        <p:spPr>
          <a:xfrm>
            <a:off x="993167" y="3418628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776" y="3848653"/>
            <a:ext cx="2648962" cy="401666"/>
          </a:xfrm>
          <a:prstGeom prst="rect">
            <a:avLst/>
          </a:prstGeom>
        </p:spPr>
      </p:pic>
      <p:cxnSp>
        <p:nvCxnSpPr>
          <p:cNvPr id="18" name="直接箭头连接符 17"/>
          <p:cNvCxnSpPr/>
          <p:nvPr/>
        </p:nvCxnSpPr>
        <p:spPr>
          <a:xfrm>
            <a:off x="4413250" y="1270000"/>
            <a:ext cx="2868383" cy="169532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659653" y="3830035"/>
            <a:ext cx="2365519" cy="30617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solidFill>
                  <a:srgbClr val="FF0000"/>
                </a:solidFill>
                <a:latin typeface="+mn-ea"/>
                <a:cs typeface="Times New Roman" panose="02020603050405020304" pitchFamily="18" charset="0"/>
              </a:rPr>
              <a:t>图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sp>
        <p:nvSpPr>
          <p:cNvPr id="20" name="矩形 19"/>
          <p:cNvSpPr/>
          <p:nvPr/>
        </p:nvSpPr>
        <p:spPr>
          <a:xfrm>
            <a:off x="495300" y="4302507"/>
            <a:ext cx="5276850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1400" kern="0">
                <a:latin typeface="Calibri" panose="020f0502020204030204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II 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cs typeface="Arial" pitchFamily="34" charset="0"/>
              </a:rPr>
              <a:t>段保护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cs typeface="Arial" pitchFamily="34" charset="0"/>
              </a:rPr>
              <a:t>时限配合。</a:t>
            </a:r>
            <a:endParaRPr lang="zh-CN" altLang="zh-CN" sz="1800" kern="100">
              <a:solidFill>
                <a:srgbClr val="3333FF"/>
              </a:solidFill>
              <a:effectLst/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" name="TextBox 4"/>
          <p:cNvSpPr txBox="1"/>
          <p:nvPr/>
        </p:nvSpPr>
        <p:spPr>
          <a:xfrm>
            <a:off x="723900" y="920750"/>
            <a:ext cx="3962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2.</a:t>
            </a:r>
            <a:r>
              <a:rPr lang="zh-CN" altLang="en-US" sz="2000" b="1">
                <a:solidFill>
                  <a:srgbClr val="0663AF"/>
                </a:solidFill>
              </a:rPr>
              <a:t>开闭所出线</a:t>
            </a:r>
            <a:r>
              <a:rPr lang="en-US" altLang="zh-CN" sz="2000">
                <a:solidFill>
                  <a:srgbClr val="FF0000"/>
                </a:solidFill>
              </a:rPr>
              <a:t>5QF</a:t>
            </a:r>
            <a:r>
              <a:rPr lang="zh-CN" altLang="en-US" sz="2000" b="1">
                <a:solidFill>
                  <a:srgbClr val="0663AF"/>
                </a:solidFill>
              </a:rPr>
              <a:t>、</a:t>
            </a:r>
            <a:r>
              <a:rPr lang="en-US" altLang="zh-CN" sz="2000">
                <a:solidFill>
                  <a:srgbClr val="FF0000"/>
                </a:solidFill>
              </a:rPr>
              <a:t>6QF</a:t>
            </a:r>
            <a:r>
              <a:rPr lang="zh-CN" altLang="en-US" sz="2000" b="1">
                <a:solidFill>
                  <a:srgbClr val="0663AF"/>
                </a:solidFill>
              </a:rPr>
              <a:t>保护配置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949144" y="1476830"/>
            <a:ext cx="1718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 b="1">
                <a:solidFill>
                  <a:schemeClr val="bg1"/>
                </a:solidFill>
              </a:rPr>
              <a:t>距离</a:t>
            </a:r>
            <a:r>
              <a:rPr lang="en-US" altLang="zh-CN" sz="1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1800" b="1">
                <a:solidFill>
                  <a:schemeClr val="bg1"/>
                </a:solidFill>
              </a:rPr>
              <a:t>段</a:t>
            </a:r>
            <a:r>
              <a:rPr lang="zh-CN" altLang="en-US" sz="1800" b="1">
                <a:solidFill>
                  <a:schemeClr val="bg1"/>
                </a:solidFill>
              </a:rPr>
              <a:t>保护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b="13366"/>
          <a:stretch>
            <a:fillRect/>
          </a:stretch>
        </p:blipFill>
        <p:spPr>
          <a:xfrm>
            <a:off x="4934590" y="827265"/>
            <a:ext cx="3820403" cy="300486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150" y="2983099"/>
            <a:ext cx="3178783" cy="38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81606"/>
      </p:ext>
    </p:extLst>
  </p:cSld>
  <p:clrMapOvr>
    <a:masterClrMapping/>
  </p:clrMapOvr>
  <p:transition spd="med">
    <p:fad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圆角矩形 23"/>
          <p:cNvSpPr/>
          <p:nvPr/>
        </p:nvSpPr>
        <p:spPr>
          <a:xfrm>
            <a:off x="946150" y="1468963"/>
            <a:ext cx="1581150" cy="3664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zh-CN" altLang="en-US" sz="2300" b="1">
                <a:solidFill>
                  <a:prstClr val="black"/>
                </a:solidFill>
              </a:rPr>
              <a:t>任务</a:t>
            </a:r>
            <a:r>
              <a:rPr lang="en-US" altLang="zh-CN" sz="2300" b="1">
                <a:solidFill>
                  <a:prstClr val="black"/>
                </a:solidFill>
              </a:rPr>
              <a:t>3  </a:t>
            </a:r>
            <a:r>
              <a:rPr lang="zh-CN" altLang="en-US" sz="2300" b="1">
                <a:solidFill>
                  <a:prstClr val="black"/>
                </a:solidFill>
              </a:rPr>
              <a:t>开闭所保护配置</a:t>
            </a:r>
            <a:endParaRPr lang="en-US" altLang="zh-CN" sz="2300" b="1">
              <a:solidFill>
                <a:prstClr val="black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TextBox 4"/>
          <p:cNvSpPr txBox="1"/>
          <p:nvPr/>
        </p:nvSpPr>
        <p:spPr>
          <a:xfrm>
            <a:off x="723900" y="920750"/>
            <a:ext cx="3962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2.</a:t>
            </a:r>
            <a:r>
              <a:rPr lang="zh-CN" altLang="en-US" sz="2000" b="1">
                <a:solidFill>
                  <a:srgbClr val="0663AF"/>
                </a:solidFill>
              </a:rPr>
              <a:t>开闭所出线</a:t>
            </a:r>
            <a:r>
              <a:rPr lang="en-US" altLang="zh-CN" sz="2000">
                <a:solidFill>
                  <a:srgbClr val="FF0000"/>
                </a:solidFill>
              </a:rPr>
              <a:t>5QF</a:t>
            </a:r>
            <a:r>
              <a:rPr lang="zh-CN" altLang="en-US" sz="2000" b="1">
                <a:solidFill>
                  <a:srgbClr val="0663AF"/>
                </a:solidFill>
              </a:rPr>
              <a:t>、</a:t>
            </a:r>
            <a:r>
              <a:rPr lang="en-US" altLang="zh-CN" sz="2000">
                <a:solidFill>
                  <a:srgbClr val="FF0000"/>
                </a:solidFill>
              </a:rPr>
              <a:t>6QF</a:t>
            </a:r>
            <a:r>
              <a:rPr lang="zh-CN" altLang="en-US" sz="2000" b="1">
                <a:solidFill>
                  <a:srgbClr val="0663AF"/>
                </a:solidFill>
              </a:rPr>
              <a:t>保护配置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949145" y="1476830"/>
            <a:ext cx="1578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1"/>
                </a:solidFill>
              </a:rPr>
              <a:t>电流速断保护</a:t>
            </a:r>
          </a:p>
        </p:txBody>
      </p:sp>
      <p:sp>
        <p:nvSpPr>
          <p:cNvPr id="22" name="矩形 21"/>
          <p:cNvSpPr/>
          <p:nvPr/>
        </p:nvSpPr>
        <p:spPr>
          <a:xfrm>
            <a:off x="777735" y="1924110"/>
            <a:ext cx="7267716" cy="923330"/>
          </a:xfrm>
          <a:prstGeom prst="rect">
            <a:avLst/>
          </a:prstGeom>
          <a:ln w="19050"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800"/>
              <a:t>      </a:t>
            </a:r>
            <a:r>
              <a:rPr lang="zh-CN" altLang="zh-CN" sz="1800"/>
              <a:t>电流速断保护为辅助保护</a:t>
            </a:r>
            <a:r>
              <a:rPr lang="zh-CN" altLang="en-US" sz="1800"/>
              <a:t>，按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SP</a:t>
            </a:r>
            <a:r>
              <a:rPr lang="zh-CN" altLang="zh-CN" sz="1800"/>
              <a:t>处最大短路电流整定</a:t>
            </a:r>
            <a:r>
              <a:rPr lang="zh-CN" altLang="en-US" sz="1800"/>
              <a:t>，并考虑一定的裕量，计算公式为：                     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63395" y="2808172"/>
            <a:ext cx="7261816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>
              <a:lnSpc>
                <a:spcPct val="150000"/>
              </a:lnSpc>
              <a:spcAft>
                <a:spcPct val="0"/>
              </a:spcAft>
            </a:pP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电流速断保护时限与电力机车保护动作时限配合，一般取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。</a:t>
            </a:r>
            <a:endParaRPr lang="zh-CN" altLang="zh-CN" sz="1800" kern="0">
              <a:solidFill>
                <a:srgbClr val="3333FF"/>
              </a:solidFill>
              <a:latin typeface="+mn-ea"/>
              <a:ea typeface="+mn-ea"/>
              <a:cs typeface="Arial" pitchFamily="34" charset="0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307" y="2455378"/>
            <a:ext cx="1483177" cy="352794"/>
          </a:xfrm>
          <a:prstGeom prst="rect">
            <a:avLst/>
          </a:prstGeom>
        </p:spPr>
      </p:pic>
      <p:sp>
        <p:nvSpPr>
          <p:cNvPr id="28" name="圆角矩形 27"/>
          <p:cNvSpPr/>
          <p:nvPr/>
        </p:nvSpPr>
        <p:spPr>
          <a:xfrm>
            <a:off x="940160" y="3469914"/>
            <a:ext cx="1581150" cy="3664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rgbClr val="FFFFFF"/>
                </a:solidFill>
                <a:latin typeface="Franklin Gothic Medium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文本框 28"/>
          <p:cNvSpPr txBox="1"/>
          <p:nvPr/>
        </p:nvSpPr>
        <p:spPr>
          <a:xfrm>
            <a:off x="943155" y="3484131"/>
            <a:ext cx="1578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1"/>
                </a:solidFill>
              </a:rPr>
              <a:t>电流增量保护</a:t>
            </a:r>
          </a:p>
        </p:txBody>
      </p:sp>
      <mc:AlternateContent>
        <mc:Choice Requires="a14">
          <p:sp>
            <p:nvSpPr>
              <p:cNvPr id="9" name="矩形 8"/>
              <p:cNvSpPr/>
              <p:nvPr/>
            </p:nvSpPr>
            <p:spPr>
              <a:xfrm>
                <a:off x="863395" y="3923537"/>
                <a:ext cx="7102296" cy="92333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1pPr>
                <a:lvl2pPr marL="342900" lvl="1" indent="1143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2pPr>
                <a:lvl3pPr marL="685800" lvl="2" indent="2286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3pPr>
                <a:lvl4pPr marL="1028700" lvl="3" indent="3429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4pPr>
                <a:lvl5pPr marL="1371600" lvl="4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indent="304800" algn="just">
                  <a:lnSpc>
                    <a:spcPct val="150000"/>
                  </a:lnSpc>
                  <a:spcAft>
                    <a:spcPct val="0"/>
                  </a:spcAft>
                </a:pPr>
                <a:r>
                  <a:rPr lang="zh-CN" altLang="zh-CN" sz="1800" kern="0">
                    <a:latin typeface="+mn-ea"/>
                    <a:cs typeface="Arial" pitchFamily="34" charset="0"/>
                  </a:rPr>
                  <a:t>电流增量保护整定按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1800" kern="0">
                          <a:latin typeface="Cambria Math" panose="02040503050406030204" pitchFamily="18" charset="0"/>
                          <a:ea typeface="宋体" pitchFamily="2" charset="-122"/>
                          <a:cs typeface="Times New Roman" pitchFamily="18" charset="0"/>
                        </a:rPr>
                        <m:t>∆</m:t>
                      </m:r>
                      <m:r>
                        <a:rPr lang="en-US" altLang="zh-CN" sz="1800" i="1" kern="0">
                          <a:latin typeface="Cambria Math" panose="02040503050406030204" pitchFamily="18" charset="0"/>
                          <a:ea typeface="宋体" pitchFamily="2" charset="-122"/>
                          <a:cs typeface="Times New Roman" pitchFamily="18" charset="0"/>
                        </a:rPr>
                        <m:t>𝐼</m:t>
                      </m:r>
                    </m:oMath>
                  </m:oMathPara>
                </a14:m>
                <a:r>
                  <a:rPr lang="en-US" altLang="zh-CN" sz="1800" ker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set=</a:t>
                </a:r>
                <a:r>
                  <a:rPr lang="en-US" altLang="zh-CN" sz="1800" i="1" kern="0" err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K</a:t>
                </a:r>
                <a:r>
                  <a:rPr lang="en-US" altLang="zh-CN" sz="1800" kern="0" baseline="-25000" err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rel</a:t>
                </a:r>
                <a:r>
                  <a:rPr lang="en-US" altLang="zh-CN" sz="1800" kern="0" err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•</a:t>
                </a:r>
                <a:r>
                  <a:rPr lang="en-US" altLang="zh-CN" sz="1800" i="1" kern="0" err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I</a:t>
                </a:r>
                <a:r>
                  <a:rPr lang="en-US" altLang="zh-CN" sz="1800" kern="0" baseline="-25000" err="1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ss</a:t>
                </a:r>
                <a:r>
                  <a:rPr lang="zh-CN" altLang="zh-CN" sz="1800" kern="0">
                    <a:latin typeface="+mn-ea"/>
                    <a:cs typeface="Times New Roman" panose="02020603050405020304" pitchFamily="18" charset="0"/>
                  </a:rPr>
                  <a:t>计算，</a:t>
                </a:r>
                <a:r>
                  <a:rPr lang="zh-CN" altLang="zh-CN" sz="1800" kern="0">
                    <a:solidFill>
                      <a:srgbClr val="3333FF"/>
                    </a:solidFill>
                    <a:latin typeface="+mn-ea"/>
                    <a:cs typeface="Arial" pitchFamily="34" charset="0"/>
                  </a:rPr>
                  <a:t>时限与开闭所保护的最长时限配合。</a:t>
                </a:r>
              </a:p>
            </p:txBody>
          </p:sp>
        </mc:Choice>
        <mc:Fallback>
          <p:sp>
            <p:nvSpPr>
              <p:cNvPr id="9" name="矩形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3395" y="3923537"/>
                <a:ext cx="7102296" cy="923330"/>
              </a:xfrm>
              <a:prstGeom prst="rect">
                <a:avLst/>
              </a:prstGeom>
              <a:blipFill rotWithShape="0">
                <a:blip r:embed="rId3"/>
                <a:stretch>
                  <a:fillRect l="-773" r="-687" b="-463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0008983"/>
      </p:ext>
    </p:extLst>
  </p:cSld>
  <p:clrMapOvr>
    <a:masterClrMapping/>
  </p:clrMapOvr>
  <p:transition spd="med">
    <p:fad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300" b="1">
                <a:solidFill>
                  <a:prstClr val="black"/>
                </a:solidFill>
              </a:rPr>
              <a:t>任务</a:t>
            </a:r>
            <a:r>
              <a:rPr lang="en-US" altLang="zh-CN" sz="2300" b="1">
                <a:solidFill>
                  <a:prstClr val="black"/>
                </a:solidFill>
              </a:rPr>
              <a:t>4  </a:t>
            </a:r>
            <a:r>
              <a:rPr lang="zh-CN" altLang="en-US" sz="2300" b="1">
                <a:solidFill>
                  <a:prstClr val="black"/>
                </a:solidFill>
              </a:rPr>
              <a:t>分区所保护配置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4"/>
          <p:cNvSpPr txBox="1"/>
          <p:nvPr/>
        </p:nvSpPr>
        <p:spPr>
          <a:xfrm>
            <a:off x="723900" y="920750"/>
            <a:ext cx="25844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1.</a:t>
            </a:r>
            <a:r>
              <a:rPr lang="zh-CN" altLang="en-US" sz="2000" b="1">
                <a:solidFill>
                  <a:srgbClr val="0663AF"/>
                </a:solidFill>
              </a:rPr>
              <a:t>正反向距离</a:t>
            </a:r>
            <a:r>
              <a:rPr lang="en-US" altLang="zh-CN" sz="2000">
                <a:solidFill>
                  <a:srgbClr val="0663A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2000" b="1">
                <a:solidFill>
                  <a:srgbClr val="0663AF"/>
                </a:solidFill>
              </a:rPr>
              <a:t>段</a:t>
            </a:r>
            <a:r>
              <a:rPr lang="zh-CN" altLang="en-US" sz="2000" b="1">
                <a:solidFill>
                  <a:srgbClr val="0663AF"/>
                </a:solidFill>
              </a:rPr>
              <a:t>保护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993167" y="1420615"/>
            <a:ext cx="441499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正反向距离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/>
              <a:t>段保护按线路</a:t>
            </a:r>
            <a:r>
              <a:rPr lang="en-US" altLang="zh-CN" sz="1800"/>
              <a:t>L</a:t>
            </a:r>
            <a:r>
              <a:rPr lang="en-US" altLang="zh-CN" sz="1800" baseline="-25000"/>
              <a:t>2</a:t>
            </a:r>
            <a:r>
              <a:rPr lang="zh-CN" altLang="zh-CN" sz="1800"/>
              <a:t>的</a:t>
            </a:r>
            <a:r>
              <a:rPr lang="en-US" altLang="zh-CN" sz="1800"/>
              <a:t>85%</a:t>
            </a:r>
            <a:r>
              <a:rPr lang="zh-CN" altLang="zh-CN" sz="1800"/>
              <a:t>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014776" y="1881418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sp>
        <p:nvSpPr>
          <p:cNvPr id="12" name="矩形 11"/>
          <p:cNvSpPr/>
          <p:nvPr/>
        </p:nvSpPr>
        <p:spPr>
          <a:xfrm>
            <a:off x="1027600" y="2720597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776" y="3188253"/>
            <a:ext cx="2648962" cy="401666"/>
          </a:xfrm>
          <a:prstGeom prst="rect">
            <a:avLst/>
          </a:prstGeom>
        </p:spPr>
      </p:pic>
      <p:cxnSp>
        <p:nvCxnSpPr>
          <p:cNvPr id="18" name="直接箭头连接符 17"/>
          <p:cNvCxnSpPr/>
          <p:nvPr/>
        </p:nvCxnSpPr>
        <p:spPr>
          <a:xfrm>
            <a:off x="3162088" y="1167082"/>
            <a:ext cx="4722193" cy="240009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876508" y="4088842"/>
            <a:ext cx="2594749" cy="3347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.21 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sp>
        <p:nvSpPr>
          <p:cNvPr id="20" name="矩形 19"/>
          <p:cNvSpPr/>
          <p:nvPr/>
        </p:nvSpPr>
        <p:spPr>
          <a:xfrm>
            <a:off x="495300" y="3521457"/>
            <a:ext cx="4502151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   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正反向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左右。</a:t>
            </a:r>
            <a:endParaRPr lang="zh-CN" altLang="zh-CN" sz="1800" kern="100">
              <a:solidFill>
                <a:srgbClr val="3333FF"/>
              </a:solidFill>
              <a:effectLst/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167" y="2201047"/>
            <a:ext cx="2852397" cy="544503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rcRect b="13573"/>
          <a:stretch>
            <a:fillRect/>
          </a:stretch>
        </p:blipFill>
        <p:spPr>
          <a:xfrm>
            <a:off x="5031884" y="920750"/>
            <a:ext cx="3979285" cy="3122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815714"/>
      </p:ext>
    </p:extLst>
  </p:cSld>
  <p:clrMapOvr>
    <a:masterClrMapping/>
  </p:clrMapOvr>
  <p:transition spd="med">
    <p:fade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prstClr val="black"/>
                </a:solidFill>
              </a:rPr>
              <a:t>任务</a:t>
            </a:r>
            <a:r>
              <a:rPr lang="en-US" altLang="zh-CN" sz="2400" b="1">
                <a:solidFill>
                  <a:prstClr val="black"/>
                </a:solidFill>
              </a:rPr>
              <a:t>4  </a:t>
            </a:r>
            <a:r>
              <a:rPr lang="zh-CN" altLang="en-US" sz="2400" b="1">
                <a:solidFill>
                  <a:prstClr val="black"/>
                </a:solidFill>
              </a:rPr>
              <a:t>分区所保护配置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4"/>
          <p:cNvSpPr txBox="1"/>
          <p:nvPr/>
        </p:nvSpPr>
        <p:spPr>
          <a:xfrm>
            <a:off x="723900" y="920750"/>
            <a:ext cx="29398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2.</a:t>
            </a:r>
            <a:r>
              <a:rPr lang="zh-CN" altLang="en-US" sz="2000" b="1">
                <a:solidFill>
                  <a:srgbClr val="0663AF"/>
                </a:solidFill>
              </a:rPr>
              <a:t>正反向距离</a:t>
            </a:r>
            <a:r>
              <a:rPr lang="en-US" altLang="zh-CN" sz="2000" b="1">
                <a:solidFill>
                  <a:srgbClr val="0663A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2000" b="1">
                <a:solidFill>
                  <a:srgbClr val="0663AF"/>
                </a:solidFill>
              </a:rPr>
              <a:t>段</a:t>
            </a:r>
            <a:r>
              <a:rPr lang="zh-CN" altLang="en-US" sz="2000" b="1">
                <a:solidFill>
                  <a:srgbClr val="0663AF"/>
                </a:solidFill>
              </a:rPr>
              <a:t>保护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595752" y="1293566"/>
            <a:ext cx="4653838" cy="6771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800"/>
              <a:t>      </a:t>
            </a:r>
            <a:r>
              <a:rPr lang="zh-CN" altLang="zh-CN" sz="1800"/>
              <a:t>正反向距离</a:t>
            </a:r>
            <a:r>
              <a:rPr lang="en-US" altLang="zh-CN" sz="2000">
                <a:latin typeface="Times New Roman" panose="02020603050405020304" pitchFamily="18" charset="0"/>
                <a:cs typeface="Times New Roman" panose="02020603050405020304" pitchFamily="18" charset="0"/>
              </a:rPr>
              <a:t>II</a:t>
            </a:r>
            <a:r>
              <a:rPr lang="zh-CN" altLang="zh-CN" sz="1800"/>
              <a:t>段保护按线路</a:t>
            </a:r>
            <a:r>
              <a:rPr lang="zh-CN" altLang="en-US" sz="1800"/>
              <a:t>（</a:t>
            </a:r>
            <a:r>
              <a:rPr lang="en-US" altLang="zh-CN" sz="1800"/>
              <a:t> 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800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+ L</a:t>
            </a:r>
            <a:r>
              <a:rPr lang="en-US" altLang="zh-CN" sz="1800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zh-CN" altLang="en-US" sz="1800"/>
              <a:t>）</a:t>
            </a:r>
            <a:endParaRPr lang="en-US" altLang="zh-CN" sz="1800"/>
          </a:p>
          <a:p>
            <a:r>
              <a:rPr lang="zh-CN" altLang="zh-CN" sz="1800"/>
              <a:t>整定</a:t>
            </a:r>
            <a:r>
              <a:rPr lang="zh-CN" altLang="en-US" sz="1800"/>
              <a:t>。</a:t>
            </a:r>
            <a:endParaRPr lang="en-US" altLang="zh-CN" sz="1800" b="1">
              <a:solidFill>
                <a:srgbClr val="0663AF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014776" y="1881418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电抗边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</a:p>
        </p:txBody>
      </p:sp>
      <p:sp>
        <p:nvSpPr>
          <p:cNvPr id="12" name="矩形 11"/>
          <p:cNvSpPr/>
          <p:nvPr/>
        </p:nvSpPr>
        <p:spPr>
          <a:xfrm>
            <a:off x="1027600" y="2720597"/>
            <a:ext cx="189507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/>
              <a:t>电阻边</a:t>
            </a:r>
            <a:r>
              <a:rPr lang="en-US" altLang="zh-CN" sz="1800" err="1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1800" baseline="-25000" err="1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zh-CN" altLang="zh-CN" sz="1800"/>
              <a:t>整定</a:t>
            </a:r>
            <a:r>
              <a:rPr lang="zh-CN" altLang="en-US" sz="1800"/>
              <a:t>：</a:t>
            </a:r>
            <a:endParaRPr lang="zh-CN" altLang="en-US" sz="1800" baseline="-25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776" y="3188253"/>
            <a:ext cx="2648962" cy="401666"/>
          </a:xfrm>
          <a:prstGeom prst="rect">
            <a:avLst/>
          </a:prstGeom>
        </p:spPr>
      </p:pic>
      <p:cxnSp>
        <p:nvCxnSpPr>
          <p:cNvPr id="18" name="直接箭头连接符 17"/>
          <p:cNvCxnSpPr/>
          <p:nvPr/>
        </p:nvCxnSpPr>
        <p:spPr>
          <a:xfrm>
            <a:off x="3162088" y="1167082"/>
            <a:ext cx="4438862" cy="275086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5693654" y="4005734"/>
            <a:ext cx="2594749" cy="3347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en-US" sz="1050" kern="100">
                <a:latin typeface="+mn-ea"/>
                <a:cs typeface="Times New Roman" panose="02020603050405020304" pitchFamily="18" charset="0"/>
              </a:rPr>
              <a:t>图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.21 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复线</a:t>
            </a:r>
            <a:r>
              <a:rPr lang="en-US" altLang="zh-CN" sz="1050" kern="100">
                <a:latin typeface="+mn-ea"/>
                <a:cs typeface="Times New Roman" panose="02020603050405020304" pitchFamily="18" charset="0"/>
              </a:rPr>
              <a:t>AT</a:t>
            </a:r>
            <a:r>
              <a:rPr lang="zh-CN" altLang="zh-CN" sz="1050" kern="100">
                <a:latin typeface="+mn-ea"/>
                <a:cs typeface="Times New Roman" panose="02020603050405020304" pitchFamily="18" charset="0"/>
              </a:rPr>
              <a:t>供电方式及保护范围示意图</a:t>
            </a:r>
          </a:p>
        </p:txBody>
      </p:sp>
      <p:sp>
        <p:nvSpPr>
          <p:cNvPr id="20" name="矩形 19"/>
          <p:cNvSpPr/>
          <p:nvPr/>
        </p:nvSpPr>
        <p:spPr>
          <a:xfrm>
            <a:off x="572230" y="3544069"/>
            <a:ext cx="4940300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 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正反向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段保护时限与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cs typeface="Arial" pitchFamily="34" charset="0"/>
              </a:rPr>
              <a:t>正反向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cs typeface="Arial" pitchFamily="34" charset="0"/>
              </a:rPr>
              <a:t>距离</a:t>
            </a:r>
            <a:r>
              <a:rPr lang="en-US" altLang="zh-CN" sz="1800" kern="0">
                <a:solidFill>
                  <a:srgbClr val="3333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cs typeface="Arial" pitchFamily="34" charset="0"/>
              </a:rPr>
              <a:t>段保护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cs typeface="Arial" pitchFamily="34" charset="0"/>
              </a:rPr>
              <a:t>时限相配合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。</a:t>
            </a:r>
            <a:endParaRPr lang="zh-CN" altLang="zh-CN" sz="1800" kern="100">
              <a:solidFill>
                <a:srgbClr val="3333FF"/>
              </a:solidFill>
              <a:effectLst/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b="14763"/>
          <a:stretch>
            <a:fillRect/>
          </a:stretch>
        </p:blipFill>
        <p:spPr>
          <a:xfrm>
            <a:off x="5125530" y="1017544"/>
            <a:ext cx="3972296" cy="3073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658189"/>
      </p:ext>
    </p:extLst>
  </p:cSld>
  <p:clrMapOvr>
    <a:masterClrMapping/>
  </p:clrMapOvr>
  <p:transition spd="med">
    <p:fad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9"/>
          <p:cNvSpPr txBox="1"/>
          <p:nvPr/>
        </p:nvSpPr>
        <p:spPr>
          <a:xfrm>
            <a:off x="43841" y="174663"/>
            <a:ext cx="914400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prstClr val="black"/>
                </a:solidFill>
              </a:rPr>
              <a:t>任务</a:t>
            </a:r>
            <a:r>
              <a:rPr lang="en-US" altLang="zh-CN" sz="2400" b="1">
                <a:solidFill>
                  <a:prstClr val="black"/>
                </a:solidFill>
              </a:rPr>
              <a:t>4  </a:t>
            </a:r>
            <a:r>
              <a:rPr lang="zh-CN" altLang="en-US" sz="2400" b="1">
                <a:solidFill>
                  <a:prstClr val="black"/>
                </a:solidFill>
              </a:rPr>
              <a:t>分区所保护配置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3331" y="63632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066599" y="636327"/>
            <a:ext cx="86890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TextBox 4"/>
          <p:cNvSpPr txBox="1"/>
          <p:nvPr/>
        </p:nvSpPr>
        <p:spPr>
          <a:xfrm>
            <a:off x="723900" y="920750"/>
            <a:ext cx="2070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3.</a:t>
            </a:r>
            <a:r>
              <a:rPr lang="zh-CN" altLang="en-US" sz="2000" b="1">
                <a:solidFill>
                  <a:srgbClr val="0663AF"/>
                </a:solidFill>
              </a:rPr>
              <a:t>电流增量保护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996940" y="1420615"/>
            <a:ext cx="370967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 kern="0">
                <a:latin typeface="+mn-ea"/>
                <a:ea typeface="+mn-ea"/>
                <a:cs typeface="Times New Roman" panose="02020603050405020304" pitchFamily="18" charset="0"/>
              </a:rPr>
              <a:t>整定计算公式为</a:t>
            </a:r>
            <a:r>
              <a:rPr lang="zh-CN" altLang="en-US" sz="1800" kern="0">
                <a:latin typeface="+mn-ea"/>
                <a:ea typeface="+mn-ea"/>
                <a:cs typeface="Times New Roman" panose="02020603050405020304" pitchFamily="18" charset="0"/>
              </a:rPr>
              <a:t>：                    。</a:t>
            </a:r>
            <a:endParaRPr lang="zh-CN" altLang="en-US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0" y="1380733"/>
            <a:ext cx="1473210" cy="470174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996940" y="1910781"/>
            <a:ext cx="564128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。</a:t>
            </a:r>
          </a:p>
        </p:txBody>
      </p:sp>
      <p:sp>
        <p:nvSpPr>
          <p:cNvPr id="10" name="矩形 9"/>
          <p:cNvSpPr/>
          <p:nvPr/>
        </p:nvSpPr>
        <p:spPr>
          <a:xfrm>
            <a:off x="723900" y="2400947"/>
            <a:ext cx="195598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663AF"/>
                </a:solidFill>
              </a:rPr>
              <a:t>4.</a:t>
            </a:r>
            <a:r>
              <a:rPr lang="zh-CN" altLang="en-US" sz="2000" b="1">
                <a:solidFill>
                  <a:srgbClr val="0663AF"/>
                </a:solidFill>
              </a:rPr>
              <a:t>电流速断保护</a:t>
            </a:r>
            <a:endParaRPr lang="en-US" altLang="zh-CN" sz="2000" b="1">
              <a:solidFill>
                <a:srgbClr val="0663AF"/>
              </a:solidFill>
            </a:endParaRPr>
          </a:p>
        </p:txBody>
      </p:sp>
      <mc:AlternateContent>
        <mc:Choice Requires="a14">
          <p:sp>
            <p:nvSpPr>
              <p:cNvPr id="12" name="矩形 11"/>
              <p:cNvSpPr/>
              <p:nvPr/>
            </p:nvSpPr>
            <p:spPr>
              <a:xfrm>
                <a:off x="996940" y="2870034"/>
                <a:ext cx="353276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1pPr>
                <a:lvl2pPr marL="342900" lvl="1" indent="1143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2pPr>
                <a:lvl3pPr marL="685800" lvl="2" indent="2286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3pPr>
                <a:lvl4pPr marL="1028700" lvl="3" indent="3429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4pPr>
                <a:lvl5pPr marL="1371600" lvl="4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5pPr>
                <a:lvl6pPr marL="2286000" lvl="5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6pPr>
                <a:lvl7pPr marL="2743200" lvl="6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7pPr>
                <a:lvl8pPr marL="3200400" lvl="7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8pPr>
                <a:lvl9pPr marL="3657600" lvl="8" indent="457200" algn="l" defTabSz="6858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1300" b="0" i="0" u="none" kern="1200" baseline="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zh-CN" sz="1800" kern="0"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整定计算公式为：</a:t>
                </a:r>
                <a:r>
                  <a:rPr lang="en-US" altLang="zh-CN" sz="1800" i="1" kern="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rPr>
                  <a:t>I</a:t>
                </a:r>
                <a:r>
                  <a:rPr lang="en-US" altLang="zh-CN" sz="1800" kern="0" baseline="-2500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rPr>
                  <a:t>set</a:t>
                </a:r>
                <a:r>
                  <a:rPr lang="en-US" altLang="zh-CN" sz="1800" kern="0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rPr>
                  <a:t>=K</a:t>
                </a:r>
                <a:r>
                  <a:rPr lang="en-US" altLang="zh-CN" sz="1800" kern="0" baseline="-25000" err="1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rPr>
                  <a:t>rel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zh-CN" altLang="zh-CN" sz="1800" i="1" ker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en-US" altLang="zh-CN" sz="1800" i="1" kern="0">
                              <a:effectLst/>
                              <a:latin typeface="Cambria Math" panose="02040503050406030204" pitchFamily="18" charset="0"/>
                              <a:ea typeface="宋体" pitchFamily="2" charset="-122"/>
                              <a:cs typeface="Times New Roman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US" altLang="zh-CN" sz="1800" i="1" kern="0">
                              <a:effectLst/>
                              <a:latin typeface="Cambria Math" panose="02040503050406030204" pitchFamily="18" charset="0"/>
                              <a:ea typeface="宋体" pitchFamily="2" charset="-122"/>
                              <a:cs typeface="Times New Roman" pitchFamily="18" charset="0"/>
                            </a:rPr>
                            <m:t>𝑙𝑜𝑐</m:t>
                          </m:r>
                          <m:r>
                            <a:rPr lang="en-US" altLang="zh-CN" sz="1800" i="1" kern="0">
                              <a:effectLst/>
                              <a:latin typeface="Cambria Math" panose="02040503050406030204" pitchFamily="18" charset="0"/>
                              <a:ea typeface="宋体" pitchFamily="2" charset="-122"/>
                              <a:cs typeface="Times New Roman" pitchFamily="18" charset="0"/>
                            </a:rPr>
                            <m:t>.</m:t>
                          </m:r>
                          <m:r>
                            <a:rPr lang="en-US" altLang="zh-CN" sz="1800" i="1" kern="0">
                              <a:effectLst/>
                              <a:latin typeface="Cambria Math" panose="02040503050406030204" pitchFamily="18" charset="0"/>
                              <a:ea typeface="宋体" pitchFamily="2" charset="-122"/>
                              <a:cs typeface="Times New Roman" pitchFamily="18" charset="0"/>
                            </a:rPr>
                            <m:t>𝑚𝑎𝑥</m:t>
                          </m:r>
                        </m:sub>
                      </m:sSub>
                    </m:oMath>
                  </m:oMathPara>
                </a14:m>
                <a:r>
                  <a:rPr lang="en-US" altLang="zh-CN" sz="1800" kern="0">
                    <a:effectLst/>
                    <a:latin typeface="Times New Roman" panose="02020603050405020304" pitchFamily="18" charset="0"/>
                    <a:ea typeface="宋体" panose="02010600030101010101" pitchFamily="2" charset="-122"/>
                  </a:rPr>
                  <a:t> </a:t>
                </a:r>
                <a:endParaRPr lang="zh-CN" altLang="en-US" sz="1800"/>
              </a:p>
            </p:txBody>
          </p:sp>
        </mc:Choice>
        <mc:Fallback>
          <p:sp>
            <p:nvSpPr>
              <p:cNvPr id="12" name="矩形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6940" y="2870034"/>
                <a:ext cx="3532762" cy="369332"/>
              </a:xfrm>
              <a:prstGeom prst="rect">
                <a:avLst/>
              </a:prstGeom>
              <a:blipFill rotWithShape="0">
                <a:blip r:embed="rId3"/>
                <a:stretch>
                  <a:fillRect l="-1554" t="-13333" b="-2833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矩形 26"/>
          <p:cNvSpPr/>
          <p:nvPr/>
        </p:nvSpPr>
        <p:spPr>
          <a:xfrm>
            <a:off x="1042097" y="3360200"/>
            <a:ext cx="564128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286000" lvl="5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743200" lvl="6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3200400" lvl="7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3657600" lvl="8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时限与电力机车保护动作时限配合，一般取</a:t>
            </a:r>
            <a:r>
              <a:rPr lang="en-US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0.1s</a:t>
            </a:r>
            <a:r>
              <a:rPr lang="zh-CN" altLang="zh-CN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左右</a:t>
            </a:r>
            <a:r>
              <a:rPr lang="zh-CN" altLang="en-US" sz="1800" kern="0">
                <a:solidFill>
                  <a:srgbClr val="3333FF"/>
                </a:solidFill>
                <a:latin typeface="+mn-ea"/>
                <a:ea typeface="+mn-ea"/>
                <a:cs typeface="Arial" pitchFamily="34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559218555"/>
      </p:ext>
    </p:extLst>
  </p:cSld>
  <p:clrMapOvr>
    <a:masterClrMapping/>
  </p:clrMapOvr>
  <p:transition spd="med">
    <p:fad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https://d.book118.com/455221341124011034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Franklin Gothic Medium</vt:lpstr>
      <vt:lpstr>微软雅黑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2024-08-29T21:13:53.346</cp:lastPrinted>
  <dcterms:created xsi:type="dcterms:W3CDTF">2024-08-29T13:13:53Z</dcterms:created>
  <dcterms:modified xsi:type="dcterms:W3CDTF">2024-08-29T13:13:55Z</dcterms:modified>
</cp:coreProperties>
</file>