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1" r:id="rId24"/>
  </p:sldIdLst>
  <p:sldSz cx="9144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66E710-EC1E-4F02-AC83-E0614371F7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310A78-6691-4E97-92F9-2DC5825699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7AFF01-97D7-403B-9D82-EB0CC5E1F8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7AC3C2-23B5-44CC-8AFF-8B4BF1E342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FC4CDB2-2E60-47F3-87A5-14AC502413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9DB24E8-4E2B-4C20-9DAB-33C670EFE2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2E74501-3362-4698-9447-81DBD1C73F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B03BAA-7ABD-4E6B-83A0-8D5600E632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E65657-75CB-4ABD-9E87-309A5AB4B4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27E339-3FBC-47B1-A9E1-6BD64C04CD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186BFF-874F-445B-B5F4-FC28566888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image" Target="../media/image1.png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09600" y="6172200"/>
            <a:ext cx="7924800" cy="0"/>
          </a:xfrm>
          <a:custGeom>
            <a:rect l="l" t="t" r="r" b="b"/>
            <a:pathLst>
              <a:path w="7924800">
                <a:moveTo>
                  <a:pt x="0" y="0"/>
                </a:moveTo>
                <a:lnTo>
                  <a:pt x="7924800" y="0"/>
                </a:lnTo>
              </a:path>
            </a:pathLst>
          </a:custGeom>
          <a:ln w="3175">
            <a:solidFill>
              <a:srgbClr val="CC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47052" y="666431"/>
            <a:ext cx="5410042" cy="5949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74028" y="1385570"/>
            <a:ext cx="7950200" cy="51855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0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4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5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6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7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8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9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5234114042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685800" y="2389187"/>
            <a:ext cx="7772400" cy="114300"/>
            <a:chOff x="685800" y="2389187"/>
            <a:chExt cx="7772400" cy="114300"/>
          </a:xfrm>
        </p:grpSpPr>
        <p:sp>
          <p:nvSpPr>
            <p:cNvPr id="3" name="object 3"/>
            <p:cNvSpPr/>
            <p:nvPr/>
          </p:nvSpPr>
          <p:spPr>
            <a:xfrm>
              <a:off x="685800" y="2393949"/>
              <a:ext cx="4803775" cy="109855"/>
            </a:xfrm>
            <a:custGeom>
              <a:rect l="l" t="t" r="r" b="b"/>
              <a:pathLst>
                <a:path w="4803775" h="109855">
                  <a:moveTo>
                    <a:pt x="4803152" y="0"/>
                  </a:moveTo>
                  <a:lnTo>
                    <a:pt x="0" y="0"/>
                  </a:lnTo>
                  <a:lnTo>
                    <a:pt x="0" y="109550"/>
                  </a:lnTo>
                  <a:lnTo>
                    <a:pt x="4803152" y="109550"/>
                  </a:lnTo>
                  <a:lnTo>
                    <a:pt x="4803152" y="0"/>
                  </a:lnTo>
                  <a:close/>
                </a:path>
              </a:pathLst>
            </a:custGeom>
            <a:solidFill>
              <a:srgbClr val="CC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685800" y="2393950"/>
              <a:ext cx="7772400" cy="0"/>
            </a:xfrm>
            <a:custGeom>
              <a:rect l="l" t="t" r="r" b="b"/>
              <a:pathLst>
                <a:path w="7772400">
                  <a:moveTo>
                    <a:pt x="0" y="0"/>
                  </a:moveTo>
                  <a:lnTo>
                    <a:pt x="7772400" y="0"/>
                  </a:lnTo>
                </a:path>
              </a:pathLst>
            </a:custGeom>
            <a:ln w="9525">
              <a:solidFill>
                <a:srgbClr val="CC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25599" y="2389663"/>
            <a:ext cx="589280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spc="-10"/>
              <a:t>我是做企划的！</a:t>
            </a:r>
            <a:endParaRPr sz="6600"/>
          </a:p>
        </p:txBody>
      </p:sp>
      <p:sp>
        <p:nvSpPr>
          <p:cNvPr id="6" name="object 6"/>
          <p:cNvSpPr txBox="1"/>
          <p:nvPr/>
        </p:nvSpPr>
        <p:spPr>
          <a:xfrm>
            <a:off x="3161664" y="3743043"/>
            <a:ext cx="282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Arial"/>
                <a:cs typeface="Arial"/>
              </a:rPr>
              <a:t>——2011</a:t>
            </a:r>
            <a:r>
              <a:rPr sz="1800" spc="-10">
                <a:latin typeface="宋体"/>
                <a:cs typeface="宋体"/>
              </a:rPr>
              <a:t>年企划部培训文件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07854" y="5270217"/>
            <a:ext cx="17284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>
                <a:latin typeface="Arial"/>
                <a:cs typeface="Arial"/>
              </a:rPr>
              <a:t>2011</a:t>
            </a:r>
            <a:r>
              <a:rPr sz="1800">
                <a:latin typeface="宋体"/>
                <a:cs typeface="宋体"/>
              </a:rPr>
              <a:t>年</a:t>
            </a:r>
            <a:r>
              <a:rPr sz="1800" spc="-10">
                <a:latin typeface="Arial"/>
                <a:cs typeface="Arial"/>
              </a:rPr>
              <a:t>10</a:t>
            </a:r>
            <a:r>
              <a:rPr sz="1800">
                <a:latin typeface="宋体"/>
                <a:cs typeface="宋体"/>
              </a:rPr>
              <a:t>月</a:t>
            </a:r>
            <a:r>
              <a:rPr sz="1800" spc="-10">
                <a:latin typeface="Arial"/>
                <a:cs typeface="Arial"/>
              </a:rPr>
              <a:t>30</a:t>
            </a:r>
            <a:r>
              <a:rPr sz="1800" spc="-50">
                <a:latin typeface="宋体"/>
                <a:cs typeface="宋体"/>
              </a:rPr>
              <a:t>日</a:t>
            </a:r>
            <a:endParaRPr sz="1800">
              <a:latin typeface="宋体"/>
              <a:cs typeface="宋体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38100" y="0"/>
            <a:ext cx="91059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609600" y="6172200"/>
            <a:ext cx="7924800" cy="0"/>
          </a:xfrm>
          <a:custGeom>
            <a:rect l="l" t="t" r="r" b="b"/>
            <a:pathLst>
              <a:path w="7924800">
                <a:moveTo>
                  <a:pt x="0" y="0"/>
                </a:moveTo>
                <a:lnTo>
                  <a:pt x="7924800" y="0"/>
                </a:lnTo>
              </a:path>
            </a:pathLst>
          </a:custGeom>
          <a:ln w="3175">
            <a:solidFill>
              <a:srgbClr val="CC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50290" y="2103120"/>
            <a:ext cx="63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">
                <a:latin typeface="Microsoft JhengHei"/>
                <a:cs typeface="Microsoft JhengHei"/>
              </a:rPr>
              <a:t>销售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50290" y="4224218"/>
            <a:ext cx="63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">
                <a:latin typeface="Microsoft JhengHei"/>
                <a:cs typeface="Microsoft JhengHei"/>
              </a:rPr>
              <a:t>企划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938078" y="1169670"/>
            <a:ext cx="2797175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72639"/>
              </a:tabLst>
            </a:pPr>
            <a:r>
              <a:rPr sz="2800"/>
              <a:t>思考角</a:t>
            </a:r>
            <a:r>
              <a:rPr sz="2800" spc="-50"/>
              <a:t>度</a:t>
            </a:r>
            <a:r>
              <a:rPr sz="2800"/>
              <a:t>	动</a:t>
            </a:r>
            <a:r>
              <a:rPr sz="2800" spc="-50"/>
              <a:t>作</a:t>
            </a:r>
            <a:endParaRPr sz="2800"/>
          </a:p>
          <a:p>
            <a:pPr marL="12700">
              <a:lnSpc>
                <a:spcPct val="100000"/>
              </a:lnSpc>
              <a:tabLst>
                <a:tab pos="2072639"/>
              </a:tabLst>
            </a:pPr>
            <a:r>
              <a:rPr sz="2800" spc="-50"/>
              <a:t>度</a:t>
            </a:r>
            <a:r>
              <a:rPr sz="2800"/>
              <a:t>	</a:t>
            </a:r>
            <a:r>
              <a:rPr sz="2800" spc="-50"/>
              <a:t>作</a:t>
            </a:r>
            <a:endParaRPr sz="2800"/>
          </a:p>
        </p:txBody>
      </p:sp>
      <p:sp>
        <p:nvSpPr>
          <p:cNvPr id="6" name="object 6"/>
          <p:cNvSpPr txBox="1"/>
          <p:nvPr/>
        </p:nvSpPr>
        <p:spPr>
          <a:xfrm>
            <a:off x="2490152" y="1169670"/>
            <a:ext cx="1854200" cy="1324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3425" marR="402590">
              <a:lnSpc>
                <a:spcPct val="100000"/>
              </a:lnSpc>
              <a:spcBef>
                <a:spcPts val="100"/>
              </a:spcBef>
            </a:pPr>
            <a:r>
              <a:rPr sz="2800" b="1" spc="-25">
                <a:latin typeface="Microsoft JhengHei"/>
                <a:cs typeface="Microsoft JhengHei"/>
              </a:rPr>
              <a:t>目的</a:t>
            </a:r>
            <a:r>
              <a:rPr sz="2800" b="1" spc="-50">
                <a:latin typeface="Microsoft JhengHei"/>
                <a:cs typeface="Microsoft JhengHei"/>
              </a:rPr>
              <a:t>的</a:t>
            </a:r>
            <a:endParaRPr sz="28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b="1" spc="-10">
                <a:solidFill>
                  <a:srgbClr val="9933FF"/>
                </a:solidFill>
                <a:latin typeface="Microsoft JhengHei"/>
                <a:cs typeface="Microsoft JhengHei"/>
              </a:rPr>
              <a:t>如何卖得更多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77477" y="4224218"/>
            <a:ext cx="12446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5">
                <a:solidFill>
                  <a:srgbClr val="9933FF"/>
                </a:solidFill>
                <a:latin typeface="Microsoft JhengHei"/>
                <a:cs typeface="Microsoft JhengHei"/>
              </a:rPr>
              <a:t>如何去卖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908175" y="2205037"/>
            <a:ext cx="488950" cy="252729"/>
          </a:xfrm>
          <a:custGeom>
            <a:rect l="l" t="t" r="r" b="b"/>
            <a:pathLst>
              <a:path w="488950" h="252728">
                <a:moveTo>
                  <a:pt x="214322" y="252412"/>
                </a:moveTo>
                <a:lnTo>
                  <a:pt x="214322" y="188911"/>
                </a:lnTo>
                <a:lnTo>
                  <a:pt x="0" y="188911"/>
                </a:lnTo>
                <a:lnTo>
                  <a:pt x="0" y="63500"/>
                </a:lnTo>
                <a:lnTo>
                  <a:pt x="214322" y="63500"/>
                </a:lnTo>
                <a:lnTo>
                  <a:pt x="214322" y="0"/>
                </a:lnTo>
                <a:lnTo>
                  <a:pt x="488950" y="126206"/>
                </a:lnTo>
                <a:lnTo>
                  <a:pt x="214322" y="252412"/>
                </a:lnTo>
                <a:close/>
              </a:path>
            </a:pathLst>
          </a:custGeom>
          <a:solidFill>
            <a:srgbClr val="CC99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908175" y="4292600"/>
            <a:ext cx="488950" cy="252729"/>
          </a:xfrm>
          <a:custGeom>
            <a:rect l="l" t="t" r="r" b="b"/>
            <a:pathLst>
              <a:path w="488950" h="252727">
                <a:moveTo>
                  <a:pt x="214322" y="252412"/>
                </a:moveTo>
                <a:lnTo>
                  <a:pt x="214322" y="188911"/>
                </a:lnTo>
                <a:lnTo>
                  <a:pt x="0" y="188911"/>
                </a:lnTo>
                <a:lnTo>
                  <a:pt x="0" y="63500"/>
                </a:lnTo>
                <a:lnTo>
                  <a:pt x="214322" y="63500"/>
                </a:lnTo>
                <a:lnTo>
                  <a:pt x="214322" y="0"/>
                </a:lnTo>
                <a:lnTo>
                  <a:pt x="488950" y="126206"/>
                </a:lnTo>
                <a:lnTo>
                  <a:pt x="214322" y="252412"/>
                </a:lnTo>
                <a:close/>
              </a:path>
            </a:pathLst>
          </a:custGeom>
          <a:solidFill>
            <a:srgbClr val="CC99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5153978" y="4224218"/>
            <a:ext cx="63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">
                <a:solidFill>
                  <a:srgbClr val="0000CC"/>
                </a:solidFill>
                <a:latin typeface="Microsoft JhengHei"/>
                <a:cs typeface="Microsoft JhengHei"/>
              </a:rPr>
              <a:t>深度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427537" y="2192337"/>
            <a:ext cx="541655" cy="287655"/>
          </a:xfrm>
          <a:custGeom>
            <a:rect l="l" t="t" r="r" b="b"/>
            <a:pathLst>
              <a:path w="541654" h="287655">
                <a:moveTo>
                  <a:pt x="16916" y="71437"/>
                </a:moveTo>
                <a:lnTo>
                  <a:pt x="0" y="71437"/>
                </a:lnTo>
                <a:lnTo>
                  <a:pt x="0" y="215912"/>
                </a:lnTo>
                <a:lnTo>
                  <a:pt x="16916" y="215912"/>
                </a:lnTo>
                <a:lnTo>
                  <a:pt x="16916" y="71437"/>
                </a:lnTo>
                <a:close/>
              </a:path>
              <a:path w="541654" h="287655">
                <a:moveTo>
                  <a:pt x="67665" y="71437"/>
                </a:moveTo>
                <a:lnTo>
                  <a:pt x="33832" y="71437"/>
                </a:lnTo>
                <a:lnTo>
                  <a:pt x="33832" y="215912"/>
                </a:lnTo>
                <a:lnTo>
                  <a:pt x="67665" y="215912"/>
                </a:lnTo>
                <a:lnTo>
                  <a:pt x="67665" y="71437"/>
                </a:lnTo>
                <a:close/>
              </a:path>
              <a:path w="541654" h="287655">
                <a:moveTo>
                  <a:pt x="541337" y="143675"/>
                </a:moveTo>
                <a:lnTo>
                  <a:pt x="284670" y="0"/>
                </a:lnTo>
                <a:lnTo>
                  <a:pt x="284670" y="71437"/>
                </a:lnTo>
                <a:lnTo>
                  <a:pt x="84582" y="71437"/>
                </a:lnTo>
                <a:lnTo>
                  <a:pt x="84582" y="215912"/>
                </a:lnTo>
                <a:lnTo>
                  <a:pt x="284670" y="215912"/>
                </a:lnTo>
                <a:lnTo>
                  <a:pt x="284670" y="287337"/>
                </a:lnTo>
                <a:lnTo>
                  <a:pt x="541337" y="143675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440237" y="4292600"/>
            <a:ext cx="541655" cy="287655"/>
          </a:xfrm>
          <a:custGeom>
            <a:rect l="l" t="t" r="r" b="b"/>
            <a:pathLst>
              <a:path w="541654" h="287654">
                <a:moveTo>
                  <a:pt x="16916" y="71437"/>
                </a:moveTo>
                <a:lnTo>
                  <a:pt x="0" y="71437"/>
                </a:lnTo>
                <a:lnTo>
                  <a:pt x="0" y="215912"/>
                </a:lnTo>
                <a:lnTo>
                  <a:pt x="16916" y="215912"/>
                </a:lnTo>
                <a:lnTo>
                  <a:pt x="16916" y="71437"/>
                </a:lnTo>
                <a:close/>
              </a:path>
              <a:path w="541654" h="287654">
                <a:moveTo>
                  <a:pt x="67665" y="71437"/>
                </a:moveTo>
                <a:lnTo>
                  <a:pt x="33832" y="71437"/>
                </a:lnTo>
                <a:lnTo>
                  <a:pt x="33832" y="215912"/>
                </a:lnTo>
                <a:lnTo>
                  <a:pt x="67665" y="215912"/>
                </a:lnTo>
                <a:lnTo>
                  <a:pt x="67665" y="71437"/>
                </a:lnTo>
                <a:close/>
              </a:path>
              <a:path w="541654" h="287654">
                <a:moveTo>
                  <a:pt x="541337" y="143675"/>
                </a:moveTo>
                <a:lnTo>
                  <a:pt x="284670" y="0"/>
                </a:lnTo>
                <a:lnTo>
                  <a:pt x="284670" y="71437"/>
                </a:lnTo>
                <a:lnTo>
                  <a:pt x="84582" y="71437"/>
                </a:lnTo>
                <a:lnTo>
                  <a:pt x="84582" y="215912"/>
                </a:lnTo>
                <a:lnTo>
                  <a:pt x="284670" y="215912"/>
                </a:lnTo>
                <a:lnTo>
                  <a:pt x="284670" y="287337"/>
                </a:lnTo>
                <a:lnTo>
                  <a:pt x="541337" y="143675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5082541" y="2103120"/>
            <a:ext cx="26511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28189"/>
              </a:tabLst>
            </a:pPr>
            <a:r>
              <a:rPr sz="2400" b="1">
                <a:solidFill>
                  <a:srgbClr val="0000CC"/>
                </a:solidFill>
                <a:latin typeface="Microsoft JhengHei"/>
                <a:cs typeface="Microsoft JhengHei"/>
              </a:rPr>
              <a:t>点</a:t>
            </a:r>
            <a:r>
              <a:rPr sz="2400" b="1" spc="-50">
                <a:solidFill>
                  <a:srgbClr val="0000CC"/>
                </a:solidFill>
                <a:latin typeface="Microsoft JhengHei"/>
                <a:cs typeface="Microsoft JhengHei"/>
              </a:rPr>
              <a:t>面</a:t>
            </a:r>
            <a:r>
              <a:rPr sz="2400" b="1">
                <a:solidFill>
                  <a:srgbClr val="0000CC"/>
                </a:solidFill>
                <a:latin typeface="Microsoft JhengHei"/>
                <a:cs typeface="Microsoft JhengHei"/>
              </a:rPr>
              <a:t>	</a:t>
            </a:r>
            <a:r>
              <a:rPr sz="2400" b="1">
                <a:solidFill>
                  <a:srgbClr val="FF0000"/>
                </a:solidFill>
                <a:latin typeface="Microsoft JhengHei"/>
                <a:cs typeface="Microsoft JhengHei"/>
              </a:rPr>
              <a:t>推</a:t>
            </a:r>
            <a:r>
              <a:rPr sz="2400" b="1" spc="-50">
                <a:solidFill>
                  <a:srgbClr val="FF0000"/>
                </a:solidFill>
                <a:latin typeface="Microsoft JhengHei"/>
                <a:cs typeface="Microsoft JhengHei"/>
              </a:rPr>
              <a:t>力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78040" y="4224218"/>
            <a:ext cx="63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">
                <a:solidFill>
                  <a:srgbClr val="FF0000"/>
                </a:solidFill>
                <a:latin typeface="Microsoft JhengHei"/>
                <a:cs typeface="Microsoft JhengHei"/>
              </a:rPr>
              <a:t>拉力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013449" y="2203450"/>
            <a:ext cx="719455" cy="288925"/>
          </a:xfrm>
          <a:custGeom>
            <a:rect l="l" t="t" r="r" b="b"/>
            <a:pathLst>
              <a:path w="719454" h="288925">
                <a:moveTo>
                  <a:pt x="387335" y="288925"/>
                </a:moveTo>
                <a:lnTo>
                  <a:pt x="387335" y="228598"/>
                </a:lnTo>
                <a:lnTo>
                  <a:pt x="0" y="228598"/>
                </a:lnTo>
                <a:lnTo>
                  <a:pt x="193244" y="144462"/>
                </a:lnTo>
                <a:lnTo>
                  <a:pt x="0" y="60326"/>
                </a:lnTo>
                <a:lnTo>
                  <a:pt x="387335" y="60326"/>
                </a:lnTo>
                <a:lnTo>
                  <a:pt x="387335" y="0"/>
                </a:lnTo>
                <a:lnTo>
                  <a:pt x="719137" y="144462"/>
                </a:lnTo>
                <a:lnTo>
                  <a:pt x="387335" y="288925"/>
                </a:lnTo>
                <a:close/>
              </a:path>
            </a:pathLst>
          </a:custGeom>
          <a:solidFill>
            <a:srgbClr val="FF33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013449" y="4292600"/>
            <a:ext cx="719455" cy="288925"/>
          </a:xfrm>
          <a:custGeom>
            <a:rect l="l" t="t" r="r" b="b"/>
            <a:pathLst>
              <a:path w="719454" h="288925">
                <a:moveTo>
                  <a:pt x="387335" y="288925"/>
                </a:moveTo>
                <a:lnTo>
                  <a:pt x="387335" y="228598"/>
                </a:lnTo>
                <a:lnTo>
                  <a:pt x="0" y="228598"/>
                </a:lnTo>
                <a:lnTo>
                  <a:pt x="193244" y="144462"/>
                </a:lnTo>
                <a:lnTo>
                  <a:pt x="0" y="60326"/>
                </a:lnTo>
                <a:lnTo>
                  <a:pt x="387335" y="60326"/>
                </a:lnTo>
                <a:lnTo>
                  <a:pt x="387335" y="0"/>
                </a:lnTo>
                <a:lnTo>
                  <a:pt x="719137" y="144462"/>
                </a:lnTo>
                <a:lnTo>
                  <a:pt x="387335" y="288925"/>
                </a:lnTo>
                <a:close/>
              </a:path>
            </a:pathLst>
          </a:custGeom>
          <a:solidFill>
            <a:srgbClr val="FF33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609600" y="6172200"/>
            <a:ext cx="7924800" cy="0"/>
          </a:xfrm>
          <a:custGeom>
            <a:rect l="l" t="t" r="r" b="b"/>
            <a:pathLst>
              <a:path w="7924800">
                <a:moveTo>
                  <a:pt x="0" y="0"/>
                </a:moveTo>
                <a:lnTo>
                  <a:pt x="7924800" y="0"/>
                </a:lnTo>
              </a:path>
            </a:pathLst>
          </a:custGeom>
          <a:ln w="3175">
            <a:solidFill>
              <a:srgbClr val="CC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5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"/>
              <a:t>企划的工作职责：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1164590" y="1983839"/>
            <a:ext cx="6611620" cy="4587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SzPct val="101785"/>
              <a:buFont typeface="Arial"/>
              <a:buAutoNum type="arabicPeriod"/>
              <a:tabLst>
                <a:tab pos="355600"/>
              </a:tabLst>
            </a:pPr>
            <a:r>
              <a:rPr sz="2800" b="1">
                <a:latin typeface="Microsoft JhengHei"/>
                <a:cs typeface="Microsoft JhengHei"/>
              </a:rPr>
              <a:t>负责规划</a:t>
            </a:r>
            <a:r>
              <a:rPr sz="2800" b="1">
                <a:latin typeface="Arial"/>
                <a:cs typeface="Arial"/>
              </a:rPr>
              <a:t>/</a:t>
            </a:r>
            <a:r>
              <a:rPr sz="2800" b="1">
                <a:latin typeface="Microsoft JhengHei"/>
                <a:cs typeface="Microsoft JhengHei"/>
              </a:rPr>
              <a:t>设计</a:t>
            </a:r>
            <a:r>
              <a:rPr sz="2800" b="1">
                <a:latin typeface="Arial"/>
                <a:cs typeface="Arial"/>
              </a:rPr>
              <a:t>/</a:t>
            </a:r>
            <a:r>
              <a:rPr sz="2800" b="1" spc="-5">
                <a:latin typeface="Microsoft JhengHei"/>
                <a:cs typeface="Microsoft JhengHei"/>
              </a:rPr>
              <a:t>推进企业品牌宣传推广、</a:t>
            </a:r>
            <a:endParaRPr sz="2800">
              <a:latin typeface="Microsoft JhengHei"/>
              <a:cs typeface="Microsoft JhengHei"/>
            </a:endParaRPr>
          </a:p>
          <a:p>
            <a:pPr marL="354965">
              <a:lnSpc>
                <a:spcPct val="100000"/>
              </a:lnSpc>
              <a:spcBef>
                <a:spcPts val="2255"/>
              </a:spcBef>
            </a:pPr>
            <a:r>
              <a:rPr sz="2800" b="1" spc="-10">
                <a:latin typeface="Microsoft JhengHei"/>
                <a:cs typeface="Microsoft JhengHei"/>
              </a:rPr>
              <a:t>消费者促销活动。</a:t>
            </a:r>
            <a:endParaRPr sz="2800">
              <a:latin typeface="Microsoft JhengHei"/>
              <a:cs typeface="Microsoft JhengHei"/>
            </a:endParaRPr>
          </a:p>
          <a:p>
            <a:pPr marL="355600" indent="-342900">
              <a:lnSpc>
                <a:spcPct val="100000"/>
              </a:lnSpc>
              <a:spcBef>
                <a:spcPts val="1970"/>
              </a:spcBef>
              <a:buSzPct val="101785"/>
              <a:buFont typeface="Arial"/>
              <a:buAutoNum type="arabicPeriod" startAt="2"/>
              <a:tabLst>
                <a:tab pos="355600"/>
              </a:tabLst>
            </a:pPr>
            <a:r>
              <a:rPr sz="2800" b="1" spc="-5">
                <a:latin typeface="Microsoft JhengHei"/>
                <a:cs typeface="Microsoft JhengHei"/>
              </a:rPr>
              <a:t>负责市场信息的收集、整理、分析</a:t>
            </a:r>
            <a:endParaRPr sz="2800">
              <a:latin typeface="Microsoft JhengHei"/>
              <a:cs typeface="Microsoft JhengHei"/>
            </a:endParaRPr>
          </a:p>
          <a:p>
            <a:pPr marL="355600" marR="202565">
              <a:lnSpc>
                <a:spcPts val="5380"/>
              </a:lnSpc>
              <a:spcBef>
                <a:spcPts val="500"/>
              </a:spcBef>
            </a:pPr>
            <a:r>
              <a:rPr sz="2800" b="1" spc="-5">
                <a:latin typeface="Microsoft JhengHei"/>
                <a:cs typeface="Microsoft JhengHei"/>
              </a:rPr>
              <a:t>析、总结并反馈至总部，确保总部能了了解市场上最新动态。</a:t>
            </a:r>
            <a:endParaRPr sz="2800">
              <a:latin typeface="Microsoft JhengHei"/>
              <a:cs typeface="Microsoft JhengHei"/>
            </a:endParaRPr>
          </a:p>
          <a:p>
            <a:pPr marL="355600" indent="-342900">
              <a:lnSpc>
                <a:spcPct val="100000"/>
              </a:lnSpc>
              <a:spcBef>
                <a:spcPts val="1445"/>
              </a:spcBef>
              <a:buSzPct val="101785"/>
              <a:buFont typeface="Arial"/>
              <a:buAutoNum type="arabicPeriod" startAt="3"/>
              <a:tabLst>
                <a:tab pos="355600"/>
              </a:tabLst>
            </a:pPr>
            <a:r>
              <a:rPr sz="2800" b="1" spc="-5">
                <a:latin typeface="Microsoft JhengHei"/>
                <a:cs typeface="Microsoft JhengHei"/>
              </a:rPr>
              <a:t>需对销售部提出的行销计划、稿件提出</a:t>
            </a:r>
            <a:endParaRPr sz="2800">
              <a:latin typeface="Microsoft JhengHei"/>
              <a:cs typeface="Microsoft JhengHei"/>
            </a:endParaRPr>
          </a:p>
          <a:p>
            <a:pPr marL="355600">
              <a:lnSpc>
                <a:spcPct val="100000"/>
              </a:lnSpc>
              <a:spcBef>
                <a:spcPts val="2005"/>
              </a:spcBef>
            </a:pPr>
            <a:r>
              <a:rPr sz="2800" b="1" spc="-5">
                <a:latin typeface="Microsoft JhengHei"/>
                <a:cs typeface="Microsoft JhengHei"/>
              </a:rPr>
              <a:t>出基于市场角度的建议。</a:t>
            </a:r>
            <a:endParaRPr sz="2800">
              <a:latin typeface="Microsoft JhengHei"/>
              <a:cs typeface="Microsoft JhengHe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356100" y="2349499"/>
            <a:ext cx="1440180" cy="431800"/>
          </a:xfrm>
          <a:custGeom>
            <a:rect l="l" t="t" r="r" b="b"/>
            <a:pathLst>
              <a:path w="1440179" h="431800">
                <a:moveTo>
                  <a:pt x="0" y="215900"/>
                </a:moveTo>
                <a:lnTo>
                  <a:pt x="12982" y="174874"/>
                </a:lnTo>
                <a:lnTo>
                  <a:pt x="50317" y="136446"/>
                </a:lnTo>
                <a:lnTo>
                  <a:pt x="109592" y="101341"/>
                </a:lnTo>
                <a:lnTo>
                  <a:pt x="146703" y="85261"/>
                </a:lnTo>
                <a:lnTo>
                  <a:pt x="188394" y="70283"/>
                </a:lnTo>
                <a:lnTo>
                  <a:pt x="234363" y="56497"/>
                </a:lnTo>
                <a:lnTo>
                  <a:pt x="284309" y="43994"/>
                </a:lnTo>
                <a:lnTo>
                  <a:pt x="337930" y="32865"/>
                </a:lnTo>
                <a:lnTo>
                  <a:pt x="394924" y="23200"/>
                </a:lnTo>
                <a:lnTo>
                  <a:pt x="454989" y="15089"/>
                </a:lnTo>
                <a:lnTo>
                  <a:pt x="517824" y="8623"/>
                </a:lnTo>
                <a:lnTo>
                  <a:pt x="583127" y="3893"/>
                </a:lnTo>
                <a:lnTo>
                  <a:pt x="650597" y="988"/>
                </a:lnTo>
                <a:lnTo>
                  <a:pt x="719931" y="0"/>
                </a:lnTo>
                <a:lnTo>
                  <a:pt x="789265" y="988"/>
                </a:lnTo>
                <a:lnTo>
                  <a:pt x="856734" y="3892"/>
                </a:lnTo>
                <a:lnTo>
                  <a:pt x="922037" y="8623"/>
                </a:lnTo>
                <a:lnTo>
                  <a:pt x="984872" y="15089"/>
                </a:lnTo>
                <a:lnTo>
                  <a:pt x="1044938" y="23200"/>
                </a:lnTo>
                <a:lnTo>
                  <a:pt x="1101932" y="32865"/>
                </a:lnTo>
                <a:lnTo>
                  <a:pt x="1155552" y="43994"/>
                </a:lnTo>
                <a:lnTo>
                  <a:pt x="1205498" y="56497"/>
                </a:lnTo>
                <a:lnTo>
                  <a:pt x="1251468" y="70283"/>
                </a:lnTo>
                <a:lnTo>
                  <a:pt x="1293159" y="85261"/>
                </a:lnTo>
                <a:lnTo>
                  <a:pt x="1330270" y="101341"/>
                </a:lnTo>
                <a:lnTo>
                  <a:pt x="1389545" y="136446"/>
                </a:lnTo>
                <a:lnTo>
                  <a:pt x="1426881" y="174873"/>
                </a:lnTo>
                <a:lnTo>
                  <a:pt x="1439862" y="215899"/>
                </a:lnTo>
                <a:lnTo>
                  <a:pt x="1436567" y="236692"/>
                </a:lnTo>
                <a:lnTo>
                  <a:pt x="1426881" y="256925"/>
                </a:lnTo>
                <a:lnTo>
                  <a:pt x="1389546" y="295353"/>
                </a:lnTo>
                <a:lnTo>
                  <a:pt x="1330270" y="330458"/>
                </a:lnTo>
                <a:lnTo>
                  <a:pt x="1293159" y="346538"/>
                </a:lnTo>
                <a:lnTo>
                  <a:pt x="1251468" y="361516"/>
                </a:lnTo>
                <a:lnTo>
                  <a:pt x="1205499" y="375302"/>
                </a:lnTo>
                <a:lnTo>
                  <a:pt x="1155553" y="387805"/>
                </a:lnTo>
                <a:lnTo>
                  <a:pt x="1101932" y="398934"/>
                </a:lnTo>
                <a:lnTo>
                  <a:pt x="1044938" y="408599"/>
                </a:lnTo>
                <a:lnTo>
                  <a:pt x="984873" y="416710"/>
                </a:lnTo>
                <a:lnTo>
                  <a:pt x="922038" y="423176"/>
                </a:lnTo>
                <a:lnTo>
                  <a:pt x="856735" y="427906"/>
                </a:lnTo>
                <a:lnTo>
                  <a:pt x="789265" y="430811"/>
                </a:lnTo>
                <a:lnTo>
                  <a:pt x="719931" y="431799"/>
                </a:lnTo>
                <a:lnTo>
                  <a:pt x="650597" y="430811"/>
                </a:lnTo>
                <a:lnTo>
                  <a:pt x="583128" y="427906"/>
                </a:lnTo>
                <a:lnTo>
                  <a:pt x="517825" y="423176"/>
                </a:lnTo>
                <a:lnTo>
                  <a:pt x="454989" y="416710"/>
                </a:lnTo>
                <a:lnTo>
                  <a:pt x="394924" y="408599"/>
                </a:lnTo>
                <a:lnTo>
                  <a:pt x="337930" y="398934"/>
                </a:lnTo>
                <a:lnTo>
                  <a:pt x="284309" y="387804"/>
                </a:lnTo>
                <a:lnTo>
                  <a:pt x="234364" y="375302"/>
                </a:lnTo>
                <a:lnTo>
                  <a:pt x="188394" y="361516"/>
                </a:lnTo>
                <a:lnTo>
                  <a:pt x="146703" y="346538"/>
                </a:lnTo>
                <a:lnTo>
                  <a:pt x="109592" y="330458"/>
                </a:lnTo>
                <a:lnTo>
                  <a:pt x="50316" y="295353"/>
                </a:lnTo>
                <a:lnTo>
                  <a:pt x="12981" y="256925"/>
                </a:lnTo>
                <a:lnTo>
                  <a:pt x="0" y="215899"/>
                </a:lnTo>
                <a:close/>
              </a:path>
            </a:pathLst>
          </a:custGeom>
          <a:ln w="952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795962" y="3213099"/>
            <a:ext cx="1871980" cy="431800"/>
          </a:xfrm>
          <a:custGeom>
            <a:rect l="l" t="t" r="r" b="b"/>
            <a:pathLst>
              <a:path w="1871979" h="431800">
                <a:moveTo>
                  <a:pt x="1" y="215900"/>
                </a:moveTo>
                <a:lnTo>
                  <a:pt x="24717" y="166396"/>
                </a:lnTo>
                <a:lnTo>
                  <a:pt x="66923" y="135569"/>
                </a:lnTo>
                <a:lnTo>
                  <a:pt x="127769" y="106931"/>
                </a:lnTo>
                <a:lnTo>
                  <a:pt x="164663" y="93552"/>
                </a:lnTo>
                <a:lnTo>
                  <a:pt x="205592" y="80865"/>
                </a:lnTo>
                <a:lnTo>
                  <a:pt x="250350" y="68917"/>
                </a:lnTo>
                <a:lnTo>
                  <a:pt x="298727" y="57756"/>
                </a:lnTo>
                <a:lnTo>
                  <a:pt x="350517" y="47430"/>
                </a:lnTo>
                <a:lnTo>
                  <a:pt x="405510" y="37988"/>
                </a:lnTo>
                <a:lnTo>
                  <a:pt x="463500" y="29476"/>
                </a:lnTo>
                <a:lnTo>
                  <a:pt x="524277" y="21944"/>
                </a:lnTo>
                <a:lnTo>
                  <a:pt x="587633" y="15439"/>
                </a:lnTo>
                <a:lnTo>
                  <a:pt x="653362" y="10009"/>
                </a:lnTo>
                <a:lnTo>
                  <a:pt x="721254" y="5702"/>
                </a:lnTo>
                <a:lnTo>
                  <a:pt x="791101" y="2566"/>
                </a:lnTo>
                <a:lnTo>
                  <a:pt x="862697" y="649"/>
                </a:lnTo>
                <a:lnTo>
                  <a:pt x="935831" y="0"/>
                </a:lnTo>
                <a:lnTo>
                  <a:pt x="1008965" y="649"/>
                </a:lnTo>
                <a:lnTo>
                  <a:pt x="1080560" y="2566"/>
                </a:lnTo>
                <a:lnTo>
                  <a:pt x="1150408" y="5702"/>
                </a:lnTo>
                <a:lnTo>
                  <a:pt x="1218300" y="10009"/>
                </a:lnTo>
                <a:lnTo>
                  <a:pt x="1284028" y="15439"/>
                </a:lnTo>
                <a:lnTo>
                  <a:pt x="1347385" y="21944"/>
                </a:lnTo>
                <a:lnTo>
                  <a:pt x="1408162" y="29476"/>
                </a:lnTo>
                <a:lnTo>
                  <a:pt x="1466152" y="37988"/>
                </a:lnTo>
                <a:lnTo>
                  <a:pt x="1521145" y="47430"/>
                </a:lnTo>
                <a:lnTo>
                  <a:pt x="1572935" y="57756"/>
                </a:lnTo>
                <a:lnTo>
                  <a:pt x="1621312" y="68917"/>
                </a:lnTo>
                <a:lnTo>
                  <a:pt x="1666070" y="80865"/>
                </a:lnTo>
                <a:lnTo>
                  <a:pt x="1707000" y="93552"/>
                </a:lnTo>
                <a:lnTo>
                  <a:pt x="1743893" y="106931"/>
                </a:lnTo>
                <a:lnTo>
                  <a:pt x="1804740" y="135569"/>
                </a:lnTo>
                <a:lnTo>
                  <a:pt x="1846946" y="166395"/>
                </a:lnTo>
                <a:lnTo>
                  <a:pt x="1868847" y="199027"/>
                </a:lnTo>
                <a:lnTo>
                  <a:pt x="1871662" y="215899"/>
                </a:lnTo>
                <a:lnTo>
                  <a:pt x="1868847" y="232772"/>
                </a:lnTo>
                <a:lnTo>
                  <a:pt x="1860539" y="249289"/>
                </a:lnTo>
                <a:lnTo>
                  <a:pt x="1828277" y="281066"/>
                </a:lnTo>
                <a:lnTo>
                  <a:pt x="1776543" y="310847"/>
                </a:lnTo>
                <a:lnTo>
                  <a:pt x="1707000" y="338247"/>
                </a:lnTo>
                <a:lnTo>
                  <a:pt x="1666070" y="350934"/>
                </a:lnTo>
                <a:lnTo>
                  <a:pt x="1621313" y="362882"/>
                </a:lnTo>
                <a:lnTo>
                  <a:pt x="1572935" y="374043"/>
                </a:lnTo>
                <a:lnTo>
                  <a:pt x="1521146" y="384369"/>
                </a:lnTo>
                <a:lnTo>
                  <a:pt x="1466152" y="393811"/>
                </a:lnTo>
                <a:lnTo>
                  <a:pt x="1408163" y="402323"/>
                </a:lnTo>
                <a:lnTo>
                  <a:pt x="1347386" y="409855"/>
                </a:lnTo>
                <a:lnTo>
                  <a:pt x="1284029" y="416360"/>
                </a:lnTo>
                <a:lnTo>
                  <a:pt x="1218301" y="421790"/>
                </a:lnTo>
                <a:lnTo>
                  <a:pt x="1150409" y="426097"/>
                </a:lnTo>
                <a:lnTo>
                  <a:pt x="1080561" y="429233"/>
                </a:lnTo>
                <a:lnTo>
                  <a:pt x="1008966" y="431150"/>
                </a:lnTo>
                <a:lnTo>
                  <a:pt x="935831" y="431799"/>
                </a:lnTo>
                <a:lnTo>
                  <a:pt x="862697" y="431149"/>
                </a:lnTo>
                <a:lnTo>
                  <a:pt x="791101" y="429233"/>
                </a:lnTo>
                <a:lnTo>
                  <a:pt x="721254" y="426097"/>
                </a:lnTo>
                <a:lnTo>
                  <a:pt x="653362" y="421790"/>
                </a:lnTo>
                <a:lnTo>
                  <a:pt x="587633" y="416360"/>
                </a:lnTo>
                <a:lnTo>
                  <a:pt x="524276" y="409855"/>
                </a:lnTo>
                <a:lnTo>
                  <a:pt x="463499" y="402322"/>
                </a:lnTo>
                <a:lnTo>
                  <a:pt x="405510" y="393811"/>
                </a:lnTo>
                <a:lnTo>
                  <a:pt x="350517" y="384368"/>
                </a:lnTo>
                <a:lnTo>
                  <a:pt x="298727" y="374043"/>
                </a:lnTo>
                <a:lnTo>
                  <a:pt x="250349" y="362882"/>
                </a:lnTo>
                <a:lnTo>
                  <a:pt x="205592" y="350934"/>
                </a:lnTo>
                <a:lnTo>
                  <a:pt x="164662" y="338246"/>
                </a:lnTo>
                <a:lnTo>
                  <a:pt x="127768" y="324868"/>
                </a:lnTo>
                <a:lnTo>
                  <a:pt x="66921" y="296230"/>
                </a:lnTo>
                <a:lnTo>
                  <a:pt x="24716" y="265403"/>
                </a:lnTo>
                <a:lnTo>
                  <a:pt x="2815" y="232772"/>
                </a:lnTo>
                <a:lnTo>
                  <a:pt x="0" y="215899"/>
                </a:lnTo>
                <a:close/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348036" y="3644899"/>
            <a:ext cx="1511300" cy="431800"/>
          </a:xfrm>
          <a:custGeom>
            <a:rect l="l" t="t" r="r" b="b"/>
            <a:pathLst>
              <a:path w="1511300" h="431800">
                <a:moveTo>
                  <a:pt x="0" y="215900"/>
                </a:moveTo>
                <a:lnTo>
                  <a:pt x="13626" y="174874"/>
                </a:lnTo>
                <a:lnTo>
                  <a:pt x="52813" y="136446"/>
                </a:lnTo>
                <a:lnTo>
                  <a:pt x="115030" y="101342"/>
                </a:lnTo>
                <a:lnTo>
                  <a:pt x="153982" y="85261"/>
                </a:lnTo>
                <a:lnTo>
                  <a:pt x="197741" y="70283"/>
                </a:lnTo>
                <a:lnTo>
                  <a:pt x="245991" y="56497"/>
                </a:lnTo>
                <a:lnTo>
                  <a:pt x="298415" y="43995"/>
                </a:lnTo>
                <a:lnTo>
                  <a:pt x="354696" y="32865"/>
                </a:lnTo>
                <a:lnTo>
                  <a:pt x="414518" y="23200"/>
                </a:lnTo>
                <a:lnTo>
                  <a:pt x="477563" y="15089"/>
                </a:lnTo>
                <a:lnTo>
                  <a:pt x="543516" y="8623"/>
                </a:lnTo>
                <a:lnTo>
                  <a:pt x="612059" y="3893"/>
                </a:lnTo>
                <a:lnTo>
                  <a:pt x="682876" y="988"/>
                </a:lnTo>
                <a:lnTo>
                  <a:pt x="755650" y="0"/>
                </a:lnTo>
                <a:lnTo>
                  <a:pt x="828423" y="988"/>
                </a:lnTo>
                <a:lnTo>
                  <a:pt x="899240" y="3892"/>
                </a:lnTo>
                <a:lnTo>
                  <a:pt x="967783" y="8623"/>
                </a:lnTo>
                <a:lnTo>
                  <a:pt x="1033736" y="15089"/>
                </a:lnTo>
                <a:lnTo>
                  <a:pt x="1096781" y="23200"/>
                </a:lnTo>
                <a:lnTo>
                  <a:pt x="1156603" y="32865"/>
                </a:lnTo>
                <a:lnTo>
                  <a:pt x="1212884" y="43994"/>
                </a:lnTo>
                <a:lnTo>
                  <a:pt x="1265308" y="56497"/>
                </a:lnTo>
                <a:lnTo>
                  <a:pt x="1313558" y="70282"/>
                </a:lnTo>
                <a:lnTo>
                  <a:pt x="1357318" y="85261"/>
                </a:lnTo>
                <a:lnTo>
                  <a:pt x="1396270" y="101341"/>
                </a:lnTo>
                <a:lnTo>
                  <a:pt x="1458486" y="136446"/>
                </a:lnTo>
                <a:lnTo>
                  <a:pt x="1497674" y="174873"/>
                </a:lnTo>
                <a:lnTo>
                  <a:pt x="1511300" y="215899"/>
                </a:lnTo>
                <a:lnTo>
                  <a:pt x="1507840" y="236692"/>
                </a:lnTo>
                <a:lnTo>
                  <a:pt x="1497674" y="256925"/>
                </a:lnTo>
                <a:lnTo>
                  <a:pt x="1458486" y="295353"/>
                </a:lnTo>
                <a:lnTo>
                  <a:pt x="1396270" y="330457"/>
                </a:lnTo>
                <a:lnTo>
                  <a:pt x="1357318" y="346538"/>
                </a:lnTo>
                <a:lnTo>
                  <a:pt x="1313558" y="361516"/>
                </a:lnTo>
                <a:lnTo>
                  <a:pt x="1265308" y="375302"/>
                </a:lnTo>
                <a:lnTo>
                  <a:pt x="1212885" y="387804"/>
                </a:lnTo>
                <a:lnTo>
                  <a:pt x="1156604" y="398934"/>
                </a:lnTo>
                <a:lnTo>
                  <a:pt x="1096782" y="408599"/>
                </a:lnTo>
                <a:lnTo>
                  <a:pt x="1033737" y="416710"/>
                </a:lnTo>
                <a:lnTo>
                  <a:pt x="967784" y="423176"/>
                </a:lnTo>
                <a:lnTo>
                  <a:pt x="899241" y="427906"/>
                </a:lnTo>
                <a:lnTo>
                  <a:pt x="828424" y="430811"/>
                </a:lnTo>
                <a:lnTo>
                  <a:pt x="755650" y="431799"/>
                </a:lnTo>
                <a:lnTo>
                  <a:pt x="682876" y="430810"/>
                </a:lnTo>
                <a:lnTo>
                  <a:pt x="612059" y="427906"/>
                </a:lnTo>
                <a:lnTo>
                  <a:pt x="543516" y="423175"/>
                </a:lnTo>
                <a:lnTo>
                  <a:pt x="477563" y="416709"/>
                </a:lnTo>
                <a:lnTo>
                  <a:pt x="414518" y="408599"/>
                </a:lnTo>
                <a:lnTo>
                  <a:pt x="354696" y="398933"/>
                </a:lnTo>
                <a:lnTo>
                  <a:pt x="298415" y="387804"/>
                </a:lnTo>
                <a:lnTo>
                  <a:pt x="245991" y="375301"/>
                </a:lnTo>
                <a:lnTo>
                  <a:pt x="197741" y="361516"/>
                </a:lnTo>
                <a:lnTo>
                  <a:pt x="153982" y="346538"/>
                </a:lnTo>
                <a:lnTo>
                  <a:pt x="115029" y="330457"/>
                </a:lnTo>
                <a:lnTo>
                  <a:pt x="52813" y="295352"/>
                </a:lnTo>
                <a:lnTo>
                  <a:pt x="13625" y="256925"/>
                </a:lnTo>
                <a:lnTo>
                  <a:pt x="0" y="215899"/>
                </a:lnTo>
                <a:close/>
              </a:path>
            </a:pathLst>
          </a:custGeom>
          <a:ln w="952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419474" y="1844674"/>
            <a:ext cx="1511300" cy="431800"/>
          </a:xfrm>
          <a:custGeom>
            <a:rect l="l" t="t" r="r" b="b"/>
            <a:pathLst>
              <a:path w="1511300" h="431800">
                <a:moveTo>
                  <a:pt x="0" y="215900"/>
                </a:moveTo>
                <a:lnTo>
                  <a:pt x="13626" y="174874"/>
                </a:lnTo>
                <a:lnTo>
                  <a:pt x="52813" y="136446"/>
                </a:lnTo>
                <a:lnTo>
                  <a:pt x="115030" y="101341"/>
                </a:lnTo>
                <a:lnTo>
                  <a:pt x="153982" y="85261"/>
                </a:lnTo>
                <a:lnTo>
                  <a:pt x="197741" y="70283"/>
                </a:lnTo>
                <a:lnTo>
                  <a:pt x="245991" y="56497"/>
                </a:lnTo>
                <a:lnTo>
                  <a:pt x="298415" y="43994"/>
                </a:lnTo>
                <a:lnTo>
                  <a:pt x="354696" y="32865"/>
                </a:lnTo>
                <a:lnTo>
                  <a:pt x="414518" y="23200"/>
                </a:lnTo>
                <a:lnTo>
                  <a:pt x="477563" y="15089"/>
                </a:lnTo>
                <a:lnTo>
                  <a:pt x="543516" y="8623"/>
                </a:lnTo>
                <a:lnTo>
                  <a:pt x="612059" y="3893"/>
                </a:lnTo>
                <a:lnTo>
                  <a:pt x="682876" y="988"/>
                </a:lnTo>
                <a:lnTo>
                  <a:pt x="755650" y="0"/>
                </a:lnTo>
                <a:lnTo>
                  <a:pt x="828423" y="988"/>
                </a:lnTo>
                <a:lnTo>
                  <a:pt x="899240" y="3892"/>
                </a:lnTo>
                <a:lnTo>
                  <a:pt x="967783" y="8623"/>
                </a:lnTo>
                <a:lnTo>
                  <a:pt x="1033736" y="15089"/>
                </a:lnTo>
                <a:lnTo>
                  <a:pt x="1096781" y="23200"/>
                </a:lnTo>
                <a:lnTo>
                  <a:pt x="1156603" y="32865"/>
                </a:lnTo>
                <a:lnTo>
                  <a:pt x="1212884" y="43994"/>
                </a:lnTo>
                <a:lnTo>
                  <a:pt x="1265308" y="56497"/>
                </a:lnTo>
                <a:lnTo>
                  <a:pt x="1313558" y="70283"/>
                </a:lnTo>
                <a:lnTo>
                  <a:pt x="1357318" y="85261"/>
                </a:lnTo>
                <a:lnTo>
                  <a:pt x="1396270" y="101341"/>
                </a:lnTo>
                <a:lnTo>
                  <a:pt x="1458486" y="136446"/>
                </a:lnTo>
                <a:lnTo>
                  <a:pt x="1497674" y="174873"/>
                </a:lnTo>
                <a:lnTo>
                  <a:pt x="1511300" y="215899"/>
                </a:lnTo>
                <a:lnTo>
                  <a:pt x="1507840" y="236692"/>
                </a:lnTo>
                <a:lnTo>
                  <a:pt x="1497674" y="256925"/>
                </a:lnTo>
                <a:lnTo>
                  <a:pt x="1458486" y="295353"/>
                </a:lnTo>
                <a:lnTo>
                  <a:pt x="1396270" y="330458"/>
                </a:lnTo>
                <a:lnTo>
                  <a:pt x="1357318" y="346538"/>
                </a:lnTo>
                <a:lnTo>
                  <a:pt x="1313558" y="361516"/>
                </a:lnTo>
                <a:lnTo>
                  <a:pt x="1265308" y="375302"/>
                </a:lnTo>
                <a:lnTo>
                  <a:pt x="1212885" y="387805"/>
                </a:lnTo>
                <a:lnTo>
                  <a:pt x="1156604" y="398934"/>
                </a:lnTo>
                <a:lnTo>
                  <a:pt x="1096782" y="408599"/>
                </a:lnTo>
                <a:lnTo>
                  <a:pt x="1033737" y="416710"/>
                </a:lnTo>
                <a:lnTo>
                  <a:pt x="967784" y="423176"/>
                </a:lnTo>
                <a:lnTo>
                  <a:pt x="899241" y="427906"/>
                </a:lnTo>
                <a:lnTo>
                  <a:pt x="828424" y="430811"/>
                </a:lnTo>
                <a:lnTo>
                  <a:pt x="755650" y="431799"/>
                </a:lnTo>
                <a:lnTo>
                  <a:pt x="682876" y="430811"/>
                </a:lnTo>
                <a:lnTo>
                  <a:pt x="612059" y="427906"/>
                </a:lnTo>
                <a:lnTo>
                  <a:pt x="543516" y="423176"/>
                </a:lnTo>
                <a:lnTo>
                  <a:pt x="477563" y="416710"/>
                </a:lnTo>
                <a:lnTo>
                  <a:pt x="414518" y="408599"/>
                </a:lnTo>
                <a:lnTo>
                  <a:pt x="354696" y="398934"/>
                </a:lnTo>
                <a:lnTo>
                  <a:pt x="298415" y="387804"/>
                </a:lnTo>
                <a:lnTo>
                  <a:pt x="245991" y="375302"/>
                </a:lnTo>
                <a:lnTo>
                  <a:pt x="197741" y="361516"/>
                </a:lnTo>
                <a:lnTo>
                  <a:pt x="153982" y="346538"/>
                </a:lnTo>
                <a:lnTo>
                  <a:pt x="115029" y="330458"/>
                </a:lnTo>
                <a:lnTo>
                  <a:pt x="52813" y="295353"/>
                </a:lnTo>
                <a:lnTo>
                  <a:pt x="13625" y="256925"/>
                </a:lnTo>
                <a:lnTo>
                  <a:pt x="0" y="215899"/>
                </a:lnTo>
                <a:close/>
              </a:path>
            </a:pathLst>
          </a:custGeom>
          <a:ln w="952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608012" y="1406525"/>
            <a:ext cx="7927975" cy="4873625"/>
            <a:chOff x="608012" y="1406525"/>
            <a:chExt cx="7927975" cy="4873625"/>
          </a:xfrm>
        </p:grpSpPr>
        <p:sp>
          <p:nvSpPr>
            <p:cNvPr id="3" name="object 3"/>
            <p:cNvSpPr/>
            <p:nvPr/>
          </p:nvSpPr>
          <p:spPr>
            <a:xfrm>
              <a:off x="609600" y="6172200"/>
              <a:ext cx="7924800" cy="0"/>
            </a:xfrm>
            <a:custGeom>
              <a:rect l="l" t="t" r="r" b="b"/>
              <a:pathLst>
                <a:path w="7924800">
                  <a:moveTo>
                    <a:pt x="0" y="0"/>
                  </a:moveTo>
                  <a:lnTo>
                    <a:pt x="7924800" y="0"/>
                  </a:lnTo>
                </a:path>
              </a:pathLst>
            </a:custGeom>
            <a:ln w="3175">
              <a:solidFill>
                <a:srgbClr val="CC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3252785" y="1406525"/>
              <a:ext cx="5195887" cy="4873624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233987" y="4950967"/>
            <a:ext cx="1244600" cy="903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2400" b="1" spc="-15">
                <a:latin typeface="Microsoft JhengHei"/>
                <a:cs typeface="Microsoft JhengHei"/>
              </a:rPr>
              <a:t>为企图，而谋划！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03140" y="3619812"/>
            <a:ext cx="20574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>
                <a:latin typeface="Microsoft JhengHei"/>
                <a:cs typeface="Microsoft JhengHei"/>
              </a:rPr>
              <a:t>洞察力</a:t>
            </a:r>
            <a:r>
              <a:rPr sz="2400" b="1" i="1">
                <a:latin typeface="Times New Roman"/>
                <a:cs typeface="Times New Roman"/>
              </a:rPr>
              <a:t>;</a:t>
            </a:r>
            <a:r>
              <a:rPr sz="2400" b="1">
                <a:latin typeface="Microsoft JhengHei"/>
                <a:cs typeface="Microsoft JhengHei"/>
              </a:rPr>
              <a:t>逻辑力</a:t>
            </a:r>
            <a:r>
              <a:rPr sz="2400" b="1" i="1" spc="-50">
                <a:latin typeface="Times New Roman"/>
                <a:cs typeface="Times New Roman"/>
              </a:rPr>
              <a:t>;</a:t>
            </a:r>
            <a:r>
              <a:rPr sz="2400" b="1">
                <a:latin typeface="Microsoft JhengHei"/>
                <a:cs typeface="Microsoft JhengHei"/>
              </a:rPr>
              <a:t>沟通力</a:t>
            </a:r>
            <a:r>
              <a:rPr sz="2400" b="1" i="1">
                <a:latin typeface="Times New Roman"/>
                <a:cs typeface="Times New Roman"/>
              </a:rPr>
              <a:t>;</a:t>
            </a:r>
            <a:r>
              <a:rPr sz="2400" b="1">
                <a:latin typeface="Microsoft JhengHei"/>
                <a:cs typeface="Microsoft JhengHei"/>
              </a:rPr>
              <a:t>控制力</a:t>
            </a:r>
            <a:r>
              <a:rPr sz="2400" b="1" i="1" spc="-50">
                <a:latin typeface="Times New Roman"/>
                <a:cs typeface="Times New Roman"/>
              </a:rPr>
              <a:t>;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411399" y="1878012"/>
            <a:ext cx="2160905" cy="3646804"/>
          </a:xfrm>
          <a:custGeom>
            <a:rect l="l" t="t" r="r" b="b"/>
            <a:pathLst>
              <a:path w="2160904" h="3646804">
                <a:moveTo>
                  <a:pt x="1905000" y="2366962"/>
                </a:moveTo>
                <a:lnTo>
                  <a:pt x="76200" y="2366962"/>
                </a:lnTo>
                <a:lnTo>
                  <a:pt x="76200" y="2338387"/>
                </a:lnTo>
                <a:lnTo>
                  <a:pt x="19050" y="2366962"/>
                </a:lnTo>
                <a:lnTo>
                  <a:pt x="0" y="2376487"/>
                </a:lnTo>
                <a:lnTo>
                  <a:pt x="19050" y="2386012"/>
                </a:lnTo>
                <a:lnTo>
                  <a:pt x="76200" y="2414587"/>
                </a:lnTo>
                <a:lnTo>
                  <a:pt x="76200" y="2386012"/>
                </a:lnTo>
                <a:lnTo>
                  <a:pt x="1905000" y="2386012"/>
                </a:lnTo>
                <a:lnTo>
                  <a:pt x="1905000" y="2366962"/>
                </a:lnTo>
                <a:close/>
              </a:path>
              <a:path w="2160904" h="3646804">
                <a:moveTo>
                  <a:pt x="1981200" y="3598862"/>
                </a:moveTo>
                <a:lnTo>
                  <a:pt x="76200" y="3598862"/>
                </a:lnTo>
                <a:lnTo>
                  <a:pt x="76200" y="3570287"/>
                </a:lnTo>
                <a:lnTo>
                  <a:pt x="19050" y="3598862"/>
                </a:lnTo>
                <a:lnTo>
                  <a:pt x="0" y="3608387"/>
                </a:lnTo>
                <a:lnTo>
                  <a:pt x="19050" y="3617912"/>
                </a:lnTo>
                <a:lnTo>
                  <a:pt x="76200" y="3646487"/>
                </a:lnTo>
                <a:lnTo>
                  <a:pt x="76200" y="3617912"/>
                </a:lnTo>
                <a:lnTo>
                  <a:pt x="1981200" y="3617912"/>
                </a:lnTo>
                <a:lnTo>
                  <a:pt x="1981200" y="3598862"/>
                </a:lnTo>
                <a:close/>
              </a:path>
              <a:path w="2160904" h="3646804">
                <a:moveTo>
                  <a:pt x="2160600" y="28575"/>
                </a:moveTo>
                <a:lnTo>
                  <a:pt x="76212" y="28575"/>
                </a:lnTo>
                <a:lnTo>
                  <a:pt x="76212" y="0"/>
                </a:lnTo>
                <a:lnTo>
                  <a:pt x="19050" y="28575"/>
                </a:lnTo>
                <a:lnTo>
                  <a:pt x="0" y="38100"/>
                </a:lnTo>
                <a:lnTo>
                  <a:pt x="19050" y="47625"/>
                </a:lnTo>
                <a:lnTo>
                  <a:pt x="76212" y="76200"/>
                </a:lnTo>
                <a:lnTo>
                  <a:pt x="76212" y="47625"/>
                </a:lnTo>
                <a:lnTo>
                  <a:pt x="2160600" y="47625"/>
                </a:lnTo>
                <a:lnTo>
                  <a:pt x="2160600" y="28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4041140" y="2151297"/>
            <a:ext cx="533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5">
                <a:latin typeface="宋体"/>
                <a:cs typeface="宋体"/>
              </a:rPr>
              <a:t>品标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03265" y="1575035"/>
            <a:ext cx="533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5">
                <a:latin typeface="宋体"/>
                <a:cs typeface="宋体"/>
              </a:rPr>
              <a:t>物标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98055" y="2742882"/>
            <a:ext cx="26670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06400">
              <a:lnSpc>
                <a:spcPct val="100000"/>
              </a:lnSpc>
              <a:spcBef>
                <a:spcPts val="100"/>
              </a:spcBef>
            </a:pPr>
            <a:r>
              <a:rPr sz="1600" spc="-5">
                <a:latin typeface="宋体"/>
                <a:cs typeface="宋体"/>
              </a:rPr>
              <a:t>基于市场角度的建议；</a:t>
            </a:r>
            <a:r>
              <a:rPr sz="1600" spc="-50">
                <a:latin typeface="宋体"/>
                <a:cs typeface="宋体"/>
              </a:rPr>
              <a:t> </a:t>
            </a:r>
            <a:r>
              <a:rPr sz="1600" spc="-5">
                <a:latin typeface="宋体"/>
                <a:cs typeface="宋体"/>
              </a:rPr>
              <a:t>品牌宣传推广、消费者互动；</a:t>
            </a:r>
            <a:endParaRPr sz="1600">
              <a:latin typeface="宋体"/>
              <a:cs typeface="宋体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411411" y="2959100"/>
            <a:ext cx="1368425" cy="76200"/>
          </a:xfrm>
          <a:custGeom>
            <a:rect l="l" t="t" r="r" b="b"/>
            <a:pathLst>
              <a:path w="1368425" h="76200">
                <a:moveTo>
                  <a:pt x="76200" y="0"/>
                </a:moveTo>
                <a:lnTo>
                  <a:pt x="76200" y="76200"/>
                </a:lnTo>
                <a:lnTo>
                  <a:pt x="19050" y="47625"/>
                </a:lnTo>
                <a:lnTo>
                  <a:pt x="51436" y="47625"/>
                </a:lnTo>
                <a:lnTo>
                  <a:pt x="51436" y="28575"/>
                </a:lnTo>
                <a:lnTo>
                  <a:pt x="19050" y="28575"/>
                </a:lnTo>
                <a:lnTo>
                  <a:pt x="76200" y="0"/>
                </a:lnTo>
                <a:close/>
              </a:path>
              <a:path w="1368425" h="76200">
                <a:moveTo>
                  <a:pt x="76200" y="28575"/>
                </a:moveTo>
                <a:lnTo>
                  <a:pt x="1368425" y="28575"/>
                </a:lnTo>
                <a:lnTo>
                  <a:pt x="1368425" y="47625"/>
                </a:lnTo>
                <a:lnTo>
                  <a:pt x="76200" y="47625"/>
                </a:lnTo>
                <a:lnTo>
                  <a:pt x="76200" y="28575"/>
                </a:lnTo>
                <a:close/>
              </a:path>
              <a:path w="1368425" h="76200">
                <a:moveTo>
                  <a:pt x="19050" y="28575"/>
                </a:moveTo>
                <a:lnTo>
                  <a:pt x="51436" y="28575"/>
                </a:lnTo>
                <a:lnTo>
                  <a:pt x="51436" y="47625"/>
                </a:lnTo>
                <a:lnTo>
                  <a:pt x="19050" y="47625"/>
                </a:lnTo>
                <a:lnTo>
                  <a:pt x="0" y="38100"/>
                </a:lnTo>
                <a:lnTo>
                  <a:pt x="19050" y="28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1221739" y="5270182"/>
            <a:ext cx="533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5">
                <a:latin typeface="宋体"/>
                <a:cs typeface="宋体"/>
              </a:rPr>
              <a:t>灵魂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21739" y="4046219"/>
            <a:ext cx="533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5">
                <a:latin typeface="宋体"/>
                <a:cs typeface="宋体"/>
              </a:rPr>
              <a:t>能力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66189" y="2749232"/>
            <a:ext cx="533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5">
                <a:latin typeface="宋体"/>
                <a:cs typeface="宋体"/>
              </a:rPr>
              <a:t>职责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94764" y="1669732"/>
            <a:ext cx="533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5">
                <a:latin typeface="宋体"/>
                <a:cs typeface="宋体"/>
              </a:rPr>
              <a:t>行为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441280" y="2135716"/>
            <a:ext cx="1638935" cy="1120775"/>
          </a:xfrm>
          <a:prstGeom prst="rect">
            <a:avLst/>
          </a:prstGeom>
        </p:spPr>
        <p:txBody>
          <a:bodyPr vert="horz" wrap="square" lIns="0" tIns="18034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420"/>
              </a:spcBef>
            </a:pPr>
            <a:r>
              <a:rPr sz="2000" spc="-25">
                <a:latin typeface="宋体"/>
                <a:cs typeface="宋体"/>
              </a:rPr>
              <a:t>事标</a:t>
            </a:r>
            <a:endParaRPr sz="2000">
              <a:latin typeface="宋体"/>
              <a:cs typeface="宋体"/>
            </a:endParaRPr>
          </a:p>
          <a:p>
            <a:pPr marL="12700" marR="195580">
              <a:lnSpc>
                <a:spcPct val="100000"/>
              </a:lnSpc>
              <a:spcBef>
                <a:spcPts val="1060"/>
              </a:spcBef>
            </a:pPr>
            <a:r>
              <a:rPr sz="1600" spc="-10">
                <a:latin typeface="宋体"/>
                <a:cs typeface="宋体"/>
              </a:rPr>
              <a:t>分析、总结；</a:t>
            </a:r>
            <a:r>
              <a:rPr sz="1600" spc="-50">
                <a:latin typeface="宋体"/>
                <a:cs typeface="宋体"/>
              </a:rPr>
              <a:t> </a:t>
            </a:r>
            <a:r>
              <a:rPr sz="1600" spc="-10">
                <a:latin typeface="宋体"/>
                <a:cs typeface="宋体"/>
              </a:rPr>
              <a:t>成本合理管控；</a:t>
            </a:r>
            <a:endParaRPr sz="1600">
              <a:latin typeface="宋体"/>
              <a:cs typeface="宋体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50825" y="523875"/>
            <a:ext cx="2509520" cy="396875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3873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05"/>
              </a:spcBef>
            </a:pPr>
            <a:r>
              <a:rPr sz="2000" spc="-145"/>
              <a:t>企划必须学会的</a:t>
            </a:r>
            <a:r>
              <a:rPr sz="2000" spc="-500">
                <a:latin typeface="Arial"/>
                <a:cs typeface="Arial"/>
              </a:rPr>
              <a:t>““</a:t>
            </a:r>
            <a:r>
              <a:rPr sz="2000" spc="-500"/>
              <a:t>四力</a:t>
            </a:r>
            <a:r>
              <a:rPr sz="2000" spc="-25">
                <a:latin typeface="Arial"/>
                <a:cs typeface="Arial"/>
              </a:rPr>
              <a:t>””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https://d.book118.com/455234114042011111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33</Paragraphs>
  <Slides>22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baseType="lpstr" size="28">
      <vt:lpstr>Arial</vt:lpstr>
      <vt:lpstr>Calibri</vt:lpstr>
      <vt:lpstr>Microsoft JhengHei</vt:lpstr>
      <vt:lpstr>宋体</vt:lpstr>
      <vt:lpstr>Times New Roman</vt:lpstr>
      <vt:lpstr>Office Theme</vt:lpstr>
      <vt:lpstr>我是做企划的！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思考角度	动作
度	作</vt:lpstr>
      <vt:lpstr>PowerPoint Presentation</vt:lpstr>
      <vt:lpstr>PowerPoint Presentation</vt:lpstr>
      <vt:lpstr>PowerPoint Presentation</vt:lpstr>
      <vt:lpstr>企划的工作职责：</vt:lpstr>
      <vt:lpstr>PowerPoint Presentation</vt:lpstr>
      <vt:lpstr>PowerPoint Presentation</vt:lpstr>
      <vt:lpstr>企划必须学会的““四力””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2024-09-16T22:12:25.346</cp:lastPrinted>
  <dcterms:created xsi:type="dcterms:W3CDTF">2024-09-16T14:12:25Z</dcterms:created>
  <dcterms:modified xsi:type="dcterms:W3CDTF">2024-09-16T14:12:26Z</dcterms:modified>
</cp:coreProperties>
</file>