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9144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0DC6469-D83C-4A9D-B776-600415EFD11A}" type="datetimeFigureOut">
              <a:rPr lang="zh-CN" altLang="en-US" smtClean="0"/>
              <a:t>2021/11/22</a:t>
            </a:fld>
            <a:endParaRPr lang="zh-CN" altLang="en-US"/>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0628313-4E6B-4E89-8F2E-5FE91D52C99D}" type="slidenum">
              <a:rPr lang="zh-CN" altLang="en-US" smtClean="0"/>
              <a:t>‹#›</a:t>
            </a:fld>
            <a:endParaRPr lang="zh-CN" altLang="en-US"/>
          </a:p>
        </p:txBody>
      </p:sp>
    </p:spTree>
    <p:extLst>
      <p:ext uri="{BB962C8B-B14F-4D97-AF65-F5344CB8AC3E}">
        <p14:creationId xmlns:p14="http://schemas.microsoft.com/office/powerpoint/2010/main" val="3622697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90628313-4E6B-4E89-8F2E-5FE91D52C99D}" type="slidenum">
              <a:rPr lang="zh-CN" altLang="en-US" smtClean="0"/>
              <a:t>2</a:t>
            </a:fld>
            <a:endParaRPr lang="zh-CN" altLang="en-US"/>
          </a:p>
        </p:txBody>
      </p:sp>
    </p:spTree>
    <p:extLst>
      <p:ext uri="{BB962C8B-B14F-4D97-AF65-F5344CB8AC3E}">
        <p14:creationId xmlns:p14="http://schemas.microsoft.com/office/powerpoint/2010/main" val="2144972636"/>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154CB7-B4A2-4341-B471-A82C47F498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D3D4DD-E158-440D-BC44-40AAA928E4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2ADAEA-667F-4311-8E7B-149E7631E9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CD4BCF-CE4D-4E88-8D0B-A677606707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609903-27B3-436D-9808-29F579162B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2309CF-0972-40AB-93BD-D83B525004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C14254-1A3A-44B5-853B-10D06EDDFD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6C91CE-7817-4B72-8CDA-B32979BE6E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3C8360-E2C7-45FA-B4AD-B347EA19BC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4E6997-91AF-48ED-829C-98F41E9DC6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6A1D55-2769-4000-9947-31C461B102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1FEAFB1E-200A-4019-8948-7429A166427A}" type="datetimeFigureOut">
              <a:rPr lang="zh-CN" altLang="en-US" smtClean="0"/>
              <a:t>2021/11/22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BB4E75E-0A94-4537-AC47-802E803D3E24}" type="slidenum">
              <a:rPr lang="zh-CN" altLang="en-US" smtClean="0"/>
              <a:t>‹#›</a:t>
            </a:fld>
            <a:endParaRPr lang="zh-CN" altLang="en-US"/>
          </a:p>
        </p:txBody>
      </p:sp>
    </p:spTree>
    <p:extLst>
      <p:ext uri="{BB962C8B-B14F-4D97-AF65-F5344CB8AC3E}">
        <p14:creationId xmlns:p14="http://schemas.microsoft.com/office/powerpoint/2010/main" val="1550976176"/>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1FEAFB1E-200A-4019-8948-7429A166427A}" type="datetimeFigureOut">
              <a:rPr lang="zh-CN" altLang="en-US" smtClean="0"/>
              <a:t>2021/11/22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BB4E75E-0A94-4537-AC47-802E803D3E24}" type="slidenum">
              <a:rPr lang="zh-CN" altLang="en-US" smtClean="0"/>
              <a:t>‹#›</a:t>
            </a:fld>
            <a:endParaRPr lang="zh-CN" altLang="en-US"/>
          </a:p>
        </p:txBody>
      </p:sp>
    </p:spTree>
    <p:extLst>
      <p:ext uri="{BB962C8B-B14F-4D97-AF65-F5344CB8AC3E}">
        <p14:creationId xmlns:p14="http://schemas.microsoft.com/office/powerpoint/2010/main" val="3371228154"/>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1FEAFB1E-200A-4019-8948-7429A166427A}" type="datetimeFigureOut">
              <a:rPr lang="zh-CN" altLang="en-US" smtClean="0"/>
              <a:t>2021/11/22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BB4E75E-0A94-4537-AC47-802E803D3E24}" type="slidenum">
              <a:rPr lang="zh-CN" altLang="en-US" smtClean="0"/>
              <a:t>‹#›</a:t>
            </a:fld>
            <a:endParaRPr lang="zh-CN" altLang="en-US"/>
          </a:p>
        </p:txBody>
      </p:sp>
    </p:spTree>
    <p:extLst>
      <p:ext uri="{BB962C8B-B14F-4D97-AF65-F5344CB8AC3E}">
        <p14:creationId xmlns:p14="http://schemas.microsoft.com/office/powerpoint/2010/main" val="1162025715"/>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1FEAFB1E-200A-4019-8948-7429A166427A}" type="datetimeFigureOut">
              <a:rPr lang="zh-CN" altLang="en-US" smtClean="0"/>
              <a:t>2021/11/22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BB4E75E-0A94-4537-AC47-802E803D3E24}" type="slidenum">
              <a:rPr lang="zh-CN" altLang="en-US" smtClean="0"/>
              <a:t>‹#›</a:t>
            </a:fld>
            <a:endParaRPr lang="zh-CN" altLang="en-US"/>
          </a:p>
        </p:txBody>
      </p:sp>
    </p:spTree>
    <p:extLst>
      <p:ext uri="{BB962C8B-B14F-4D97-AF65-F5344CB8AC3E}">
        <p14:creationId xmlns:p14="http://schemas.microsoft.com/office/powerpoint/2010/main" val="303941722"/>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1FEAFB1E-200A-4019-8948-7429A166427A}" type="datetimeFigureOut">
              <a:rPr lang="zh-CN" altLang="en-US" smtClean="0"/>
              <a:t>2021/11/22</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3BB4E75E-0A94-4537-AC47-802E803D3E24}" type="slidenum">
              <a:rPr lang="zh-CN" altLang="en-US" smtClean="0"/>
              <a:t>‹#›</a:t>
            </a:fld>
            <a:endParaRPr lang="zh-CN" altLang="en-US"/>
          </a:p>
        </p:txBody>
      </p:sp>
    </p:spTree>
    <p:extLst>
      <p:ext uri="{BB962C8B-B14F-4D97-AF65-F5344CB8AC3E}">
        <p14:creationId xmlns:p14="http://schemas.microsoft.com/office/powerpoint/2010/main" val="917881330"/>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1FEAFB1E-200A-4019-8948-7429A166427A}" type="datetimeFigureOut">
              <a:rPr lang="zh-CN" altLang="en-US" smtClean="0"/>
              <a:t>2021/11/22</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3BB4E75E-0A94-4537-AC47-802E803D3E24}" type="slidenum">
              <a:rPr lang="zh-CN" altLang="en-US" smtClean="0"/>
              <a:t>‹#›</a:t>
            </a:fld>
            <a:endParaRPr lang="zh-CN" altLang="en-US"/>
          </a:p>
        </p:txBody>
      </p:sp>
    </p:spTree>
    <p:extLst>
      <p:ext uri="{BB962C8B-B14F-4D97-AF65-F5344CB8AC3E}">
        <p14:creationId xmlns:p14="http://schemas.microsoft.com/office/powerpoint/2010/main" val="3898492959"/>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1FEAFB1E-200A-4019-8948-7429A166427A}" type="datetimeFigureOut">
              <a:rPr lang="zh-CN" altLang="en-US" smtClean="0"/>
              <a:t>2021/11/22</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3BB4E75E-0A94-4537-AC47-802E803D3E24}" type="slidenum">
              <a:rPr lang="zh-CN" altLang="en-US" smtClean="0"/>
              <a:t>‹#›</a:t>
            </a:fld>
            <a:endParaRPr lang="zh-CN" altLang="en-US"/>
          </a:p>
        </p:txBody>
      </p:sp>
    </p:spTree>
    <p:extLst>
      <p:ext uri="{BB962C8B-B14F-4D97-AF65-F5344CB8AC3E}">
        <p14:creationId xmlns:p14="http://schemas.microsoft.com/office/powerpoint/2010/main" val="3543535469"/>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1FEAFB1E-200A-4019-8948-7429A166427A}" type="datetimeFigureOut">
              <a:rPr lang="zh-CN" altLang="en-US" smtClean="0"/>
              <a:t>2021/11/22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BB4E75E-0A94-4537-AC47-802E803D3E24}" type="slidenum">
              <a:rPr lang="zh-CN" altLang="en-US" smtClean="0"/>
              <a:t>‹#›</a:t>
            </a:fld>
            <a:endParaRPr lang="zh-CN" altLang="en-US"/>
          </a:p>
        </p:txBody>
      </p:sp>
    </p:spTree>
    <p:extLst>
      <p:ext uri="{BB962C8B-B14F-4D97-AF65-F5344CB8AC3E}">
        <p14:creationId xmlns:p14="http://schemas.microsoft.com/office/powerpoint/2010/main" val="1914359403"/>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1FEAFB1E-200A-4019-8948-7429A166427A}" type="datetimeFigureOut">
              <a:rPr lang="zh-CN" altLang="en-US" smtClean="0"/>
              <a:t>2021/11/22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BB4E75E-0A94-4537-AC47-802E803D3E24}" type="slidenum">
              <a:rPr lang="zh-CN" altLang="en-US" smtClean="0"/>
              <a:t>‹#›</a:t>
            </a:fld>
            <a:endParaRPr lang="zh-CN" altLang="en-US"/>
          </a:p>
        </p:txBody>
      </p:sp>
    </p:spTree>
    <p:extLst>
      <p:ext uri="{BB962C8B-B14F-4D97-AF65-F5344CB8AC3E}">
        <p14:creationId xmlns:p14="http://schemas.microsoft.com/office/powerpoint/2010/main" val="2852300071"/>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1FEAFB1E-200A-4019-8948-7429A166427A}" type="datetimeFigureOut">
              <a:rPr lang="zh-CN" altLang="en-US" smtClean="0"/>
              <a:t>2021/11/22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BB4E75E-0A94-4537-AC47-802E803D3E24}" type="slidenum">
              <a:rPr lang="zh-CN" altLang="en-US" smtClean="0"/>
              <a:t>‹#›</a:t>
            </a:fld>
            <a:endParaRPr lang="zh-CN" altLang="en-US"/>
          </a:p>
        </p:txBody>
      </p:sp>
    </p:spTree>
    <p:extLst>
      <p:ext uri="{BB962C8B-B14F-4D97-AF65-F5344CB8AC3E}">
        <p14:creationId xmlns:p14="http://schemas.microsoft.com/office/powerpoint/2010/main" val="2638732502"/>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1FEAFB1E-200A-4019-8948-7429A166427A}" type="datetimeFigureOut">
              <a:rPr lang="zh-CN" altLang="en-US" smtClean="0"/>
              <a:t>2021/11/22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BB4E75E-0A94-4537-AC47-802E803D3E24}" type="slidenum">
              <a:rPr lang="zh-CN" altLang="en-US" smtClean="0"/>
              <a:t>‹#›</a:t>
            </a:fld>
            <a:endParaRPr lang="zh-CN" altLang="en-US"/>
          </a:p>
        </p:txBody>
      </p:sp>
    </p:spTree>
    <p:extLst>
      <p:ext uri="{BB962C8B-B14F-4D97-AF65-F5344CB8AC3E}">
        <p14:creationId xmlns:p14="http://schemas.microsoft.com/office/powerpoint/2010/main" val="2564934068"/>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FEAFB1E-200A-4019-8948-7429A166427A}" type="datetimeFigureOut">
              <a:rPr lang="zh-CN" altLang="en-US" smtClean="0"/>
              <a:t>2021/11/22</a:t>
            </a:fld>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BB4E75E-0A94-4537-AC47-802E803D3E24}" type="slidenum">
              <a:rPr lang="zh-CN" altLang="en-US" smtClean="0"/>
              <a:t>‹#›</a:t>
            </a:fld>
            <a:endParaRPr lang="zh-CN" altLang="en-US"/>
          </a:p>
        </p:txBody>
      </p:sp>
    </p:spTree>
    <p:extLst>
      <p:ext uri="{BB962C8B-B14F-4D97-AF65-F5344CB8AC3E}">
        <p14:creationId xmlns:p14="http://schemas.microsoft.com/office/powerpoint/2010/main" val="1051836258"/>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mc:AlternateContent>
    <mc:Choice xmlns:p14="http://schemas.microsoft.com/office/powerpoint/2010/main" Requires="p14">
      <p:transition spd="slow" p14:dur="1500">
        <p:split orient="vert"/>
      </p:transition>
    </mc:Choice>
    <mc:Fallback>
      <p:transition spd="slow">
        <p:split orient="vert"/>
      </p:transition>
    </mc:Fallback>
  </mc:AlternateConten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hyperlink" Target="&#38039;&#22836;&#20964;--&#28654;&#23384;&#26512;%20&#32918;&#38596;&#26391;&#35829;.mp3" TargetMode="External" /><Relationship Id="rId3"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301020121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50" name="Picture 2" descr="http://p1.so.qhimg.com/bdr/_240_/t010372acce3cf4405b.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0"/>
            <a:ext cx="9201146"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
          <p:cNvSpPr/>
          <p:nvPr/>
        </p:nvSpPr>
        <p:spPr>
          <a:xfrm>
            <a:off x="539552" y="4221088"/>
            <a:ext cx="681058" cy="1754326"/>
          </a:xfrm>
          <a:prstGeom prst="rect">
            <a:avLst/>
          </a:prstGeom>
          <a:solidFill>
            <a:schemeClr val="accent4">
              <a:lumMod val="20000"/>
              <a:lumOff val="80000"/>
            </a:schemeClr>
          </a:solid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b="1" cap="all"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陆游</a:t>
            </a:r>
            <a:endParaRPr lang="zh-CN" altLang="en-US" sz="5400" b="1" cap="all">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extLst>
      <p:ext uri="{BB962C8B-B14F-4D97-AF65-F5344CB8AC3E}">
        <p14:creationId xmlns:p14="http://schemas.microsoft.com/office/powerpoint/2010/main" val="1269703304"/>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1"/>
          <p:cNvSpPr txBox="1"/>
          <p:nvPr/>
        </p:nvSpPr>
        <p:spPr>
          <a:xfrm>
            <a:off x="282375" y="70043"/>
            <a:ext cx="5256584" cy="680186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smtClean="0">
                <a:solidFill>
                  <a:srgbClr val="FF0000"/>
                </a:solidFill>
                <a:effectLst/>
                <a:latin typeface="华文中宋" pitchFamily="2" charset="-122"/>
                <a:ea typeface="华文中宋" pitchFamily="2" charset="-122"/>
              </a:rPr>
              <a:t>陆游</a:t>
            </a:r>
            <a:r>
              <a:rPr lang="zh-CN" altLang="en-US" sz="2800" b="1" smtClean="0">
                <a:effectLst/>
                <a:latin typeface="华文中宋" pitchFamily="2" charset="-122"/>
                <a:ea typeface="华文中宋" pitchFamily="2" charset="-122"/>
              </a:rPr>
              <a:t>，字务观，号</a:t>
            </a:r>
            <a:r>
              <a:rPr lang="zh-CN" altLang="en-US" sz="2800" b="1" smtClean="0">
                <a:solidFill>
                  <a:srgbClr val="FF0000"/>
                </a:solidFill>
                <a:effectLst/>
                <a:latin typeface="华文中宋" pitchFamily="2" charset="-122"/>
                <a:ea typeface="华文中宋" pitchFamily="2" charset="-122"/>
              </a:rPr>
              <a:t>放翁</a:t>
            </a:r>
            <a:r>
              <a:rPr lang="zh-CN" altLang="en-US" sz="2800" b="1" smtClean="0">
                <a:effectLst/>
                <a:latin typeface="华文中宋" pitchFamily="2" charset="-122"/>
                <a:ea typeface="华文中宋" pitchFamily="2" charset="-122"/>
              </a:rPr>
              <a:t>，越州山阴（今浙江绍兴）人。南宋著名诗人。陆游出身于一个由“贫居苦学”而仕进的官宦家庭他诞生于宋金战争的烽火之中，从小饱尝了颠沛流离的痛苦，同时也受到了父亲陆宰等士大夫爱国思想的熏陶，形成了忧国忧民的思想。他十余岁就熟读了陶潜、王维、岑参和李白的诗篇，</a:t>
            </a:r>
            <a:r>
              <a:rPr lang="en-US" altLang="zh-CN" sz="2800" b="1" smtClean="0">
                <a:effectLst/>
                <a:latin typeface="华文中宋" pitchFamily="2" charset="-122"/>
                <a:ea typeface="华文中宋" pitchFamily="2" charset="-122"/>
              </a:rPr>
              <a:t>12</a:t>
            </a:r>
            <a:r>
              <a:rPr lang="zh-CN" altLang="en-US" sz="2800" b="1" smtClean="0">
                <a:effectLst/>
                <a:latin typeface="华文中宋" pitchFamily="2" charset="-122"/>
                <a:ea typeface="华文中宋" pitchFamily="2" charset="-122"/>
              </a:rPr>
              <a:t>岁便能诗文，有“小李白”之称。二十九岁那年，赶赴临安应试，因名居秦桧孙子秦埙之前，触怒秦桧，遭到黜落，秦桧死后三年才被启用。</a:t>
            </a:r>
            <a:endParaRPr lang="zh-CN" altLang="en-US" sz="2800" b="1">
              <a:latin typeface="华文中宋" pitchFamily="2" charset="-122"/>
              <a:ea typeface="华文中宋" pitchFamily="2" charset="-122"/>
            </a:endParaRPr>
          </a:p>
        </p:txBody>
      </p:sp>
      <p:pic>
        <p:nvPicPr>
          <p:cNvPr id="14340" name="Picture 4" descr="http://p1.so.qhimg.com/bdr/_240_/t012acc5283998aaa36.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34879" y="1484784"/>
            <a:ext cx="3605042" cy="5184576"/>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
          <p:cNvSpPr/>
          <p:nvPr/>
        </p:nvSpPr>
        <p:spPr>
          <a:xfrm>
            <a:off x="6300074" y="476672"/>
            <a:ext cx="2037737" cy="646331"/>
          </a:xfrm>
          <a:prstGeom prst="rect">
            <a:avLst/>
          </a:prstGeom>
          <a:solidFill>
            <a:schemeClr val="accent4">
              <a:lumMod val="20000"/>
              <a:lumOff val="80000"/>
            </a:schemeClr>
          </a:solidFill>
          <a:ln>
            <a:solidFill>
              <a:schemeClr val="accent1">
                <a:lumMod val="60000"/>
                <a:lumOff val="40000"/>
              </a:schemeClr>
            </a:solid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smtClean="0">
                <a:solidFill>
                  <a:srgbClr val="FF0000"/>
                </a:solidFill>
                <a:latin typeface="隶书" pitchFamily="49" charset="-122"/>
                <a:ea typeface="隶书" pitchFamily="49" charset="-122"/>
              </a:rPr>
              <a:t>作者简介</a:t>
            </a:r>
            <a:endParaRPr lang="zh-CN" altLang="en-US" sz="3600" b="1">
              <a:solidFill>
                <a:srgbClr val="FF0000"/>
              </a:solidFill>
              <a:latin typeface="隶书" pitchFamily="49" charset="-122"/>
              <a:ea typeface="隶书" pitchFamily="49" charset="-122"/>
            </a:endParaRPr>
          </a:p>
        </p:txBody>
      </p:sp>
    </p:spTree>
    <p:extLst>
      <p:ext uri="{BB962C8B-B14F-4D97-AF65-F5344CB8AC3E}">
        <p14:creationId xmlns:p14="http://schemas.microsoft.com/office/powerpoint/2010/main" val="2649945663"/>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26" name="Picture 2" descr="c:\users\administrator\appdata\roaming\360se6\User Data\temp\tr20091104100810672.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59632" y="3212976"/>
            <a:ext cx="6080787" cy="362681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23528" y="260648"/>
            <a:ext cx="8424936" cy="267765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latin typeface="华文中宋" pitchFamily="2" charset="-122"/>
                <a:ea typeface="华文中宋" pitchFamily="2" charset="-122"/>
              </a:rPr>
              <a:t>陆游一生创作诗歌很多，今存九千多首，内容极为丰富。抒发政治抱负，反映人民疾苦，批判当时统治集团的屈辱投降，风格雄浑豪放，表现出 渴望恢复国家统一的强烈爱国热情。</a:t>
            </a:r>
            <a:r>
              <a:rPr lang="en-US" altLang="zh-CN" sz="2800" b="1" smtClean="0">
                <a:latin typeface="华文中宋" pitchFamily="2" charset="-122"/>
                <a:ea typeface="华文中宋" pitchFamily="2" charset="-122"/>
              </a:rPr>
              <a:t>《</a:t>
            </a:r>
            <a:r>
              <a:rPr lang="zh-CN" altLang="en-US" sz="2800" b="1" smtClean="0">
                <a:latin typeface="华文中宋" pitchFamily="2" charset="-122"/>
                <a:ea typeface="华文中宋" pitchFamily="2" charset="-122"/>
              </a:rPr>
              <a:t>关山月</a:t>
            </a:r>
            <a:r>
              <a:rPr lang="en-US" altLang="zh-CN" sz="2800" b="1" smtClean="0">
                <a:latin typeface="华文中宋" pitchFamily="2" charset="-122"/>
                <a:ea typeface="华文中宋" pitchFamily="2" charset="-122"/>
              </a:rPr>
              <a:t>》</a:t>
            </a:r>
            <a:r>
              <a:rPr lang="zh-CN" altLang="en-US" sz="2800" b="1" smtClean="0">
                <a:latin typeface="华文中宋" pitchFamily="2" charset="-122"/>
                <a:ea typeface="华文中宋" pitchFamily="2" charset="-122"/>
              </a:rPr>
              <a:t>、</a:t>
            </a:r>
            <a:r>
              <a:rPr lang="en-US" altLang="zh-CN" sz="2800" b="1" smtClean="0">
                <a:latin typeface="华文中宋" pitchFamily="2" charset="-122"/>
                <a:ea typeface="华文中宋" pitchFamily="2" charset="-122"/>
              </a:rPr>
              <a:t>《</a:t>
            </a:r>
            <a:r>
              <a:rPr lang="zh-CN" altLang="en-US" sz="2800" b="1" smtClean="0">
                <a:latin typeface="华文中宋" pitchFamily="2" charset="-122"/>
                <a:ea typeface="华文中宋" pitchFamily="2" charset="-122"/>
              </a:rPr>
              <a:t>十一月四日风雨大作</a:t>
            </a:r>
            <a:r>
              <a:rPr lang="en-US" altLang="zh-CN" sz="2800" b="1" smtClean="0">
                <a:latin typeface="华文中宋" pitchFamily="2" charset="-122"/>
                <a:ea typeface="华文中宋" pitchFamily="2" charset="-122"/>
              </a:rPr>
              <a:t>》</a:t>
            </a:r>
            <a:r>
              <a:rPr lang="zh-CN" altLang="en-US" sz="2800" b="1" smtClean="0">
                <a:latin typeface="华文中宋" pitchFamily="2" charset="-122"/>
                <a:ea typeface="华文中宋" pitchFamily="2" charset="-122"/>
              </a:rPr>
              <a:t>、</a:t>
            </a:r>
            <a:r>
              <a:rPr lang="en-US" altLang="zh-CN" sz="2800" b="1" smtClean="0">
                <a:latin typeface="华文中宋" pitchFamily="2" charset="-122"/>
                <a:ea typeface="华文中宋" pitchFamily="2" charset="-122"/>
              </a:rPr>
              <a:t>《</a:t>
            </a:r>
            <a:r>
              <a:rPr lang="zh-CN" altLang="en-US" sz="2800" b="1" smtClean="0">
                <a:latin typeface="华文中宋" pitchFamily="2" charset="-122"/>
                <a:ea typeface="华文中宋" pitchFamily="2" charset="-122"/>
              </a:rPr>
              <a:t>书愤</a:t>
            </a:r>
            <a:r>
              <a:rPr lang="en-US" altLang="zh-CN" sz="2800" b="1" smtClean="0">
                <a:latin typeface="华文中宋" pitchFamily="2" charset="-122"/>
                <a:ea typeface="华文中宋" pitchFamily="2" charset="-122"/>
              </a:rPr>
              <a:t>》</a:t>
            </a:r>
            <a:r>
              <a:rPr lang="zh-CN" altLang="en-US" sz="2800" b="1" smtClean="0">
                <a:latin typeface="华文中宋" pitchFamily="2" charset="-122"/>
                <a:ea typeface="华文中宋" pitchFamily="2" charset="-122"/>
              </a:rPr>
              <a:t>、</a:t>
            </a:r>
            <a:r>
              <a:rPr lang="en-US" altLang="zh-CN" sz="2800" b="1" smtClean="0">
                <a:latin typeface="华文中宋" pitchFamily="2" charset="-122"/>
                <a:ea typeface="华文中宋" pitchFamily="2" charset="-122"/>
              </a:rPr>
              <a:t>《</a:t>
            </a:r>
            <a:r>
              <a:rPr lang="zh-CN" altLang="en-US" sz="2800" b="1" smtClean="0">
                <a:latin typeface="华文中宋" pitchFamily="2" charset="-122"/>
                <a:ea typeface="华文中宋" pitchFamily="2" charset="-122"/>
              </a:rPr>
              <a:t>示儿</a:t>
            </a:r>
            <a:r>
              <a:rPr lang="en-US" altLang="zh-CN" sz="2800" b="1" smtClean="0">
                <a:latin typeface="华文中宋" pitchFamily="2" charset="-122"/>
                <a:ea typeface="华文中宋" pitchFamily="2" charset="-122"/>
              </a:rPr>
              <a:t>》</a:t>
            </a:r>
            <a:r>
              <a:rPr lang="zh-CN" altLang="en-US" sz="2800" b="1" smtClean="0">
                <a:latin typeface="华文中宋" pitchFamily="2" charset="-122"/>
                <a:ea typeface="华文中宋" pitchFamily="2" charset="-122"/>
              </a:rPr>
              <a:t>、</a:t>
            </a:r>
            <a:r>
              <a:rPr lang="en-US" altLang="zh-CN" sz="2800" b="1" smtClean="0">
                <a:latin typeface="华文中宋" pitchFamily="2" charset="-122"/>
                <a:ea typeface="华文中宋" pitchFamily="2" charset="-122"/>
              </a:rPr>
              <a:t>《</a:t>
            </a:r>
            <a:r>
              <a:rPr lang="zh-CN" altLang="en-US" sz="2800" b="1" smtClean="0">
                <a:latin typeface="华文中宋" pitchFamily="2" charset="-122"/>
                <a:ea typeface="华文中宋" pitchFamily="2" charset="-122"/>
              </a:rPr>
              <a:t>游山西村</a:t>
            </a:r>
            <a:r>
              <a:rPr lang="en-US" altLang="zh-CN" sz="2800" b="1" smtClean="0">
                <a:latin typeface="华文中宋" pitchFamily="2" charset="-122"/>
                <a:ea typeface="华文中宋" pitchFamily="2" charset="-122"/>
              </a:rPr>
              <a:t>》</a:t>
            </a:r>
            <a:r>
              <a:rPr lang="zh-CN" altLang="en-US" sz="2800" b="1" smtClean="0">
                <a:latin typeface="华文中宋" pitchFamily="2" charset="-122"/>
                <a:ea typeface="华文中宋" pitchFamily="2" charset="-122"/>
              </a:rPr>
              <a:t>、</a:t>
            </a:r>
            <a:r>
              <a:rPr lang="en-US" altLang="zh-CN" sz="2800" b="1" smtClean="0">
                <a:latin typeface="华文中宋" pitchFamily="2" charset="-122"/>
                <a:ea typeface="华文中宋" pitchFamily="2" charset="-122"/>
              </a:rPr>
              <a:t>《</a:t>
            </a:r>
            <a:r>
              <a:rPr lang="zh-CN" altLang="en-US" sz="2800" b="1" smtClean="0">
                <a:latin typeface="华文中宋" pitchFamily="2" charset="-122"/>
                <a:ea typeface="华文中宋" pitchFamily="2" charset="-122"/>
              </a:rPr>
              <a:t>临安春雨初霁</a:t>
            </a:r>
            <a:r>
              <a:rPr lang="en-US" altLang="zh-CN" sz="2800" b="1" smtClean="0">
                <a:latin typeface="华文中宋" pitchFamily="2" charset="-122"/>
                <a:ea typeface="华文中宋" pitchFamily="2" charset="-122"/>
              </a:rPr>
              <a:t>》</a:t>
            </a:r>
            <a:r>
              <a:rPr lang="zh-CN" altLang="en-US" sz="2800" b="1" smtClean="0">
                <a:latin typeface="华文中宋" pitchFamily="2" charset="-122"/>
                <a:ea typeface="华文中宋" pitchFamily="2" charset="-122"/>
              </a:rPr>
              <a:t>、</a:t>
            </a:r>
            <a:r>
              <a:rPr lang="en-US" altLang="zh-CN" sz="2800" b="1">
                <a:latin typeface="华文中宋" pitchFamily="2" charset="-122"/>
                <a:ea typeface="华文中宋" pitchFamily="2" charset="-122"/>
              </a:rPr>
              <a:t>《</a:t>
            </a:r>
            <a:r>
              <a:rPr lang="zh-CN" altLang="en-US" sz="2800" b="1">
                <a:latin typeface="华文中宋" pitchFamily="2" charset="-122"/>
                <a:ea typeface="华文中宋" pitchFamily="2" charset="-122"/>
              </a:rPr>
              <a:t>冬夜读书示子聿</a:t>
            </a:r>
            <a:r>
              <a:rPr lang="en-US" altLang="zh-CN" sz="2800" b="1" smtClean="0">
                <a:latin typeface="华文中宋" pitchFamily="2" charset="-122"/>
                <a:ea typeface="华文中宋" pitchFamily="2" charset="-122"/>
              </a:rPr>
              <a:t>》</a:t>
            </a:r>
            <a:r>
              <a:rPr lang="zh-CN" altLang="en-US" sz="2800" b="1" smtClean="0">
                <a:latin typeface="华文中宋" pitchFamily="2" charset="-122"/>
                <a:ea typeface="华文中宋" pitchFamily="2" charset="-122"/>
              </a:rPr>
              <a:t>。</a:t>
            </a:r>
            <a:endParaRPr lang="zh-CN" altLang="en-US" sz="2800" b="1">
              <a:latin typeface="华文中宋" pitchFamily="2" charset="-122"/>
              <a:ea typeface="华文中宋" pitchFamily="2" charset="-122"/>
            </a:endParaRPr>
          </a:p>
        </p:txBody>
      </p:sp>
    </p:spTree>
    <p:extLst>
      <p:ext uri="{BB962C8B-B14F-4D97-AF65-F5344CB8AC3E}">
        <p14:creationId xmlns:p14="http://schemas.microsoft.com/office/powerpoint/2010/main" val="4115157385"/>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extBox 3"/>
          <p:cNvSpPr txBox="1"/>
          <p:nvPr/>
        </p:nvSpPr>
        <p:spPr>
          <a:xfrm>
            <a:off x="1042830" y="3573016"/>
            <a:ext cx="7272808" cy="175432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b="1" smtClean="0">
                <a:solidFill>
                  <a:schemeClr val="accent2">
                    <a:lumMod val="75000"/>
                  </a:schemeClr>
                </a:solidFill>
                <a:latin typeface="黑体" pitchFamily="49" charset="-122"/>
                <a:ea typeface="黑体" pitchFamily="49" charset="-122"/>
              </a:rPr>
              <a:t>    </a:t>
            </a:r>
            <a:r>
              <a:rPr lang="zh-CN" altLang="en-US" sz="4000" b="1" smtClean="0">
                <a:solidFill>
                  <a:schemeClr val="accent2">
                    <a:lumMod val="75000"/>
                  </a:schemeClr>
                </a:solidFill>
                <a:latin typeface="黑体" pitchFamily="49" charset="-122"/>
                <a:ea typeface="黑体" pitchFamily="49" charset="-122"/>
              </a:rPr>
              <a:t>冬</a:t>
            </a:r>
            <a:r>
              <a:rPr lang="zh-CN" altLang="en-US" sz="4000" b="1">
                <a:solidFill>
                  <a:schemeClr val="accent2">
                    <a:lumMod val="75000"/>
                  </a:schemeClr>
                </a:solidFill>
                <a:latin typeface="黑体" pitchFamily="49" charset="-122"/>
                <a:ea typeface="黑体" pitchFamily="49" charset="-122"/>
              </a:rPr>
              <a:t>夜读书示子聿</a:t>
            </a:r>
            <a:br>
              <a:rPr lang="zh-CN" altLang="en-US" sz="1600"/>
            </a:br>
            <a:r>
              <a:rPr lang="zh-CN" altLang="en-US" sz="3200">
                <a:latin typeface="华文中宋" pitchFamily="2" charset="-122"/>
                <a:ea typeface="华文中宋" pitchFamily="2" charset="-122"/>
              </a:rPr>
              <a:t>古人学问无遗力，少壮工夫老始成。</a:t>
            </a:r>
            <a:endParaRPr lang="en-US" altLang="zh-CN" sz="3200">
              <a:latin typeface="华文中宋" pitchFamily="2" charset="-122"/>
              <a:ea typeface="华文中宋" pitchFamily="2" charset="-122"/>
            </a:endParaRPr>
          </a:p>
          <a:p>
            <a:r>
              <a:rPr lang="zh-CN" altLang="en-US" sz="3200">
                <a:latin typeface="华文中宋" pitchFamily="2" charset="-122"/>
                <a:ea typeface="华文中宋" pitchFamily="2" charset="-122"/>
              </a:rPr>
              <a:t>纸上得来终觉浅，绝知此事要躬行。</a:t>
            </a:r>
          </a:p>
        </p:txBody>
      </p:sp>
      <p:sp>
        <p:nvSpPr>
          <p:cNvPr id="5" name="TextBox 4"/>
          <p:cNvSpPr txBox="1"/>
          <p:nvPr/>
        </p:nvSpPr>
        <p:spPr>
          <a:xfrm>
            <a:off x="899592" y="620688"/>
            <a:ext cx="6697522" cy="175432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b="1" smtClean="0">
                <a:solidFill>
                  <a:schemeClr val="accent2">
                    <a:lumMod val="75000"/>
                  </a:schemeClr>
                </a:solidFill>
                <a:latin typeface="黑体" pitchFamily="49" charset="-122"/>
                <a:ea typeface="黑体" pitchFamily="49" charset="-122"/>
              </a:rPr>
              <a:t>         </a:t>
            </a:r>
            <a:r>
              <a:rPr lang="zh-CN" altLang="en-US" sz="4000" b="1" smtClean="0">
                <a:solidFill>
                  <a:schemeClr val="accent2">
                    <a:lumMod val="75000"/>
                  </a:schemeClr>
                </a:solidFill>
                <a:latin typeface="黑体" pitchFamily="49" charset="-122"/>
                <a:ea typeface="黑体" pitchFamily="49" charset="-122"/>
              </a:rPr>
              <a:t>示</a:t>
            </a:r>
            <a:r>
              <a:rPr lang="zh-CN" altLang="en-US" sz="4000" b="1">
                <a:solidFill>
                  <a:schemeClr val="accent2">
                    <a:lumMod val="75000"/>
                  </a:schemeClr>
                </a:solidFill>
                <a:latin typeface="黑体" pitchFamily="49" charset="-122"/>
                <a:ea typeface="黑体" pitchFamily="49" charset="-122"/>
              </a:rPr>
              <a:t>儿 </a:t>
            </a:r>
            <a:endParaRPr lang="en-US" altLang="zh-CN" sz="4400" b="1">
              <a:solidFill>
                <a:schemeClr val="accent2">
                  <a:lumMod val="75000"/>
                </a:schemeClr>
              </a:solidFill>
              <a:latin typeface="黑体" pitchFamily="49" charset="-122"/>
              <a:ea typeface="黑体" pitchFamily="49" charset="-122"/>
            </a:endParaRPr>
          </a:p>
          <a:p>
            <a:r>
              <a:rPr lang="zh-CN" altLang="en-US" sz="3200">
                <a:latin typeface="华文中宋" pitchFamily="2" charset="-122"/>
                <a:ea typeface="华文中宋" pitchFamily="2" charset="-122"/>
              </a:rPr>
              <a:t>死去元知万事空，但悲不见九州同。 </a:t>
            </a:r>
            <a:endParaRPr lang="en-US" altLang="zh-CN" sz="3200">
              <a:latin typeface="华文中宋" pitchFamily="2" charset="-122"/>
              <a:ea typeface="华文中宋" pitchFamily="2" charset="-122"/>
            </a:endParaRPr>
          </a:p>
          <a:p>
            <a:r>
              <a:rPr lang="zh-CN" altLang="en-US" sz="3200">
                <a:latin typeface="华文中宋" pitchFamily="2" charset="-122"/>
                <a:ea typeface="华文中宋" pitchFamily="2" charset="-122"/>
              </a:rPr>
              <a:t>王师北定中原日，家祭无忘告乃翁。</a:t>
            </a:r>
          </a:p>
        </p:txBody>
      </p:sp>
    </p:spTree>
    <p:extLst>
      <p:ext uri="{BB962C8B-B14F-4D97-AF65-F5344CB8AC3E}">
        <p14:creationId xmlns:p14="http://schemas.microsoft.com/office/powerpoint/2010/main" val="710110472"/>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1"/>
          <p:cNvSpPr txBox="1"/>
          <p:nvPr/>
        </p:nvSpPr>
        <p:spPr>
          <a:xfrm>
            <a:off x="107504" y="211569"/>
            <a:ext cx="8964488" cy="66018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solidFill>
                  <a:srgbClr val="FF0000"/>
                </a:solidFill>
                <a:latin typeface="黑体" pitchFamily="49" charset="-122"/>
                <a:ea typeface="黑体" pitchFamily="49" charset="-122"/>
              </a:rPr>
              <a:t>21</a:t>
            </a:r>
            <a:r>
              <a:rPr lang="zh-CN" altLang="en-US" sz="2000" b="1" smtClean="0">
                <a:solidFill>
                  <a:srgbClr val="FF0000"/>
                </a:solidFill>
                <a:latin typeface="黑体" pitchFamily="49" charset="-122"/>
                <a:ea typeface="黑体" pitchFamily="49" charset="-122"/>
              </a:rPr>
              <a:t>岁， </a:t>
            </a:r>
            <a:r>
              <a:rPr lang="zh-CN" altLang="en-US" sz="2000" b="1"/>
              <a:t>唐琬被逐出家门，原因依古人的说法是“不当母夫人意”“二亲恐其惰於学，数谴妇，放翁不敢逆尊者意，与妇诀”。意思是说，唐琬在夫家，与婆婆不合；或说因为夫妻两人太恩爱，公婆认为会妨碍陆游的上进之心，所以常常责骂唐琬，而造成二人的分手．根据陆游自己在晚年的</a:t>
            </a:r>
            <a:r>
              <a:rPr lang="zh-CN" altLang="en-US" sz="2000" b="1" smtClean="0"/>
              <a:t>诗作则</a:t>
            </a:r>
            <a:r>
              <a:rPr lang="zh-CN" altLang="en-US" sz="2000" b="1"/>
              <a:t>是因为唐琬不孕，而遭公婆逐出</a:t>
            </a:r>
            <a:r>
              <a:rPr lang="zh-CN" altLang="en-US" sz="2000" b="1" smtClean="0"/>
              <a:t>。</a:t>
            </a:r>
            <a:endParaRPr lang="en-US" altLang="zh-CN" sz="2000" b="1" smtClean="0"/>
          </a:p>
          <a:p>
            <a:endParaRPr lang="zh-CN" altLang="en-US" sz="900" b="1"/>
          </a:p>
          <a:p>
            <a:r>
              <a:rPr lang="en-US" altLang="zh-CN" sz="2000" b="1">
                <a:solidFill>
                  <a:srgbClr val="FF0000"/>
                </a:solidFill>
                <a:latin typeface="黑体" pitchFamily="49" charset="-122"/>
                <a:ea typeface="黑体" pitchFamily="49" charset="-122"/>
              </a:rPr>
              <a:t>22</a:t>
            </a:r>
            <a:r>
              <a:rPr lang="zh-CN" altLang="en-US" sz="2000" b="1">
                <a:solidFill>
                  <a:srgbClr val="FF0000"/>
                </a:solidFill>
                <a:latin typeface="黑体" pitchFamily="49" charset="-122"/>
                <a:ea typeface="黑体" pitchFamily="49" charset="-122"/>
              </a:rPr>
              <a:t>岁，</a:t>
            </a:r>
            <a:r>
              <a:rPr lang="zh-CN" altLang="en-US" sz="2000" b="1" smtClean="0"/>
              <a:t>陆游</a:t>
            </a:r>
            <a:r>
              <a:rPr lang="zh-CN" altLang="en-US" sz="2000" b="1"/>
              <a:t>与唐婉难舍难分，不忍就此一去，相聚无缘，于是悄悄另筑别院安置</a:t>
            </a:r>
            <a:r>
              <a:rPr lang="zh-CN" altLang="en-US" sz="2000" b="1" smtClean="0"/>
              <a:t>唐婉。</a:t>
            </a:r>
            <a:endParaRPr lang="en-US" altLang="zh-CN" sz="2000" b="1" smtClean="0"/>
          </a:p>
          <a:p>
            <a:endParaRPr lang="zh-CN" altLang="en-US" sz="500" b="1"/>
          </a:p>
          <a:p>
            <a:r>
              <a:rPr lang="en-US" altLang="zh-CN" sz="2000" b="1">
                <a:solidFill>
                  <a:srgbClr val="FF0000"/>
                </a:solidFill>
                <a:latin typeface="黑体" pitchFamily="49" charset="-122"/>
                <a:ea typeface="黑体" pitchFamily="49" charset="-122"/>
              </a:rPr>
              <a:t>23</a:t>
            </a:r>
            <a:r>
              <a:rPr lang="zh-CN" altLang="en-US" sz="2000" b="1">
                <a:solidFill>
                  <a:srgbClr val="FF0000"/>
                </a:solidFill>
                <a:latin typeface="黑体" pitchFamily="49" charset="-122"/>
                <a:ea typeface="黑体" pitchFamily="49" charset="-122"/>
              </a:rPr>
              <a:t>岁，</a:t>
            </a:r>
            <a:r>
              <a:rPr lang="zh-CN" altLang="en-US" sz="2000" b="1" smtClean="0"/>
              <a:t>陆母</a:t>
            </a:r>
            <a:r>
              <a:rPr lang="zh-CN" altLang="en-US" sz="2000" b="1"/>
              <a:t>察觉两人私会之事。严令二人断绝来往，并为陆游另娶一位温顺本分的王氏女为妻，彻底切断了陆、唐之间的悠悠情丝</a:t>
            </a:r>
            <a:r>
              <a:rPr lang="zh-CN" altLang="en-US" sz="2000" b="1" smtClean="0"/>
              <a:t>。</a:t>
            </a:r>
            <a:endParaRPr lang="en-US" altLang="zh-CN" sz="2000" b="1" smtClean="0"/>
          </a:p>
          <a:p>
            <a:endParaRPr lang="zh-CN" altLang="en-US" sz="600" b="1"/>
          </a:p>
          <a:p>
            <a:r>
              <a:rPr lang="en-US" altLang="zh-CN" sz="2000" b="1">
                <a:solidFill>
                  <a:srgbClr val="FF0000"/>
                </a:solidFill>
                <a:latin typeface="黑体" pitchFamily="49" charset="-122"/>
                <a:ea typeface="黑体" pitchFamily="49" charset="-122"/>
              </a:rPr>
              <a:t>27</a:t>
            </a:r>
            <a:r>
              <a:rPr lang="zh-CN" altLang="en-US" sz="2000" b="1">
                <a:solidFill>
                  <a:srgbClr val="FF0000"/>
                </a:solidFill>
                <a:latin typeface="黑体" pitchFamily="49" charset="-122"/>
                <a:ea typeface="黑体" pitchFamily="49" charset="-122"/>
              </a:rPr>
              <a:t>岁，</a:t>
            </a:r>
            <a:r>
              <a:rPr lang="zh-CN" altLang="en-US" sz="2000" b="1" smtClean="0"/>
              <a:t>陆游</a:t>
            </a:r>
            <a:r>
              <a:rPr lang="zh-CN" altLang="en-US" sz="2000" b="1"/>
              <a:t>只身离开了故乡山阴以他扎实的学识功底和才气横溢的文思博得了考官陆阜的赏识，被荐为魁首。春季游春时在绍兴城外的沈氏园中，唐琬和丈夫赵士程也来此游春．两人重逢，又无法当面相诉离情，随后，唐琬派人送来一些酒菜，默默以示关怀，而就与丈夫离去，陆游在伤心之余，就是园子的壁上题下了一首哀怨的</a:t>
            </a:r>
            <a:r>
              <a:rPr lang="en-US" altLang="zh-CN" sz="2000" b="1"/>
              <a:t>《</a:t>
            </a:r>
            <a:r>
              <a:rPr lang="zh-CN" altLang="en-US" sz="2000" b="1"/>
              <a:t>钗头</a:t>
            </a:r>
            <a:r>
              <a:rPr lang="zh-CN" altLang="en-US" sz="2000" b="1" smtClean="0"/>
              <a:t>凤</a:t>
            </a:r>
            <a:r>
              <a:rPr lang="en-US" altLang="zh-CN" sz="2000" b="1" smtClean="0"/>
              <a:t>》</a:t>
            </a:r>
            <a:r>
              <a:rPr lang="zh-CN" altLang="en-US" sz="2000" b="1" smtClean="0"/>
              <a:t>。</a:t>
            </a:r>
            <a:endParaRPr lang="en-US" altLang="zh-CN" sz="2000" b="1" smtClean="0"/>
          </a:p>
          <a:p>
            <a:endParaRPr lang="zh-CN" altLang="en-US" sz="600" b="1"/>
          </a:p>
          <a:p>
            <a:r>
              <a:rPr lang="en-US" altLang="zh-CN" sz="2000" b="1">
                <a:solidFill>
                  <a:srgbClr val="FF0000"/>
                </a:solidFill>
                <a:latin typeface="黑体" pitchFamily="49" charset="-122"/>
                <a:ea typeface="黑体" pitchFamily="49" charset="-122"/>
              </a:rPr>
              <a:t>28</a:t>
            </a:r>
            <a:r>
              <a:rPr lang="zh-CN" altLang="en-US" sz="2000" b="1">
                <a:solidFill>
                  <a:srgbClr val="FF0000"/>
                </a:solidFill>
                <a:latin typeface="黑体" pitchFamily="49" charset="-122"/>
                <a:ea typeface="黑体" pitchFamily="49" charset="-122"/>
              </a:rPr>
              <a:t>岁，</a:t>
            </a:r>
            <a:r>
              <a:rPr lang="zh-CN" altLang="en-US" sz="2000" b="1" smtClean="0"/>
              <a:t>唐婉</a:t>
            </a:r>
            <a:r>
              <a:rPr lang="zh-CN" altLang="en-US" sz="2000" b="1"/>
              <a:t>再次来到沈园瞥见陆游的题词，不由感慨万千，于是和了一阙</a:t>
            </a:r>
            <a:r>
              <a:rPr lang="en-US" altLang="zh-CN" sz="2000" b="1"/>
              <a:t>《</a:t>
            </a:r>
            <a:r>
              <a:rPr lang="zh-CN" altLang="en-US" sz="2000" b="1"/>
              <a:t>钗头凤</a:t>
            </a:r>
            <a:r>
              <a:rPr lang="en-US" altLang="zh-CN" sz="2000" b="1" smtClean="0"/>
              <a:t>》</a:t>
            </a:r>
            <a:r>
              <a:rPr lang="zh-CN" altLang="en-US" sz="2000" b="1" smtClean="0"/>
              <a:t>。同年</a:t>
            </a:r>
            <a:r>
              <a:rPr lang="zh-CN" altLang="en-US" sz="2000" b="1"/>
              <a:t>秋，唐婉病故</a:t>
            </a:r>
            <a:r>
              <a:rPr lang="zh-CN" altLang="en-US" sz="2000" b="1" smtClean="0"/>
              <a:t>。</a:t>
            </a:r>
            <a:endParaRPr lang="en-US" altLang="zh-CN" sz="2000" b="1" smtClean="0"/>
          </a:p>
          <a:p>
            <a:endParaRPr lang="zh-CN" altLang="en-US" sz="500" b="1"/>
          </a:p>
          <a:p>
            <a:r>
              <a:rPr lang="en-US" altLang="zh-CN" sz="2000" b="1">
                <a:solidFill>
                  <a:srgbClr val="FF0000"/>
                </a:solidFill>
                <a:latin typeface="黑体" pitchFamily="49" charset="-122"/>
                <a:ea typeface="黑体" pitchFamily="49" charset="-122"/>
              </a:rPr>
              <a:t>29</a:t>
            </a:r>
            <a:r>
              <a:rPr lang="zh-CN" altLang="en-US" sz="2000" b="1">
                <a:solidFill>
                  <a:srgbClr val="FF0000"/>
                </a:solidFill>
                <a:latin typeface="黑体" pitchFamily="49" charset="-122"/>
                <a:ea typeface="黑体" pitchFamily="49" charset="-122"/>
              </a:rPr>
              <a:t>岁， </a:t>
            </a:r>
            <a:r>
              <a:rPr lang="zh-CN" altLang="en-US" sz="2000" b="1"/>
              <a:t>参加进士考试，名列第一。因为他平常“喜论恢复”，又名在奸臣秦桧之孙秦埙的前头，所以在复试的时候，被秦桧除名</a:t>
            </a:r>
            <a:r>
              <a:rPr lang="zh-CN" altLang="en-US" sz="2000" b="1" smtClean="0"/>
              <a:t>。</a:t>
            </a:r>
            <a:endParaRPr lang="en-US" altLang="zh-CN" sz="2000" b="1" smtClean="0"/>
          </a:p>
          <a:p>
            <a:endParaRPr lang="zh-CN" altLang="en-US" sz="900" b="1"/>
          </a:p>
          <a:p>
            <a:r>
              <a:rPr lang="en-US" altLang="zh-CN" sz="2000" b="1">
                <a:solidFill>
                  <a:srgbClr val="FF0000"/>
                </a:solidFill>
                <a:latin typeface="黑体" pitchFamily="49" charset="-122"/>
                <a:ea typeface="黑体" pitchFamily="49" charset="-122"/>
              </a:rPr>
              <a:t>31</a:t>
            </a:r>
            <a:r>
              <a:rPr lang="zh-CN" altLang="en-US" sz="2000" b="1">
                <a:solidFill>
                  <a:srgbClr val="FF0000"/>
                </a:solidFill>
                <a:latin typeface="黑体" pitchFamily="49" charset="-122"/>
                <a:ea typeface="黑体" pitchFamily="49" charset="-122"/>
              </a:rPr>
              <a:t>岁，</a:t>
            </a:r>
            <a:r>
              <a:rPr lang="zh-CN" altLang="en-US" sz="2000" b="1"/>
              <a:t> 秦桧病死，陆游的仕途开始明朗</a:t>
            </a:r>
            <a:r>
              <a:rPr lang="zh-CN" altLang="en-US" sz="2000" b="1" smtClean="0"/>
              <a:t>。</a:t>
            </a:r>
            <a:endParaRPr lang="zh-CN" altLang="en-US" sz="2000" b="1"/>
          </a:p>
        </p:txBody>
      </p:sp>
      <p:sp>
        <p:nvSpPr>
          <p:cNvPr id="3" name="矩形 2"/>
          <p:cNvSpPr/>
          <p:nvPr/>
        </p:nvSpPr>
        <p:spPr>
          <a:xfrm>
            <a:off x="7034255" y="6160238"/>
            <a:ext cx="2037737" cy="646331"/>
          </a:xfrm>
          <a:prstGeom prst="rect">
            <a:avLst/>
          </a:prstGeom>
          <a:solidFill>
            <a:schemeClr val="accent4">
              <a:lumMod val="20000"/>
              <a:lumOff val="80000"/>
            </a:schemeClr>
          </a:solidFill>
          <a:ln>
            <a:solidFill>
              <a:schemeClr val="accent1">
                <a:lumMod val="60000"/>
                <a:lumOff val="40000"/>
              </a:schemeClr>
            </a:solid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隶书" pitchFamily="49" charset="-122"/>
                <a:ea typeface="隶书" pitchFamily="49" charset="-122"/>
              </a:rPr>
              <a:t>创作背景</a:t>
            </a:r>
          </a:p>
        </p:txBody>
      </p:sp>
    </p:spTree>
    <p:extLst>
      <p:ext uri="{BB962C8B-B14F-4D97-AF65-F5344CB8AC3E}">
        <p14:creationId xmlns:p14="http://schemas.microsoft.com/office/powerpoint/2010/main" val="2115283782"/>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5" dur="50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vertical)">
                                      <p:cBhvr>
                                        <p:cTn id="7" dur="500"/>
                                        <p:tgtEl>
                                          <p:spTgt spid="2">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3" presetClass="entr" presetSubtype="5" dur="500"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vertical)">
                                      <p:cBhvr>
                                        <p:cTn id="12" dur="500"/>
                                        <p:tgtEl>
                                          <p:spTgt spid="2">
                                            <p:txEl>
                                              <p:pRg st="2" end="2"/>
                                            </p:txEl>
                                          </p:spTgt>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3" presetClass="entr" presetSubtype="5" dur="500" fill="hold" grpId="0"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blinds(vertical)">
                                      <p:cBhvr>
                                        <p:cTn id="17" dur="500"/>
                                        <p:tgtEl>
                                          <p:spTgt spid="2">
                                            <p:txEl>
                                              <p:pRg st="4" end="4"/>
                                            </p:txEl>
                                          </p:spTgt>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3" presetClass="entr" presetSubtype="5" dur="500" fill="hold" grpId="0"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blinds(vertical)">
                                      <p:cBhvr>
                                        <p:cTn id="22" dur="500"/>
                                        <p:tgtEl>
                                          <p:spTgt spid="2">
                                            <p:txEl>
                                              <p:pRg st="6" end="6"/>
                                            </p:txEl>
                                          </p:spTgt>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3" presetClass="entr" presetSubtype="5" dur="500" fill="hold" grpId="0"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animEffect transition="in" filter="blinds(vertical)">
                                      <p:cBhvr>
                                        <p:cTn id="27" dur="500"/>
                                        <p:tgtEl>
                                          <p:spTgt spid="2">
                                            <p:txEl>
                                              <p:pRg st="8" end="8"/>
                                            </p:txEl>
                                          </p:spTgt>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3" presetClass="entr" presetSubtype="5" dur="500" fill="hold" grpId="0" nodeType="clickEffect">
                                  <p:stCondLst>
                                    <p:cond delay="0"/>
                                  </p:stCondLst>
                                  <p:childTnLst>
                                    <p:set>
                                      <p:cBhvr>
                                        <p:cTn id="31" dur="1" fill="hold">
                                          <p:stCondLst>
                                            <p:cond delay="0"/>
                                          </p:stCondLst>
                                        </p:cTn>
                                        <p:tgtEl>
                                          <p:spTgt spid="2">
                                            <p:txEl>
                                              <p:pRg st="10" end="10"/>
                                            </p:txEl>
                                          </p:spTgt>
                                        </p:tgtEl>
                                        <p:attrNameLst>
                                          <p:attrName>style.visibility</p:attrName>
                                        </p:attrNameLst>
                                      </p:cBhvr>
                                      <p:to>
                                        <p:strVal val="visible"/>
                                      </p:to>
                                    </p:set>
                                    <p:animEffect transition="in" filter="blinds(vertical)">
                                      <p:cBhvr>
                                        <p:cTn id="32" dur="500"/>
                                        <p:tgtEl>
                                          <p:spTgt spid="2">
                                            <p:txEl>
                                              <p:pRg st="10" end="10"/>
                                            </p:txEl>
                                          </p:spTgt>
                                        </p:tgtEl>
                                      </p:cBhvr>
                                    </p:animEffect>
                                  </p:child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3" presetClass="entr" presetSubtype="5" dur="500" fill="hold" grpId="0" nodeType="clickEffect">
                                  <p:stCondLst>
                                    <p:cond delay="0"/>
                                  </p:stCondLst>
                                  <p:childTnLst>
                                    <p:set>
                                      <p:cBhvr>
                                        <p:cTn id="36" dur="1" fill="hold">
                                          <p:stCondLst>
                                            <p:cond delay="0"/>
                                          </p:stCondLst>
                                        </p:cTn>
                                        <p:tgtEl>
                                          <p:spTgt spid="2">
                                            <p:txEl>
                                              <p:pRg st="12" end="12"/>
                                            </p:txEl>
                                          </p:spTgt>
                                        </p:tgtEl>
                                        <p:attrNameLst>
                                          <p:attrName>style.visibility</p:attrName>
                                        </p:attrNameLst>
                                      </p:cBhvr>
                                      <p:to>
                                        <p:strVal val="visible"/>
                                      </p:to>
                                    </p:set>
                                    <p:animEffect transition="in" filter="blinds(vertical)">
                                      <p:cBhvr>
                                        <p:cTn id="37" dur="500"/>
                                        <p:tgtEl>
                                          <p:spTgt spid="2">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bldLvl="2" advAuto="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097" name="WordArt 9"/>
          <p:cNvSpPr>
            <a:spLocks noChangeArrowheads="1" noChangeShapeType="1" noTextEdit="1"/>
          </p:cNvSpPr>
          <p:nvPr/>
        </p:nvSpPr>
        <p:spPr bwMode="auto">
          <a:xfrm rot="-1132774">
            <a:off x="755650" y="476250"/>
            <a:ext cx="1441450" cy="169863"/>
          </a:xfrm>
          <a:prstGeom prst="rect">
            <a:avLst/>
          </a:prstGeom>
          <a:extLst>
            <a:ext uri="{AF507438-7753-43E0-B8FC-AC1667EBCBE1}">
              <a14:hiddenEffects xmlns:a14="http://schemas.microsoft.com/office/drawing/2010/main">
                <a:effectLst/>
              </a14:hiddenEffects>
            </a:ext>
          </a:extLst>
        </p:spPr>
        <p:txBody>
          <a:bodyPr spcFirstLastPara="1" wrap="none" fromWordArt="1">
            <a:prstTxWarp prst="textArchUp">
              <a:avLst>
                <a:gd name="adj" fmla="val 10800000"/>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kern="10">
                <a:ln w="9525">
                  <a:solidFill>
                    <a:srgbClr val="FF99CC"/>
                  </a:solidFill>
                  <a:round/>
                </a:ln>
                <a:solidFill>
                  <a:srgbClr val="FF00FF"/>
                </a:solidFill>
                <a:latin typeface="宋体"/>
                <a:ea typeface="宋体"/>
              </a:rPr>
              <a:t>背景</a:t>
            </a:r>
          </a:p>
        </p:txBody>
      </p:sp>
      <p:sp>
        <p:nvSpPr>
          <p:cNvPr id="89098" name="Rectangle 10"/>
          <p:cNvSpPr>
            <a:spLocks noGrp="1" noChangeArrowheads="1"/>
          </p:cNvSpPr>
          <p:nvPr>
            <p:ph type="body" idx="4294967295"/>
          </p:nvPr>
        </p:nvSpPr>
        <p:spPr>
          <a:xfrm>
            <a:off x="755650" y="692150"/>
            <a:ext cx="7416800" cy="5181600"/>
          </a:xfrm>
          <a:noFill/>
        </p:spPr>
        <p:txBody>
          <a:bodyPr/>
          <a:lstStyle/>
          <a:p>
            <a:pPr>
              <a:lnSpc>
                <a:spcPct val="115000"/>
              </a:lnSpc>
              <a:buFontTx/>
              <a:buNone/>
            </a:pPr>
            <a:r>
              <a:rPr lang="en-US" altLang="zh-CN" sz="800" b="1"/>
              <a:t>                                </a:t>
            </a:r>
            <a:r>
              <a:rPr lang="zh-CN" altLang="en-US" sz="2400" b="1"/>
              <a:t>陆游</a:t>
            </a:r>
            <a:r>
              <a:rPr lang="en-US" altLang="zh-CN" sz="2400" b="1">
                <a:solidFill>
                  <a:srgbClr val="FF0066"/>
                </a:solidFill>
              </a:rPr>
              <a:t>20</a:t>
            </a:r>
            <a:r>
              <a:rPr lang="zh-CN" altLang="en-US" sz="2400" b="1">
                <a:solidFill>
                  <a:srgbClr val="FF0066"/>
                </a:solidFill>
              </a:rPr>
              <a:t>岁娶唐婉为妻</a:t>
            </a:r>
            <a:r>
              <a:rPr lang="zh-CN" altLang="en-US" sz="2400" b="1"/>
              <a:t>，二人非常恩爱。但陆母很不喜欢这个儿媳，执意要将她赶出家门，陆游哀求无效后，</a:t>
            </a:r>
            <a:r>
              <a:rPr lang="en-US" altLang="zh-CN" sz="2400" b="1">
                <a:solidFill>
                  <a:srgbClr val="FF0066"/>
                </a:solidFill>
              </a:rPr>
              <a:t>25</a:t>
            </a:r>
            <a:r>
              <a:rPr lang="zh-CN" altLang="en-US" sz="2400" b="1">
                <a:solidFill>
                  <a:srgbClr val="FF0066"/>
                </a:solidFill>
              </a:rPr>
              <a:t>岁被迫休妻，后各自再婚，唐婉嫁皇族宗子赵士程。</a:t>
            </a:r>
          </a:p>
          <a:p>
            <a:pPr>
              <a:lnSpc>
                <a:spcPct val="115000"/>
              </a:lnSpc>
              <a:buFontTx/>
              <a:buNone/>
            </a:pPr>
            <a:r>
              <a:rPr lang="zh-CN" altLang="en-US" sz="2400" b="1"/>
              <a:t>           </a:t>
            </a:r>
            <a:r>
              <a:rPr lang="zh-CN" altLang="en-US" sz="2400" b="1">
                <a:solidFill>
                  <a:srgbClr val="FF0066"/>
                </a:solidFill>
              </a:rPr>
              <a:t>沈园</a:t>
            </a:r>
            <a:r>
              <a:rPr lang="zh-CN" altLang="en-US" sz="2400" b="1"/>
              <a:t>是陆游家附近的一座园林，亭台楼阁精美别致，春日更是花香四溢，</a:t>
            </a:r>
            <a:r>
              <a:rPr lang="zh-CN" altLang="en-US" sz="2400" b="1">
                <a:solidFill>
                  <a:srgbClr val="FF0066"/>
                </a:solidFill>
              </a:rPr>
              <a:t>他曾和唐婉共游沈园，把酒赋诗。</a:t>
            </a:r>
          </a:p>
          <a:p>
            <a:pPr>
              <a:lnSpc>
                <a:spcPct val="115000"/>
              </a:lnSpc>
              <a:buFontTx/>
              <a:buNone/>
            </a:pPr>
            <a:r>
              <a:rPr lang="zh-CN" altLang="en-US" sz="2400" b="1"/>
              <a:t>            </a:t>
            </a:r>
            <a:r>
              <a:rPr lang="en-US" altLang="zh-CN" sz="2400" b="1">
                <a:solidFill>
                  <a:srgbClr val="FF0066"/>
                </a:solidFill>
              </a:rPr>
              <a:t>35</a:t>
            </a:r>
            <a:r>
              <a:rPr lang="zh-CN" altLang="en-US" sz="2400" b="1">
                <a:solidFill>
                  <a:srgbClr val="FF0066"/>
                </a:solidFill>
              </a:rPr>
              <a:t>岁的一个春日，陆游在沈园独游，邂逅偕夫同游的唐婉。</a:t>
            </a:r>
            <a:r>
              <a:rPr lang="zh-CN" altLang="en-US" sz="2400" b="1"/>
              <a:t>赵士程允许妻子访见前夫，派人设置酒馔后，自行离开。</a:t>
            </a:r>
            <a:r>
              <a:rPr lang="zh-CN" altLang="en-US" sz="2400" b="1">
                <a:solidFill>
                  <a:srgbClr val="FF0066"/>
                </a:solidFill>
              </a:rPr>
              <a:t>陆游与唐婉得以相见，因感伤往事，陆游题壁赋</a:t>
            </a:r>
            <a:r>
              <a:rPr lang="en-US" altLang="zh-CN" sz="2400" b="1">
                <a:solidFill>
                  <a:srgbClr val="FF0066"/>
                </a:solidFill>
              </a:rPr>
              <a:t>《</a:t>
            </a:r>
            <a:r>
              <a:rPr lang="zh-CN" altLang="en-US" sz="2400" b="1">
                <a:solidFill>
                  <a:srgbClr val="FF0066"/>
                </a:solidFill>
              </a:rPr>
              <a:t>钗头凤</a:t>
            </a:r>
            <a:r>
              <a:rPr lang="en-US" altLang="zh-CN" sz="2400" b="1">
                <a:solidFill>
                  <a:srgbClr val="FF0066"/>
                </a:solidFill>
              </a:rPr>
              <a:t>》</a:t>
            </a:r>
            <a:r>
              <a:rPr lang="zh-CN" altLang="en-US" sz="2400" b="1">
                <a:solidFill>
                  <a:srgbClr val="FF0066"/>
                </a:solidFill>
              </a:rPr>
              <a:t>。</a:t>
            </a:r>
            <a:r>
              <a:rPr lang="zh-CN" altLang="en-US" sz="2400" b="1"/>
              <a:t>唐婉见陆游词后，感慨万端，提笔和词一首。不久唐婉抑郁而终。</a:t>
            </a:r>
          </a:p>
          <a:p>
            <a:pPr>
              <a:lnSpc>
                <a:spcPct val="115000"/>
              </a:lnSpc>
              <a:buFontTx/>
              <a:buNone/>
            </a:pPr>
            <a:r>
              <a:rPr lang="zh-CN" altLang="en-US" sz="2400" b="1"/>
              <a:t>            </a:t>
            </a:r>
            <a:endParaRPr lang="zh-CN" altLang="en-US" sz="2400" b="1">
              <a:solidFill>
                <a:srgbClr val="FF0066"/>
              </a:solidFill>
            </a:endParaRPr>
          </a:p>
        </p:txBody>
      </p:sp>
    </p:spTree>
    <p:extLst>
      <p:ext uri="{BB962C8B-B14F-4D97-AF65-F5344CB8AC3E}">
        <p14:creationId xmlns:p14="http://schemas.microsoft.com/office/powerpoint/2010/main" val="481379139"/>
      </p:ext>
    </p:extLst>
  </p:cSld>
  <p:clrMapOvr>
    <a:masterClrMapping/>
  </p:clrMapOvr>
  <p:transition>
    <p:random/>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194" name="Picture 2" descr="http://img617.ph.126.net/iTPva2JNjCML9U6fBypGyw==/1662109737478427617.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13005"/>
            <a:ext cx="9178822" cy="68710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1197332"/>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ntr" presetSubtype="16" dur="200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circle(in)">
                                      <p:cBhvr>
                                        <p:cTn id="7" dur="20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074" name="Picture 2" descr="http://i1.dpfile.com/groups/grouppic/2009-11-06/zhoubianyou_253446_2452955_l.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2073"/>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3466732"/>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ntr" presetSubtype="16" dur="200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circle(in)">
                                      <p:cBhvr>
                                        <p:cTn id="7" dur="20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1"/>
          <p:cNvSpPr txBox="1"/>
          <p:nvPr/>
        </p:nvSpPr>
        <p:spPr>
          <a:xfrm>
            <a:off x="323528" y="24475"/>
            <a:ext cx="8588537" cy="415498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smtClean="0">
                <a:solidFill>
                  <a:srgbClr val="800000"/>
                </a:solidFill>
                <a:latin typeface="华文中宋" pitchFamily="2" charset="-122"/>
                <a:ea typeface="华文中宋" pitchFamily="2" charset="-122"/>
                <a:hlinkClick r:id="rId2" action="ppaction://hlinkfile"/>
              </a:rPr>
              <a:t>钗头凤</a:t>
            </a:r>
            <a:endParaRPr lang="en-US" altLang="zh-CN" sz="3200" b="1" smtClean="0">
              <a:solidFill>
                <a:srgbClr val="800000"/>
              </a:solidFill>
              <a:latin typeface="华文中宋" pitchFamily="2" charset="-122"/>
              <a:ea typeface="华文中宋" pitchFamily="2" charset="-122"/>
            </a:endParaRPr>
          </a:p>
          <a:p>
            <a:pPr algn="ctr"/>
            <a:endParaRPr lang="en-US" altLang="zh-CN" sz="1200" b="1" smtClean="0">
              <a:solidFill>
                <a:srgbClr val="800000"/>
              </a:solidFill>
              <a:latin typeface="华文中宋" pitchFamily="2" charset="-122"/>
              <a:ea typeface="华文中宋" pitchFamily="2" charset="-122"/>
            </a:endParaRPr>
          </a:p>
          <a:p>
            <a:pPr algn="ctr"/>
            <a:r>
              <a:rPr lang="zh-CN" altLang="en-US" sz="3200" b="1" smtClean="0">
                <a:solidFill>
                  <a:srgbClr val="800000"/>
                </a:solidFill>
                <a:latin typeface="华文中宋" pitchFamily="2" charset="-122"/>
                <a:ea typeface="华文中宋" pitchFamily="2" charset="-122"/>
              </a:rPr>
              <a:t>宋  陆游</a:t>
            </a:r>
          </a:p>
          <a:p>
            <a:pPr algn="ctr"/>
            <a:endParaRPr lang="zh-CN" altLang="en-US" sz="2000" b="1">
              <a:solidFill>
                <a:srgbClr val="FF0000"/>
              </a:solidFill>
              <a:latin typeface="黑体" pitchFamily="49" charset="-122"/>
              <a:ea typeface="黑体" pitchFamily="49" charset="-122"/>
            </a:endParaRPr>
          </a:p>
          <a:p>
            <a:r>
              <a:rPr lang="zh-CN" altLang="en-US" sz="3200" b="1" smtClean="0">
                <a:solidFill>
                  <a:srgbClr val="800000"/>
                </a:solidFill>
                <a:latin typeface="华文中宋" pitchFamily="2" charset="-122"/>
                <a:ea typeface="华文中宋" pitchFamily="2" charset="-122"/>
              </a:rPr>
              <a:t>   红酥手，黄縢酒，满城春色宫墙柳。东风恶，欢情薄。一怀愁绪，几年离索。错、错、错。</a:t>
            </a:r>
            <a:endParaRPr lang="en-US" altLang="zh-CN" sz="3200" b="1" smtClean="0">
              <a:solidFill>
                <a:srgbClr val="800000"/>
              </a:solidFill>
              <a:latin typeface="华文中宋" pitchFamily="2" charset="-122"/>
              <a:ea typeface="华文中宋" pitchFamily="2" charset="-122"/>
            </a:endParaRPr>
          </a:p>
          <a:p>
            <a:br>
              <a:rPr lang="zh-CN" altLang="en-US" sz="3200" b="1" smtClean="0">
                <a:solidFill>
                  <a:srgbClr val="800000"/>
                </a:solidFill>
                <a:latin typeface="华文中宋" pitchFamily="2" charset="-122"/>
                <a:ea typeface="华文中宋" pitchFamily="2" charset="-122"/>
              </a:rPr>
            </a:br>
            <a:r>
              <a:rPr lang="zh-CN" altLang="en-US" sz="3200" b="1" smtClean="0">
                <a:solidFill>
                  <a:srgbClr val="800000"/>
                </a:solidFill>
                <a:latin typeface="华文中宋" pitchFamily="2" charset="-122"/>
                <a:ea typeface="华文中宋" pitchFamily="2" charset="-122"/>
              </a:rPr>
              <a:t>   春如旧，人空瘦，泪痕红浥鲛绡透。桃花落，闲池阁。山盟虽在，锦书难托。莫、莫、莫！</a:t>
            </a:r>
            <a:endParaRPr lang="zh-CN" altLang="en-US" sz="3200" b="1">
              <a:solidFill>
                <a:srgbClr val="800000"/>
              </a:solidFill>
              <a:latin typeface="华文中宋" pitchFamily="2" charset="-122"/>
              <a:ea typeface="华文中宋" pitchFamily="2" charset="-122"/>
            </a:endParaRPr>
          </a:p>
        </p:txBody>
      </p:sp>
      <p:sp>
        <p:nvSpPr>
          <p:cNvPr id="3" name="矩形 2"/>
          <p:cNvSpPr/>
          <p:nvPr/>
        </p:nvSpPr>
        <p:spPr>
          <a:xfrm>
            <a:off x="29322" y="0"/>
            <a:ext cx="2037737" cy="646331"/>
          </a:xfrm>
          <a:prstGeom prst="rect">
            <a:avLst/>
          </a:prstGeom>
          <a:solidFill>
            <a:schemeClr val="accent4">
              <a:lumMod val="20000"/>
              <a:lumOff val="80000"/>
            </a:schemeClr>
          </a:solidFill>
          <a:ln>
            <a:solidFill>
              <a:schemeClr val="accent1">
                <a:lumMod val="60000"/>
                <a:lumOff val="40000"/>
              </a:schemeClr>
            </a:solid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smtClean="0">
                <a:solidFill>
                  <a:srgbClr val="FF0000"/>
                </a:solidFill>
                <a:latin typeface="隶书" pitchFamily="49" charset="-122"/>
                <a:ea typeface="隶书" pitchFamily="49" charset="-122"/>
              </a:rPr>
              <a:t>课文朗诵</a:t>
            </a:r>
            <a:endParaRPr lang="zh-CN" altLang="en-US" sz="3600" b="1">
              <a:solidFill>
                <a:srgbClr val="FF0000"/>
              </a:solidFill>
              <a:latin typeface="隶书" pitchFamily="49" charset="-122"/>
              <a:ea typeface="隶书" pitchFamily="49" charset="-122"/>
            </a:endParaRPr>
          </a:p>
        </p:txBody>
      </p:sp>
      <p:pic>
        <p:nvPicPr>
          <p:cNvPr id="1026" name="Picture 2" descr="http://p2.so.qhimg.com/bdr/_240_/t01d5774699d0f30de7.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760296" y="4568732"/>
            <a:ext cx="5715000" cy="2286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930329"/>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1"/>
          <p:cNvSpPr txBox="1"/>
          <p:nvPr/>
        </p:nvSpPr>
        <p:spPr>
          <a:xfrm>
            <a:off x="323528" y="188640"/>
            <a:ext cx="8424936"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r>
              <a:rPr lang="zh-CN" altLang="en-US" sz="2000" b="1">
                <a:solidFill>
                  <a:srgbClr val="800000"/>
                </a:solidFill>
                <a:latin typeface="华文中宋" pitchFamily="2" charset="-122"/>
                <a:ea typeface="华文中宋" pitchFamily="2" charset="-122"/>
              </a:rPr>
            </a:br>
            <a:endParaRPr lang="zh-CN" altLang="en-US" sz="2000" b="1">
              <a:solidFill>
                <a:srgbClr val="800000"/>
              </a:solidFill>
              <a:latin typeface="华文中宋" pitchFamily="2" charset="-122"/>
              <a:ea typeface="华文中宋" pitchFamily="2" charset="-122"/>
            </a:endParaRPr>
          </a:p>
        </p:txBody>
      </p:sp>
      <p:pic>
        <p:nvPicPr>
          <p:cNvPr id="3" name="Picture 2" descr="http://p2.so.qhimg.com/bdr/_240_/t01d5774699d0f30de7.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60296" y="4568732"/>
            <a:ext cx="5715000" cy="2286001"/>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
          <p:cNvSpPr/>
          <p:nvPr/>
        </p:nvSpPr>
        <p:spPr>
          <a:xfrm>
            <a:off x="323528" y="332656"/>
            <a:ext cx="8568951" cy="403187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3200" b="1">
                <a:solidFill>
                  <a:srgbClr val="800000"/>
                </a:solidFill>
                <a:latin typeface="华文中宋" pitchFamily="2" charset="-122"/>
                <a:ea typeface="华文中宋" pitchFamily="2" charset="-122"/>
              </a:rPr>
              <a:t>钗头</a:t>
            </a:r>
            <a:r>
              <a:rPr lang="zh-CN" altLang="en-US" sz="3200" b="1" smtClean="0">
                <a:solidFill>
                  <a:srgbClr val="800000"/>
                </a:solidFill>
                <a:latin typeface="华文中宋" pitchFamily="2" charset="-122"/>
                <a:ea typeface="华文中宋" pitchFamily="2" charset="-122"/>
              </a:rPr>
              <a:t>凤</a:t>
            </a:r>
            <a:endParaRPr lang="en-US" altLang="zh-CN" sz="3200" b="1" smtClean="0">
              <a:solidFill>
                <a:srgbClr val="800000"/>
              </a:solidFill>
              <a:latin typeface="华文中宋" pitchFamily="2" charset="-122"/>
              <a:ea typeface="华文中宋" pitchFamily="2" charset="-122"/>
            </a:endParaRPr>
          </a:p>
          <a:p>
            <a:pPr lvl="0" algn="ctr"/>
            <a:endParaRPr lang="en-US" altLang="zh-CN" sz="1200" b="1">
              <a:solidFill>
                <a:srgbClr val="800000"/>
              </a:solidFill>
              <a:latin typeface="华文中宋" pitchFamily="2" charset="-122"/>
              <a:ea typeface="华文中宋" pitchFamily="2" charset="-122"/>
            </a:endParaRPr>
          </a:p>
          <a:p>
            <a:pPr lvl="0" algn="ctr"/>
            <a:r>
              <a:rPr lang="zh-CN" altLang="en-US" sz="3200" b="1" smtClean="0">
                <a:solidFill>
                  <a:srgbClr val="800000"/>
                </a:solidFill>
                <a:latin typeface="华文中宋" pitchFamily="2" charset="-122"/>
                <a:ea typeface="华文中宋" pitchFamily="2" charset="-122"/>
              </a:rPr>
              <a:t>唐琬</a:t>
            </a:r>
            <a:endParaRPr lang="en-US" altLang="zh-CN" sz="3200" b="1" smtClean="0">
              <a:solidFill>
                <a:srgbClr val="800000"/>
              </a:solidFill>
              <a:latin typeface="华文中宋" pitchFamily="2" charset="-122"/>
              <a:ea typeface="华文中宋" pitchFamily="2" charset="-122"/>
            </a:endParaRPr>
          </a:p>
          <a:p>
            <a:pPr lvl="0" algn="ctr"/>
            <a:endParaRPr lang="en-US" altLang="zh-CN" b="1" smtClean="0">
              <a:solidFill>
                <a:srgbClr val="800000"/>
              </a:solidFill>
              <a:latin typeface="华文中宋" pitchFamily="2" charset="-122"/>
              <a:ea typeface="华文中宋" pitchFamily="2" charset="-122"/>
            </a:endParaRPr>
          </a:p>
          <a:p>
            <a:pPr lvl="0"/>
            <a:r>
              <a:rPr lang="zh-CN" altLang="en-US" sz="3200" b="1" smtClean="0">
                <a:solidFill>
                  <a:srgbClr val="800000"/>
                </a:solidFill>
                <a:latin typeface="华文中宋" pitchFamily="2" charset="-122"/>
                <a:ea typeface="华文中宋" pitchFamily="2" charset="-122"/>
              </a:rPr>
              <a:t>    世情</a:t>
            </a:r>
            <a:r>
              <a:rPr lang="zh-CN" altLang="en-US" sz="3200" b="1">
                <a:solidFill>
                  <a:srgbClr val="800000"/>
                </a:solidFill>
                <a:latin typeface="华文中宋" pitchFamily="2" charset="-122"/>
                <a:ea typeface="华文中宋" pitchFamily="2" charset="-122"/>
              </a:rPr>
              <a:t>薄，人情恶，雨送黄昏花易落；晓风干，泪痕残，欲笺心事，独语斜栏，难！难！难！</a:t>
            </a:r>
            <a:endParaRPr lang="en-US" altLang="zh-CN" sz="3200" b="1">
              <a:solidFill>
                <a:srgbClr val="800000"/>
              </a:solidFill>
              <a:latin typeface="华文中宋" pitchFamily="2" charset="-122"/>
              <a:ea typeface="华文中宋" pitchFamily="2" charset="-122"/>
            </a:endParaRPr>
          </a:p>
          <a:p>
            <a:pPr lvl="0"/>
            <a:br>
              <a:rPr lang="zh-CN" altLang="en-US" sz="3200" b="1">
                <a:solidFill>
                  <a:srgbClr val="800000"/>
                </a:solidFill>
                <a:latin typeface="华文中宋" pitchFamily="2" charset="-122"/>
                <a:ea typeface="华文中宋" pitchFamily="2" charset="-122"/>
              </a:rPr>
            </a:br>
            <a:r>
              <a:rPr lang="zh-CN" altLang="en-US" sz="3200" b="1">
                <a:solidFill>
                  <a:srgbClr val="800000"/>
                </a:solidFill>
                <a:latin typeface="华文中宋" pitchFamily="2" charset="-122"/>
                <a:ea typeface="华文中宋" pitchFamily="2" charset="-122"/>
              </a:rPr>
              <a:t>　</a:t>
            </a:r>
            <a:r>
              <a:rPr lang="zh-CN" altLang="en-US" sz="3200" b="1" smtClean="0">
                <a:solidFill>
                  <a:srgbClr val="800000"/>
                </a:solidFill>
                <a:latin typeface="华文中宋" pitchFamily="2" charset="-122"/>
                <a:ea typeface="华文中宋" pitchFamily="2" charset="-122"/>
              </a:rPr>
              <a:t> 人</a:t>
            </a:r>
            <a:r>
              <a:rPr lang="zh-CN" altLang="en-US" sz="3200" b="1">
                <a:solidFill>
                  <a:srgbClr val="800000"/>
                </a:solidFill>
                <a:latin typeface="华文中宋" pitchFamily="2" charset="-122"/>
                <a:ea typeface="华文中宋" pitchFamily="2" charset="-122"/>
              </a:rPr>
              <a:t>成各，今非昨，病魂常似秋千索；角声寒，夜阑珊，怕人询问，咽泪装欢，瞒！瞒！瞒！</a:t>
            </a:r>
            <a:endParaRPr lang="zh-CN" altLang="en-US" sz="2800"/>
          </a:p>
        </p:txBody>
      </p:sp>
    </p:spTree>
    <p:extLst>
      <p:ext uri="{BB962C8B-B14F-4D97-AF65-F5344CB8AC3E}">
        <p14:creationId xmlns:p14="http://schemas.microsoft.com/office/powerpoint/2010/main" val="1927228000"/>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https://d.book118.com/455301020121011124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Paragraphs>
  <Slides>11</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11</vt:i4>
      </vt:variant>
    </vt:vector>
  </HeadingPairs>
  <TitlesOfParts>
    <vt:vector baseType="lpstr" size="18">
      <vt:lpstr>Arial</vt:lpstr>
      <vt:lpstr>Calibri</vt:lpstr>
      <vt:lpstr>宋体</vt:lpstr>
      <vt:lpstr>华文中宋</vt:lpstr>
      <vt:lpstr>隶书</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2024-09-28T14:16:59.345</cp:lastPrinted>
  <dcterms:created xsi:type="dcterms:W3CDTF">2024-09-28T06:16:59Z</dcterms:created>
  <dcterms:modified xsi:type="dcterms:W3CDTF">2024-09-28T06:17:01Z</dcterms:modified>
</cp:coreProperties>
</file>