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D93425-0C84-4DBD-9DD1-F5B6B5B997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A6D8ED-DEB7-421F-B513-BA1933619D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7FCDDB-B8E3-4AAB-BC3D-D303EF4CB2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C7D099-CC6B-4040-9529-72BFC81617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9697234-F52B-44B4-9891-71C4388797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198ACF5-6DC6-439D-83AD-795610F2F1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D3157F9-57AF-472A-AF5E-56BE4721C2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5C05EB-AC24-4FF8-8862-30DAC96DC6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28FB1A-250C-466D-8A1A-0EA0AC8130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D270CC-5161-4024-8249-A1432AE230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818312-7BC0-4B79-B81C-394E9AB225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1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5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6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7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5320003003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我国铁路货运运价改革与定价策略研究\n## 1.我国铁路货运运价现状及存在问题\n### 1.1我国铁路货运运价体系概述\n### 1.2我国铁路货运运价存在的问题\n### 1.3铁路货运运价改革的重要性和紧迫性\n## 2.国内外铁路货运运价改革经验借鉴\n### 2.1国外铁路货运运价改革经验\n### 2.2国内铁路货运运价改革实践\n### 2.3国内外铁路货运运价改革的启示\n## 3.我国铁路货运运价改革的目标与思路\n### 3.1铁路货运运价改革的目标\n### 3.2铁路货运运价改革的基本思路\n### 3.3铁路货运运价改革的实施步骤\n## 4.我国铁路货运运价定价策略研究\n### 4.1铁路货运运价定价策略的基本原则\n### 4.2铁路货运运价定价策略的实证分析\n### 4.3铁路货运运价定价策略的优化建议\n## 5.铁路货运运价改革的相关配套措施\n### 5.1铁路货运运价改革与铁路基础设施建设\n### 5.2铁路货运运价改革与铁路运输组织优化\n### 5.3铁路货运运价改革与政策支持\n## 6.结论与展望\n### 6.1我国铁路货运运价改革的研究成果\n### 6.2我国铁路货运运价改革的未来展望\n&quot;,&quot;templateId&quot;:&quot;3wr1pbmdtjrh3jjfzwr75chiy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15700" cy="1301750"/>
          </a:xfrm>
        </p:spPr>
        <p:txBody>
          <a:bodyPr vert="horz" wrap="square" lIns="91440" tIns="45720" rIns="91440" bIns="45720" anchor="t">
            <a:normAutofit/>
          </a:bodyPr>
          <a:lstStyle/>
          <a:p>
            <a:r>
              <a:rPr lang="zh-CN" sz="4600"/>
              <a:t>我国铁路货运运价改革与定价策略研究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95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900"/>
              <a:t>我国铁路货运运价现状及存在问题</a:t>
            </a:r>
            <a:endParaRPr/>
          </a:p>
        </p:txBody>
      </p:sp>
      <p:sp>
        <p:nvSpPr>
          <p:cNvPr id="96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5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156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15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我国铁路货运运价体系主要包括货物运价和旅客运价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5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货物运价：根据货物种类、运输距离、运输方式等因素制定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旅客运价：根据旅客列车类型、座位等级、运输距离等因素制定</a:t>
                </a:r>
                <a:endParaRPr/>
              </a:p>
            </p:txBody>
          </p:sp>
        </p:grpSp>
        <p:grpSp>
          <p:nvGrpSpPr>
            <p:cNvPr id="159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16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我国铁路货运运价体系实行国家定价，由国家发改委和铁道部共同制定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6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国家发改委负责制定货运运价的基准价和浮动幅度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铁道部负责具体实施货运运价的调整和管理</a:t>
                </a:r>
                <a:endParaRPr/>
              </a:p>
            </p:txBody>
          </p:sp>
        </p:grpSp>
        <p:grpSp>
          <p:nvGrpSpPr>
            <p:cNvPr id="162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16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我国铁路货运运价体系分为国内运价和国际运价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6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国内运价：适用于国内货物运输的运价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国际运价：适用于国际货物运输的运价</a:t>
                </a:r>
                <a:endParaRPr/>
              </a:p>
            </p:txBody>
          </p:sp>
        </p:grpSp>
      </p:grpSp>
      <p:sp>
        <p:nvSpPr>
          <p:cNvPr id="16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我国铁路货运运价体系概述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68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69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货运运价水平整体偏低，导致铁路货运市场竞争力减弱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与公路、水路等其他运输方式相比，铁路货运运价优势不明显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导致铁路货运市场份额逐年下降，货运收入增长缓慢</a:t>
                </a:r>
                <a:endParaRPr/>
              </a:p>
            </p:txBody>
          </p:sp>
          <p:pic>
            <p:nvPicPr>
              <p:cNvPr id="17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73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74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货运运价结构不合理，部分货物运输成本高企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对于大宗货物，运价相对较低，而对于小宗货物，运价相对较高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导致部分货物运输成本高企，影响铁路货运的可持续发展</a:t>
                </a:r>
                <a:endParaRPr/>
              </a:p>
            </p:txBody>
          </p:sp>
          <p:pic>
            <p:nvPicPr>
              <p:cNvPr id="177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78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179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货运运价调整机制不灵活，不能及时反映市场变化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货运运价调整周期较长，不能及时应对市场供求关系的变化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导致铁路货运企业在面临市场风险时，调整运价的能力有限</a:t>
                </a:r>
                <a:endParaRPr/>
              </a:p>
            </p:txBody>
          </p:sp>
          <p:pic>
            <p:nvPicPr>
              <p:cNvPr id="182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18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我国铁路货运运价存在的问题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4" name="" descr="{&quot;isTemplate&quot;:true,&quot;type&quot;:3}"/>
        <p:cNvGrpSpPr/>
        <p:nvPr/>
      </p:nvGrpSpPr>
      <p:grpSpPr>
        <a:xfrm>
          <a:off x="0" y="0"/>
          <a:ext cx="0" cy="0"/>
        </a:xfrm>
      </p:grpSpPr>
      <p:cxnSp>
        <p:nvCxnSpPr>
          <p:cNvPr id="185" name="Connector 2"/>
          <p:cNvCxnSpPr/>
          <p:nvPr/>
        </p:nvCxnSpPr>
        <p:spPr>
          <a:xfrm flipH="1">
            <a:off x="1209188" y="1653698"/>
            <a:ext cx="0" cy="5250485"/>
          </a:xfrm>
          <a:prstGeom prst="line">
            <a:avLst/>
          </a:prstGeom>
          <a:ln w="190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6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87" name="Group 7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2152036" y="1278744"/>
            <a:ext cx="9189734" cy="5185757"/>
            <a:chOff x="2152036" y="1278744"/>
            <a:chExt cx="9189734" cy="5185757"/>
          </a:xfrm>
        </p:grpSpPr>
        <p:grpSp>
          <p:nvGrpSpPr>
            <p:cNvPr id="188" name="Group 701"/>
            <p:cNvGrpSpPr/>
            <p:nvPr/>
          </p:nvGrpSpPr>
          <p:grpSpPr>
            <a:xfrm>
              <a:off x="2152036" y="1278744"/>
              <a:ext cx="9189734" cy="1690603"/>
              <a:chOff x="2152036" y="1278765"/>
              <a:chExt cx="9189734" cy="1690603"/>
            </a:xfrm>
          </p:grpSpPr>
          <p:sp>
            <p:nvSpPr>
              <p:cNvPr id="189" name="AutoShape 5"/>
              <p:cNvSpPr/>
              <p:nvPr/>
            </p:nvSpPr>
            <p:spPr>
              <a:xfrm>
                <a:off x="2152036" y="1308906"/>
                <a:ext cx="9189734" cy="644550"/>
              </a:xfrm>
              <a:prstGeom prst="round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0" name="TextBox 11" descr="{&quot;isTemplate&quot;:true,&quot;type&quot;:&quot;title&quot;,&quot;canOmit&quot;:false,&quot;range&quot;:0}"/>
              <p:cNvSpPr txBox="1"/>
              <p:nvPr/>
            </p:nvSpPr>
            <p:spPr>
              <a:xfrm>
                <a:off x="2373184" y="1278765"/>
                <a:ext cx="7156450" cy="6985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ctr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50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铁路货运运价改革是推进铁路市场化改革的重要内容</a:t>
                </a:r>
                <a:endParaRPr/>
              </a:p>
            </p:txBody>
          </p:sp>
          <p:sp>
            <p:nvSpPr>
              <p:cNvPr id="191" name="TextBox 12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2272823" y="2048316"/>
                <a:ext cx="8972550" cy="921052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通过改革，可以提高铁路货运市场的竞争力，促进铁路产业的发展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有助于推动交通运输结构的优化，降低社会物流成本</a:t>
                </a:r>
                <a:endParaRPr/>
              </a:p>
            </p:txBody>
          </p:sp>
        </p:grpSp>
        <p:grpSp>
          <p:nvGrpSpPr>
            <p:cNvPr id="192" name="Group 706"/>
            <p:cNvGrpSpPr/>
            <p:nvPr/>
          </p:nvGrpSpPr>
          <p:grpSpPr>
            <a:xfrm>
              <a:off x="2152036" y="3040683"/>
              <a:ext cx="9189734" cy="1665398"/>
              <a:chOff x="2152036" y="3040683"/>
              <a:chExt cx="9189734" cy="1665398"/>
            </a:xfrm>
          </p:grpSpPr>
          <p:sp>
            <p:nvSpPr>
              <p:cNvPr id="193" name="AutoShape 7"/>
              <p:cNvSpPr/>
              <p:nvPr/>
            </p:nvSpPr>
            <p:spPr>
              <a:xfrm>
                <a:off x="2152036" y="3067327"/>
                <a:ext cx="9189734" cy="644550"/>
              </a:xfrm>
              <a:prstGeom prst="round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4" name="TextBox 13" descr="{&quot;isTemplate&quot;:true,&quot;type&quot;:&quot;title&quot;,&quot;canOmit&quot;:false,&quot;range&quot;:0}"/>
              <p:cNvSpPr txBox="1"/>
              <p:nvPr/>
            </p:nvSpPr>
            <p:spPr>
              <a:xfrm>
                <a:off x="2393609" y="3040683"/>
                <a:ext cx="7156450" cy="6985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ctr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50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铁路货运运价改革是提高铁路货运企业经济效益的关键举措</a:t>
                </a:r>
                <a:endParaRPr/>
              </a:p>
            </p:txBody>
          </p:sp>
          <p:sp>
            <p:nvSpPr>
              <p:cNvPr id="195" name="TextBox 1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2272823" y="3785029"/>
                <a:ext cx="8947150" cy="921052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通过改革，可以优化货运运价结构，提高货运收入，增强铁路货运企业的盈利能力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有助于提高铁路货运企业的市场竞争力，提升企业品牌价值</a:t>
                </a:r>
                <a:endParaRPr/>
              </a:p>
            </p:txBody>
          </p:sp>
        </p:grpSp>
        <p:grpSp>
          <p:nvGrpSpPr>
            <p:cNvPr id="196" name="Group 711"/>
            <p:cNvGrpSpPr/>
            <p:nvPr/>
          </p:nvGrpSpPr>
          <p:grpSpPr>
            <a:xfrm>
              <a:off x="2152036" y="4805681"/>
              <a:ext cx="9189734" cy="1658820"/>
              <a:chOff x="2152036" y="4805681"/>
              <a:chExt cx="9189734" cy="1658820"/>
            </a:xfrm>
          </p:grpSpPr>
          <p:sp>
            <p:nvSpPr>
              <p:cNvPr id="197" name="AutoShape 9"/>
              <p:cNvSpPr/>
              <p:nvPr/>
            </p:nvSpPr>
            <p:spPr>
              <a:xfrm>
                <a:off x="2152036" y="4825747"/>
                <a:ext cx="9189734" cy="644550"/>
              </a:xfrm>
              <a:prstGeom prst="round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8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2430185" y="4805681"/>
                <a:ext cx="7156450" cy="6985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ctr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50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铁路货运运价改革是应对市场竞争压力的迫切需要</a:t>
                </a:r>
                <a:endParaRPr/>
              </a:p>
            </p:txBody>
          </p:sp>
          <p:sp>
            <p:nvSpPr>
              <p:cNvPr id="199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2291111" y="5543449"/>
                <a:ext cx="8915400" cy="921052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面对公路、水路等其他运输方式的竞争，铁路货运企业需要加快运价改革，提高市场竞争力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有助于巩固和扩大铁路货运市场份额，保障铁路货运的可持续发展</a:t>
                </a:r>
                <a:endParaRPr/>
              </a:p>
            </p:txBody>
          </p:sp>
        </p:grpSp>
      </p:grpSp>
      <p:sp>
        <p:nvSpPr>
          <p:cNvPr id="200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1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铁路货运运价改革的重要性和紧迫性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04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900"/>
              <a:t>国内外铁路货运运价改革经验借鉴</a:t>
            </a:r>
            <a:endParaRPr/>
          </a:p>
        </p:txBody>
      </p:sp>
      <p:sp>
        <p:nvSpPr>
          <p:cNvPr id="205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208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20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美国：实行市场化定价，政府仅对铁路货运价格进行监管，不直接参与定价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1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通过市场竞争，形成合理的货运运价水平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政府通过制定运价法规，保障货运市场的公平竞争和消费者的权益</a:t>
                </a:r>
                <a:endParaRPr/>
              </a:p>
            </p:txBody>
          </p:sp>
        </p:grpSp>
        <p:grpSp>
          <p:nvGrpSpPr>
            <p:cNvPr id="211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21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欧洲：实行差异化定价，根据货物运输的距离、重量、时间等因素制定不同的运价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1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有助于提高铁路货运的运输效率和服务质量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政府通过制定运价法规，保障货运市场的公平竞争和消费者的权益</a:t>
                </a:r>
                <a:endParaRPr/>
              </a:p>
            </p:txBody>
          </p:sp>
        </p:grpSp>
        <p:grpSp>
          <p:nvGrpSpPr>
            <p:cNvPr id="214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21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日本：实行政府主导型定价，政府积极参与铁路货运运价的制定和管理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通过政府干预，实现铁路货运运价的稳定和合理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政府通过制定运价法规，保障货运市场的公平竞争和消费者的权益</a:t>
                </a:r>
                <a:endParaRPr/>
              </a:p>
            </p:txBody>
          </p:sp>
        </p:grpSp>
      </p:grpSp>
      <p:sp>
        <p:nvSpPr>
          <p:cNvPr id="21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国外铁路货运运价改革经验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20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2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大秦铁路：实行市场化定价，通过市场竞争，形成合理的货运运价水平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有助于提高铁路货运的运输效率和服务质量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政府通过制定运价法规，保障货运市场的公平竞争和消费者的权益</a:t>
                </a:r>
                <a:endParaRPr/>
              </a:p>
            </p:txBody>
          </p:sp>
        </p:grpSp>
        <p:grpSp>
          <p:nvGrpSpPr>
            <p:cNvPr id="223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2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昆铁集团：实行差异化定价，根据货物运输的距离、重量、时间等因素制定不同的运价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有助于提高铁路货运的运输效率和服务质量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政府通过制定运价法规，保障货运市场的公平竞争和消费者的权益</a:t>
                </a:r>
                <a:endParaRPr/>
              </a:p>
            </p:txBody>
          </p:sp>
        </p:grpSp>
      </p:grpSp>
      <p:sp>
        <p:nvSpPr>
          <p:cNvPr id="2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国内铁路货运运价改革实践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8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29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30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可以提高铁路货运的市场竞争力，促进铁路产业的发展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有助于推动交通运输结构的优化，降低社会物流成本</a:t>
                </a:r>
                <a:endParaRPr/>
              </a:p>
            </p:txBody>
          </p:sp>
          <p:sp>
            <p:nvSpPr>
              <p:cNvPr id="231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市场化定价和差异化定价是铁路货运运价改革的主要方向</a:t>
                </a:r>
                <a:endParaRPr/>
              </a:p>
            </p:txBody>
          </p:sp>
          <p:sp>
            <p:nvSpPr>
              <p:cNvPr id="232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3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34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35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可以保障货运市场的公平竞争和消费者的权益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有助于实现铁路货运运价的稳定和合理</a:t>
                </a:r>
                <a:endParaRPr/>
              </a:p>
            </p:txBody>
          </p:sp>
          <p:sp>
            <p:nvSpPr>
              <p:cNvPr id="236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政府在铁路货运运价改革中应发挥积极作用，加强监管和引导</a:t>
                </a:r>
                <a:endParaRPr/>
              </a:p>
            </p:txBody>
          </p:sp>
          <p:sp>
            <p:nvSpPr>
              <p:cNvPr id="237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8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3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国内外铁路货运运价改革的启示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600"/>
              <a:t>我国铁路货运运价改革的目标与思路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12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1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建立市场化定价机制，提高铁路货运的市场竞争力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通过市场竞争，形成合理的货运运价水平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有助于推动铁路产业的发展，降低社会物流成本</a:t>
                </a:r>
                <a:endParaRPr/>
              </a:p>
            </p:txBody>
          </p:sp>
        </p:grpSp>
        <p:grpSp>
          <p:nvGrpSpPr>
            <p:cNvPr id="15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1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优化运价结构，提高铁路货运的运输效率和服务质量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根据货物运输的距离、重量、时间等因素制定不同的运价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有助于提高铁路货运的运输效率和服务质量</a:t>
                </a:r>
                <a:endParaRPr/>
              </a:p>
            </p:txBody>
          </p:sp>
        </p:grpSp>
        <p:grpSp>
          <p:nvGrpSpPr>
            <p:cNvPr id="18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1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保障公平竞争和消费者权益，实现铁路货运运价的稳定和合理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政府加强监管和引导，保障货运市场的公平竞争和消费者的权益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有助于实现铁路货运运价的稳定和合理</a:t>
                </a:r>
                <a:endParaRPr/>
              </a:p>
            </p:txBody>
          </p:sp>
        </p:grpSp>
      </p:grpSp>
      <p:sp>
        <p:nvSpPr>
          <p:cNvPr id="2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铁路货运运价改革的目标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24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2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引入市场竞争机制，提高铁路货运运价的市场化程度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鼓励铁路货运企业通过市场竞争，形成合理的货运运价水平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政府加强对铁路货运市场的监管，保障货运市场的公平竞争和消费者的权益</a:t>
                </a:r>
                <a:endParaRPr/>
              </a:p>
            </p:txBody>
          </p:sp>
        </p:grpSp>
        <p:grpSp>
          <p:nvGrpSpPr>
            <p:cNvPr id="27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2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实施差异化定价策略，提高铁路货运的运输效率和服务质量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根据货物运输的距离、重量、时间等因素制定不同的运价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有助于提高铁路货运的运输效率和服务质量</a:t>
                </a:r>
                <a:endParaRPr/>
              </a:p>
            </p:txBody>
          </p:sp>
        </p:grpSp>
        <p:grpSp>
          <p:nvGrpSpPr>
            <p:cNvPr id="30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3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加强政府监管，保障铁路货运运价的稳定和合理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3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政府通过制定运价法规，保障货运市场的公平竞争和消费者的权益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有助于实现铁路货运运价的稳定和合理</a:t>
                </a:r>
                <a:endParaRPr/>
              </a:p>
            </p:txBody>
          </p:sp>
        </p:grpSp>
      </p:grpSp>
      <p:sp>
        <p:nvSpPr>
          <p:cNvPr id="3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铁路货运运价改革的基本思路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https://d.book118.com/455320003003011114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blue">
      <a:dk1>
        <a:srgbClr val="000000"/>
      </a:dk1>
      <a:lt1>
        <a:srgbClr val="FFFFFF"/>
      </a:lt1>
      <a:dk2>
        <a:srgbClr val="262C32"/>
      </a:dk2>
      <a:lt2>
        <a:srgbClr val="E7F3F7"/>
      </a:lt2>
      <a:accent1>
        <a:srgbClr val="3087D5"/>
      </a:accent1>
      <a:accent2>
        <a:srgbClr val="A3DBFA"/>
      </a:accent2>
      <a:accent3>
        <a:srgbClr val="5DB1F7"/>
      </a:accent3>
      <a:accent4>
        <a:srgbClr val="2270C9"/>
      </a:accent4>
      <a:accent5>
        <a:srgbClr val="67A1F9"/>
      </a:accent5>
      <a:accent6>
        <a:srgbClr val="466DD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2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我国铁路货运运价改革与定价策略研究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2024-09-20T23:08:30.297</cp:lastPrinted>
  <dcterms:created xsi:type="dcterms:W3CDTF">2024-09-20T15:08:30Z</dcterms:created>
  <dcterms:modified xsi:type="dcterms:W3CDTF">2024-09-20T15:08:32Z</dcterms:modified>
</cp:coreProperties>
</file>