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D96C7-FF93-4BE1-AB71-2D988428F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10F2E-B1EC-4F54-9182-4426B8211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F5BF7-B0E9-42FE-85C8-A42C85A67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5CC06-FAE5-4F56-8125-DF95F2B3E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F1B939-99E7-44C4-A4BF-61206B8B8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4F86F-0155-4704-8846-D8501DB66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B07CC-C030-42DB-9CA3-95C0DFF56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987D6-2810-4BD9-9135-04EFAC210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BBA8B-5B0C-459F-AC2D-CA1269DDE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713C5-4D2C-4317-8A1C-6FE7E7242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B9F3B-5B6D-4746-B1D0-EB95FF139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5012266" y="3720617"/>
            <a:ext cx="2167890" cy="1834514"/>
          </a:xfrm>
          <a:custGeom>
            <a:rect l="l" t="t" r="r" b="b"/>
            <a:pathLst>
              <a:path w="2167890" h="1834514">
                <a:moveTo>
                  <a:pt x="1083733" y="1834100"/>
                </a:moveTo>
                <a:lnTo>
                  <a:pt x="0" y="0"/>
                </a:lnTo>
                <a:lnTo>
                  <a:pt x="2167466" y="0"/>
                </a:lnTo>
                <a:lnTo>
                  <a:pt x="1083733" y="1834100"/>
                </a:lnTo>
                <a:close/>
              </a:path>
            </a:pathLst>
          </a:custGeom>
          <a:solidFill>
            <a:srgbClr val="8D33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3776916" y="3865016"/>
            <a:ext cx="4640580" cy="1826895"/>
          </a:xfrm>
          <a:custGeom>
            <a:rect l="l" t="t" r="r" b="b"/>
            <a:pathLst>
              <a:path w="4640580" h="1826895">
                <a:moveTo>
                  <a:pt x="2167458" y="1826285"/>
                </a:moveTo>
                <a:lnTo>
                  <a:pt x="1083729" y="0"/>
                </a:lnTo>
                <a:lnTo>
                  <a:pt x="0" y="1826285"/>
                </a:lnTo>
                <a:lnTo>
                  <a:pt x="2167458" y="1826285"/>
                </a:lnTo>
                <a:close/>
              </a:path>
              <a:path w="4640580" h="1826895">
                <a:moveTo>
                  <a:pt x="4640237" y="1826285"/>
                </a:moveTo>
                <a:lnTo>
                  <a:pt x="3556508" y="0"/>
                </a:lnTo>
                <a:lnTo>
                  <a:pt x="2472779" y="1826285"/>
                </a:lnTo>
                <a:lnTo>
                  <a:pt x="4640237" y="1826285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5012266" y="1711093"/>
            <a:ext cx="2167890" cy="1826895"/>
          </a:xfrm>
          <a:custGeom>
            <a:rect l="l" t="t" r="r" b="b"/>
            <a:pathLst>
              <a:path w="2167890" h="1826895">
                <a:moveTo>
                  <a:pt x="2167466" y="1826279"/>
                </a:moveTo>
                <a:lnTo>
                  <a:pt x="0" y="1826279"/>
                </a:lnTo>
                <a:lnTo>
                  <a:pt x="1083733" y="0"/>
                </a:lnTo>
                <a:lnTo>
                  <a:pt x="2167466" y="1826279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5743787" y="3022600"/>
            <a:ext cx="704850" cy="520700"/>
          </a:xfrm>
          <a:custGeom>
            <a:rect l="l" t="t" r="r" b="b"/>
            <a:pathLst>
              <a:path w="704850" h="520700">
                <a:moveTo>
                  <a:pt x="528320" y="520192"/>
                </a:moveTo>
                <a:lnTo>
                  <a:pt x="176106" y="520192"/>
                </a:lnTo>
                <a:lnTo>
                  <a:pt x="176106" y="260095"/>
                </a:lnTo>
                <a:lnTo>
                  <a:pt x="0" y="260095"/>
                </a:lnTo>
                <a:lnTo>
                  <a:pt x="352213" y="0"/>
                </a:lnTo>
                <a:lnTo>
                  <a:pt x="704427" y="260095"/>
                </a:lnTo>
                <a:lnTo>
                  <a:pt x="528320" y="260095"/>
                </a:lnTo>
                <a:lnTo>
                  <a:pt x="528320" y="520192"/>
                </a:lnTo>
                <a:close/>
              </a:path>
            </a:pathLst>
          </a:custGeom>
          <a:solidFill>
            <a:srgbClr val="FFFB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FFFB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FFFB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6818376" y="3284051"/>
            <a:ext cx="4107815" cy="0"/>
          </a:xfrm>
          <a:custGeom>
            <a:rect l="l" t="t" r="r" b="b"/>
            <a:pathLst>
              <a:path w="4107815">
                <a:moveTo>
                  <a:pt x="4107349" y="0"/>
                </a:moveTo>
                <a:lnTo>
                  <a:pt x="0" y="0"/>
                </a:lnTo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6818376" y="3284051"/>
            <a:ext cx="4107815" cy="0"/>
          </a:xfrm>
          <a:custGeom>
            <a:rect l="l" t="t" r="r" b="b"/>
            <a:pathLst>
              <a:path w="4107815">
                <a:moveTo>
                  <a:pt x="0" y="0"/>
                </a:moveTo>
                <a:lnTo>
                  <a:pt x="4107349" y="0"/>
                </a:lnTo>
              </a:path>
            </a:pathLst>
          </a:custGeom>
          <a:ln w="9525">
            <a:solidFill>
              <a:srgbClr val="FF6C1A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5" name="bg object 25"/>
          <p:cNvPicPr/>
          <p:nvPr/>
        </p:nvPicPr>
        <p:blipFill>
          <a:blip r:embed="rId2"/>
          <a:stretch>
            <a:fillRect/>
          </a:stretch>
        </p:blipFill>
        <p:spPr>
          <a:xfrm>
            <a:off x="10897276" y="3216316"/>
            <a:ext cx="151723" cy="15172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5829300"/>
            <a:ext cx="12192000" cy="1024128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3181105" y="739677"/>
            <a:ext cx="5849620" cy="5849620"/>
          </a:xfrm>
          <a:custGeom>
            <a:rect l="l" t="t" r="r" b="b"/>
            <a:pathLst>
              <a:path w="5849620" h="5849620">
                <a:moveTo>
                  <a:pt x="316728" y="4086976"/>
                </a:moveTo>
                <a:lnTo>
                  <a:pt x="276654" y="4061832"/>
                </a:lnTo>
                <a:lnTo>
                  <a:pt x="239097" y="4034225"/>
                </a:lnTo>
                <a:lnTo>
                  <a:pt x="204098" y="4004317"/>
                </a:lnTo>
                <a:lnTo>
                  <a:pt x="171703" y="3972278"/>
                </a:lnTo>
                <a:lnTo>
                  <a:pt x="141956" y="3938273"/>
                </a:lnTo>
                <a:lnTo>
                  <a:pt x="114902" y="3902471"/>
                </a:lnTo>
                <a:lnTo>
                  <a:pt x="90585" y="3865038"/>
                </a:lnTo>
                <a:lnTo>
                  <a:pt x="69052" y="3826143"/>
                </a:lnTo>
                <a:lnTo>
                  <a:pt x="50346" y="3785952"/>
                </a:lnTo>
                <a:lnTo>
                  <a:pt x="34512" y="3744632"/>
                </a:lnTo>
                <a:lnTo>
                  <a:pt x="21596" y="3702352"/>
                </a:lnTo>
                <a:lnTo>
                  <a:pt x="11641" y="3659278"/>
                </a:lnTo>
                <a:lnTo>
                  <a:pt x="4694" y="3615577"/>
                </a:lnTo>
                <a:lnTo>
                  <a:pt x="799" y="3571418"/>
                </a:lnTo>
                <a:lnTo>
                  <a:pt x="0" y="3526966"/>
                </a:lnTo>
                <a:lnTo>
                  <a:pt x="2342" y="3482391"/>
                </a:lnTo>
                <a:lnTo>
                  <a:pt x="7870" y="3437858"/>
                </a:lnTo>
                <a:lnTo>
                  <a:pt x="16630" y="3393535"/>
                </a:lnTo>
                <a:lnTo>
                  <a:pt x="28666" y="3349590"/>
                </a:lnTo>
                <a:lnTo>
                  <a:pt x="44022" y="3306189"/>
                </a:lnTo>
                <a:lnTo>
                  <a:pt x="62744" y="3263501"/>
                </a:lnTo>
                <a:lnTo>
                  <a:pt x="84876" y="3221692"/>
                </a:lnTo>
                <a:lnTo>
                  <a:pt x="1762058" y="316728"/>
                </a:lnTo>
                <a:lnTo>
                  <a:pt x="1787199" y="276656"/>
                </a:lnTo>
                <a:lnTo>
                  <a:pt x="1814808" y="239098"/>
                </a:lnTo>
                <a:lnTo>
                  <a:pt x="1844716" y="204099"/>
                </a:lnTo>
                <a:lnTo>
                  <a:pt x="1876756" y="171703"/>
                </a:lnTo>
                <a:lnTo>
                  <a:pt x="1910761" y="141956"/>
                </a:lnTo>
                <a:lnTo>
                  <a:pt x="1946563" y="114902"/>
                </a:lnTo>
                <a:lnTo>
                  <a:pt x="1983996" y="90585"/>
                </a:lnTo>
                <a:lnTo>
                  <a:pt x="2022891" y="69052"/>
                </a:lnTo>
                <a:lnTo>
                  <a:pt x="2063082" y="50346"/>
                </a:lnTo>
                <a:lnTo>
                  <a:pt x="2104402" y="34512"/>
                </a:lnTo>
                <a:lnTo>
                  <a:pt x="2146682" y="21596"/>
                </a:lnTo>
                <a:lnTo>
                  <a:pt x="2189757" y="11641"/>
                </a:lnTo>
                <a:lnTo>
                  <a:pt x="2233457" y="4694"/>
                </a:lnTo>
                <a:lnTo>
                  <a:pt x="2277617" y="798"/>
                </a:lnTo>
                <a:lnTo>
                  <a:pt x="2322068" y="0"/>
                </a:lnTo>
                <a:lnTo>
                  <a:pt x="2366644" y="2342"/>
                </a:lnTo>
                <a:lnTo>
                  <a:pt x="2411177" y="7871"/>
                </a:lnTo>
                <a:lnTo>
                  <a:pt x="2455499" y="16630"/>
                </a:lnTo>
                <a:lnTo>
                  <a:pt x="2499445" y="28666"/>
                </a:lnTo>
                <a:lnTo>
                  <a:pt x="2542845" y="44022"/>
                </a:lnTo>
                <a:lnTo>
                  <a:pt x="2585533" y="62744"/>
                </a:lnTo>
                <a:lnTo>
                  <a:pt x="2627341" y="84876"/>
                </a:lnTo>
                <a:lnTo>
                  <a:pt x="5532306" y="1762058"/>
                </a:lnTo>
                <a:lnTo>
                  <a:pt x="5572376" y="1787198"/>
                </a:lnTo>
                <a:lnTo>
                  <a:pt x="5609934" y="1814807"/>
                </a:lnTo>
                <a:lnTo>
                  <a:pt x="5644933" y="1844715"/>
                </a:lnTo>
                <a:lnTo>
                  <a:pt x="5677329" y="1876755"/>
                </a:lnTo>
                <a:lnTo>
                  <a:pt x="5707076" y="1910760"/>
                </a:lnTo>
                <a:lnTo>
                  <a:pt x="5734131" y="1946562"/>
                </a:lnTo>
                <a:lnTo>
                  <a:pt x="5758447" y="1983995"/>
                </a:lnTo>
                <a:lnTo>
                  <a:pt x="5779981" y="2022890"/>
                </a:lnTo>
                <a:lnTo>
                  <a:pt x="5798687" y="2063081"/>
                </a:lnTo>
                <a:lnTo>
                  <a:pt x="5814520" y="2104401"/>
                </a:lnTo>
                <a:lnTo>
                  <a:pt x="5827437" y="2146681"/>
                </a:lnTo>
                <a:lnTo>
                  <a:pt x="5837391" y="2189755"/>
                </a:lnTo>
                <a:lnTo>
                  <a:pt x="5844338" y="2233456"/>
                </a:lnTo>
                <a:lnTo>
                  <a:pt x="5848234" y="2277615"/>
                </a:lnTo>
                <a:lnTo>
                  <a:pt x="5849033" y="2322067"/>
                </a:lnTo>
                <a:lnTo>
                  <a:pt x="5846691" y="2366642"/>
                </a:lnTo>
                <a:lnTo>
                  <a:pt x="5841162" y="2411175"/>
                </a:lnTo>
                <a:lnTo>
                  <a:pt x="5832402" y="2455498"/>
                </a:lnTo>
                <a:lnTo>
                  <a:pt x="5820367" y="2499443"/>
                </a:lnTo>
                <a:lnTo>
                  <a:pt x="5805011" y="2542844"/>
                </a:lnTo>
                <a:lnTo>
                  <a:pt x="5786289" y="2585532"/>
                </a:lnTo>
                <a:lnTo>
                  <a:pt x="5764157" y="2627341"/>
                </a:lnTo>
                <a:lnTo>
                  <a:pt x="4086975" y="5532305"/>
                </a:lnTo>
                <a:lnTo>
                  <a:pt x="4061833" y="5572377"/>
                </a:lnTo>
                <a:lnTo>
                  <a:pt x="4034225" y="5609935"/>
                </a:lnTo>
                <a:lnTo>
                  <a:pt x="4004317" y="5644934"/>
                </a:lnTo>
                <a:lnTo>
                  <a:pt x="3972277" y="5677330"/>
                </a:lnTo>
                <a:lnTo>
                  <a:pt x="3938272" y="5707077"/>
                </a:lnTo>
                <a:lnTo>
                  <a:pt x="3902470" y="5734131"/>
                </a:lnTo>
                <a:lnTo>
                  <a:pt x="3865037" y="5758448"/>
                </a:lnTo>
                <a:lnTo>
                  <a:pt x="3826142" y="5779981"/>
                </a:lnTo>
                <a:lnTo>
                  <a:pt x="3785951" y="5798687"/>
                </a:lnTo>
                <a:lnTo>
                  <a:pt x="3744631" y="5814521"/>
                </a:lnTo>
                <a:lnTo>
                  <a:pt x="3702351" y="5827437"/>
                </a:lnTo>
                <a:lnTo>
                  <a:pt x="3659277" y="5837392"/>
                </a:lnTo>
                <a:lnTo>
                  <a:pt x="3615576" y="5844339"/>
                </a:lnTo>
                <a:lnTo>
                  <a:pt x="3571417" y="5848235"/>
                </a:lnTo>
                <a:lnTo>
                  <a:pt x="3526965" y="5849034"/>
                </a:lnTo>
                <a:lnTo>
                  <a:pt x="3482389" y="5846691"/>
                </a:lnTo>
                <a:lnTo>
                  <a:pt x="3437856" y="5841162"/>
                </a:lnTo>
                <a:lnTo>
                  <a:pt x="3393533" y="5832403"/>
                </a:lnTo>
                <a:lnTo>
                  <a:pt x="3349588" y="5820367"/>
                </a:lnTo>
                <a:lnTo>
                  <a:pt x="3306186" y="5805010"/>
                </a:lnTo>
                <a:lnTo>
                  <a:pt x="3263491" y="5786284"/>
                </a:lnTo>
                <a:lnTo>
                  <a:pt x="3221692" y="5764157"/>
                </a:lnTo>
                <a:lnTo>
                  <a:pt x="316728" y="4086976"/>
                </a:lnTo>
                <a:close/>
              </a:path>
            </a:pathLst>
          </a:custGeom>
          <a:solidFill>
            <a:srgbClr val="FFE2C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3308567" y="781051"/>
            <a:ext cx="5690870" cy="5690870"/>
          </a:xfrm>
          <a:custGeom>
            <a:rect l="l" t="t" r="r" b="b"/>
            <a:pathLst>
              <a:path w="5690870" h="5690870">
                <a:moveTo>
                  <a:pt x="1038099" y="561528"/>
                </a:moveTo>
                <a:lnTo>
                  <a:pt x="1054211" y="516507"/>
                </a:lnTo>
                <a:lnTo>
                  <a:pt x="1072675" y="473016"/>
                </a:lnTo>
                <a:lnTo>
                  <a:pt x="1093396" y="431106"/>
                </a:lnTo>
                <a:lnTo>
                  <a:pt x="1116277" y="390824"/>
                </a:lnTo>
                <a:lnTo>
                  <a:pt x="1141222" y="352219"/>
                </a:lnTo>
                <a:lnTo>
                  <a:pt x="1168135" y="315342"/>
                </a:lnTo>
                <a:lnTo>
                  <a:pt x="1196919" y="280240"/>
                </a:lnTo>
                <a:lnTo>
                  <a:pt x="1227480" y="246962"/>
                </a:lnTo>
                <a:lnTo>
                  <a:pt x="1259719" y="215558"/>
                </a:lnTo>
                <a:lnTo>
                  <a:pt x="1293542" y="186076"/>
                </a:lnTo>
                <a:lnTo>
                  <a:pt x="1328852" y="158565"/>
                </a:lnTo>
                <a:lnTo>
                  <a:pt x="1365553" y="133074"/>
                </a:lnTo>
                <a:lnTo>
                  <a:pt x="1403548" y="109653"/>
                </a:lnTo>
                <a:lnTo>
                  <a:pt x="1442743" y="88349"/>
                </a:lnTo>
                <a:lnTo>
                  <a:pt x="1483039" y="69212"/>
                </a:lnTo>
                <a:lnTo>
                  <a:pt x="1524342" y="52292"/>
                </a:lnTo>
                <a:lnTo>
                  <a:pt x="1566555" y="37636"/>
                </a:lnTo>
                <a:lnTo>
                  <a:pt x="1609582" y="25293"/>
                </a:lnTo>
                <a:lnTo>
                  <a:pt x="1653326" y="15314"/>
                </a:lnTo>
                <a:lnTo>
                  <a:pt x="1697692" y="7745"/>
                </a:lnTo>
                <a:lnTo>
                  <a:pt x="1742584" y="2638"/>
                </a:lnTo>
                <a:lnTo>
                  <a:pt x="1787904" y="39"/>
                </a:lnTo>
                <a:lnTo>
                  <a:pt x="1833558" y="0"/>
                </a:lnTo>
                <a:lnTo>
                  <a:pt x="1879449" y="2567"/>
                </a:lnTo>
                <a:lnTo>
                  <a:pt x="1925480" y="7790"/>
                </a:lnTo>
                <a:lnTo>
                  <a:pt x="1971556" y="15719"/>
                </a:lnTo>
                <a:lnTo>
                  <a:pt x="2017580" y="26401"/>
                </a:lnTo>
                <a:lnTo>
                  <a:pt x="2063457" y="39887"/>
                </a:lnTo>
                <a:lnTo>
                  <a:pt x="5129134" y="1038100"/>
                </a:lnTo>
                <a:lnTo>
                  <a:pt x="5174153" y="1054211"/>
                </a:lnTo>
                <a:lnTo>
                  <a:pt x="5217644" y="1072675"/>
                </a:lnTo>
                <a:lnTo>
                  <a:pt x="5259554" y="1093396"/>
                </a:lnTo>
                <a:lnTo>
                  <a:pt x="5299836" y="1116277"/>
                </a:lnTo>
                <a:lnTo>
                  <a:pt x="5338440" y="1141222"/>
                </a:lnTo>
                <a:lnTo>
                  <a:pt x="5375318" y="1168134"/>
                </a:lnTo>
                <a:lnTo>
                  <a:pt x="5410420" y="1196919"/>
                </a:lnTo>
                <a:lnTo>
                  <a:pt x="5443698" y="1227479"/>
                </a:lnTo>
                <a:lnTo>
                  <a:pt x="5475102" y="1259719"/>
                </a:lnTo>
                <a:lnTo>
                  <a:pt x="5504584" y="1293542"/>
                </a:lnTo>
                <a:lnTo>
                  <a:pt x="5532095" y="1328852"/>
                </a:lnTo>
                <a:lnTo>
                  <a:pt x="5557586" y="1365553"/>
                </a:lnTo>
                <a:lnTo>
                  <a:pt x="5581007" y="1403548"/>
                </a:lnTo>
                <a:lnTo>
                  <a:pt x="5602311" y="1442742"/>
                </a:lnTo>
                <a:lnTo>
                  <a:pt x="5621448" y="1483039"/>
                </a:lnTo>
                <a:lnTo>
                  <a:pt x="5638368" y="1524342"/>
                </a:lnTo>
                <a:lnTo>
                  <a:pt x="5653024" y="1566555"/>
                </a:lnTo>
                <a:lnTo>
                  <a:pt x="5665367" y="1609581"/>
                </a:lnTo>
                <a:lnTo>
                  <a:pt x="5675346" y="1653326"/>
                </a:lnTo>
                <a:lnTo>
                  <a:pt x="5682915" y="1697692"/>
                </a:lnTo>
                <a:lnTo>
                  <a:pt x="5688022" y="1742584"/>
                </a:lnTo>
                <a:lnTo>
                  <a:pt x="5690621" y="1787904"/>
                </a:lnTo>
                <a:lnTo>
                  <a:pt x="5690661" y="1833558"/>
                </a:lnTo>
                <a:lnTo>
                  <a:pt x="5688093" y="1879449"/>
                </a:lnTo>
                <a:lnTo>
                  <a:pt x="5682870" y="1925480"/>
                </a:lnTo>
                <a:lnTo>
                  <a:pt x="5674941" y="1971556"/>
                </a:lnTo>
                <a:lnTo>
                  <a:pt x="5664259" y="2017581"/>
                </a:lnTo>
                <a:lnTo>
                  <a:pt x="5650773" y="2063457"/>
                </a:lnTo>
                <a:lnTo>
                  <a:pt x="4652562" y="5129134"/>
                </a:lnTo>
                <a:lnTo>
                  <a:pt x="4636449" y="5174154"/>
                </a:lnTo>
                <a:lnTo>
                  <a:pt x="4617985" y="5217645"/>
                </a:lnTo>
                <a:lnTo>
                  <a:pt x="4597264" y="5259555"/>
                </a:lnTo>
                <a:lnTo>
                  <a:pt x="4574383" y="5299837"/>
                </a:lnTo>
                <a:lnTo>
                  <a:pt x="4549438" y="5338442"/>
                </a:lnTo>
                <a:lnTo>
                  <a:pt x="4522525" y="5375319"/>
                </a:lnTo>
                <a:lnTo>
                  <a:pt x="4493741" y="5410421"/>
                </a:lnTo>
                <a:lnTo>
                  <a:pt x="4463180" y="5443699"/>
                </a:lnTo>
                <a:lnTo>
                  <a:pt x="4430941" y="5475103"/>
                </a:lnTo>
                <a:lnTo>
                  <a:pt x="4397118" y="5504585"/>
                </a:lnTo>
                <a:lnTo>
                  <a:pt x="4361808" y="5532096"/>
                </a:lnTo>
                <a:lnTo>
                  <a:pt x="4325107" y="5557587"/>
                </a:lnTo>
                <a:lnTo>
                  <a:pt x="4287111" y="5581008"/>
                </a:lnTo>
                <a:lnTo>
                  <a:pt x="4247917" y="5602312"/>
                </a:lnTo>
                <a:lnTo>
                  <a:pt x="4207621" y="5621449"/>
                </a:lnTo>
                <a:lnTo>
                  <a:pt x="4166318" y="5638369"/>
                </a:lnTo>
                <a:lnTo>
                  <a:pt x="4124105" y="5653025"/>
                </a:lnTo>
                <a:lnTo>
                  <a:pt x="4081078" y="5665368"/>
                </a:lnTo>
                <a:lnTo>
                  <a:pt x="4037334" y="5675347"/>
                </a:lnTo>
                <a:lnTo>
                  <a:pt x="3992968" y="5682915"/>
                </a:lnTo>
                <a:lnTo>
                  <a:pt x="3948076" y="5688023"/>
                </a:lnTo>
                <a:lnTo>
                  <a:pt x="3902756" y="5690621"/>
                </a:lnTo>
                <a:lnTo>
                  <a:pt x="3857102" y="5690661"/>
                </a:lnTo>
                <a:lnTo>
                  <a:pt x="3811211" y="5688094"/>
                </a:lnTo>
                <a:lnTo>
                  <a:pt x="3765180" y="5682870"/>
                </a:lnTo>
                <a:lnTo>
                  <a:pt x="3719104" y="5674942"/>
                </a:lnTo>
                <a:lnTo>
                  <a:pt x="3673080" y="5664259"/>
                </a:lnTo>
                <a:lnTo>
                  <a:pt x="3627203" y="5650774"/>
                </a:lnTo>
                <a:lnTo>
                  <a:pt x="561528" y="4652562"/>
                </a:lnTo>
                <a:lnTo>
                  <a:pt x="516507" y="4636450"/>
                </a:lnTo>
                <a:lnTo>
                  <a:pt x="473016" y="4617985"/>
                </a:lnTo>
                <a:lnTo>
                  <a:pt x="431106" y="4597265"/>
                </a:lnTo>
                <a:lnTo>
                  <a:pt x="390824" y="4574384"/>
                </a:lnTo>
                <a:lnTo>
                  <a:pt x="352219" y="4549439"/>
                </a:lnTo>
                <a:lnTo>
                  <a:pt x="315342" y="4522526"/>
                </a:lnTo>
                <a:lnTo>
                  <a:pt x="280240" y="4493741"/>
                </a:lnTo>
                <a:lnTo>
                  <a:pt x="246962" y="4463181"/>
                </a:lnTo>
                <a:lnTo>
                  <a:pt x="215558" y="4430941"/>
                </a:lnTo>
                <a:lnTo>
                  <a:pt x="186076" y="4397119"/>
                </a:lnTo>
                <a:lnTo>
                  <a:pt x="158565" y="4361809"/>
                </a:lnTo>
                <a:lnTo>
                  <a:pt x="133074" y="4325108"/>
                </a:lnTo>
                <a:lnTo>
                  <a:pt x="109653" y="4287112"/>
                </a:lnTo>
                <a:lnTo>
                  <a:pt x="88349" y="4247918"/>
                </a:lnTo>
                <a:lnTo>
                  <a:pt x="69212" y="4207621"/>
                </a:lnTo>
                <a:lnTo>
                  <a:pt x="52292" y="4166319"/>
                </a:lnTo>
                <a:lnTo>
                  <a:pt x="37636" y="4124106"/>
                </a:lnTo>
                <a:lnTo>
                  <a:pt x="25293" y="4081079"/>
                </a:lnTo>
                <a:lnTo>
                  <a:pt x="15314" y="4037334"/>
                </a:lnTo>
                <a:lnTo>
                  <a:pt x="7745" y="3992968"/>
                </a:lnTo>
                <a:lnTo>
                  <a:pt x="2638" y="3948077"/>
                </a:lnTo>
                <a:lnTo>
                  <a:pt x="39" y="3902756"/>
                </a:lnTo>
                <a:lnTo>
                  <a:pt x="0" y="3857102"/>
                </a:lnTo>
                <a:lnTo>
                  <a:pt x="2567" y="3811212"/>
                </a:lnTo>
                <a:lnTo>
                  <a:pt x="7790" y="3765180"/>
                </a:lnTo>
                <a:lnTo>
                  <a:pt x="15719" y="3719104"/>
                </a:lnTo>
                <a:lnTo>
                  <a:pt x="26401" y="3673080"/>
                </a:lnTo>
                <a:lnTo>
                  <a:pt x="39887" y="3627204"/>
                </a:lnTo>
                <a:lnTo>
                  <a:pt x="1038099" y="561528"/>
                </a:lnTo>
                <a:close/>
              </a:path>
            </a:pathLst>
          </a:custGeom>
          <a:ln w="32099">
            <a:solidFill>
              <a:srgbClr val="FF6C1A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3153453" y="342084"/>
            <a:ext cx="5892800" cy="5892800"/>
          </a:xfrm>
          <a:custGeom>
            <a:rect l="l" t="t" r="r" b="b"/>
            <a:pathLst>
              <a:path w="5892800" h="5892800">
                <a:moveTo>
                  <a:pt x="226661" y="3494362"/>
                </a:moveTo>
                <a:lnTo>
                  <a:pt x="194281" y="3459981"/>
                </a:lnTo>
                <a:lnTo>
                  <a:pt x="164391" y="3424168"/>
                </a:lnTo>
                <a:lnTo>
                  <a:pt x="136993" y="3387036"/>
                </a:lnTo>
                <a:lnTo>
                  <a:pt x="112085" y="3348701"/>
                </a:lnTo>
                <a:lnTo>
                  <a:pt x="89668" y="3309277"/>
                </a:lnTo>
                <a:lnTo>
                  <a:pt x="69741" y="3268878"/>
                </a:lnTo>
                <a:lnTo>
                  <a:pt x="52306" y="3227620"/>
                </a:lnTo>
                <a:lnTo>
                  <a:pt x="37361" y="3185616"/>
                </a:lnTo>
                <a:lnTo>
                  <a:pt x="24907" y="3142982"/>
                </a:lnTo>
                <a:lnTo>
                  <a:pt x="14944" y="3099832"/>
                </a:lnTo>
                <a:lnTo>
                  <a:pt x="7472" y="3056281"/>
                </a:lnTo>
                <a:lnTo>
                  <a:pt x="2490" y="3012443"/>
                </a:lnTo>
                <a:lnTo>
                  <a:pt x="0" y="2968434"/>
                </a:lnTo>
                <a:lnTo>
                  <a:pt x="0" y="2924367"/>
                </a:lnTo>
                <a:lnTo>
                  <a:pt x="2490" y="2880357"/>
                </a:lnTo>
                <a:lnTo>
                  <a:pt x="7472" y="2836519"/>
                </a:lnTo>
                <a:lnTo>
                  <a:pt x="14944" y="2792968"/>
                </a:lnTo>
                <a:lnTo>
                  <a:pt x="24907" y="2749818"/>
                </a:lnTo>
                <a:lnTo>
                  <a:pt x="37361" y="2707184"/>
                </a:lnTo>
                <a:lnTo>
                  <a:pt x="52306" y="2665181"/>
                </a:lnTo>
                <a:lnTo>
                  <a:pt x="69742" y="2623923"/>
                </a:lnTo>
                <a:lnTo>
                  <a:pt x="89668" y="2583524"/>
                </a:lnTo>
                <a:lnTo>
                  <a:pt x="112085" y="2544100"/>
                </a:lnTo>
                <a:lnTo>
                  <a:pt x="136993" y="2505765"/>
                </a:lnTo>
                <a:lnTo>
                  <a:pt x="164391" y="2468633"/>
                </a:lnTo>
                <a:lnTo>
                  <a:pt x="194281" y="2432820"/>
                </a:lnTo>
                <a:lnTo>
                  <a:pt x="226660" y="2398440"/>
                </a:lnTo>
                <a:lnTo>
                  <a:pt x="2398440" y="226661"/>
                </a:lnTo>
                <a:lnTo>
                  <a:pt x="2432821" y="194281"/>
                </a:lnTo>
                <a:lnTo>
                  <a:pt x="2468634" y="164391"/>
                </a:lnTo>
                <a:lnTo>
                  <a:pt x="2505766" y="136992"/>
                </a:lnTo>
                <a:lnTo>
                  <a:pt x="2544101" y="112085"/>
                </a:lnTo>
                <a:lnTo>
                  <a:pt x="2583525" y="89667"/>
                </a:lnTo>
                <a:lnTo>
                  <a:pt x="2623924" y="69741"/>
                </a:lnTo>
                <a:lnTo>
                  <a:pt x="2665182" y="52306"/>
                </a:lnTo>
                <a:lnTo>
                  <a:pt x="2707186" y="37361"/>
                </a:lnTo>
                <a:lnTo>
                  <a:pt x="2749820" y="24907"/>
                </a:lnTo>
                <a:lnTo>
                  <a:pt x="2792970" y="14944"/>
                </a:lnTo>
                <a:lnTo>
                  <a:pt x="2836521" y="7472"/>
                </a:lnTo>
                <a:lnTo>
                  <a:pt x="2880359" y="2490"/>
                </a:lnTo>
                <a:lnTo>
                  <a:pt x="2924368" y="0"/>
                </a:lnTo>
                <a:lnTo>
                  <a:pt x="2968435" y="0"/>
                </a:lnTo>
                <a:lnTo>
                  <a:pt x="3012445" y="2490"/>
                </a:lnTo>
                <a:lnTo>
                  <a:pt x="3056283" y="7472"/>
                </a:lnTo>
                <a:lnTo>
                  <a:pt x="3099834" y="14944"/>
                </a:lnTo>
                <a:lnTo>
                  <a:pt x="3142984" y="24908"/>
                </a:lnTo>
                <a:lnTo>
                  <a:pt x="3185618" y="37362"/>
                </a:lnTo>
                <a:lnTo>
                  <a:pt x="3227621" y="52306"/>
                </a:lnTo>
                <a:lnTo>
                  <a:pt x="3268880" y="69742"/>
                </a:lnTo>
                <a:lnTo>
                  <a:pt x="3309278" y="89668"/>
                </a:lnTo>
                <a:lnTo>
                  <a:pt x="3348702" y="112085"/>
                </a:lnTo>
                <a:lnTo>
                  <a:pt x="3387037" y="136993"/>
                </a:lnTo>
                <a:lnTo>
                  <a:pt x="3424169" y="164392"/>
                </a:lnTo>
                <a:lnTo>
                  <a:pt x="3459981" y="194281"/>
                </a:lnTo>
                <a:lnTo>
                  <a:pt x="3494361" y="226660"/>
                </a:lnTo>
                <a:lnTo>
                  <a:pt x="5666141" y="2398440"/>
                </a:lnTo>
                <a:lnTo>
                  <a:pt x="5698520" y="2432820"/>
                </a:lnTo>
                <a:lnTo>
                  <a:pt x="5728410" y="2468634"/>
                </a:lnTo>
                <a:lnTo>
                  <a:pt x="5755809" y="2505765"/>
                </a:lnTo>
                <a:lnTo>
                  <a:pt x="5780717" y="2544101"/>
                </a:lnTo>
                <a:lnTo>
                  <a:pt x="5803134" y="2583525"/>
                </a:lnTo>
                <a:lnTo>
                  <a:pt x="5823060" y="2623924"/>
                </a:lnTo>
                <a:lnTo>
                  <a:pt x="5840496" y="2665182"/>
                </a:lnTo>
                <a:lnTo>
                  <a:pt x="5855441" y="2707186"/>
                </a:lnTo>
                <a:lnTo>
                  <a:pt x="5867894" y="2749820"/>
                </a:lnTo>
                <a:lnTo>
                  <a:pt x="5877858" y="2792969"/>
                </a:lnTo>
                <a:lnTo>
                  <a:pt x="5885330" y="2836521"/>
                </a:lnTo>
                <a:lnTo>
                  <a:pt x="5890311" y="2880358"/>
                </a:lnTo>
                <a:lnTo>
                  <a:pt x="5892802" y="2924368"/>
                </a:lnTo>
                <a:lnTo>
                  <a:pt x="5892802" y="2968435"/>
                </a:lnTo>
                <a:lnTo>
                  <a:pt x="5890311" y="3012444"/>
                </a:lnTo>
                <a:lnTo>
                  <a:pt x="5885330" y="3056282"/>
                </a:lnTo>
                <a:lnTo>
                  <a:pt x="5877857" y="3099833"/>
                </a:lnTo>
                <a:lnTo>
                  <a:pt x="5867894" y="3142983"/>
                </a:lnTo>
                <a:lnTo>
                  <a:pt x="5855440" y="3185617"/>
                </a:lnTo>
                <a:lnTo>
                  <a:pt x="5840495" y="3227621"/>
                </a:lnTo>
                <a:lnTo>
                  <a:pt x="5823060" y="3268879"/>
                </a:lnTo>
                <a:lnTo>
                  <a:pt x="5803134" y="3309278"/>
                </a:lnTo>
                <a:lnTo>
                  <a:pt x="5780717" y="3348702"/>
                </a:lnTo>
                <a:lnTo>
                  <a:pt x="5755809" y="3387037"/>
                </a:lnTo>
                <a:lnTo>
                  <a:pt x="5728410" y="3424169"/>
                </a:lnTo>
                <a:lnTo>
                  <a:pt x="5698521" y="3459982"/>
                </a:lnTo>
                <a:lnTo>
                  <a:pt x="5666141" y="3494362"/>
                </a:lnTo>
                <a:lnTo>
                  <a:pt x="3494362" y="5666142"/>
                </a:lnTo>
                <a:lnTo>
                  <a:pt x="3459982" y="5698522"/>
                </a:lnTo>
                <a:lnTo>
                  <a:pt x="3424169" y="5728411"/>
                </a:lnTo>
                <a:lnTo>
                  <a:pt x="3387037" y="5755810"/>
                </a:lnTo>
                <a:lnTo>
                  <a:pt x="3348702" y="5780718"/>
                </a:lnTo>
                <a:lnTo>
                  <a:pt x="3309278" y="5803135"/>
                </a:lnTo>
                <a:lnTo>
                  <a:pt x="3268879" y="5823061"/>
                </a:lnTo>
                <a:lnTo>
                  <a:pt x="3227620" y="5840496"/>
                </a:lnTo>
                <a:lnTo>
                  <a:pt x="3185617" y="5855441"/>
                </a:lnTo>
                <a:lnTo>
                  <a:pt x="3142983" y="5867895"/>
                </a:lnTo>
                <a:lnTo>
                  <a:pt x="3099833" y="5877858"/>
                </a:lnTo>
                <a:lnTo>
                  <a:pt x="3056282" y="5885330"/>
                </a:lnTo>
                <a:lnTo>
                  <a:pt x="3012444" y="5890312"/>
                </a:lnTo>
                <a:lnTo>
                  <a:pt x="2968435" y="5892803"/>
                </a:lnTo>
                <a:lnTo>
                  <a:pt x="2924368" y="5892803"/>
                </a:lnTo>
                <a:lnTo>
                  <a:pt x="2880358" y="5890312"/>
                </a:lnTo>
                <a:lnTo>
                  <a:pt x="2836520" y="5885330"/>
                </a:lnTo>
                <a:lnTo>
                  <a:pt x="2792969" y="5877858"/>
                </a:lnTo>
                <a:lnTo>
                  <a:pt x="2749819" y="5867895"/>
                </a:lnTo>
                <a:lnTo>
                  <a:pt x="2707185" y="5855441"/>
                </a:lnTo>
                <a:lnTo>
                  <a:pt x="2665182" y="5840496"/>
                </a:lnTo>
                <a:lnTo>
                  <a:pt x="2623924" y="5823060"/>
                </a:lnTo>
                <a:lnTo>
                  <a:pt x="2583525" y="5803134"/>
                </a:lnTo>
                <a:lnTo>
                  <a:pt x="2544101" y="5780717"/>
                </a:lnTo>
                <a:lnTo>
                  <a:pt x="2505765" y="5755809"/>
                </a:lnTo>
                <a:lnTo>
                  <a:pt x="2468634" y="5728410"/>
                </a:lnTo>
                <a:lnTo>
                  <a:pt x="2432820" y="5698521"/>
                </a:lnTo>
                <a:lnTo>
                  <a:pt x="2398441" y="5666141"/>
                </a:lnTo>
                <a:lnTo>
                  <a:pt x="226661" y="3494362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40432"/>
            <a:ext cx="4250690" cy="6817995"/>
          </a:xfrm>
          <a:custGeom>
            <a:rect l="l" t="t" r="r" b="b"/>
            <a:pathLst>
              <a:path w="4250690" h="6817995">
                <a:moveTo>
                  <a:pt x="151108" y="6817566"/>
                </a:moveTo>
                <a:lnTo>
                  <a:pt x="0" y="6730324"/>
                </a:lnTo>
                <a:lnTo>
                  <a:pt x="0" y="0"/>
                </a:lnTo>
                <a:lnTo>
                  <a:pt x="4006591" y="2313207"/>
                </a:lnTo>
                <a:lnTo>
                  <a:pt x="4046150" y="2338623"/>
                </a:lnTo>
                <a:lnTo>
                  <a:pt x="4082450" y="2367157"/>
                </a:lnTo>
                <a:lnTo>
                  <a:pt x="4115417" y="2398529"/>
                </a:lnTo>
                <a:lnTo>
                  <a:pt x="4144977" y="2432460"/>
                </a:lnTo>
                <a:lnTo>
                  <a:pt x="4171053" y="2468671"/>
                </a:lnTo>
                <a:lnTo>
                  <a:pt x="4193572" y="2506882"/>
                </a:lnTo>
                <a:lnTo>
                  <a:pt x="4212459" y="2546814"/>
                </a:lnTo>
                <a:lnTo>
                  <a:pt x="4227639" y="2588189"/>
                </a:lnTo>
                <a:lnTo>
                  <a:pt x="4239037" y="2630726"/>
                </a:lnTo>
                <a:lnTo>
                  <a:pt x="4246578" y="2674148"/>
                </a:lnTo>
                <a:lnTo>
                  <a:pt x="4250188" y="2718174"/>
                </a:lnTo>
                <a:lnTo>
                  <a:pt x="4249791" y="2762525"/>
                </a:lnTo>
                <a:lnTo>
                  <a:pt x="4245314" y="2806923"/>
                </a:lnTo>
                <a:lnTo>
                  <a:pt x="4236680" y="2851087"/>
                </a:lnTo>
                <a:lnTo>
                  <a:pt x="4223816" y="2894740"/>
                </a:lnTo>
                <a:lnTo>
                  <a:pt x="4206646" y="2937601"/>
                </a:lnTo>
                <a:lnTo>
                  <a:pt x="4185096" y="2979392"/>
                </a:lnTo>
                <a:lnTo>
                  <a:pt x="1969125" y="6817566"/>
                </a:lnTo>
                <a:lnTo>
                  <a:pt x="151108" y="6817566"/>
                </a:lnTo>
                <a:close/>
              </a:path>
            </a:pathLst>
          </a:custGeom>
          <a:solidFill>
            <a:srgbClr val="FFE2D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0"/>
            <a:ext cx="4361180" cy="6858000"/>
          </a:xfrm>
          <a:custGeom>
            <a:rect l="l" t="t" r="r" b="b"/>
            <a:pathLst>
              <a:path w="4361180" h="6858000">
                <a:moveTo>
                  <a:pt x="0" y="6858000"/>
                </a:moveTo>
                <a:lnTo>
                  <a:pt x="0" y="0"/>
                </a:lnTo>
                <a:lnTo>
                  <a:pt x="1134603" y="0"/>
                </a:lnTo>
                <a:lnTo>
                  <a:pt x="4218760" y="3084157"/>
                </a:lnTo>
                <a:lnTo>
                  <a:pt x="4250392" y="3118946"/>
                </a:lnTo>
                <a:lnTo>
                  <a:pt x="4278070" y="3155902"/>
                </a:lnTo>
                <a:lnTo>
                  <a:pt x="4301794" y="3194738"/>
                </a:lnTo>
                <a:lnTo>
                  <a:pt x="4321564" y="3235163"/>
                </a:lnTo>
                <a:lnTo>
                  <a:pt x="4337380" y="3276889"/>
                </a:lnTo>
                <a:lnTo>
                  <a:pt x="4349242" y="3319627"/>
                </a:lnTo>
                <a:lnTo>
                  <a:pt x="4357150" y="3363087"/>
                </a:lnTo>
                <a:lnTo>
                  <a:pt x="4361105" y="3406980"/>
                </a:lnTo>
                <a:lnTo>
                  <a:pt x="4361105" y="3451018"/>
                </a:lnTo>
                <a:lnTo>
                  <a:pt x="4357151" y="3494912"/>
                </a:lnTo>
                <a:lnTo>
                  <a:pt x="4349243" y="3538372"/>
                </a:lnTo>
                <a:lnTo>
                  <a:pt x="4337381" y="3581109"/>
                </a:lnTo>
                <a:lnTo>
                  <a:pt x="4321565" y="3622835"/>
                </a:lnTo>
                <a:lnTo>
                  <a:pt x="4301795" y="3663261"/>
                </a:lnTo>
                <a:lnTo>
                  <a:pt x="4278071" y="3702096"/>
                </a:lnTo>
                <a:lnTo>
                  <a:pt x="4250392" y="3739053"/>
                </a:lnTo>
                <a:lnTo>
                  <a:pt x="4218760" y="3773843"/>
                </a:lnTo>
                <a:lnTo>
                  <a:pt x="1134603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7404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8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6.png" /><Relationship Id="rId6" Type="http://schemas.openxmlformats.org/officeDocument/2006/relationships/image" Target="../media/image8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2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23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4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012331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2144362" y="3785380"/>
            <a:ext cx="7903845" cy="76200"/>
          </a:xfrm>
          <a:custGeom>
            <a:rect l="l" t="t" r="r" b="b"/>
            <a:pathLst>
              <a:path w="7903845" h="76200">
                <a:moveTo>
                  <a:pt x="38100" y="76200"/>
                </a:moveTo>
                <a:lnTo>
                  <a:pt x="23269" y="73205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3"/>
                </a:lnTo>
                <a:lnTo>
                  <a:pt x="38101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49"/>
                </a:lnTo>
                <a:lnTo>
                  <a:pt x="49533" y="31749"/>
                </a:lnTo>
                <a:lnTo>
                  <a:pt x="49533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5"/>
                </a:lnTo>
                <a:lnTo>
                  <a:pt x="38100" y="76200"/>
                </a:lnTo>
                <a:close/>
              </a:path>
              <a:path w="7903845" h="76200">
                <a:moveTo>
                  <a:pt x="7865177" y="76200"/>
                </a:moveTo>
                <a:lnTo>
                  <a:pt x="7850346" y="73205"/>
                </a:lnTo>
                <a:lnTo>
                  <a:pt x="7838235" y="65040"/>
                </a:lnTo>
                <a:lnTo>
                  <a:pt x="7830070" y="52930"/>
                </a:lnTo>
                <a:lnTo>
                  <a:pt x="7827076" y="38100"/>
                </a:lnTo>
                <a:lnTo>
                  <a:pt x="7830070" y="23269"/>
                </a:lnTo>
                <a:lnTo>
                  <a:pt x="7838236" y="11159"/>
                </a:lnTo>
                <a:lnTo>
                  <a:pt x="7850348" y="2993"/>
                </a:lnTo>
                <a:lnTo>
                  <a:pt x="7865177" y="0"/>
                </a:lnTo>
                <a:lnTo>
                  <a:pt x="7880007" y="2994"/>
                </a:lnTo>
                <a:lnTo>
                  <a:pt x="7892117" y="11159"/>
                </a:lnTo>
                <a:lnTo>
                  <a:pt x="7900282" y="23269"/>
                </a:lnTo>
                <a:lnTo>
                  <a:pt x="7901994" y="31749"/>
                </a:lnTo>
                <a:lnTo>
                  <a:pt x="7853873" y="31749"/>
                </a:lnTo>
                <a:lnTo>
                  <a:pt x="7853873" y="44450"/>
                </a:lnTo>
                <a:lnTo>
                  <a:pt x="7901995" y="44450"/>
                </a:lnTo>
                <a:lnTo>
                  <a:pt x="7900282" y="52930"/>
                </a:lnTo>
                <a:lnTo>
                  <a:pt x="7892117" y="65040"/>
                </a:lnTo>
                <a:lnTo>
                  <a:pt x="7880007" y="73205"/>
                </a:lnTo>
                <a:lnTo>
                  <a:pt x="7865177" y="76200"/>
                </a:lnTo>
                <a:close/>
              </a:path>
              <a:path w="7903845" h="76200">
                <a:moveTo>
                  <a:pt x="74917" y="44450"/>
                </a:moveTo>
                <a:lnTo>
                  <a:pt x="49533" y="44450"/>
                </a:lnTo>
                <a:lnTo>
                  <a:pt x="49533" y="31749"/>
                </a:lnTo>
                <a:lnTo>
                  <a:pt x="74917" y="31749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7903845" h="76200">
                <a:moveTo>
                  <a:pt x="7828358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49"/>
                </a:lnTo>
                <a:lnTo>
                  <a:pt x="7828358" y="31749"/>
                </a:lnTo>
                <a:lnTo>
                  <a:pt x="7827076" y="38100"/>
                </a:lnTo>
                <a:lnTo>
                  <a:pt x="7828358" y="44450"/>
                </a:lnTo>
                <a:close/>
              </a:path>
              <a:path w="7903845" h="76200">
                <a:moveTo>
                  <a:pt x="7901995" y="44450"/>
                </a:moveTo>
                <a:lnTo>
                  <a:pt x="7853873" y="44450"/>
                </a:lnTo>
                <a:lnTo>
                  <a:pt x="7853873" y="31749"/>
                </a:lnTo>
                <a:lnTo>
                  <a:pt x="7901994" y="31749"/>
                </a:lnTo>
                <a:lnTo>
                  <a:pt x="7903277" y="38100"/>
                </a:lnTo>
                <a:lnTo>
                  <a:pt x="790199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3" cy="158495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829300"/>
            <a:ext cx="12192000" cy="1024128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768725" y="2920323"/>
            <a:ext cx="46545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50" spc="-10">
                <a:solidFill>
                  <a:srgbClr val="FFFFFF"/>
                </a:solidFill>
              </a:rPr>
              <a:t>国内传感器行业报告</a:t>
            </a:r>
            <a:endParaRPr sz="40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26606" y="1860232"/>
            <a:ext cx="3695700" cy="3227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10">
                <a:latin typeface="微软雅黑"/>
                <a:cs typeface="微软雅黑"/>
              </a:rPr>
              <a:t>行业概述与发展趋势</a:t>
            </a:r>
            <a:endParaRPr sz="21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2014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5">
                <a:latin typeface="微软雅黑"/>
                <a:cs typeface="微软雅黑"/>
              </a:rPr>
              <a:t>主要厂商竞争格局分析</a:t>
            </a:r>
            <a:endParaRPr sz="21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2014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5">
                <a:latin typeface="微软雅黑"/>
                <a:cs typeface="微软雅黑"/>
              </a:rPr>
              <a:t>技术创新及前沿应用探讨</a:t>
            </a:r>
            <a:endParaRPr sz="21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2014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5">
                <a:latin typeface="微软雅黑"/>
                <a:cs typeface="微软雅黑"/>
              </a:rPr>
              <a:t>不同领域市场需求分析</a:t>
            </a:r>
            <a:endParaRPr sz="21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2020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5">
                <a:latin typeface="微软雅黑"/>
                <a:cs typeface="微软雅黑"/>
              </a:rPr>
              <a:t>供应链协同与产业链优化建议</a:t>
            </a:r>
            <a:endParaRPr sz="21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2014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5">
                <a:latin typeface="微软雅黑"/>
                <a:cs typeface="微软雅黑"/>
              </a:rPr>
              <a:t>未来发展趋势预测与挑战应对</a:t>
            </a:r>
            <a:endParaRPr sz="21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65165" y="2846321"/>
            <a:ext cx="1701800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6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71273" y="1198674"/>
            <a:ext cx="96456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6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025904" y="3007364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0">
                <a:solidFill>
                  <a:srgbClr val="FFFFFF"/>
                </a:solidFill>
                <a:latin typeface="微软雅黑"/>
                <a:cs typeface="微软雅黑"/>
              </a:rPr>
              <a:t>行业概述与发展趋势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FFE9C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C769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76414" y="2817090"/>
            <a:ext cx="2894330" cy="76200"/>
          </a:xfrm>
          <a:custGeom>
            <a:rect l="l" t="t" r="r" b="b"/>
            <a:pathLst>
              <a:path w="2894329" h="76200">
                <a:moveTo>
                  <a:pt x="38100" y="76200"/>
                </a:moveTo>
                <a:lnTo>
                  <a:pt x="23269" y="73206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4"/>
                </a:lnTo>
                <a:lnTo>
                  <a:pt x="38100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50"/>
                </a:lnTo>
                <a:lnTo>
                  <a:pt x="49538" y="31750"/>
                </a:lnTo>
                <a:lnTo>
                  <a:pt x="49538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6"/>
                </a:lnTo>
                <a:lnTo>
                  <a:pt x="38100" y="76200"/>
                </a:lnTo>
                <a:close/>
              </a:path>
              <a:path w="2894329" h="76200">
                <a:moveTo>
                  <a:pt x="74917" y="44450"/>
                </a:moveTo>
                <a:lnTo>
                  <a:pt x="49538" y="44450"/>
                </a:lnTo>
                <a:lnTo>
                  <a:pt x="49538" y="31750"/>
                </a:lnTo>
                <a:lnTo>
                  <a:pt x="74917" y="31750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2894329" h="76200">
                <a:moveTo>
                  <a:pt x="2894155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50"/>
                </a:lnTo>
                <a:lnTo>
                  <a:pt x="2894155" y="31750"/>
                </a:lnTo>
                <a:lnTo>
                  <a:pt x="289415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3111500" cy="1568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传感器是一种检测装置，能感受到被测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量的信息，并能将感受到的信息，按一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定规律变换成为电信号或其他所需形式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的信息输出，以满足信息的传输、处理、存储、显示、记录和控制等要求。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755368" y="2275469"/>
            <a:ext cx="130429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FF6C1A"/>
                </a:solidFill>
                <a:latin typeface="微软雅黑"/>
                <a:cs typeface="微软雅黑"/>
              </a:rPr>
              <a:t>传感器分类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117650" y="2817101"/>
            <a:ext cx="2894330" cy="76200"/>
          </a:xfrm>
          <a:custGeom>
            <a:rect l="l" t="t" r="r" b="b"/>
            <a:pathLst>
              <a:path w="2894329" h="76200">
                <a:moveTo>
                  <a:pt x="2894165" y="38100"/>
                </a:moveTo>
                <a:lnTo>
                  <a:pt x="2870885" y="2984"/>
                </a:lnTo>
                <a:lnTo>
                  <a:pt x="2856065" y="0"/>
                </a:lnTo>
                <a:lnTo>
                  <a:pt x="2841231" y="2984"/>
                </a:lnTo>
                <a:lnTo>
                  <a:pt x="2829115" y="11150"/>
                </a:lnTo>
                <a:lnTo>
                  <a:pt x="2820949" y="23266"/>
                </a:lnTo>
                <a:lnTo>
                  <a:pt x="2819235" y="31750"/>
                </a:lnTo>
                <a:lnTo>
                  <a:pt x="0" y="31750"/>
                </a:lnTo>
                <a:lnTo>
                  <a:pt x="0" y="38100"/>
                </a:lnTo>
                <a:lnTo>
                  <a:pt x="0" y="44450"/>
                </a:lnTo>
                <a:lnTo>
                  <a:pt x="2819235" y="44450"/>
                </a:lnTo>
                <a:lnTo>
                  <a:pt x="2820949" y="52920"/>
                </a:lnTo>
                <a:lnTo>
                  <a:pt x="2829115" y="65036"/>
                </a:lnTo>
                <a:lnTo>
                  <a:pt x="2841231" y="73202"/>
                </a:lnTo>
                <a:lnTo>
                  <a:pt x="2856065" y="76200"/>
                </a:lnTo>
                <a:lnTo>
                  <a:pt x="2870885" y="73202"/>
                </a:lnTo>
                <a:lnTo>
                  <a:pt x="2883001" y="65036"/>
                </a:lnTo>
                <a:lnTo>
                  <a:pt x="2891167" y="52920"/>
                </a:lnTo>
                <a:lnTo>
                  <a:pt x="2892882" y="44450"/>
                </a:lnTo>
                <a:lnTo>
                  <a:pt x="2894165" y="38100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928808" y="3006875"/>
            <a:ext cx="311150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8D3300"/>
                </a:solidFill>
                <a:latin typeface="微软雅黑"/>
                <a:cs typeface="微软雅黑"/>
              </a:rPr>
              <a:t>根据输入物理量的不同，传感器可分为温度传感器、压力传感器、位移传感器、速度传感器、加速度传感器、光线传感器、气体传感器等多种类型。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96197" y="2275469"/>
            <a:ext cx="130429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传感器定义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传感器定义及分类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04132" y="4838782"/>
            <a:ext cx="10266680" cy="1333500"/>
            <a:chOff x="1104132" y="4838782"/>
            <a:chExt cx="10266680" cy="1333500"/>
          </a:xfrm>
        </p:grpSpPr>
        <p:sp>
          <p:nvSpPr>
            <p:cNvPr id="3" name="object 3"/>
            <p:cNvSpPr/>
            <p:nvPr/>
          </p:nvSpPr>
          <p:spPr>
            <a:xfrm>
              <a:off x="2377205" y="483878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FFE2D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04132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160010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E2D1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32010" y="3081146"/>
            <a:ext cx="10266680" cy="1333500"/>
            <a:chOff x="1032010" y="3081146"/>
            <a:chExt cx="10266680" cy="1333500"/>
          </a:xfrm>
        </p:grpSpPr>
        <p:sp>
          <p:nvSpPr>
            <p:cNvPr id="7" name="object 7"/>
            <p:cNvSpPr/>
            <p:nvPr/>
          </p:nvSpPr>
          <p:spPr>
            <a:xfrm>
              <a:off x="1032002" y="3081146"/>
              <a:ext cx="9578975" cy="1333500"/>
            </a:xfrm>
            <a:custGeom>
              <a:rect l="l" t="t" r="r" b="b"/>
              <a:pathLst>
                <a:path w="9578975" h="1333500">
                  <a:moveTo>
                    <a:pt x="9578911" y="0"/>
                  </a:moveTo>
                  <a:lnTo>
                    <a:pt x="1657781" y="0"/>
                  </a:lnTo>
                  <a:lnTo>
                    <a:pt x="1273073" y="0"/>
                  </a:lnTo>
                  <a:lnTo>
                    <a:pt x="0" y="0"/>
                  </a:lnTo>
                  <a:lnTo>
                    <a:pt x="561492" y="661377"/>
                  </a:lnTo>
                  <a:lnTo>
                    <a:pt x="0" y="1333500"/>
                  </a:lnTo>
                  <a:lnTo>
                    <a:pt x="1273073" y="1333500"/>
                  </a:lnTo>
                  <a:lnTo>
                    <a:pt x="1657781" y="1333500"/>
                  </a:lnTo>
                  <a:lnTo>
                    <a:pt x="9578911" y="1333500"/>
                  </a:lnTo>
                  <a:lnTo>
                    <a:pt x="9578911" y="0"/>
                  </a:lnTo>
                  <a:close/>
                </a:path>
              </a:pathLst>
            </a:custGeom>
            <a:solidFill>
              <a:srgbClr val="FFE2D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87888" y="3081146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04132" y="1348302"/>
            <a:ext cx="10266680" cy="1333500"/>
            <a:chOff x="1104132" y="1348302"/>
            <a:chExt cx="10266680" cy="1333500"/>
          </a:xfrm>
        </p:grpSpPr>
        <p:sp>
          <p:nvSpPr>
            <p:cNvPr id="10" name="object 10"/>
            <p:cNvSpPr/>
            <p:nvPr/>
          </p:nvSpPr>
          <p:spPr>
            <a:xfrm>
              <a:off x="2377205" y="134830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FFE2D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04132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160010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E2D1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4289" y="3847243"/>
            <a:ext cx="86981" cy="16231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7260" y="3757421"/>
            <a:ext cx="86981" cy="2522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10320231" y="3757421"/>
            <a:ext cx="86981" cy="25223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9997326" y="3400044"/>
            <a:ext cx="685165" cy="695325"/>
          </a:xfrm>
          <a:custGeom>
            <a:rect l="l" t="t" r="r" b="b"/>
            <a:pathLst>
              <a:path w="685165" h="695325">
                <a:moveTo>
                  <a:pt x="549617" y="129781"/>
                </a:moveTo>
                <a:lnTo>
                  <a:pt x="543725" y="123710"/>
                </a:lnTo>
                <a:lnTo>
                  <a:pt x="537095" y="117640"/>
                </a:lnTo>
                <a:lnTo>
                  <a:pt x="420001" y="117640"/>
                </a:lnTo>
                <a:lnTo>
                  <a:pt x="420001" y="123710"/>
                </a:lnTo>
                <a:lnTo>
                  <a:pt x="414108" y="129781"/>
                </a:lnTo>
                <a:lnTo>
                  <a:pt x="420001" y="136601"/>
                </a:lnTo>
                <a:lnTo>
                  <a:pt x="420001" y="142671"/>
                </a:lnTo>
                <a:lnTo>
                  <a:pt x="445033" y="161632"/>
                </a:lnTo>
                <a:lnTo>
                  <a:pt x="327939" y="282219"/>
                </a:lnTo>
                <a:lnTo>
                  <a:pt x="327939" y="288290"/>
                </a:lnTo>
                <a:lnTo>
                  <a:pt x="291109" y="288290"/>
                </a:lnTo>
                <a:lnTo>
                  <a:pt x="285216" y="282219"/>
                </a:lnTo>
                <a:lnTo>
                  <a:pt x="229247" y="225336"/>
                </a:lnTo>
                <a:lnTo>
                  <a:pt x="219252" y="218084"/>
                </a:lnTo>
                <a:lnTo>
                  <a:pt x="207886" y="215671"/>
                </a:lnTo>
                <a:lnTo>
                  <a:pt x="196519" y="218084"/>
                </a:lnTo>
                <a:lnTo>
                  <a:pt x="20091" y="389915"/>
                </a:lnTo>
                <a:lnTo>
                  <a:pt x="14287" y="409752"/>
                </a:lnTo>
                <a:lnTo>
                  <a:pt x="14287" y="424192"/>
                </a:lnTo>
                <a:lnTo>
                  <a:pt x="14935" y="430771"/>
                </a:lnTo>
                <a:lnTo>
                  <a:pt x="16675" y="436067"/>
                </a:lnTo>
                <a:lnTo>
                  <a:pt x="20091" y="440728"/>
                </a:lnTo>
                <a:lnTo>
                  <a:pt x="32600" y="447548"/>
                </a:lnTo>
                <a:lnTo>
                  <a:pt x="42595" y="454380"/>
                </a:lnTo>
                <a:lnTo>
                  <a:pt x="53962" y="456653"/>
                </a:lnTo>
                <a:lnTo>
                  <a:pt x="65328" y="454380"/>
                </a:lnTo>
                <a:lnTo>
                  <a:pt x="75323" y="447548"/>
                </a:lnTo>
                <a:lnTo>
                  <a:pt x="186524" y="333032"/>
                </a:lnTo>
                <a:lnTo>
                  <a:pt x="196519" y="325780"/>
                </a:lnTo>
                <a:lnTo>
                  <a:pt x="207886" y="323367"/>
                </a:lnTo>
                <a:lnTo>
                  <a:pt x="219252" y="325780"/>
                </a:lnTo>
                <a:lnTo>
                  <a:pt x="229247" y="333032"/>
                </a:lnTo>
                <a:lnTo>
                  <a:pt x="278587" y="383844"/>
                </a:lnTo>
                <a:lnTo>
                  <a:pt x="286943" y="391299"/>
                </a:lnTo>
                <a:lnTo>
                  <a:pt x="294055" y="395122"/>
                </a:lnTo>
                <a:lnTo>
                  <a:pt x="301167" y="396532"/>
                </a:lnTo>
                <a:lnTo>
                  <a:pt x="309524" y="396735"/>
                </a:lnTo>
                <a:lnTo>
                  <a:pt x="317779" y="396532"/>
                </a:lnTo>
                <a:lnTo>
                  <a:pt x="324167" y="395122"/>
                </a:lnTo>
                <a:lnTo>
                  <a:pt x="329311" y="391299"/>
                </a:lnTo>
                <a:lnTo>
                  <a:pt x="333832" y="383844"/>
                </a:lnTo>
                <a:lnTo>
                  <a:pt x="394995" y="323367"/>
                </a:lnTo>
                <a:lnTo>
                  <a:pt x="430479" y="288290"/>
                </a:lnTo>
                <a:lnTo>
                  <a:pt x="500278" y="219265"/>
                </a:lnTo>
                <a:lnTo>
                  <a:pt x="525310" y="244297"/>
                </a:lnTo>
                <a:lnTo>
                  <a:pt x="531202" y="250367"/>
                </a:lnTo>
                <a:lnTo>
                  <a:pt x="543725" y="250367"/>
                </a:lnTo>
                <a:lnTo>
                  <a:pt x="549617" y="244297"/>
                </a:lnTo>
                <a:lnTo>
                  <a:pt x="549617" y="219265"/>
                </a:lnTo>
                <a:lnTo>
                  <a:pt x="549617" y="129781"/>
                </a:lnTo>
                <a:close/>
              </a:path>
              <a:path w="685165" h="695325">
                <a:moveTo>
                  <a:pt x="556831" y="320852"/>
                </a:moveTo>
                <a:lnTo>
                  <a:pt x="500316" y="270802"/>
                </a:lnTo>
                <a:lnTo>
                  <a:pt x="462635" y="301891"/>
                </a:lnTo>
                <a:lnTo>
                  <a:pt x="462635" y="587057"/>
                </a:lnTo>
                <a:lnTo>
                  <a:pt x="464820" y="596531"/>
                </a:lnTo>
                <a:lnTo>
                  <a:pt x="470547" y="604786"/>
                </a:lnTo>
                <a:lnTo>
                  <a:pt x="478523" y="610628"/>
                </a:lnTo>
                <a:lnTo>
                  <a:pt x="487502" y="612851"/>
                </a:lnTo>
                <a:lnTo>
                  <a:pt x="531964" y="612851"/>
                </a:lnTo>
                <a:lnTo>
                  <a:pt x="541248" y="610628"/>
                </a:lnTo>
                <a:lnTo>
                  <a:pt x="549198" y="604786"/>
                </a:lnTo>
                <a:lnTo>
                  <a:pt x="554748" y="596531"/>
                </a:lnTo>
                <a:lnTo>
                  <a:pt x="556831" y="587057"/>
                </a:lnTo>
                <a:lnTo>
                  <a:pt x="556831" y="320852"/>
                </a:lnTo>
                <a:close/>
              </a:path>
              <a:path w="685165" h="695325">
                <a:moveTo>
                  <a:pt x="684961" y="37769"/>
                </a:moveTo>
                <a:lnTo>
                  <a:pt x="681901" y="24231"/>
                </a:lnTo>
                <a:lnTo>
                  <a:pt x="674268" y="12090"/>
                </a:lnTo>
                <a:lnTo>
                  <a:pt x="664413" y="3352"/>
                </a:lnTo>
                <a:lnTo>
                  <a:pt x="654710" y="0"/>
                </a:lnTo>
                <a:lnTo>
                  <a:pt x="641032" y="3352"/>
                </a:lnTo>
                <a:lnTo>
                  <a:pt x="628967" y="12090"/>
                </a:lnTo>
                <a:lnTo>
                  <a:pt x="620344" y="24231"/>
                </a:lnTo>
                <a:lnTo>
                  <a:pt x="617067" y="37769"/>
                </a:lnTo>
                <a:lnTo>
                  <a:pt x="617067" y="632256"/>
                </a:lnTo>
                <a:lnTo>
                  <a:pt x="37642" y="632256"/>
                </a:lnTo>
                <a:lnTo>
                  <a:pt x="23977" y="634441"/>
                </a:lnTo>
                <a:lnTo>
                  <a:pt x="11899" y="640664"/>
                </a:lnTo>
                <a:lnTo>
                  <a:pt x="3289" y="650430"/>
                </a:lnTo>
                <a:lnTo>
                  <a:pt x="0" y="663232"/>
                </a:lnTo>
                <a:lnTo>
                  <a:pt x="3289" y="676160"/>
                </a:lnTo>
                <a:lnTo>
                  <a:pt x="11899" y="686181"/>
                </a:lnTo>
                <a:lnTo>
                  <a:pt x="23977" y="692658"/>
                </a:lnTo>
                <a:lnTo>
                  <a:pt x="37642" y="694956"/>
                </a:lnTo>
                <a:lnTo>
                  <a:pt x="654710" y="694956"/>
                </a:lnTo>
                <a:lnTo>
                  <a:pt x="667219" y="692658"/>
                </a:lnTo>
                <a:lnTo>
                  <a:pt x="676757" y="686181"/>
                </a:lnTo>
                <a:lnTo>
                  <a:pt x="682828" y="676160"/>
                </a:lnTo>
                <a:lnTo>
                  <a:pt x="684961" y="663232"/>
                </a:lnTo>
                <a:lnTo>
                  <a:pt x="684961" y="377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940852" y="1646433"/>
            <a:ext cx="711835" cy="555625"/>
          </a:xfrm>
          <a:custGeom>
            <a:rect l="l" t="t" r="r" b="b"/>
            <a:pathLst>
              <a:path w="711835" h="555625">
                <a:moveTo>
                  <a:pt x="564096" y="129594"/>
                </a:moveTo>
                <a:lnTo>
                  <a:pt x="467394" y="46283"/>
                </a:lnTo>
                <a:lnTo>
                  <a:pt x="467394" y="18513"/>
                </a:lnTo>
                <a:lnTo>
                  <a:pt x="469241" y="11715"/>
                </a:lnTo>
                <a:lnTo>
                  <a:pt x="474109" y="5785"/>
                </a:lnTo>
                <a:lnTo>
                  <a:pt x="480993" y="1591"/>
                </a:lnTo>
                <a:lnTo>
                  <a:pt x="488883" y="0"/>
                </a:lnTo>
                <a:lnTo>
                  <a:pt x="542607" y="0"/>
                </a:lnTo>
                <a:lnTo>
                  <a:pt x="550498" y="1591"/>
                </a:lnTo>
                <a:lnTo>
                  <a:pt x="557381" y="5785"/>
                </a:lnTo>
                <a:lnTo>
                  <a:pt x="562250" y="11715"/>
                </a:lnTo>
                <a:lnTo>
                  <a:pt x="564096" y="18513"/>
                </a:lnTo>
                <a:lnTo>
                  <a:pt x="564096" y="129594"/>
                </a:lnTo>
                <a:close/>
              </a:path>
              <a:path w="711835" h="555625">
                <a:moveTo>
                  <a:pt x="37606" y="342498"/>
                </a:moveTo>
                <a:lnTo>
                  <a:pt x="16117" y="342498"/>
                </a:lnTo>
                <a:lnTo>
                  <a:pt x="16117" y="333241"/>
                </a:lnTo>
                <a:lnTo>
                  <a:pt x="4029" y="324708"/>
                </a:lnTo>
                <a:lnTo>
                  <a:pt x="0" y="313571"/>
                </a:lnTo>
                <a:lnTo>
                  <a:pt x="4029" y="300698"/>
                </a:lnTo>
                <a:lnTo>
                  <a:pt x="16117" y="286958"/>
                </a:lnTo>
                <a:lnTo>
                  <a:pt x="327713" y="18513"/>
                </a:lnTo>
                <a:lnTo>
                  <a:pt x="343662" y="8099"/>
                </a:lnTo>
                <a:lnTo>
                  <a:pt x="358604" y="4628"/>
                </a:lnTo>
                <a:lnTo>
                  <a:pt x="371531" y="8099"/>
                </a:lnTo>
                <a:lnTo>
                  <a:pt x="381436" y="18513"/>
                </a:lnTo>
                <a:lnTo>
                  <a:pt x="459243" y="83310"/>
                </a:lnTo>
                <a:lnTo>
                  <a:pt x="359947" y="83310"/>
                </a:lnTo>
                <a:lnTo>
                  <a:pt x="69840" y="333241"/>
                </a:lnTo>
                <a:lnTo>
                  <a:pt x="61781" y="338593"/>
                </a:lnTo>
                <a:lnTo>
                  <a:pt x="53723" y="341341"/>
                </a:lnTo>
                <a:lnTo>
                  <a:pt x="45664" y="342353"/>
                </a:lnTo>
                <a:lnTo>
                  <a:pt x="37606" y="342498"/>
                </a:lnTo>
                <a:close/>
              </a:path>
              <a:path w="711835" h="555625">
                <a:moveTo>
                  <a:pt x="676916" y="347126"/>
                </a:moveTo>
                <a:lnTo>
                  <a:pt x="661470" y="343655"/>
                </a:lnTo>
                <a:lnTo>
                  <a:pt x="650054" y="333241"/>
                </a:lnTo>
                <a:lnTo>
                  <a:pt x="359947" y="83310"/>
                </a:lnTo>
                <a:lnTo>
                  <a:pt x="459243" y="83310"/>
                </a:lnTo>
                <a:lnTo>
                  <a:pt x="703777" y="286958"/>
                </a:lnTo>
                <a:lnTo>
                  <a:pt x="709821" y="300698"/>
                </a:lnTo>
                <a:lnTo>
                  <a:pt x="711836" y="313571"/>
                </a:lnTo>
                <a:lnTo>
                  <a:pt x="709821" y="324708"/>
                </a:lnTo>
                <a:lnTo>
                  <a:pt x="703777" y="333241"/>
                </a:lnTo>
                <a:lnTo>
                  <a:pt x="692361" y="343655"/>
                </a:lnTo>
                <a:lnTo>
                  <a:pt x="676916" y="347126"/>
                </a:lnTo>
                <a:close/>
              </a:path>
              <a:path w="711835" h="555625">
                <a:moveTo>
                  <a:pt x="295479" y="555402"/>
                </a:moveTo>
                <a:lnTo>
                  <a:pt x="134308" y="555402"/>
                </a:lnTo>
                <a:lnTo>
                  <a:pt x="118527" y="553667"/>
                </a:lnTo>
                <a:lnTo>
                  <a:pt x="104760" y="548460"/>
                </a:lnTo>
                <a:lnTo>
                  <a:pt x="95023" y="539782"/>
                </a:lnTo>
                <a:lnTo>
                  <a:pt x="91329" y="527632"/>
                </a:lnTo>
                <a:lnTo>
                  <a:pt x="91329" y="342498"/>
                </a:lnTo>
                <a:lnTo>
                  <a:pt x="359947" y="120337"/>
                </a:lnTo>
                <a:lnTo>
                  <a:pt x="617820" y="351755"/>
                </a:lnTo>
                <a:lnTo>
                  <a:pt x="617820" y="379525"/>
                </a:lnTo>
                <a:lnTo>
                  <a:pt x="306223" y="379525"/>
                </a:lnTo>
                <a:lnTo>
                  <a:pt x="295479" y="388782"/>
                </a:lnTo>
                <a:lnTo>
                  <a:pt x="295479" y="555402"/>
                </a:lnTo>
                <a:close/>
              </a:path>
              <a:path w="711835" h="555625">
                <a:moveTo>
                  <a:pt x="585586" y="555402"/>
                </a:moveTo>
                <a:lnTo>
                  <a:pt x="413670" y="555402"/>
                </a:lnTo>
                <a:lnTo>
                  <a:pt x="413670" y="379525"/>
                </a:lnTo>
                <a:lnTo>
                  <a:pt x="617820" y="379525"/>
                </a:lnTo>
                <a:lnTo>
                  <a:pt x="617820" y="527632"/>
                </a:lnTo>
                <a:lnTo>
                  <a:pt x="615805" y="539782"/>
                </a:lnTo>
                <a:lnTo>
                  <a:pt x="609761" y="548460"/>
                </a:lnTo>
                <a:lnTo>
                  <a:pt x="599688" y="553667"/>
                </a:lnTo>
                <a:lnTo>
                  <a:pt x="585586" y="555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75413" y="5261362"/>
            <a:ext cx="614045" cy="614045"/>
          </a:xfrm>
          <a:custGeom>
            <a:rect l="l" t="t" r="r" b="b"/>
            <a:pathLst>
              <a:path w="614044" h="614045">
                <a:moveTo>
                  <a:pt x="613870" y="245548"/>
                </a:moveTo>
                <a:lnTo>
                  <a:pt x="0" y="245548"/>
                </a:lnTo>
                <a:lnTo>
                  <a:pt x="0" y="184161"/>
                </a:lnTo>
                <a:lnTo>
                  <a:pt x="306934" y="0"/>
                </a:lnTo>
                <a:lnTo>
                  <a:pt x="613870" y="184161"/>
                </a:lnTo>
                <a:lnTo>
                  <a:pt x="613870" y="245548"/>
                </a:lnTo>
                <a:close/>
              </a:path>
              <a:path w="614044" h="614045">
                <a:moveTo>
                  <a:pt x="552482" y="552482"/>
                </a:moveTo>
                <a:lnTo>
                  <a:pt x="61386" y="552482"/>
                </a:lnTo>
                <a:lnTo>
                  <a:pt x="61386" y="245548"/>
                </a:lnTo>
                <a:lnTo>
                  <a:pt x="184161" y="245548"/>
                </a:lnTo>
                <a:lnTo>
                  <a:pt x="184161" y="491095"/>
                </a:lnTo>
                <a:lnTo>
                  <a:pt x="552482" y="491095"/>
                </a:lnTo>
                <a:lnTo>
                  <a:pt x="552482" y="552482"/>
                </a:lnTo>
                <a:close/>
              </a:path>
              <a:path w="614044" h="614045">
                <a:moveTo>
                  <a:pt x="368321" y="491095"/>
                </a:moveTo>
                <a:lnTo>
                  <a:pt x="245547" y="491095"/>
                </a:lnTo>
                <a:lnTo>
                  <a:pt x="245547" y="245548"/>
                </a:lnTo>
                <a:lnTo>
                  <a:pt x="368321" y="245548"/>
                </a:lnTo>
                <a:lnTo>
                  <a:pt x="368321" y="491095"/>
                </a:lnTo>
                <a:close/>
              </a:path>
              <a:path w="614044" h="614045">
                <a:moveTo>
                  <a:pt x="552482" y="491095"/>
                </a:moveTo>
                <a:lnTo>
                  <a:pt x="429709" y="491095"/>
                </a:lnTo>
                <a:lnTo>
                  <a:pt x="429709" y="245548"/>
                </a:lnTo>
                <a:lnTo>
                  <a:pt x="552482" y="245548"/>
                </a:lnTo>
                <a:lnTo>
                  <a:pt x="552482" y="491095"/>
                </a:lnTo>
                <a:close/>
              </a:path>
              <a:path w="614044" h="614045">
                <a:moveTo>
                  <a:pt x="613870" y="613869"/>
                </a:moveTo>
                <a:lnTo>
                  <a:pt x="0" y="613869"/>
                </a:lnTo>
                <a:lnTo>
                  <a:pt x="0" y="552482"/>
                </a:lnTo>
                <a:lnTo>
                  <a:pt x="613870" y="552482"/>
                </a:lnTo>
                <a:lnTo>
                  <a:pt x="613870" y="613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行业发展历程回顾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3368008" y="4974291"/>
            <a:ext cx="7150100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6C1A"/>
                </a:solidFill>
                <a:latin typeface="微软雅黑"/>
                <a:cs typeface="微软雅黑"/>
              </a:rPr>
              <a:t>创新阶段（21世纪初至今</a:t>
            </a:r>
            <a:r>
              <a:rPr sz="1700" b="1" spc="-50">
                <a:solidFill>
                  <a:srgbClr val="FF6C1A"/>
                </a:solidFill>
                <a:latin typeface="微软雅黑"/>
                <a:cs typeface="微软雅黑"/>
              </a:rPr>
              <a:t>）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国内传感器行业进入创新发展阶段，企业加大研发投入，推动产品升级和新技术应用，行业竞争力</a:t>
            </a:r>
            <a:r>
              <a:rPr sz="1250" spc="-50">
                <a:latin typeface="微软雅黑"/>
                <a:cs typeface="微软雅黑"/>
              </a:rPr>
              <a:t>不</a:t>
            </a:r>
            <a:r>
              <a:rPr sz="1250">
                <a:latin typeface="微软雅黑"/>
                <a:cs typeface="微软雅黑"/>
              </a:rPr>
              <a:t>断提升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510067" y="1516488"/>
            <a:ext cx="6692900" cy="8477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6C1A"/>
                </a:solidFill>
                <a:latin typeface="微软雅黑"/>
                <a:cs typeface="微软雅黑"/>
              </a:rPr>
              <a:t>起步阶段（20世纪60年代-80年代</a:t>
            </a:r>
            <a:r>
              <a:rPr sz="1700" b="1" spc="-50">
                <a:solidFill>
                  <a:srgbClr val="FF6C1A"/>
                </a:solidFill>
                <a:latin typeface="微软雅黑"/>
                <a:cs typeface="微软雅黑"/>
              </a:rPr>
              <a:t>）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latin typeface="微软雅黑"/>
                <a:cs typeface="微软雅黑"/>
              </a:rPr>
              <a:t>国内传感器行业起步较晚，初期主要依赖进口，技术水平和生产能力相对较低。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758226" y="3216655"/>
            <a:ext cx="7150100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6C1A"/>
                </a:solidFill>
                <a:latin typeface="微软雅黑"/>
                <a:cs typeface="微软雅黑"/>
              </a:rPr>
              <a:t>发展阶段（20世纪90年代-21世纪初</a:t>
            </a:r>
            <a:r>
              <a:rPr sz="1700" b="1" spc="-50">
                <a:solidFill>
                  <a:srgbClr val="FF6C1A"/>
                </a:solidFill>
                <a:latin typeface="微软雅黑"/>
                <a:cs typeface="微软雅黑"/>
              </a:rPr>
              <a:t>）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随着国内工业化和信息化进程的加速，传感器行业开始快速发展，国内企业逐渐掌握核心技术并实</a:t>
            </a:r>
            <a:r>
              <a:rPr sz="1250" spc="-50">
                <a:latin typeface="微软雅黑"/>
                <a:cs typeface="微软雅黑"/>
              </a:rPr>
              <a:t>现</a:t>
            </a:r>
            <a:r>
              <a:rPr sz="1250">
                <a:latin typeface="微软雅黑"/>
                <a:cs typeface="微软雅黑"/>
              </a:rPr>
              <a:t>规模化生产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FF6C1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45744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FF6C1A"/>
                </a:solidFill>
                <a:latin typeface="微软雅黑"/>
                <a:cs typeface="微软雅黑"/>
              </a:rPr>
              <a:t>市场规</a:t>
            </a:r>
            <a:r>
              <a:rPr sz="2300" b="1" spc="-50">
                <a:solidFill>
                  <a:srgbClr val="FF6C1A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根据市场调研数据，</a:t>
            </a:r>
            <a:r>
              <a:rPr sz="1350" spc="-10">
                <a:latin typeface="微软雅黑"/>
                <a:cs typeface="微软雅黑"/>
              </a:rPr>
              <a:t>2022</a:t>
            </a:r>
            <a:r>
              <a:rPr sz="1350" spc="-5">
                <a:latin typeface="微软雅黑"/>
                <a:cs typeface="微软雅黑"/>
              </a:rPr>
              <a:t>年国内传感器市场规模已达到数百亿元人民币，且未来几年仍将保持快速</a:t>
            </a:r>
            <a:r>
              <a:rPr sz="1350" spc="-20">
                <a:latin typeface="微软雅黑"/>
                <a:cs typeface="微软雅黑"/>
              </a:rPr>
              <a:t>增长。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FF6C1A"/>
                </a:solidFill>
                <a:latin typeface="微软雅黑"/>
                <a:cs typeface="微软雅黑"/>
              </a:rPr>
              <a:t>增长趋</a:t>
            </a:r>
            <a:r>
              <a:rPr sz="2300" b="1" spc="-50">
                <a:solidFill>
                  <a:srgbClr val="FF6C1A"/>
                </a:solidFill>
                <a:latin typeface="微软雅黑"/>
                <a:cs typeface="微软雅黑"/>
              </a:rPr>
              <a:t>势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随着物联网、人工智能等技术的不断发展，传感器作为数据采集和传输的重要设备，其市场需求将持续增长。同时，国家政策的支持和市场竞争的加剧也将推动行业快速发展。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FF6C1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市场规模与增长趋势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652333" y="1821556"/>
            <a:ext cx="2132127" cy="54651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029934" y="1821556"/>
            <a:ext cx="2132127" cy="54651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1407536" y="1821556"/>
            <a:ext cx="2132127" cy="54651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205966" y="3630731"/>
            <a:ext cx="2828290" cy="1568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国家出台了一系列支持传感器产业发</a:t>
            </a:r>
            <a:r>
              <a:rPr sz="1350">
                <a:latin typeface="微软雅黑"/>
                <a:cs typeface="微软雅黑"/>
              </a:rPr>
              <a:t>展的政策，如《中国制造</a:t>
            </a:r>
            <a:r>
              <a:rPr sz="1350" spc="-10">
                <a:latin typeface="微软雅黑"/>
                <a:cs typeface="微软雅黑"/>
              </a:rPr>
              <a:t>2025</a:t>
            </a:r>
            <a:r>
              <a:rPr sz="1350" spc="-20">
                <a:latin typeface="微软雅黑"/>
                <a:cs typeface="微软雅黑"/>
              </a:rPr>
              <a:t>》、《</a:t>
            </a:r>
            <a:r>
              <a:rPr sz="1350" spc="-5">
                <a:latin typeface="微软雅黑"/>
                <a:cs typeface="微软雅黑"/>
              </a:rPr>
              <a:t>关于加快推进传感器产业发展的指导意见》等，为行业发展提供了有力保</a:t>
            </a:r>
            <a:r>
              <a:rPr sz="1350" spc="-25">
                <a:latin typeface="微软雅黑"/>
                <a:cs typeface="微软雅黑"/>
              </a:rPr>
              <a:t>障。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34878" y="3630731"/>
            <a:ext cx="27686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国家制定了传感器行业标准规范，提高了产品质量和市场准入门槛，促进</a:t>
            </a:r>
            <a:r>
              <a:rPr sz="1350" spc="-10">
                <a:latin typeface="微软雅黑"/>
                <a:cs typeface="微软雅黑"/>
              </a:rPr>
              <a:t>了行业的健康发展。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472426" y="3630731"/>
            <a:ext cx="27686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随着环保意识的提高和环保政策的加强，传感器行业需要关注环保要求，推动绿色制造和可持续发展。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631557" y="1354379"/>
            <a:ext cx="1797050" cy="16922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34925" algn="ctr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6C1A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429"/>
              </a:spcBef>
            </a:pPr>
            <a:r>
              <a:rPr sz="2300" b="1">
                <a:solidFill>
                  <a:srgbClr val="FF6C1A"/>
                </a:solidFill>
                <a:latin typeface="微软雅黑"/>
                <a:cs typeface="微软雅黑"/>
              </a:rPr>
              <a:t>国家政策支</a:t>
            </a:r>
            <a:r>
              <a:rPr sz="2300" b="1" spc="-50">
                <a:solidFill>
                  <a:srgbClr val="FF6C1A"/>
                </a:solidFill>
                <a:latin typeface="微软雅黑"/>
                <a:cs typeface="微软雅黑"/>
              </a:rPr>
              <a:t>持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53956" y="1354379"/>
            <a:ext cx="1797050" cy="16922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41910" algn="ctr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6C1A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429"/>
              </a:spcBef>
            </a:pPr>
            <a:r>
              <a:rPr sz="2300" b="1">
                <a:solidFill>
                  <a:srgbClr val="FF6C1A"/>
                </a:solidFill>
                <a:latin typeface="微软雅黑"/>
                <a:cs typeface="微软雅黑"/>
              </a:rPr>
              <a:t>行业标准规</a:t>
            </a:r>
            <a:r>
              <a:rPr sz="2300" b="1" spc="-50">
                <a:solidFill>
                  <a:srgbClr val="FF6C1A"/>
                </a:solidFill>
                <a:latin typeface="微软雅黑"/>
                <a:cs typeface="微软雅黑"/>
              </a:rPr>
              <a:t>范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876355" y="1393466"/>
            <a:ext cx="1797050" cy="16529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36195" algn="ctr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6C1A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120"/>
              </a:spcBef>
            </a:pPr>
            <a:r>
              <a:rPr sz="2300" b="1">
                <a:solidFill>
                  <a:srgbClr val="FF6C1A"/>
                </a:solidFill>
                <a:latin typeface="微软雅黑"/>
                <a:cs typeface="微软雅黑"/>
              </a:rPr>
              <a:t>环保政策要</a:t>
            </a:r>
            <a:r>
              <a:rPr sz="2300" b="1" spc="-50">
                <a:solidFill>
                  <a:srgbClr val="FF6C1A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政策法规影响因素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71273" y="1198674"/>
            <a:ext cx="96456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6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97304" y="3007364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5">
                <a:solidFill>
                  <a:srgbClr val="FFFFFF"/>
                </a:solidFill>
                <a:latin typeface="微软雅黑"/>
                <a:cs typeface="微软雅黑"/>
              </a:rPr>
              <a:t>主要厂商竞争格局分析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824387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技术水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平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国内传感器厂商在技术研发方面取得显著进步，部分产品达到国际先进水平，但整体技术水平仍落后于国际知名厂商。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产品种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类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3073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86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国内传感器厂商产品种类齐全，覆盖压力、温度、流量、物位等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多种传感器，但高端产品相对较少。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59559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市场份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额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国内传感器市场份额逐年提升，但在高端市场仍被国际知名厂商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占据主导地位。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国内外厂商对比评价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0" y="1569534"/>
            <a:ext cx="4219248" cy="42164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28794" y="1294832"/>
            <a:ext cx="6099810" cy="1468755"/>
          </a:xfrm>
          <a:prstGeom prst="rect">
            <a:avLst/>
          </a:prstGeom>
          <a:solidFill>
            <a:srgbClr val="FF9000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压力传感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器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国内厂商在中低端市场占据较大份额，高端市场主要由国际知名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厂商占据。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163132" y="1294832"/>
            <a:ext cx="165735" cy="1468755"/>
          </a:xfrm>
          <a:custGeom>
            <a:rect l="l" t="t" r="r" b="b"/>
            <a:pathLst>
              <a:path w="165735" h="1468755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28794" y="2945066"/>
            <a:ext cx="6099810" cy="1468755"/>
          </a:xfrm>
          <a:prstGeom prst="rect">
            <a:avLst/>
          </a:prstGeom>
          <a:solidFill>
            <a:srgbClr val="FF9000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温度传感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器</a:t>
            </a:r>
            <a:endParaRPr sz="2300">
              <a:latin typeface="微软雅黑"/>
              <a:cs typeface="微软雅黑"/>
            </a:endParaRPr>
          </a:p>
          <a:p>
            <a:pPr marL="417830">
              <a:lnSpc>
                <a:spcPct val="100000"/>
              </a:lnSpc>
              <a:spcBef>
                <a:spcPts val="17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国内厂商市场份额相对较小，国际知名厂商占据主导地位。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63132" y="2945066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6"/>
                </a:moveTo>
                <a:lnTo>
                  <a:pt x="0" y="1468186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6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328794" y="4595300"/>
            <a:ext cx="6099810" cy="1468755"/>
          </a:xfrm>
          <a:prstGeom prst="rect">
            <a:avLst/>
          </a:prstGeom>
          <a:solidFill>
            <a:srgbClr val="FF9000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流量传感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器</a:t>
            </a:r>
            <a:endParaRPr sz="2300">
              <a:latin typeface="微软雅黑"/>
              <a:cs typeface="微软雅黑"/>
            </a:endParaRPr>
          </a:p>
          <a:p>
            <a:pPr marL="417830">
              <a:lnSpc>
                <a:spcPct val="100000"/>
              </a:lnSpc>
              <a:spcBef>
                <a:spcPts val="17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国内厂商在部分细分市场取得一定突破，但整体市场份额仍较低。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163132" y="4595300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市场份额分布情况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107448" y="1358390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6C1A"/>
                </a:solidFill>
                <a:latin typeface="微软雅黑"/>
                <a:cs typeface="微软雅黑"/>
              </a:rPr>
              <a:t>生产制造能</a:t>
            </a:r>
            <a:r>
              <a:rPr sz="2300" b="1" spc="-50">
                <a:solidFill>
                  <a:srgbClr val="FF6C1A"/>
                </a:solidFill>
                <a:latin typeface="微软雅黑"/>
                <a:cs typeface="微软雅黑"/>
              </a:rPr>
              <a:t>力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107449" y="2122200"/>
            <a:ext cx="37973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国内传感器厂商拥有完善的生产制造体系，能够实现大规模、批量化生产，满足市场需求。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240458" y="3652519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6C1A"/>
                </a:solidFill>
                <a:latin typeface="微软雅黑"/>
                <a:cs typeface="微软雅黑"/>
              </a:rPr>
              <a:t>市场营销能</a:t>
            </a:r>
            <a:r>
              <a:rPr sz="2300" b="1" spc="-50">
                <a:solidFill>
                  <a:srgbClr val="FF6C1A"/>
                </a:solidFill>
                <a:latin typeface="微软雅黑"/>
                <a:cs typeface="微软雅黑"/>
              </a:rPr>
              <a:t>力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52651" y="4504372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国内传感器厂商在市场营销方面不断加强品牌建设、渠道拓展和客户服务，提升市场竞</a:t>
            </a:r>
            <a:r>
              <a:rPr sz="1350" spc="-20">
                <a:latin typeface="微软雅黑"/>
                <a:cs typeface="微软雅黑"/>
              </a:rPr>
              <a:t>争力。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7" name="object 7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FF6C1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11" name="object 11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FF6C1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980130" y="2446743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6C1A"/>
                </a:solidFill>
                <a:latin typeface="微软雅黑"/>
                <a:cs typeface="微软雅黑"/>
              </a:rPr>
              <a:t>技术研发能</a:t>
            </a:r>
            <a:r>
              <a:rPr sz="2300" b="1" spc="-50">
                <a:solidFill>
                  <a:srgbClr val="FF6C1A"/>
                </a:solidFill>
                <a:latin typeface="微软雅黑"/>
                <a:cs typeface="微软雅黑"/>
              </a:rPr>
              <a:t>力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80130" y="3298597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国内传感器厂商在技术研发方面持续投入，不断提升自主创新能力，部分厂商已具备与国际知名厂商竞争的实力。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FFE2D1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核心竞争力剖析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合作与兼并收购动态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6C1A"/>
                </a:solidFill>
                <a:latin typeface="微软雅黑"/>
                <a:cs typeface="微软雅黑"/>
              </a:rPr>
              <a:t>合</a:t>
            </a:r>
            <a:r>
              <a:rPr sz="1700" b="1" spc="-50">
                <a:solidFill>
                  <a:srgbClr val="FF6C1A"/>
                </a:solidFill>
                <a:latin typeface="微软雅黑"/>
                <a:cs typeface="微软雅黑"/>
              </a:rPr>
              <a:t>作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国内传感器厂商积极寻求与国际知名厂商的技术合作，共同研发高端传感器产品，提升技术水平。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11482" y="3920058"/>
            <a:ext cx="3282950" cy="19913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64135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6C1A"/>
                </a:solidFill>
                <a:latin typeface="微软雅黑"/>
                <a:cs typeface="微软雅黑"/>
              </a:rPr>
              <a:t>兼并收</a:t>
            </a:r>
            <a:r>
              <a:rPr sz="1700" b="1" spc="-50">
                <a:solidFill>
                  <a:srgbClr val="FF6C1A"/>
                </a:solidFill>
                <a:latin typeface="微软雅黑"/>
                <a:cs typeface="微软雅黑"/>
              </a:rPr>
              <a:t>购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  <a:spcBef>
                <a:spcPts val="1290"/>
              </a:spcBef>
            </a:pPr>
            <a:r>
              <a:rPr sz="1350" spc="-5">
                <a:latin typeface="微软雅黑"/>
                <a:cs typeface="微软雅黑"/>
              </a:rPr>
              <a:t>部分国内传感器厂商通过兼并收购的方式，整合行业资源，拓展市场份额，提升综合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>
                <a:latin typeface="微软雅黑"/>
                <a:cs typeface="微软雅黑"/>
              </a:rPr>
              <a:t>竞争力。例如，XX公司收购XX</a:t>
            </a:r>
            <a:r>
              <a:rPr sz="1350" spc="-15">
                <a:latin typeface="微软雅黑"/>
                <a:cs typeface="微软雅黑"/>
              </a:rPr>
              <a:t>公司，进</a:t>
            </a:r>
            <a:endParaRPr sz="1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10"/>
              </a:spcBef>
            </a:pPr>
            <a:r>
              <a:rPr sz="1350" spc="-5">
                <a:latin typeface="微软雅黑"/>
                <a:cs typeface="微软雅黑"/>
              </a:rPr>
              <a:t>一步巩固了在传感器市场的地位。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71273" y="1198674"/>
            <a:ext cx="96456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6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97304" y="2568452"/>
            <a:ext cx="4597400" cy="1342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3600" b="0" spc="-5">
                <a:solidFill>
                  <a:srgbClr val="FFFFFF"/>
                </a:solidFill>
                <a:latin typeface="微软雅黑"/>
                <a:cs typeface="微软雅黑"/>
              </a:rPr>
              <a:t>技术创新及前沿应用探</a:t>
            </a:r>
            <a:r>
              <a:rPr sz="3600" b="0" spc="-50">
                <a:solidFill>
                  <a:srgbClr val="FFFFFF"/>
                </a:solidFill>
                <a:latin typeface="微软雅黑"/>
                <a:cs typeface="微软雅黑"/>
              </a:rPr>
              <a:t>讨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52142" y="2015067"/>
            <a:ext cx="3162300" cy="3414183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6510528" y="1542295"/>
            <a:ext cx="480059" cy="382905"/>
          </a:xfrm>
          <a:custGeom>
            <a:rect l="l" t="t" r="r" b="b"/>
            <a:pathLst>
              <a:path w="480059" h="382905">
                <a:moveTo>
                  <a:pt x="480059" y="382734"/>
                </a:moveTo>
                <a:lnTo>
                  <a:pt x="0" y="382734"/>
                </a:lnTo>
                <a:lnTo>
                  <a:pt x="0" y="0"/>
                </a:lnTo>
                <a:lnTo>
                  <a:pt x="480059" y="0"/>
                </a:lnTo>
                <a:lnTo>
                  <a:pt x="480059" y="382734"/>
                </a:lnTo>
                <a:close/>
              </a:path>
            </a:pathLst>
          </a:custGeom>
          <a:solidFill>
            <a:srgbClr val="D44C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511480" y="3223760"/>
            <a:ext cx="478790" cy="399415"/>
          </a:xfrm>
          <a:custGeom>
            <a:rect l="l" t="t" r="r" b="b"/>
            <a:pathLst>
              <a:path w="478790" h="399414">
                <a:moveTo>
                  <a:pt x="478345" y="399409"/>
                </a:moveTo>
                <a:lnTo>
                  <a:pt x="0" y="399409"/>
                </a:lnTo>
                <a:lnTo>
                  <a:pt x="0" y="0"/>
                </a:lnTo>
                <a:lnTo>
                  <a:pt x="478345" y="0"/>
                </a:lnTo>
                <a:lnTo>
                  <a:pt x="478345" y="399409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511480" y="4805669"/>
            <a:ext cx="478790" cy="414020"/>
          </a:xfrm>
          <a:custGeom>
            <a:rect l="l" t="t" r="r" b="b"/>
            <a:pathLst>
              <a:path w="478790" h="414020">
                <a:moveTo>
                  <a:pt x="478345" y="413649"/>
                </a:moveTo>
                <a:lnTo>
                  <a:pt x="0" y="413649"/>
                </a:lnTo>
                <a:lnTo>
                  <a:pt x="0" y="0"/>
                </a:lnTo>
                <a:lnTo>
                  <a:pt x="478345" y="0"/>
                </a:lnTo>
                <a:lnTo>
                  <a:pt x="478345" y="413649"/>
                </a:lnTo>
                <a:close/>
              </a:path>
            </a:pathLst>
          </a:custGeom>
          <a:solidFill>
            <a:srgbClr val="FFA77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新型传感器技术原理简介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6437819" y="1593357"/>
            <a:ext cx="5009515" cy="44043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4422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6C1A"/>
                </a:solidFill>
                <a:latin typeface="微软雅黑"/>
                <a:cs typeface="微软雅黑"/>
              </a:rPr>
              <a:t>光纤传感</a:t>
            </a:r>
            <a:r>
              <a:rPr sz="1700" b="1" spc="-50">
                <a:solidFill>
                  <a:srgbClr val="FF6C1A"/>
                </a:solidFill>
                <a:latin typeface="微软雅黑"/>
                <a:cs typeface="微软雅黑"/>
              </a:rPr>
              <a:t>器</a:t>
            </a:r>
            <a:endParaRPr sz="1700">
              <a:latin typeface="微软雅黑"/>
              <a:cs typeface="微软雅黑"/>
            </a:endParaRPr>
          </a:p>
          <a:p>
            <a:pPr marL="12700" marR="102235">
              <a:lnSpc>
                <a:spcPct val="190300"/>
              </a:lnSpc>
              <a:spcBef>
                <a:spcPts val="925"/>
              </a:spcBef>
            </a:pPr>
            <a:r>
              <a:rPr sz="1400">
                <a:latin typeface="微软雅黑"/>
                <a:cs typeface="微软雅黑"/>
              </a:rPr>
              <a:t>利用光导纤维传输光信号，通过测量光信号的变化来检测被</a:t>
            </a:r>
            <a:r>
              <a:rPr sz="1400" spc="-50">
                <a:latin typeface="微软雅黑"/>
                <a:cs typeface="微软雅黑"/>
              </a:rPr>
              <a:t>测</a:t>
            </a:r>
            <a:r>
              <a:rPr sz="1400">
                <a:latin typeface="微软雅黑"/>
                <a:cs typeface="微软雅黑"/>
              </a:rPr>
              <a:t>对象的参数，具有抗干扰能力强、传输距离远等优点</a:t>
            </a:r>
            <a:r>
              <a:rPr sz="1400" spc="-5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100">
              <a:latin typeface="微软雅黑"/>
              <a:cs typeface="微软雅黑"/>
            </a:endParaRPr>
          </a:p>
          <a:p>
            <a:pPr marL="744220">
              <a:lnSpc>
                <a:spcPct val="100000"/>
              </a:lnSpc>
            </a:pPr>
            <a:r>
              <a:rPr sz="1700" b="1">
                <a:solidFill>
                  <a:srgbClr val="FF6C1A"/>
                </a:solidFill>
                <a:latin typeface="微软雅黑"/>
                <a:cs typeface="微软雅黑"/>
              </a:rPr>
              <a:t>生物传感</a:t>
            </a:r>
            <a:r>
              <a:rPr sz="1700" b="1" spc="-50">
                <a:solidFill>
                  <a:srgbClr val="FF6C1A"/>
                </a:solidFill>
                <a:latin typeface="微软雅黑"/>
                <a:cs typeface="微软雅黑"/>
              </a:rPr>
              <a:t>器</a:t>
            </a:r>
            <a:endParaRPr sz="1700">
              <a:latin typeface="微软雅黑"/>
              <a:cs typeface="微软雅黑"/>
            </a:endParaRPr>
          </a:p>
          <a:p>
            <a:pPr marL="138430" marR="5080">
              <a:lnSpc>
                <a:spcPct val="190700"/>
              </a:lnSpc>
              <a:spcBef>
                <a:spcPts val="620"/>
              </a:spcBef>
            </a:pPr>
            <a:r>
              <a:rPr sz="1250">
                <a:latin typeface="微软雅黑"/>
                <a:cs typeface="微软雅黑"/>
              </a:rPr>
              <a:t>利用生物活性物质（如酶、抗体、细胞等）作为敏感元件，通过生</a:t>
            </a:r>
            <a:r>
              <a:rPr sz="1250" spc="-50">
                <a:latin typeface="微软雅黑"/>
                <a:cs typeface="微软雅黑"/>
              </a:rPr>
              <a:t>物</a:t>
            </a:r>
            <a:r>
              <a:rPr sz="1250">
                <a:latin typeface="微软雅黑"/>
                <a:cs typeface="微软雅黑"/>
              </a:rPr>
              <a:t>化学反应来检测被测对象，具有高灵敏度、高选择性等特点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200">
              <a:latin typeface="微软雅黑"/>
              <a:cs typeface="微软雅黑"/>
            </a:endParaRPr>
          </a:p>
          <a:p>
            <a:pPr marL="744220">
              <a:lnSpc>
                <a:spcPct val="100000"/>
              </a:lnSpc>
              <a:spcBef>
                <a:spcPts val="5"/>
              </a:spcBef>
            </a:pPr>
            <a:r>
              <a:rPr sz="1700" b="1">
                <a:solidFill>
                  <a:srgbClr val="FF6C1A"/>
                </a:solidFill>
                <a:latin typeface="微软雅黑"/>
                <a:cs typeface="微软雅黑"/>
              </a:rPr>
              <a:t>MEMS传感</a:t>
            </a:r>
            <a:r>
              <a:rPr sz="1700" b="1" spc="-50">
                <a:solidFill>
                  <a:srgbClr val="FF6C1A"/>
                </a:solidFill>
                <a:latin typeface="微软雅黑"/>
                <a:cs typeface="微软雅黑"/>
              </a:rPr>
              <a:t>器</a:t>
            </a:r>
            <a:endParaRPr sz="1700">
              <a:latin typeface="微软雅黑"/>
              <a:cs typeface="微软雅黑"/>
            </a:endParaRPr>
          </a:p>
          <a:p>
            <a:pPr marL="138430" marR="62230">
              <a:lnSpc>
                <a:spcPct val="187000"/>
              </a:lnSpc>
              <a:spcBef>
                <a:spcPts val="600"/>
              </a:spcBef>
            </a:pPr>
            <a:r>
              <a:rPr sz="1350" spc="-5">
                <a:latin typeface="微软雅黑"/>
                <a:cs typeface="微软雅黑"/>
              </a:rPr>
              <a:t>采用微电子机械加工技术制造的传感器，具有体积小、重量轻、功耗低等优点，广泛应用于智能手机、可穿戴设备等领域。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05818" y="1361752"/>
            <a:ext cx="4978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6C1A"/>
                </a:solidFill>
                <a:latin typeface="微软雅黑"/>
                <a:cs typeface="微软雅黑"/>
              </a:rPr>
              <a:t>石墨烯材料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latin typeface="微软雅黑"/>
                <a:cs typeface="微软雅黑"/>
              </a:rPr>
              <a:t>具有优异的力学、电学和热学性能，可用于制造高灵敏度、</a:t>
            </a:r>
            <a:r>
              <a:rPr sz="1500" spc="-10">
                <a:latin typeface="微软雅黑"/>
                <a:cs typeface="微软雅黑"/>
              </a:rPr>
              <a:t>高稳定性的传感器。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19125" y="4415909"/>
            <a:ext cx="3263900" cy="1390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6C1A"/>
                </a:solidFill>
                <a:latin typeface="微软雅黑"/>
                <a:cs typeface="微软雅黑"/>
              </a:rPr>
              <a:t>陶瓷材料</a:t>
            </a:r>
            <a:endParaRPr sz="21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745"/>
              </a:spcBef>
            </a:pPr>
            <a:r>
              <a:rPr sz="1500" spc="-5">
                <a:latin typeface="微软雅黑"/>
                <a:cs typeface="微软雅黑"/>
              </a:rPr>
              <a:t>具有高硬度、高耐磨性、高化学稳定性等特点，适用于制造高温、高压等恶劣</a:t>
            </a:r>
            <a:r>
              <a:rPr sz="1500" spc="-10">
                <a:latin typeface="微软雅黑"/>
                <a:cs typeface="微软雅黑"/>
              </a:rPr>
              <a:t>环境下的传感器。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153757" y="4414643"/>
            <a:ext cx="3073400" cy="139192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FF6C1A"/>
                </a:solidFill>
                <a:latin typeface="微软雅黑"/>
                <a:cs typeface="微软雅黑"/>
              </a:rPr>
              <a:t>柔性材</a:t>
            </a:r>
            <a:r>
              <a:rPr sz="2000" b="1" spc="-50">
                <a:solidFill>
                  <a:srgbClr val="FF6C1A"/>
                </a:solidFill>
                <a:latin typeface="微软雅黑"/>
                <a:cs typeface="微软雅黑"/>
              </a:rPr>
              <a:t>料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850"/>
              </a:spcBef>
            </a:pPr>
            <a:r>
              <a:rPr sz="1500" spc="-5">
                <a:latin typeface="微软雅黑"/>
                <a:cs typeface="微软雅黑"/>
              </a:rPr>
              <a:t>具有可弯曲、可拉伸等特性，可用于制造可穿戴设备中的柔性传感器，实现人体生理参数的实时监测。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0" y="1572574"/>
            <a:ext cx="8682355" cy="1574165"/>
            <a:chOff x="0" y="1572574"/>
            <a:chExt cx="8682355" cy="1574165"/>
          </a:xfrm>
        </p:grpSpPr>
        <p:sp>
          <p:nvSpPr>
            <p:cNvPr id="6" name="object 6"/>
            <p:cNvSpPr/>
            <p:nvPr/>
          </p:nvSpPr>
          <p:spPr>
            <a:xfrm>
              <a:off x="7141815" y="1572574"/>
              <a:ext cx="1540510" cy="1574165"/>
            </a:xfrm>
            <a:custGeom>
              <a:rect l="l" t="t" r="r" b="b"/>
              <a:pathLst>
                <a:path w="1540509" h="1574164">
                  <a:moveTo>
                    <a:pt x="1540002" y="786982"/>
                  </a:moveTo>
                  <a:lnTo>
                    <a:pt x="4" y="786982"/>
                  </a:lnTo>
                  <a:lnTo>
                    <a:pt x="1409" y="739041"/>
                  </a:lnTo>
                  <a:lnTo>
                    <a:pt x="5571" y="691860"/>
                  </a:lnTo>
                  <a:lnTo>
                    <a:pt x="12410" y="645520"/>
                  </a:lnTo>
                  <a:lnTo>
                    <a:pt x="21844" y="600105"/>
                  </a:lnTo>
                  <a:lnTo>
                    <a:pt x="33793" y="555697"/>
                  </a:lnTo>
                  <a:lnTo>
                    <a:pt x="48177" y="512378"/>
                  </a:lnTo>
                  <a:lnTo>
                    <a:pt x="64916" y="470229"/>
                  </a:lnTo>
                  <a:lnTo>
                    <a:pt x="83927" y="429335"/>
                  </a:lnTo>
                  <a:lnTo>
                    <a:pt x="105132" y="389776"/>
                  </a:lnTo>
                  <a:lnTo>
                    <a:pt x="128449" y="351636"/>
                  </a:lnTo>
                  <a:lnTo>
                    <a:pt x="153798" y="314996"/>
                  </a:lnTo>
                  <a:lnTo>
                    <a:pt x="181099" y="279938"/>
                  </a:lnTo>
                  <a:lnTo>
                    <a:pt x="210270" y="246546"/>
                  </a:lnTo>
                  <a:lnTo>
                    <a:pt x="241232" y="214902"/>
                  </a:lnTo>
                  <a:lnTo>
                    <a:pt x="273904" y="185087"/>
                  </a:lnTo>
                  <a:lnTo>
                    <a:pt x="308204" y="157185"/>
                  </a:lnTo>
                  <a:lnTo>
                    <a:pt x="344054" y="131277"/>
                  </a:lnTo>
                  <a:lnTo>
                    <a:pt x="381371" y="107445"/>
                  </a:lnTo>
                  <a:lnTo>
                    <a:pt x="420077" y="85773"/>
                  </a:lnTo>
                  <a:lnTo>
                    <a:pt x="460089" y="66342"/>
                  </a:lnTo>
                  <a:lnTo>
                    <a:pt x="501327" y="49235"/>
                  </a:lnTo>
                  <a:lnTo>
                    <a:pt x="543712" y="34534"/>
                  </a:lnTo>
                  <a:lnTo>
                    <a:pt x="587162" y="22321"/>
                  </a:lnTo>
                  <a:lnTo>
                    <a:pt x="631597" y="12679"/>
                  </a:lnTo>
                  <a:lnTo>
                    <a:pt x="676936" y="5690"/>
                  </a:lnTo>
                  <a:lnTo>
                    <a:pt x="723098" y="1436"/>
                  </a:lnTo>
                  <a:lnTo>
                    <a:pt x="770004" y="0"/>
                  </a:lnTo>
                  <a:lnTo>
                    <a:pt x="816908" y="1436"/>
                  </a:lnTo>
                  <a:lnTo>
                    <a:pt x="863072" y="5690"/>
                  </a:lnTo>
                  <a:lnTo>
                    <a:pt x="908411" y="12679"/>
                  </a:lnTo>
                  <a:lnTo>
                    <a:pt x="952846" y="22321"/>
                  </a:lnTo>
                  <a:lnTo>
                    <a:pt x="996296" y="34534"/>
                  </a:lnTo>
                  <a:lnTo>
                    <a:pt x="1038681" y="49235"/>
                  </a:lnTo>
                  <a:lnTo>
                    <a:pt x="1079920" y="66343"/>
                  </a:lnTo>
                  <a:lnTo>
                    <a:pt x="1119932" y="85774"/>
                  </a:lnTo>
                  <a:lnTo>
                    <a:pt x="1158637" y="107446"/>
                  </a:lnTo>
                  <a:lnTo>
                    <a:pt x="1195954" y="131277"/>
                  </a:lnTo>
                  <a:lnTo>
                    <a:pt x="1231804" y="157186"/>
                  </a:lnTo>
                  <a:lnTo>
                    <a:pt x="1266104" y="185088"/>
                  </a:lnTo>
                  <a:lnTo>
                    <a:pt x="1298776" y="214903"/>
                  </a:lnTo>
                  <a:lnTo>
                    <a:pt x="1329737" y="246548"/>
                  </a:lnTo>
                  <a:lnTo>
                    <a:pt x="1358909" y="279940"/>
                  </a:lnTo>
                  <a:lnTo>
                    <a:pt x="1386209" y="314997"/>
                  </a:lnTo>
                  <a:lnTo>
                    <a:pt x="1411558" y="351637"/>
                  </a:lnTo>
                  <a:lnTo>
                    <a:pt x="1434875" y="389777"/>
                  </a:lnTo>
                  <a:lnTo>
                    <a:pt x="1456080" y="429336"/>
                  </a:lnTo>
                  <a:lnTo>
                    <a:pt x="1475092" y="470231"/>
                  </a:lnTo>
                  <a:lnTo>
                    <a:pt x="1491830" y="512379"/>
                  </a:lnTo>
                  <a:lnTo>
                    <a:pt x="1506214" y="555698"/>
                  </a:lnTo>
                  <a:lnTo>
                    <a:pt x="1518163" y="600106"/>
                  </a:lnTo>
                  <a:lnTo>
                    <a:pt x="1527597" y="645521"/>
                  </a:lnTo>
                  <a:lnTo>
                    <a:pt x="1534436" y="691861"/>
                  </a:lnTo>
                  <a:lnTo>
                    <a:pt x="1538598" y="739042"/>
                  </a:lnTo>
                  <a:lnTo>
                    <a:pt x="1540002" y="786982"/>
                  </a:lnTo>
                  <a:close/>
                </a:path>
                <a:path w="1540509" h="1574164">
                  <a:moveTo>
                    <a:pt x="770001" y="1573964"/>
                  </a:moveTo>
                  <a:lnTo>
                    <a:pt x="723094" y="1572528"/>
                  </a:lnTo>
                  <a:lnTo>
                    <a:pt x="676931" y="1568274"/>
                  </a:lnTo>
                  <a:lnTo>
                    <a:pt x="631592" y="1561285"/>
                  </a:lnTo>
                  <a:lnTo>
                    <a:pt x="587157" y="1551643"/>
                  </a:lnTo>
                  <a:lnTo>
                    <a:pt x="543707" y="1539430"/>
                  </a:lnTo>
                  <a:lnTo>
                    <a:pt x="501322" y="1524729"/>
                  </a:lnTo>
                  <a:lnTo>
                    <a:pt x="460083" y="1507622"/>
                  </a:lnTo>
                  <a:lnTo>
                    <a:pt x="420071" y="1488191"/>
                  </a:lnTo>
                  <a:lnTo>
                    <a:pt x="381366" y="1466518"/>
                  </a:lnTo>
                  <a:lnTo>
                    <a:pt x="344049" y="1442687"/>
                  </a:lnTo>
                  <a:lnTo>
                    <a:pt x="308199" y="1416779"/>
                  </a:lnTo>
                  <a:lnTo>
                    <a:pt x="273899" y="1388876"/>
                  </a:lnTo>
                  <a:lnTo>
                    <a:pt x="241227" y="1359061"/>
                  </a:lnTo>
                  <a:lnTo>
                    <a:pt x="210265" y="1327417"/>
                  </a:lnTo>
                  <a:lnTo>
                    <a:pt x="181094" y="1294025"/>
                  </a:lnTo>
                  <a:lnTo>
                    <a:pt x="153794" y="1258968"/>
                  </a:lnTo>
                  <a:lnTo>
                    <a:pt x="128444" y="1222328"/>
                  </a:lnTo>
                  <a:lnTo>
                    <a:pt x="105127" y="1184187"/>
                  </a:lnTo>
                  <a:lnTo>
                    <a:pt x="83922" y="1144628"/>
                  </a:lnTo>
                  <a:lnTo>
                    <a:pt x="64911" y="1103734"/>
                  </a:lnTo>
                  <a:lnTo>
                    <a:pt x="48173" y="1061586"/>
                  </a:lnTo>
                  <a:lnTo>
                    <a:pt x="33789" y="1018266"/>
                  </a:lnTo>
                  <a:lnTo>
                    <a:pt x="21839" y="973858"/>
                  </a:lnTo>
                  <a:lnTo>
                    <a:pt x="12405" y="928443"/>
                  </a:lnTo>
                  <a:lnTo>
                    <a:pt x="5567" y="882104"/>
                  </a:lnTo>
                  <a:lnTo>
                    <a:pt x="1405" y="834923"/>
                  </a:lnTo>
                  <a:lnTo>
                    <a:pt x="0" y="786982"/>
                  </a:lnTo>
                  <a:lnTo>
                    <a:pt x="1540002" y="786982"/>
                  </a:lnTo>
                  <a:lnTo>
                    <a:pt x="1538596" y="834923"/>
                  </a:lnTo>
                  <a:lnTo>
                    <a:pt x="1534434" y="882104"/>
                  </a:lnTo>
                  <a:lnTo>
                    <a:pt x="1527596" y="928443"/>
                  </a:lnTo>
                  <a:lnTo>
                    <a:pt x="1518162" y="973858"/>
                  </a:lnTo>
                  <a:lnTo>
                    <a:pt x="1506212" y="1018267"/>
                  </a:lnTo>
                  <a:lnTo>
                    <a:pt x="1491828" y="1061586"/>
                  </a:lnTo>
                  <a:lnTo>
                    <a:pt x="1475090" y="1103734"/>
                  </a:lnTo>
                  <a:lnTo>
                    <a:pt x="1456079" y="1144629"/>
                  </a:lnTo>
                  <a:lnTo>
                    <a:pt x="1434874" y="1184187"/>
                  </a:lnTo>
                  <a:lnTo>
                    <a:pt x="1411557" y="1222328"/>
                  </a:lnTo>
                  <a:lnTo>
                    <a:pt x="1386207" y="1258968"/>
                  </a:lnTo>
                  <a:lnTo>
                    <a:pt x="1358907" y="1294025"/>
                  </a:lnTo>
                  <a:lnTo>
                    <a:pt x="1329736" y="1327417"/>
                  </a:lnTo>
                  <a:lnTo>
                    <a:pt x="1298774" y="1359062"/>
                  </a:lnTo>
                  <a:lnTo>
                    <a:pt x="1266102" y="1388876"/>
                  </a:lnTo>
                  <a:lnTo>
                    <a:pt x="1231802" y="1416779"/>
                  </a:lnTo>
                  <a:lnTo>
                    <a:pt x="1195952" y="1442687"/>
                  </a:lnTo>
                  <a:lnTo>
                    <a:pt x="1158635" y="1466518"/>
                  </a:lnTo>
                  <a:lnTo>
                    <a:pt x="1119930" y="1488191"/>
                  </a:lnTo>
                  <a:lnTo>
                    <a:pt x="1079918" y="1507622"/>
                  </a:lnTo>
                  <a:lnTo>
                    <a:pt x="1038679" y="1524729"/>
                  </a:lnTo>
                  <a:lnTo>
                    <a:pt x="996294" y="1539430"/>
                  </a:lnTo>
                  <a:lnTo>
                    <a:pt x="952844" y="1551643"/>
                  </a:lnTo>
                  <a:lnTo>
                    <a:pt x="908409" y="1561285"/>
                  </a:lnTo>
                  <a:lnTo>
                    <a:pt x="863070" y="1568274"/>
                  </a:lnTo>
                  <a:lnTo>
                    <a:pt x="816907" y="1572528"/>
                  </a:lnTo>
                  <a:lnTo>
                    <a:pt x="770001" y="1573964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7315380" y="1749965"/>
              <a:ext cx="1193165" cy="1219200"/>
            </a:xfrm>
            <a:custGeom>
              <a:rect l="l" t="t" r="r" b="b"/>
              <a:pathLst>
                <a:path w="1193165" h="1219200">
                  <a:moveTo>
                    <a:pt x="1192875" y="609591"/>
                  </a:moveTo>
                  <a:lnTo>
                    <a:pt x="3" y="609591"/>
                  </a:lnTo>
                  <a:lnTo>
                    <a:pt x="1798" y="561951"/>
                  </a:lnTo>
                  <a:lnTo>
                    <a:pt x="7093" y="515315"/>
                  </a:lnTo>
                  <a:lnTo>
                    <a:pt x="15756" y="469816"/>
                  </a:lnTo>
                  <a:lnTo>
                    <a:pt x="27654" y="425592"/>
                  </a:lnTo>
                  <a:lnTo>
                    <a:pt x="42655" y="382777"/>
                  </a:lnTo>
                  <a:lnTo>
                    <a:pt x="60626" y="341507"/>
                  </a:lnTo>
                  <a:lnTo>
                    <a:pt x="81435" y="301918"/>
                  </a:lnTo>
                  <a:lnTo>
                    <a:pt x="104949" y="264144"/>
                  </a:lnTo>
                  <a:lnTo>
                    <a:pt x="131035" y="228322"/>
                  </a:lnTo>
                  <a:lnTo>
                    <a:pt x="159560" y="194587"/>
                  </a:lnTo>
                  <a:lnTo>
                    <a:pt x="190393" y="163074"/>
                  </a:lnTo>
                  <a:lnTo>
                    <a:pt x="223401" y="133919"/>
                  </a:lnTo>
                  <a:lnTo>
                    <a:pt x="258450" y="107258"/>
                  </a:lnTo>
                  <a:lnTo>
                    <a:pt x="295409" y="83226"/>
                  </a:lnTo>
                  <a:lnTo>
                    <a:pt x="334144" y="61959"/>
                  </a:lnTo>
                  <a:lnTo>
                    <a:pt x="374524" y="43591"/>
                  </a:lnTo>
                  <a:lnTo>
                    <a:pt x="416415" y="28260"/>
                  </a:lnTo>
                  <a:lnTo>
                    <a:pt x="459686" y="16099"/>
                  </a:lnTo>
                  <a:lnTo>
                    <a:pt x="504204" y="7245"/>
                  </a:lnTo>
                  <a:lnTo>
                    <a:pt x="549842" y="1833"/>
                  </a:lnTo>
                  <a:lnTo>
                    <a:pt x="596440" y="0"/>
                  </a:lnTo>
                  <a:lnTo>
                    <a:pt x="643053" y="1834"/>
                  </a:lnTo>
                  <a:lnTo>
                    <a:pt x="688682" y="7246"/>
                  </a:lnTo>
                  <a:lnTo>
                    <a:pt x="733198" y="16100"/>
                  </a:lnTo>
                  <a:lnTo>
                    <a:pt x="776467" y="28260"/>
                  </a:lnTo>
                  <a:lnTo>
                    <a:pt x="818358" y="43592"/>
                  </a:lnTo>
                  <a:lnTo>
                    <a:pt x="858737" y="61960"/>
                  </a:lnTo>
                  <a:lnTo>
                    <a:pt x="897473" y="83227"/>
                  </a:lnTo>
                  <a:lnTo>
                    <a:pt x="934431" y="107259"/>
                  </a:lnTo>
                  <a:lnTo>
                    <a:pt x="969480" y="133921"/>
                  </a:lnTo>
                  <a:lnTo>
                    <a:pt x="1002487" y="163075"/>
                  </a:lnTo>
                  <a:lnTo>
                    <a:pt x="1033320" y="194588"/>
                  </a:lnTo>
                  <a:lnTo>
                    <a:pt x="1061845" y="228323"/>
                  </a:lnTo>
                  <a:lnTo>
                    <a:pt x="1087931" y="264145"/>
                  </a:lnTo>
                  <a:lnTo>
                    <a:pt x="1111444" y="301919"/>
                  </a:lnTo>
                  <a:lnTo>
                    <a:pt x="1132253" y="341509"/>
                  </a:lnTo>
                  <a:lnTo>
                    <a:pt x="1150224" y="382779"/>
                  </a:lnTo>
                  <a:lnTo>
                    <a:pt x="1165225" y="425593"/>
                  </a:lnTo>
                  <a:lnTo>
                    <a:pt x="1177123" y="469818"/>
                  </a:lnTo>
                  <a:lnTo>
                    <a:pt x="1185786" y="515316"/>
                  </a:lnTo>
                  <a:lnTo>
                    <a:pt x="1191081" y="561952"/>
                  </a:lnTo>
                  <a:lnTo>
                    <a:pt x="1192875" y="609591"/>
                  </a:lnTo>
                  <a:close/>
                </a:path>
                <a:path w="1193165" h="1219200">
                  <a:moveTo>
                    <a:pt x="596437" y="1219181"/>
                  </a:moveTo>
                  <a:lnTo>
                    <a:pt x="549826" y="1217347"/>
                  </a:lnTo>
                  <a:lnTo>
                    <a:pt x="504195" y="1211935"/>
                  </a:lnTo>
                  <a:lnTo>
                    <a:pt x="459679" y="1203081"/>
                  </a:lnTo>
                  <a:lnTo>
                    <a:pt x="416409" y="1190921"/>
                  </a:lnTo>
                  <a:lnTo>
                    <a:pt x="374518" y="1175589"/>
                  </a:lnTo>
                  <a:lnTo>
                    <a:pt x="334139" y="1157222"/>
                  </a:lnTo>
                  <a:lnTo>
                    <a:pt x="295403" y="1135954"/>
                  </a:lnTo>
                  <a:lnTo>
                    <a:pt x="258445" y="1111922"/>
                  </a:lnTo>
                  <a:lnTo>
                    <a:pt x="223396" y="1085261"/>
                  </a:lnTo>
                  <a:lnTo>
                    <a:pt x="190388" y="1056106"/>
                  </a:lnTo>
                  <a:lnTo>
                    <a:pt x="159556" y="1024594"/>
                  </a:lnTo>
                  <a:lnTo>
                    <a:pt x="131030" y="990858"/>
                  </a:lnTo>
                  <a:lnTo>
                    <a:pt x="104944" y="955036"/>
                  </a:lnTo>
                  <a:lnTo>
                    <a:pt x="81431" y="917263"/>
                  </a:lnTo>
                  <a:lnTo>
                    <a:pt x="60622" y="877673"/>
                  </a:lnTo>
                  <a:lnTo>
                    <a:pt x="42651" y="836403"/>
                  </a:lnTo>
                  <a:lnTo>
                    <a:pt x="27650" y="793588"/>
                  </a:lnTo>
                  <a:lnTo>
                    <a:pt x="15752" y="749364"/>
                  </a:lnTo>
                  <a:lnTo>
                    <a:pt x="7089" y="703866"/>
                  </a:lnTo>
                  <a:lnTo>
                    <a:pt x="1794" y="657229"/>
                  </a:lnTo>
                  <a:lnTo>
                    <a:pt x="0" y="609590"/>
                  </a:lnTo>
                  <a:lnTo>
                    <a:pt x="1192875" y="609591"/>
                  </a:lnTo>
                  <a:lnTo>
                    <a:pt x="1191080" y="657230"/>
                  </a:lnTo>
                  <a:lnTo>
                    <a:pt x="1185785" y="703866"/>
                  </a:lnTo>
                  <a:lnTo>
                    <a:pt x="1177122" y="749364"/>
                  </a:lnTo>
                  <a:lnTo>
                    <a:pt x="1165223" y="793588"/>
                  </a:lnTo>
                  <a:lnTo>
                    <a:pt x="1150222" y="836403"/>
                  </a:lnTo>
                  <a:lnTo>
                    <a:pt x="1132251" y="877673"/>
                  </a:lnTo>
                  <a:lnTo>
                    <a:pt x="1111443" y="917263"/>
                  </a:lnTo>
                  <a:lnTo>
                    <a:pt x="1087929" y="955036"/>
                  </a:lnTo>
                  <a:lnTo>
                    <a:pt x="1061843" y="990858"/>
                  </a:lnTo>
                  <a:lnTo>
                    <a:pt x="1033318" y="1024594"/>
                  </a:lnTo>
                  <a:lnTo>
                    <a:pt x="1002485" y="1056106"/>
                  </a:lnTo>
                  <a:lnTo>
                    <a:pt x="969478" y="1085261"/>
                  </a:lnTo>
                  <a:lnTo>
                    <a:pt x="934429" y="1111922"/>
                  </a:lnTo>
                  <a:lnTo>
                    <a:pt x="897470" y="1135954"/>
                  </a:lnTo>
                  <a:lnTo>
                    <a:pt x="858735" y="1157222"/>
                  </a:lnTo>
                  <a:lnTo>
                    <a:pt x="818356" y="1175589"/>
                  </a:lnTo>
                  <a:lnTo>
                    <a:pt x="776465" y="1190921"/>
                  </a:lnTo>
                  <a:lnTo>
                    <a:pt x="733195" y="1203082"/>
                  </a:lnTo>
                  <a:lnTo>
                    <a:pt x="688679" y="1211936"/>
                  </a:lnTo>
                  <a:lnTo>
                    <a:pt x="643049" y="1217347"/>
                  </a:lnTo>
                  <a:lnTo>
                    <a:pt x="596437" y="1219181"/>
                  </a:lnTo>
                  <a:close/>
                </a:path>
              </a:pathLst>
            </a:custGeom>
            <a:solidFill>
              <a:srgbClr val="D44C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0" y="3001454"/>
              <a:ext cx="7894320" cy="145415"/>
            </a:xfrm>
            <a:custGeom>
              <a:rect l="l" t="t" r="r" b="b"/>
              <a:pathLst>
                <a:path w="7894320" h="145414">
                  <a:moveTo>
                    <a:pt x="7893794" y="145084"/>
                  </a:moveTo>
                  <a:lnTo>
                    <a:pt x="0" y="145084"/>
                  </a:lnTo>
                  <a:lnTo>
                    <a:pt x="0" y="0"/>
                  </a:lnTo>
                  <a:lnTo>
                    <a:pt x="7893794" y="0"/>
                  </a:lnTo>
                  <a:lnTo>
                    <a:pt x="7893794" y="145084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0" y="3588290"/>
            <a:ext cx="5874385" cy="1574165"/>
            <a:chOff x="0" y="3588290"/>
            <a:chExt cx="5874385" cy="1574165"/>
          </a:xfrm>
        </p:grpSpPr>
        <p:sp>
          <p:nvSpPr>
            <p:cNvPr id="10" name="object 10"/>
            <p:cNvSpPr/>
            <p:nvPr/>
          </p:nvSpPr>
          <p:spPr>
            <a:xfrm>
              <a:off x="4333926" y="3588290"/>
              <a:ext cx="1540510" cy="1574165"/>
            </a:xfrm>
            <a:custGeom>
              <a:rect l="l" t="t" r="r" b="b"/>
              <a:pathLst>
                <a:path w="1540510" h="1574164">
                  <a:moveTo>
                    <a:pt x="1540002" y="786983"/>
                  </a:moveTo>
                  <a:lnTo>
                    <a:pt x="2" y="786983"/>
                  </a:lnTo>
                  <a:lnTo>
                    <a:pt x="1408" y="739041"/>
                  </a:lnTo>
                  <a:lnTo>
                    <a:pt x="5570" y="691860"/>
                  </a:lnTo>
                  <a:lnTo>
                    <a:pt x="12408" y="645520"/>
                  </a:lnTo>
                  <a:lnTo>
                    <a:pt x="21842" y="600105"/>
                  </a:lnTo>
                  <a:lnTo>
                    <a:pt x="33792" y="555697"/>
                  </a:lnTo>
                  <a:lnTo>
                    <a:pt x="48176" y="512378"/>
                  </a:lnTo>
                  <a:lnTo>
                    <a:pt x="64914" y="470229"/>
                  </a:lnTo>
                  <a:lnTo>
                    <a:pt x="83926" y="429335"/>
                  </a:lnTo>
                  <a:lnTo>
                    <a:pt x="105130" y="389776"/>
                  </a:lnTo>
                  <a:lnTo>
                    <a:pt x="128448" y="351636"/>
                  </a:lnTo>
                  <a:lnTo>
                    <a:pt x="153797" y="314996"/>
                  </a:lnTo>
                  <a:lnTo>
                    <a:pt x="181098" y="279938"/>
                  </a:lnTo>
                  <a:lnTo>
                    <a:pt x="210269" y="246546"/>
                  </a:lnTo>
                  <a:lnTo>
                    <a:pt x="241231" y="214902"/>
                  </a:lnTo>
                  <a:lnTo>
                    <a:pt x="273902" y="185087"/>
                  </a:lnTo>
                  <a:lnTo>
                    <a:pt x="308203" y="157185"/>
                  </a:lnTo>
                  <a:lnTo>
                    <a:pt x="344053" y="131276"/>
                  </a:lnTo>
                  <a:lnTo>
                    <a:pt x="381370" y="107445"/>
                  </a:lnTo>
                  <a:lnTo>
                    <a:pt x="420076" y="85773"/>
                  </a:lnTo>
                  <a:lnTo>
                    <a:pt x="460088" y="66342"/>
                  </a:lnTo>
                  <a:lnTo>
                    <a:pt x="501327" y="49235"/>
                  </a:lnTo>
                  <a:lnTo>
                    <a:pt x="543712" y="34534"/>
                  </a:lnTo>
                  <a:lnTo>
                    <a:pt x="587163" y="22321"/>
                  </a:lnTo>
                  <a:lnTo>
                    <a:pt x="631598" y="12679"/>
                  </a:lnTo>
                  <a:lnTo>
                    <a:pt x="676940" y="5689"/>
                  </a:lnTo>
                  <a:lnTo>
                    <a:pt x="723113" y="1436"/>
                  </a:lnTo>
                  <a:lnTo>
                    <a:pt x="770002" y="0"/>
                  </a:lnTo>
                  <a:lnTo>
                    <a:pt x="816912" y="1436"/>
                  </a:lnTo>
                  <a:lnTo>
                    <a:pt x="863074" y="5690"/>
                  </a:lnTo>
                  <a:lnTo>
                    <a:pt x="908412" y="12679"/>
                  </a:lnTo>
                  <a:lnTo>
                    <a:pt x="952847" y="22322"/>
                  </a:lnTo>
                  <a:lnTo>
                    <a:pt x="996297" y="34534"/>
                  </a:lnTo>
                  <a:lnTo>
                    <a:pt x="1038681" y="49236"/>
                  </a:lnTo>
                  <a:lnTo>
                    <a:pt x="1079920" y="66343"/>
                  </a:lnTo>
                  <a:lnTo>
                    <a:pt x="1119932" y="85774"/>
                  </a:lnTo>
                  <a:lnTo>
                    <a:pt x="1158637" y="107446"/>
                  </a:lnTo>
                  <a:lnTo>
                    <a:pt x="1195954" y="131278"/>
                  </a:lnTo>
                  <a:lnTo>
                    <a:pt x="1231803" y="157186"/>
                  </a:lnTo>
                  <a:lnTo>
                    <a:pt x="1266104" y="185089"/>
                  </a:lnTo>
                  <a:lnTo>
                    <a:pt x="1298775" y="214903"/>
                  </a:lnTo>
                  <a:lnTo>
                    <a:pt x="1329737" y="246548"/>
                  </a:lnTo>
                  <a:lnTo>
                    <a:pt x="1358908" y="279940"/>
                  </a:lnTo>
                  <a:lnTo>
                    <a:pt x="1386209" y="314997"/>
                  </a:lnTo>
                  <a:lnTo>
                    <a:pt x="1411558" y="351637"/>
                  </a:lnTo>
                  <a:lnTo>
                    <a:pt x="1434875" y="389778"/>
                  </a:lnTo>
                  <a:lnTo>
                    <a:pt x="1456080" y="429336"/>
                  </a:lnTo>
                  <a:lnTo>
                    <a:pt x="1475091" y="470231"/>
                  </a:lnTo>
                  <a:lnTo>
                    <a:pt x="1491829" y="512379"/>
                  </a:lnTo>
                  <a:lnTo>
                    <a:pt x="1506213" y="555698"/>
                  </a:lnTo>
                  <a:lnTo>
                    <a:pt x="1518162" y="600107"/>
                  </a:lnTo>
                  <a:lnTo>
                    <a:pt x="1527597" y="645522"/>
                  </a:lnTo>
                  <a:lnTo>
                    <a:pt x="1534435" y="691861"/>
                  </a:lnTo>
                  <a:lnTo>
                    <a:pt x="1538597" y="739042"/>
                  </a:lnTo>
                  <a:lnTo>
                    <a:pt x="1540002" y="786983"/>
                  </a:lnTo>
                  <a:close/>
                </a:path>
                <a:path w="1540510" h="1574164">
                  <a:moveTo>
                    <a:pt x="770001" y="1573964"/>
                  </a:moveTo>
                  <a:lnTo>
                    <a:pt x="723095" y="1572527"/>
                  </a:lnTo>
                  <a:lnTo>
                    <a:pt x="676932" y="1568273"/>
                  </a:lnTo>
                  <a:lnTo>
                    <a:pt x="631592" y="1561284"/>
                  </a:lnTo>
                  <a:lnTo>
                    <a:pt x="587157" y="1551642"/>
                  </a:lnTo>
                  <a:lnTo>
                    <a:pt x="543707" y="1539429"/>
                  </a:lnTo>
                  <a:lnTo>
                    <a:pt x="501323" y="1524728"/>
                  </a:lnTo>
                  <a:lnTo>
                    <a:pt x="460084" y="1507620"/>
                  </a:lnTo>
                  <a:lnTo>
                    <a:pt x="420072" y="1488190"/>
                  </a:lnTo>
                  <a:lnTo>
                    <a:pt x="381367" y="1466517"/>
                  </a:lnTo>
                  <a:lnTo>
                    <a:pt x="344049" y="1442686"/>
                  </a:lnTo>
                  <a:lnTo>
                    <a:pt x="308200" y="1416778"/>
                  </a:lnTo>
                  <a:lnTo>
                    <a:pt x="273899" y="1388875"/>
                  </a:lnTo>
                  <a:lnTo>
                    <a:pt x="241227" y="1359060"/>
                  </a:lnTo>
                  <a:lnTo>
                    <a:pt x="210266" y="1327416"/>
                  </a:lnTo>
                  <a:lnTo>
                    <a:pt x="181094" y="1294024"/>
                  </a:lnTo>
                  <a:lnTo>
                    <a:pt x="153794" y="1258967"/>
                  </a:lnTo>
                  <a:lnTo>
                    <a:pt x="128445" y="1222327"/>
                  </a:lnTo>
                  <a:lnTo>
                    <a:pt x="105127" y="1184186"/>
                  </a:lnTo>
                  <a:lnTo>
                    <a:pt x="83923" y="1144627"/>
                  </a:lnTo>
                  <a:lnTo>
                    <a:pt x="64911" y="1103733"/>
                  </a:lnTo>
                  <a:lnTo>
                    <a:pt x="48173" y="1061585"/>
                  </a:lnTo>
                  <a:lnTo>
                    <a:pt x="33789" y="1018265"/>
                  </a:lnTo>
                  <a:lnTo>
                    <a:pt x="21839" y="973857"/>
                  </a:lnTo>
                  <a:lnTo>
                    <a:pt x="12405" y="928442"/>
                  </a:lnTo>
                  <a:lnTo>
                    <a:pt x="5567" y="882103"/>
                  </a:lnTo>
                  <a:lnTo>
                    <a:pt x="1405" y="834922"/>
                  </a:lnTo>
                  <a:lnTo>
                    <a:pt x="0" y="786981"/>
                  </a:lnTo>
                  <a:lnTo>
                    <a:pt x="1540002" y="786983"/>
                  </a:lnTo>
                  <a:lnTo>
                    <a:pt x="1538596" y="834922"/>
                  </a:lnTo>
                  <a:lnTo>
                    <a:pt x="1534434" y="882103"/>
                  </a:lnTo>
                  <a:lnTo>
                    <a:pt x="1527596" y="928442"/>
                  </a:lnTo>
                  <a:lnTo>
                    <a:pt x="1518162" y="973857"/>
                  </a:lnTo>
                  <a:lnTo>
                    <a:pt x="1506212" y="1018266"/>
                  </a:lnTo>
                  <a:lnTo>
                    <a:pt x="1491828" y="1061585"/>
                  </a:lnTo>
                  <a:lnTo>
                    <a:pt x="1475090" y="1103733"/>
                  </a:lnTo>
                  <a:lnTo>
                    <a:pt x="1456079" y="1144628"/>
                  </a:lnTo>
                  <a:lnTo>
                    <a:pt x="1434874" y="1184186"/>
                  </a:lnTo>
                  <a:lnTo>
                    <a:pt x="1411557" y="1222327"/>
                  </a:lnTo>
                  <a:lnTo>
                    <a:pt x="1386208" y="1258967"/>
                  </a:lnTo>
                  <a:lnTo>
                    <a:pt x="1358907" y="1294024"/>
                  </a:lnTo>
                  <a:lnTo>
                    <a:pt x="1329736" y="1327416"/>
                  </a:lnTo>
                  <a:lnTo>
                    <a:pt x="1298774" y="1359061"/>
                  </a:lnTo>
                  <a:lnTo>
                    <a:pt x="1266103" y="1388875"/>
                  </a:lnTo>
                  <a:lnTo>
                    <a:pt x="1231802" y="1416778"/>
                  </a:lnTo>
                  <a:lnTo>
                    <a:pt x="1195953" y="1442686"/>
                  </a:lnTo>
                  <a:lnTo>
                    <a:pt x="1158635" y="1466518"/>
                  </a:lnTo>
                  <a:lnTo>
                    <a:pt x="1119930" y="1488190"/>
                  </a:lnTo>
                  <a:lnTo>
                    <a:pt x="1079918" y="1507621"/>
                  </a:lnTo>
                  <a:lnTo>
                    <a:pt x="1038679" y="1524728"/>
                  </a:lnTo>
                  <a:lnTo>
                    <a:pt x="996295" y="1539429"/>
                  </a:lnTo>
                  <a:lnTo>
                    <a:pt x="952844" y="1551642"/>
                  </a:lnTo>
                  <a:lnTo>
                    <a:pt x="908410" y="1561285"/>
                  </a:lnTo>
                  <a:lnTo>
                    <a:pt x="863070" y="1568274"/>
                  </a:lnTo>
                  <a:lnTo>
                    <a:pt x="816907" y="1572528"/>
                  </a:lnTo>
                  <a:lnTo>
                    <a:pt x="770001" y="1573964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507491" y="3765682"/>
              <a:ext cx="1193165" cy="1219200"/>
            </a:xfrm>
            <a:custGeom>
              <a:rect l="l" t="t" r="r" b="b"/>
              <a:pathLst>
                <a:path w="1193164" h="1219200">
                  <a:moveTo>
                    <a:pt x="1192874" y="609591"/>
                  </a:moveTo>
                  <a:lnTo>
                    <a:pt x="0" y="609591"/>
                  </a:lnTo>
                  <a:lnTo>
                    <a:pt x="1795" y="561951"/>
                  </a:lnTo>
                  <a:lnTo>
                    <a:pt x="7090" y="515314"/>
                  </a:lnTo>
                  <a:lnTo>
                    <a:pt x="15753" y="469816"/>
                  </a:lnTo>
                  <a:lnTo>
                    <a:pt x="27651" y="425592"/>
                  </a:lnTo>
                  <a:lnTo>
                    <a:pt x="42652" y="382777"/>
                  </a:lnTo>
                  <a:lnTo>
                    <a:pt x="60623" y="341507"/>
                  </a:lnTo>
                  <a:lnTo>
                    <a:pt x="81432" y="301918"/>
                  </a:lnTo>
                  <a:lnTo>
                    <a:pt x="104946" y="264144"/>
                  </a:lnTo>
                  <a:lnTo>
                    <a:pt x="131032" y="228322"/>
                  </a:lnTo>
                  <a:lnTo>
                    <a:pt x="159558" y="194586"/>
                  </a:lnTo>
                  <a:lnTo>
                    <a:pt x="190390" y="163074"/>
                  </a:lnTo>
                  <a:lnTo>
                    <a:pt x="223398" y="133919"/>
                  </a:lnTo>
                  <a:lnTo>
                    <a:pt x="258447" y="107258"/>
                  </a:lnTo>
                  <a:lnTo>
                    <a:pt x="295406" y="83226"/>
                  </a:lnTo>
                  <a:lnTo>
                    <a:pt x="334142" y="61958"/>
                  </a:lnTo>
                  <a:lnTo>
                    <a:pt x="374521" y="43591"/>
                  </a:lnTo>
                  <a:lnTo>
                    <a:pt x="416413" y="28259"/>
                  </a:lnTo>
                  <a:lnTo>
                    <a:pt x="459683" y="16099"/>
                  </a:lnTo>
                  <a:lnTo>
                    <a:pt x="504201" y="7245"/>
                  </a:lnTo>
                  <a:lnTo>
                    <a:pt x="549839" y="1833"/>
                  </a:lnTo>
                  <a:lnTo>
                    <a:pt x="596437" y="0"/>
                  </a:lnTo>
                  <a:lnTo>
                    <a:pt x="643051" y="1834"/>
                  </a:lnTo>
                  <a:lnTo>
                    <a:pt x="688680" y="7246"/>
                  </a:lnTo>
                  <a:lnTo>
                    <a:pt x="733196" y="16100"/>
                  </a:lnTo>
                  <a:lnTo>
                    <a:pt x="776466" y="28260"/>
                  </a:lnTo>
                  <a:lnTo>
                    <a:pt x="818356" y="43592"/>
                  </a:lnTo>
                  <a:lnTo>
                    <a:pt x="858736" y="61960"/>
                  </a:lnTo>
                  <a:lnTo>
                    <a:pt x="897471" y="83227"/>
                  </a:lnTo>
                  <a:lnTo>
                    <a:pt x="934429" y="107259"/>
                  </a:lnTo>
                  <a:lnTo>
                    <a:pt x="969478" y="133920"/>
                  </a:lnTo>
                  <a:lnTo>
                    <a:pt x="1002485" y="163075"/>
                  </a:lnTo>
                  <a:lnTo>
                    <a:pt x="1033318" y="194588"/>
                  </a:lnTo>
                  <a:lnTo>
                    <a:pt x="1061843" y="228323"/>
                  </a:lnTo>
                  <a:lnTo>
                    <a:pt x="1087929" y="264145"/>
                  </a:lnTo>
                  <a:lnTo>
                    <a:pt x="1111443" y="301919"/>
                  </a:lnTo>
                  <a:lnTo>
                    <a:pt x="1132251" y="341509"/>
                  </a:lnTo>
                  <a:lnTo>
                    <a:pt x="1150222" y="382778"/>
                  </a:lnTo>
                  <a:lnTo>
                    <a:pt x="1165223" y="425593"/>
                  </a:lnTo>
                  <a:lnTo>
                    <a:pt x="1177121" y="469817"/>
                  </a:lnTo>
                  <a:lnTo>
                    <a:pt x="1185784" y="515316"/>
                  </a:lnTo>
                  <a:lnTo>
                    <a:pt x="1191079" y="561952"/>
                  </a:lnTo>
                  <a:lnTo>
                    <a:pt x="1192874" y="609591"/>
                  </a:lnTo>
                  <a:close/>
                </a:path>
                <a:path w="1193164" h="1219200">
                  <a:moveTo>
                    <a:pt x="596437" y="1219181"/>
                  </a:moveTo>
                  <a:lnTo>
                    <a:pt x="549826" y="1217346"/>
                  </a:lnTo>
                  <a:lnTo>
                    <a:pt x="504196" y="1211934"/>
                  </a:lnTo>
                  <a:lnTo>
                    <a:pt x="459680" y="1203081"/>
                  </a:lnTo>
                  <a:lnTo>
                    <a:pt x="416410" y="1190920"/>
                  </a:lnTo>
                  <a:lnTo>
                    <a:pt x="374519" y="1175588"/>
                  </a:lnTo>
                  <a:lnTo>
                    <a:pt x="334139" y="1157221"/>
                  </a:lnTo>
                  <a:lnTo>
                    <a:pt x="295404" y="1135953"/>
                  </a:lnTo>
                  <a:lnTo>
                    <a:pt x="258445" y="1111921"/>
                  </a:lnTo>
                  <a:lnTo>
                    <a:pt x="223396" y="1085260"/>
                  </a:lnTo>
                  <a:lnTo>
                    <a:pt x="190389" y="1056105"/>
                  </a:lnTo>
                  <a:lnTo>
                    <a:pt x="159556" y="1024593"/>
                  </a:lnTo>
                  <a:lnTo>
                    <a:pt x="131030" y="990858"/>
                  </a:lnTo>
                  <a:lnTo>
                    <a:pt x="104945" y="955035"/>
                  </a:lnTo>
                  <a:lnTo>
                    <a:pt x="81431" y="917262"/>
                  </a:lnTo>
                  <a:lnTo>
                    <a:pt x="60622" y="877672"/>
                  </a:lnTo>
                  <a:lnTo>
                    <a:pt x="42651" y="836402"/>
                  </a:lnTo>
                  <a:lnTo>
                    <a:pt x="27650" y="793587"/>
                  </a:lnTo>
                  <a:lnTo>
                    <a:pt x="15752" y="749363"/>
                  </a:lnTo>
                  <a:lnTo>
                    <a:pt x="7089" y="703865"/>
                  </a:lnTo>
                  <a:lnTo>
                    <a:pt x="1794" y="657229"/>
                  </a:lnTo>
                  <a:lnTo>
                    <a:pt x="0" y="609589"/>
                  </a:lnTo>
                  <a:lnTo>
                    <a:pt x="1192874" y="609591"/>
                  </a:lnTo>
                  <a:lnTo>
                    <a:pt x="1191079" y="657229"/>
                  </a:lnTo>
                  <a:lnTo>
                    <a:pt x="1185784" y="703865"/>
                  </a:lnTo>
                  <a:lnTo>
                    <a:pt x="1177121" y="749363"/>
                  </a:lnTo>
                  <a:lnTo>
                    <a:pt x="1165223" y="793588"/>
                  </a:lnTo>
                  <a:lnTo>
                    <a:pt x="1150222" y="836403"/>
                  </a:lnTo>
                  <a:lnTo>
                    <a:pt x="1132251" y="877673"/>
                  </a:lnTo>
                  <a:lnTo>
                    <a:pt x="1111442" y="917262"/>
                  </a:lnTo>
                  <a:lnTo>
                    <a:pt x="1087929" y="955036"/>
                  </a:lnTo>
                  <a:lnTo>
                    <a:pt x="1061843" y="990858"/>
                  </a:lnTo>
                  <a:lnTo>
                    <a:pt x="1033317" y="1024593"/>
                  </a:lnTo>
                  <a:lnTo>
                    <a:pt x="1002485" y="1056106"/>
                  </a:lnTo>
                  <a:lnTo>
                    <a:pt x="969477" y="1085261"/>
                  </a:lnTo>
                  <a:lnTo>
                    <a:pt x="934428" y="1111922"/>
                  </a:lnTo>
                  <a:lnTo>
                    <a:pt x="897470" y="1135954"/>
                  </a:lnTo>
                  <a:lnTo>
                    <a:pt x="858734" y="1157221"/>
                  </a:lnTo>
                  <a:lnTo>
                    <a:pt x="818355" y="1175589"/>
                  </a:lnTo>
                  <a:lnTo>
                    <a:pt x="776464" y="1190921"/>
                  </a:lnTo>
                  <a:lnTo>
                    <a:pt x="733194" y="1203081"/>
                  </a:lnTo>
                  <a:lnTo>
                    <a:pt x="688678" y="1211935"/>
                  </a:lnTo>
                  <a:lnTo>
                    <a:pt x="643048" y="1217347"/>
                  </a:lnTo>
                  <a:lnTo>
                    <a:pt x="596437" y="1219181"/>
                  </a:lnTo>
                  <a:close/>
                </a:path>
              </a:pathLst>
            </a:custGeom>
            <a:solidFill>
              <a:srgbClr val="D44C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0" y="3588291"/>
              <a:ext cx="5123815" cy="145415"/>
            </a:xfrm>
            <a:custGeom>
              <a:rect l="l" t="t" r="r" b="b"/>
              <a:pathLst>
                <a:path w="5123815" h="145414">
                  <a:moveTo>
                    <a:pt x="5123801" y="145084"/>
                  </a:moveTo>
                  <a:lnTo>
                    <a:pt x="0" y="145084"/>
                  </a:lnTo>
                  <a:lnTo>
                    <a:pt x="0" y="0"/>
                  </a:lnTo>
                  <a:lnTo>
                    <a:pt x="5123801" y="0"/>
                  </a:lnTo>
                  <a:lnTo>
                    <a:pt x="5123801" y="145084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6298190" y="3588290"/>
            <a:ext cx="5894070" cy="1574165"/>
            <a:chOff x="6298190" y="3588290"/>
            <a:chExt cx="5894070" cy="1574165"/>
          </a:xfrm>
        </p:grpSpPr>
        <p:sp>
          <p:nvSpPr>
            <p:cNvPr id="14" name="object 14"/>
            <p:cNvSpPr/>
            <p:nvPr/>
          </p:nvSpPr>
          <p:spPr>
            <a:xfrm>
              <a:off x="6298190" y="3588290"/>
              <a:ext cx="1540510" cy="1574165"/>
            </a:xfrm>
            <a:custGeom>
              <a:rect l="l" t="t" r="r" b="b"/>
              <a:pathLst>
                <a:path w="1540509" h="1574164">
                  <a:moveTo>
                    <a:pt x="1540002" y="786983"/>
                  </a:moveTo>
                  <a:lnTo>
                    <a:pt x="4" y="786983"/>
                  </a:lnTo>
                  <a:lnTo>
                    <a:pt x="1409" y="739041"/>
                  </a:lnTo>
                  <a:lnTo>
                    <a:pt x="5572" y="691860"/>
                  </a:lnTo>
                  <a:lnTo>
                    <a:pt x="12410" y="645520"/>
                  </a:lnTo>
                  <a:lnTo>
                    <a:pt x="21844" y="600105"/>
                  </a:lnTo>
                  <a:lnTo>
                    <a:pt x="33794" y="555697"/>
                  </a:lnTo>
                  <a:lnTo>
                    <a:pt x="48178" y="512378"/>
                  </a:lnTo>
                  <a:lnTo>
                    <a:pt x="64916" y="470229"/>
                  </a:lnTo>
                  <a:lnTo>
                    <a:pt x="83928" y="429335"/>
                  </a:lnTo>
                  <a:lnTo>
                    <a:pt x="105132" y="389776"/>
                  </a:lnTo>
                  <a:lnTo>
                    <a:pt x="128450" y="351636"/>
                  </a:lnTo>
                  <a:lnTo>
                    <a:pt x="153799" y="314996"/>
                  </a:lnTo>
                  <a:lnTo>
                    <a:pt x="181099" y="279938"/>
                  </a:lnTo>
                  <a:lnTo>
                    <a:pt x="210271" y="246546"/>
                  </a:lnTo>
                  <a:lnTo>
                    <a:pt x="241233" y="214902"/>
                  </a:lnTo>
                  <a:lnTo>
                    <a:pt x="273904" y="185087"/>
                  </a:lnTo>
                  <a:lnTo>
                    <a:pt x="308205" y="157185"/>
                  </a:lnTo>
                  <a:lnTo>
                    <a:pt x="344055" y="131276"/>
                  </a:lnTo>
                  <a:lnTo>
                    <a:pt x="381372" y="107445"/>
                  </a:lnTo>
                  <a:lnTo>
                    <a:pt x="420077" y="85773"/>
                  </a:lnTo>
                  <a:lnTo>
                    <a:pt x="460090" y="66342"/>
                  </a:lnTo>
                  <a:lnTo>
                    <a:pt x="501329" y="49235"/>
                  </a:lnTo>
                  <a:lnTo>
                    <a:pt x="543714" y="34534"/>
                  </a:lnTo>
                  <a:lnTo>
                    <a:pt x="587164" y="22321"/>
                  </a:lnTo>
                  <a:lnTo>
                    <a:pt x="631600" y="12679"/>
                  </a:lnTo>
                  <a:lnTo>
                    <a:pt x="676941" y="5689"/>
                  </a:lnTo>
                  <a:lnTo>
                    <a:pt x="723114" y="1436"/>
                  </a:lnTo>
                  <a:lnTo>
                    <a:pt x="770004" y="0"/>
                  </a:lnTo>
                  <a:lnTo>
                    <a:pt x="816913" y="1436"/>
                  </a:lnTo>
                  <a:lnTo>
                    <a:pt x="863075" y="5690"/>
                  </a:lnTo>
                  <a:lnTo>
                    <a:pt x="908413" y="12679"/>
                  </a:lnTo>
                  <a:lnTo>
                    <a:pt x="952848" y="22322"/>
                  </a:lnTo>
                  <a:lnTo>
                    <a:pt x="996298" y="34534"/>
                  </a:lnTo>
                  <a:lnTo>
                    <a:pt x="1038682" y="49236"/>
                  </a:lnTo>
                  <a:lnTo>
                    <a:pt x="1079920" y="66343"/>
                  </a:lnTo>
                  <a:lnTo>
                    <a:pt x="1119932" y="85774"/>
                  </a:lnTo>
                  <a:lnTo>
                    <a:pt x="1158637" y="107446"/>
                  </a:lnTo>
                  <a:lnTo>
                    <a:pt x="1195955" y="131278"/>
                  </a:lnTo>
                  <a:lnTo>
                    <a:pt x="1231804" y="157186"/>
                  </a:lnTo>
                  <a:lnTo>
                    <a:pt x="1266105" y="185089"/>
                  </a:lnTo>
                  <a:lnTo>
                    <a:pt x="1298776" y="214903"/>
                  </a:lnTo>
                  <a:lnTo>
                    <a:pt x="1329738" y="246548"/>
                  </a:lnTo>
                  <a:lnTo>
                    <a:pt x="1358909" y="279940"/>
                  </a:lnTo>
                  <a:lnTo>
                    <a:pt x="1386209" y="314997"/>
                  </a:lnTo>
                  <a:lnTo>
                    <a:pt x="1411558" y="351637"/>
                  </a:lnTo>
                  <a:lnTo>
                    <a:pt x="1434876" y="389778"/>
                  </a:lnTo>
                  <a:lnTo>
                    <a:pt x="1456080" y="429336"/>
                  </a:lnTo>
                  <a:lnTo>
                    <a:pt x="1475092" y="470231"/>
                  </a:lnTo>
                  <a:lnTo>
                    <a:pt x="1491830" y="512379"/>
                  </a:lnTo>
                  <a:lnTo>
                    <a:pt x="1506214" y="555698"/>
                  </a:lnTo>
                  <a:lnTo>
                    <a:pt x="1518163" y="600107"/>
                  </a:lnTo>
                  <a:lnTo>
                    <a:pt x="1527597" y="645522"/>
                  </a:lnTo>
                  <a:lnTo>
                    <a:pt x="1534436" y="691861"/>
                  </a:lnTo>
                  <a:lnTo>
                    <a:pt x="1538598" y="739042"/>
                  </a:lnTo>
                  <a:lnTo>
                    <a:pt x="1540002" y="786983"/>
                  </a:lnTo>
                  <a:close/>
                </a:path>
                <a:path w="1540509" h="1574164">
                  <a:moveTo>
                    <a:pt x="770001" y="1573963"/>
                  </a:moveTo>
                  <a:lnTo>
                    <a:pt x="723094" y="1572527"/>
                  </a:lnTo>
                  <a:lnTo>
                    <a:pt x="676931" y="1568273"/>
                  </a:lnTo>
                  <a:lnTo>
                    <a:pt x="631592" y="1561284"/>
                  </a:lnTo>
                  <a:lnTo>
                    <a:pt x="587157" y="1551642"/>
                  </a:lnTo>
                  <a:lnTo>
                    <a:pt x="543707" y="1539429"/>
                  </a:lnTo>
                  <a:lnTo>
                    <a:pt x="501322" y="1524728"/>
                  </a:lnTo>
                  <a:lnTo>
                    <a:pt x="460084" y="1507620"/>
                  </a:lnTo>
                  <a:lnTo>
                    <a:pt x="420072" y="1488190"/>
                  </a:lnTo>
                  <a:lnTo>
                    <a:pt x="381367" y="1466517"/>
                  </a:lnTo>
                  <a:lnTo>
                    <a:pt x="344049" y="1442686"/>
                  </a:lnTo>
                  <a:lnTo>
                    <a:pt x="308200" y="1416778"/>
                  </a:lnTo>
                  <a:lnTo>
                    <a:pt x="273899" y="1388875"/>
                  </a:lnTo>
                  <a:lnTo>
                    <a:pt x="241227" y="1359060"/>
                  </a:lnTo>
                  <a:lnTo>
                    <a:pt x="210266" y="1327416"/>
                  </a:lnTo>
                  <a:lnTo>
                    <a:pt x="181094" y="1294024"/>
                  </a:lnTo>
                  <a:lnTo>
                    <a:pt x="153794" y="1258967"/>
                  </a:lnTo>
                  <a:lnTo>
                    <a:pt x="128445" y="1222327"/>
                  </a:lnTo>
                  <a:lnTo>
                    <a:pt x="105127" y="1184186"/>
                  </a:lnTo>
                  <a:lnTo>
                    <a:pt x="83923" y="1144627"/>
                  </a:lnTo>
                  <a:lnTo>
                    <a:pt x="64911" y="1103733"/>
                  </a:lnTo>
                  <a:lnTo>
                    <a:pt x="48173" y="1061585"/>
                  </a:lnTo>
                  <a:lnTo>
                    <a:pt x="33789" y="1018265"/>
                  </a:lnTo>
                  <a:lnTo>
                    <a:pt x="21839" y="973857"/>
                  </a:lnTo>
                  <a:lnTo>
                    <a:pt x="12405" y="928442"/>
                  </a:lnTo>
                  <a:lnTo>
                    <a:pt x="5567" y="882103"/>
                  </a:lnTo>
                  <a:lnTo>
                    <a:pt x="1405" y="834922"/>
                  </a:lnTo>
                  <a:lnTo>
                    <a:pt x="0" y="786981"/>
                  </a:lnTo>
                  <a:lnTo>
                    <a:pt x="1540002" y="786983"/>
                  </a:lnTo>
                  <a:lnTo>
                    <a:pt x="1538596" y="834922"/>
                  </a:lnTo>
                  <a:lnTo>
                    <a:pt x="1534434" y="882103"/>
                  </a:lnTo>
                  <a:lnTo>
                    <a:pt x="1527596" y="928442"/>
                  </a:lnTo>
                  <a:lnTo>
                    <a:pt x="1518162" y="973857"/>
                  </a:lnTo>
                  <a:lnTo>
                    <a:pt x="1506212" y="1018266"/>
                  </a:lnTo>
                  <a:lnTo>
                    <a:pt x="1491828" y="1061585"/>
                  </a:lnTo>
                  <a:lnTo>
                    <a:pt x="1475090" y="1103733"/>
                  </a:lnTo>
                  <a:lnTo>
                    <a:pt x="1456079" y="1144628"/>
                  </a:lnTo>
                  <a:lnTo>
                    <a:pt x="1434874" y="1184186"/>
                  </a:lnTo>
                  <a:lnTo>
                    <a:pt x="1411557" y="1222327"/>
                  </a:lnTo>
                  <a:lnTo>
                    <a:pt x="1386208" y="1258967"/>
                  </a:lnTo>
                  <a:lnTo>
                    <a:pt x="1358907" y="1294024"/>
                  </a:lnTo>
                  <a:lnTo>
                    <a:pt x="1329736" y="1327416"/>
                  </a:lnTo>
                  <a:lnTo>
                    <a:pt x="1298774" y="1359061"/>
                  </a:lnTo>
                  <a:lnTo>
                    <a:pt x="1266103" y="1388875"/>
                  </a:lnTo>
                  <a:lnTo>
                    <a:pt x="1231802" y="1416778"/>
                  </a:lnTo>
                  <a:lnTo>
                    <a:pt x="1195953" y="1442686"/>
                  </a:lnTo>
                  <a:lnTo>
                    <a:pt x="1158635" y="1466518"/>
                  </a:lnTo>
                  <a:lnTo>
                    <a:pt x="1119930" y="1488190"/>
                  </a:lnTo>
                  <a:lnTo>
                    <a:pt x="1079918" y="1507621"/>
                  </a:lnTo>
                  <a:lnTo>
                    <a:pt x="1038679" y="1524728"/>
                  </a:lnTo>
                  <a:lnTo>
                    <a:pt x="996295" y="1539429"/>
                  </a:lnTo>
                  <a:lnTo>
                    <a:pt x="952845" y="1551642"/>
                  </a:lnTo>
                  <a:lnTo>
                    <a:pt x="908410" y="1561285"/>
                  </a:lnTo>
                  <a:lnTo>
                    <a:pt x="863071" y="1568274"/>
                  </a:lnTo>
                  <a:lnTo>
                    <a:pt x="816908" y="1572528"/>
                  </a:lnTo>
                  <a:lnTo>
                    <a:pt x="770001" y="1573963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471758" y="3765682"/>
              <a:ext cx="1193165" cy="1219200"/>
            </a:xfrm>
            <a:custGeom>
              <a:rect l="l" t="t" r="r" b="b"/>
              <a:pathLst>
                <a:path w="1193165" h="1219200">
                  <a:moveTo>
                    <a:pt x="1192873" y="609591"/>
                  </a:moveTo>
                  <a:lnTo>
                    <a:pt x="1" y="609591"/>
                  </a:lnTo>
                  <a:lnTo>
                    <a:pt x="1796" y="561951"/>
                  </a:lnTo>
                  <a:lnTo>
                    <a:pt x="7091" y="515314"/>
                  </a:lnTo>
                  <a:lnTo>
                    <a:pt x="15754" y="469816"/>
                  </a:lnTo>
                  <a:lnTo>
                    <a:pt x="27652" y="425592"/>
                  </a:lnTo>
                  <a:lnTo>
                    <a:pt x="42653" y="382777"/>
                  </a:lnTo>
                  <a:lnTo>
                    <a:pt x="60624" y="341507"/>
                  </a:lnTo>
                  <a:lnTo>
                    <a:pt x="81433" y="301918"/>
                  </a:lnTo>
                  <a:lnTo>
                    <a:pt x="104947" y="264144"/>
                  </a:lnTo>
                  <a:lnTo>
                    <a:pt x="131033" y="228322"/>
                  </a:lnTo>
                  <a:lnTo>
                    <a:pt x="159558" y="194586"/>
                  </a:lnTo>
                  <a:lnTo>
                    <a:pt x="190391" y="163074"/>
                  </a:lnTo>
                  <a:lnTo>
                    <a:pt x="223399" y="133919"/>
                  </a:lnTo>
                  <a:lnTo>
                    <a:pt x="258448" y="107258"/>
                  </a:lnTo>
                  <a:lnTo>
                    <a:pt x="295407" y="83226"/>
                  </a:lnTo>
                  <a:lnTo>
                    <a:pt x="334142" y="61958"/>
                  </a:lnTo>
                  <a:lnTo>
                    <a:pt x="374522" y="43591"/>
                  </a:lnTo>
                  <a:lnTo>
                    <a:pt x="416413" y="28259"/>
                  </a:lnTo>
                  <a:lnTo>
                    <a:pt x="459684" y="16099"/>
                  </a:lnTo>
                  <a:lnTo>
                    <a:pt x="504202" y="7245"/>
                  </a:lnTo>
                  <a:lnTo>
                    <a:pt x="549840" y="1833"/>
                  </a:lnTo>
                  <a:lnTo>
                    <a:pt x="596438" y="0"/>
                  </a:lnTo>
                  <a:lnTo>
                    <a:pt x="643052" y="1834"/>
                  </a:lnTo>
                  <a:lnTo>
                    <a:pt x="688681" y="7246"/>
                  </a:lnTo>
                  <a:lnTo>
                    <a:pt x="733197" y="16100"/>
                  </a:lnTo>
                  <a:lnTo>
                    <a:pt x="776466" y="28260"/>
                  </a:lnTo>
                  <a:lnTo>
                    <a:pt x="818357" y="43592"/>
                  </a:lnTo>
                  <a:lnTo>
                    <a:pt x="858736" y="61960"/>
                  </a:lnTo>
                  <a:lnTo>
                    <a:pt x="897471" y="83227"/>
                  </a:lnTo>
                  <a:lnTo>
                    <a:pt x="934430" y="107259"/>
                  </a:lnTo>
                  <a:lnTo>
                    <a:pt x="969479" y="133920"/>
                  </a:lnTo>
                  <a:lnTo>
                    <a:pt x="1002486" y="163075"/>
                  </a:lnTo>
                  <a:lnTo>
                    <a:pt x="1033318" y="194588"/>
                  </a:lnTo>
                  <a:lnTo>
                    <a:pt x="1061844" y="228323"/>
                  </a:lnTo>
                  <a:lnTo>
                    <a:pt x="1087930" y="264145"/>
                  </a:lnTo>
                  <a:lnTo>
                    <a:pt x="1111443" y="301919"/>
                  </a:lnTo>
                  <a:lnTo>
                    <a:pt x="1132252" y="341509"/>
                  </a:lnTo>
                  <a:lnTo>
                    <a:pt x="1150223" y="382778"/>
                  </a:lnTo>
                  <a:lnTo>
                    <a:pt x="1165223" y="425593"/>
                  </a:lnTo>
                  <a:lnTo>
                    <a:pt x="1177122" y="469817"/>
                  </a:lnTo>
                  <a:lnTo>
                    <a:pt x="1185784" y="515316"/>
                  </a:lnTo>
                  <a:lnTo>
                    <a:pt x="1191079" y="561952"/>
                  </a:lnTo>
                  <a:lnTo>
                    <a:pt x="1192873" y="609591"/>
                  </a:lnTo>
                  <a:close/>
                </a:path>
                <a:path w="1193165" h="1219200">
                  <a:moveTo>
                    <a:pt x="596437" y="1219181"/>
                  </a:moveTo>
                  <a:lnTo>
                    <a:pt x="549826" y="1217346"/>
                  </a:lnTo>
                  <a:lnTo>
                    <a:pt x="504195" y="1211934"/>
                  </a:lnTo>
                  <a:lnTo>
                    <a:pt x="459679" y="1203081"/>
                  </a:lnTo>
                  <a:lnTo>
                    <a:pt x="416409" y="1190920"/>
                  </a:lnTo>
                  <a:lnTo>
                    <a:pt x="374518" y="1175588"/>
                  </a:lnTo>
                  <a:lnTo>
                    <a:pt x="334139" y="1157221"/>
                  </a:lnTo>
                  <a:lnTo>
                    <a:pt x="295404" y="1135953"/>
                  </a:lnTo>
                  <a:lnTo>
                    <a:pt x="258445" y="1111921"/>
                  </a:lnTo>
                  <a:lnTo>
                    <a:pt x="223396" y="1085260"/>
                  </a:lnTo>
                  <a:lnTo>
                    <a:pt x="190389" y="1056105"/>
                  </a:lnTo>
                  <a:lnTo>
                    <a:pt x="159556" y="1024593"/>
                  </a:lnTo>
                  <a:lnTo>
                    <a:pt x="131030" y="990858"/>
                  </a:lnTo>
                  <a:lnTo>
                    <a:pt x="104944" y="955035"/>
                  </a:lnTo>
                  <a:lnTo>
                    <a:pt x="81431" y="917262"/>
                  </a:lnTo>
                  <a:lnTo>
                    <a:pt x="60622" y="877672"/>
                  </a:lnTo>
                  <a:lnTo>
                    <a:pt x="42651" y="836402"/>
                  </a:lnTo>
                  <a:lnTo>
                    <a:pt x="27650" y="793587"/>
                  </a:lnTo>
                  <a:lnTo>
                    <a:pt x="15752" y="749363"/>
                  </a:lnTo>
                  <a:lnTo>
                    <a:pt x="7089" y="703865"/>
                  </a:lnTo>
                  <a:lnTo>
                    <a:pt x="1794" y="657229"/>
                  </a:lnTo>
                  <a:lnTo>
                    <a:pt x="0" y="609589"/>
                  </a:lnTo>
                  <a:lnTo>
                    <a:pt x="1192873" y="609591"/>
                  </a:lnTo>
                  <a:lnTo>
                    <a:pt x="1191079" y="657229"/>
                  </a:lnTo>
                  <a:lnTo>
                    <a:pt x="1185784" y="703865"/>
                  </a:lnTo>
                  <a:lnTo>
                    <a:pt x="1177121" y="749363"/>
                  </a:lnTo>
                  <a:lnTo>
                    <a:pt x="1165223" y="793588"/>
                  </a:lnTo>
                  <a:lnTo>
                    <a:pt x="1150222" y="836403"/>
                  </a:lnTo>
                  <a:lnTo>
                    <a:pt x="1132251" y="877673"/>
                  </a:lnTo>
                  <a:lnTo>
                    <a:pt x="1111442" y="917262"/>
                  </a:lnTo>
                  <a:lnTo>
                    <a:pt x="1087929" y="955036"/>
                  </a:lnTo>
                  <a:lnTo>
                    <a:pt x="1061843" y="990858"/>
                  </a:lnTo>
                  <a:lnTo>
                    <a:pt x="1033317" y="1024593"/>
                  </a:lnTo>
                  <a:lnTo>
                    <a:pt x="1002484" y="1056106"/>
                  </a:lnTo>
                  <a:lnTo>
                    <a:pt x="969477" y="1085261"/>
                  </a:lnTo>
                  <a:lnTo>
                    <a:pt x="934428" y="1111922"/>
                  </a:lnTo>
                  <a:lnTo>
                    <a:pt x="897469" y="1135954"/>
                  </a:lnTo>
                  <a:lnTo>
                    <a:pt x="858734" y="1157221"/>
                  </a:lnTo>
                  <a:lnTo>
                    <a:pt x="818355" y="1175589"/>
                  </a:lnTo>
                  <a:lnTo>
                    <a:pt x="776464" y="1190921"/>
                  </a:lnTo>
                  <a:lnTo>
                    <a:pt x="733194" y="1203081"/>
                  </a:lnTo>
                  <a:lnTo>
                    <a:pt x="688678" y="1211935"/>
                  </a:lnTo>
                  <a:lnTo>
                    <a:pt x="643048" y="1217347"/>
                  </a:lnTo>
                  <a:lnTo>
                    <a:pt x="596437" y="1219181"/>
                  </a:lnTo>
                  <a:close/>
                </a:path>
              </a:pathLst>
            </a:custGeom>
            <a:solidFill>
              <a:srgbClr val="D44C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7068198" y="3588291"/>
              <a:ext cx="5123815" cy="145415"/>
            </a:xfrm>
            <a:custGeom>
              <a:rect l="l" t="t" r="r" b="b"/>
              <a:pathLst>
                <a:path w="5123815" h="145414">
                  <a:moveTo>
                    <a:pt x="5123801" y="145084"/>
                  </a:moveTo>
                  <a:lnTo>
                    <a:pt x="0" y="145084"/>
                  </a:lnTo>
                  <a:lnTo>
                    <a:pt x="0" y="0"/>
                  </a:lnTo>
                  <a:lnTo>
                    <a:pt x="5123801" y="0"/>
                  </a:lnTo>
                  <a:lnTo>
                    <a:pt x="5123801" y="145084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7516773" y="1926457"/>
            <a:ext cx="83566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15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681390" y="3964961"/>
            <a:ext cx="281749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994535"/>
              </a:tabLst>
            </a:pPr>
            <a:r>
              <a:rPr sz="51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r>
              <a:rPr sz="515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1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15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关键材料突破进展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482091" y="4861534"/>
            <a:ext cx="810260" cy="810260"/>
            <a:chOff x="4482091" y="4861534"/>
            <a:chExt cx="810260" cy="810260"/>
          </a:xfrm>
        </p:grpSpPr>
        <p:sp>
          <p:nvSpPr>
            <p:cNvPr id="3" name="object 3"/>
            <p:cNvSpPr/>
            <p:nvPr/>
          </p:nvSpPr>
          <p:spPr>
            <a:xfrm>
              <a:off x="4482091" y="4861534"/>
              <a:ext cx="810260" cy="810260"/>
            </a:xfrm>
            <a:custGeom>
              <a:rect l="l" t="t" r="r" b="b"/>
              <a:pathLst>
                <a:path w="810260" h="810260">
                  <a:moveTo>
                    <a:pt x="810236" y="405118"/>
                  </a:moveTo>
                  <a:lnTo>
                    <a:pt x="0" y="405118"/>
                  </a:lnTo>
                  <a:lnTo>
                    <a:pt x="2726" y="357872"/>
                  </a:lnTo>
                  <a:lnTo>
                    <a:pt x="10700" y="312227"/>
                  </a:lnTo>
                  <a:lnTo>
                    <a:pt x="23619" y="268488"/>
                  </a:lnTo>
                  <a:lnTo>
                    <a:pt x="41178" y="226957"/>
                  </a:lnTo>
                  <a:lnTo>
                    <a:pt x="63073" y="187938"/>
                  </a:lnTo>
                  <a:lnTo>
                    <a:pt x="89001" y="151736"/>
                  </a:lnTo>
                  <a:lnTo>
                    <a:pt x="118658" y="118655"/>
                  </a:lnTo>
                  <a:lnTo>
                    <a:pt x="151739" y="88999"/>
                  </a:lnTo>
                  <a:lnTo>
                    <a:pt x="187941" y="63071"/>
                  </a:lnTo>
                  <a:lnTo>
                    <a:pt x="226960" y="41176"/>
                  </a:lnTo>
                  <a:lnTo>
                    <a:pt x="268491" y="23617"/>
                  </a:lnTo>
                  <a:lnTo>
                    <a:pt x="312232" y="10699"/>
                  </a:lnTo>
                  <a:lnTo>
                    <a:pt x="357882" y="2725"/>
                  </a:lnTo>
                  <a:lnTo>
                    <a:pt x="405118" y="0"/>
                  </a:lnTo>
                  <a:lnTo>
                    <a:pt x="452365" y="2725"/>
                  </a:lnTo>
                  <a:lnTo>
                    <a:pt x="498009" y="10699"/>
                  </a:lnTo>
                  <a:lnTo>
                    <a:pt x="541749" y="23618"/>
                  </a:lnTo>
                  <a:lnTo>
                    <a:pt x="583279" y="41177"/>
                  </a:lnTo>
                  <a:lnTo>
                    <a:pt x="622297" y="63072"/>
                  </a:lnTo>
                  <a:lnTo>
                    <a:pt x="658499" y="89000"/>
                  </a:lnTo>
                  <a:lnTo>
                    <a:pt x="691580" y="118657"/>
                  </a:lnTo>
                  <a:lnTo>
                    <a:pt x="721236" y="151738"/>
                  </a:lnTo>
                  <a:lnTo>
                    <a:pt x="747164" y="187939"/>
                  </a:lnTo>
                  <a:lnTo>
                    <a:pt x="769059" y="226958"/>
                  </a:lnTo>
                  <a:lnTo>
                    <a:pt x="786618" y="268489"/>
                  </a:lnTo>
                  <a:lnTo>
                    <a:pt x="799536" y="312228"/>
                  </a:lnTo>
                  <a:lnTo>
                    <a:pt x="807510" y="357873"/>
                  </a:lnTo>
                  <a:lnTo>
                    <a:pt x="810236" y="405118"/>
                  </a:lnTo>
                  <a:close/>
                </a:path>
                <a:path w="810260" h="810260">
                  <a:moveTo>
                    <a:pt x="405118" y="810236"/>
                  </a:moveTo>
                  <a:lnTo>
                    <a:pt x="357872" y="807510"/>
                  </a:lnTo>
                  <a:lnTo>
                    <a:pt x="312228" y="799536"/>
                  </a:lnTo>
                  <a:lnTo>
                    <a:pt x="268488" y="786618"/>
                  </a:lnTo>
                  <a:lnTo>
                    <a:pt x="226957" y="769059"/>
                  </a:lnTo>
                  <a:lnTo>
                    <a:pt x="187939" y="747164"/>
                  </a:lnTo>
                  <a:lnTo>
                    <a:pt x="151737" y="721236"/>
                  </a:lnTo>
                  <a:lnTo>
                    <a:pt x="118656" y="691579"/>
                  </a:lnTo>
                  <a:lnTo>
                    <a:pt x="88999" y="658498"/>
                  </a:lnTo>
                  <a:lnTo>
                    <a:pt x="63072" y="622297"/>
                  </a:lnTo>
                  <a:lnTo>
                    <a:pt x="41176" y="583278"/>
                  </a:lnTo>
                  <a:lnTo>
                    <a:pt x="23617" y="541747"/>
                  </a:lnTo>
                  <a:lnTo>
                    <a:pt x="10699" y="498007"/>
                  </a:lnTo>
                  <a:lnTo>
                    <a:pt x="2725" y="452363"/>
                  </a:lnTo>
                  <a:lnTo>
                    <a:pt x="0" y="405118"/>
                  </a:lnTo>
                  <a:lnTo>
                    <a:pt x="810236" y="405118"/>
                  </a:lnTo>
                  <a:lnTo>
                    <a:pt x="807510" y="452363"/>
                  </a:lnTo>
                  <a:lnTo>
                    <a:pt x="799536" y="498008"/>
                  </a:lnTo>
                  <a:lnTo>
                    <a:pt x="786618" y="541747"/>
                  </a:lnTo>
                  <a:lnTo>
                    <a:pt x="769059" y="583278"/>
                  </a:lnTo>
                  <a:lnTo>
                    <a:pt x="747163" y="622297"/>
                  </a:lnTo>
                  <a:lnTo>
                    <a:pt x="721236" y="658498"/>
                  </a:lnTo>
                  <a:lnTo>
                    <a:pt x="691579" y="691579"/>
                  </a:lnTo>
                  <a:lnTo>
                    <a:pt x="658498" y="721236"/>
                  </a:lnTo>
                  <a:lnTo>
                    <a:pt x="622296" y="747164"/>
                  </a:lnTo>
                  <a:lnTo>
                    <a:pt x="583278" y="769059"/>
                  </a:lnTo>
                  <a:lnTo>
                    <a:pt x="541747" y="786618"/>
                  </a:lnTo>
                  <a:lnTo>
                    <a:pt x="498007" y="799536"/>
                  </a:lnTo>
                  <a:lnTo>
                    <a:pt x="452363" y="807510"/>
                  </a:lnTo>
                  <a:lnTo>
                    <a:pt x="405118" y="810236"/>
                  </a:lnTo>
                  <a:close/>
                </a:path>
              </a:pathLst>
            </a:custGeom>
            <a:solidFill>
              <a:srgbClr val="FFA74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73181" y="5051049"/>
              <a:ext cx="428625" cy="431800"/>
            </a:xfrm>
            <a:custGeom>
              <a:rect l="l" t="t" r="r" b="b"/>
              <a:pathLst>
                <a:path w="428625" h="431800">
                  <a:moveTo>
                    <a:pt x="213163" y="431208"/>
                  </a:moveTo>
                  <a:lnTo>
                    <a:pt x="165464" y="424708"/>
                  </a:lnTo>
                  <a:lnTo>
                    <a:pt x="124781" y="410409"/>
                  </a:lnTo>
                  <a:lnTo>
                    <a:pt x="96455" y="396109"/>
                  </a:lnTo>
                  <a:lnTo>
                    <a:pt x="85826" y="389609"/>
                  </a:lnTo>
                  <a:lnTo>
                    <a:pt x="95060" y="379597"/>
                  </a:lnTo>
                  <a:lnTo>
                    <a:pt x="115375" y="348410"/>
                  </a:lnTo>
                  <a:lnTo>
                    <a:pt x="135690" y="294321"/>
                  </a:lnTo>
                  <a:lnTo>
                    <a:pt x="144924" y="215603"/>
                  </a:lnTo>
                  <a:lnTo>
                    <a:pt x="135749" y="134975"/>
                  </a:lnTo>
                  <a:lnTo>
                    <a:pt x="115565" y="81005"/>
                  </a:lnTo>
                  <a:lnTo>
                    <a:pt x="95381" y="50767"/>
                  </a:lnTo>
                  <a:lnTo>
                    <a:pt x="86206" y="41338"/>
                  </a:lnTo>
                  <a:lnTo>
                    <a:pt x="95404" y="34849"/>
                  </a:lnTo>
                  <a:lnTo>
                    <a:pt x="121222" y="20651"/>
                  </a:lnTo>
                  <a:lnTo>
                    <a:pt x="161295" y="6453"/>
                  </a:lnTo>
                  <a:lnTo>
                    <a:pt x="213163" y="0"/>
                  </a:lnTo>
                  <a:lnTo>
                    <a:pt x="265087" y="6459"/>
                  </a:lnTo>
                  <a:lnTo>
                    <a:pt x="305175" y="20669"/>
                  </a:lnTo>
                  <a:lnTo>
                    <a:pt x="331001" y="34879"/>
                  </a:lnTo>
                  <a:lnTo>
                    <a:pt x="340102" y="41303"/>
                  </a:lnTo>
                  <a:lnTo>
                    <a:pt x="331089" y="52844"/>
                  </a:lnTo>
                  <a:lnTo>
                    <a:pt x="311262" y="86602"/>
                  </a:lnTo>
                  <a:lnTo>
                    <a:pt x="291434" y="141287"/>
                  </a:lnTo>
                  <a:lnTo>
                    <a:pt x="282422" y="215603"/>
                  </a:lnTo>
                  <a:lnTo>
                    <a:pt x="291442" y="293509"/>
                  </a:lnTo>
                  <a:lnTo>
                    <a:pt x="311287" y="347770"/>
                  </a:lnTo>
                  <a:lnTo>
                    <a:pt x="331133" y="379505"/>
                  </a:lnTo>
                  <a:lnTo>
                    <a:pt x="340153" y="389835"/>
                  </a:lnTo>
                  <a:lnTo>
                    <a:pt x="329797" y="396299"/>
                  </a:lnTo>
                  <a:lnTo>
                    <a:pt x="301955" y="410521"/>
                  </a:lnTo>
                  <a:lnTo>
                    <a:pt x="261465" y="424743"/>
                  </a:lnTo>
                  <a:lnTo>
                    <a:pt x="213163" y="431208"/>
                  </a:lnTo>
                  <a:close/>
                </a:path>
                <a:path w="428625" h="431800">
                  <a:moveTo>
                    <a:pt x="72514" y="375415"/>
                  </a:moveTo>
                  <a:lnTo>
                    <a:pt x="61181" y="367411"/>
                  </a:lnTo>
                  <a:lnTo>
                    <a:pt x="36253" y="340814"/>
                  </a:lnTo>
                  <a:lnTo>
                    <a:pt x="11329" y="291746"/>
                  </a:lnTo>
                  <a:lnTo>
                    <a:pt x="0" y="216330"/>
                  </a:lnTo>
                  <a:lnTo>
                    <a:pt x="11205" y="140197"/>
                  </a:lnTo>
                  <a:lnTo>
                    <a:pt x="35859" y="89584"/>
                  </a:lnTo>
                  <a:lnTo>
                    <a:pt x="60512" y="61448"/>
                  </a:lnTo>
                  <a:lnTo>
                    <a:pt x="71718" y="52746"/>
                  </a:lnTo>
                  <a:lnTo>
                    <a:pt x="80100" y="61448"/>
                  </a:lnTo>
                  <a:lnTo>
                    <a:pt x="98540" y="89584"/>
                  </a:lnTo>
                  <a:lnTo>
                    <a:pt x="116981" y="140197"/>
                  </a:lnTo>
                  <a:lnTo>
                    <a:pt x="125363" y="216330"/>
                  </a:lnTo>
                  <a:lnTo>
                    <a:pt x="117103" y="291753"/>
                  </a:lnTo>
                  <a:lnTo>
                    <a:pt x="98934" y="340820"/>
                  </a:lnTo>
                  <a:lnTo>
                    <a:pt x="80769" y="367413"/>
                  </a:lnTo>
                  <a:lnTo>
                    <a:pt x="72514" y="375415"/>
                  </a:lnTo>
                  <a:close/>
                </a:path>
                <a:path w="428625" h="431800">
                  <a:moveTo>
                    <a:pt x="353794" y="375415"/>
                  </a:moveTo>
                  <a:lnTo>
                    <a:pt x="345540" y="367411"/>
                  </a:lnTo>
                  <a:lnTo>
                    <a:pt x="327384" y="340814"/>
                  </a:lnTo>
                  <a:lnTo>
                    <a:pt x="309231" y="291746"/>
                  </a:lnTo>
                  <a:lnTo>
                    <a:pt x="300979" y="216330"/>
                  </a:lnTo>
                  <a:lnTo>
                    <a:pt x="309359" y="140703"/>
                  </a:lnTo>
                  <a:lnTo>
                    <a:pt x="327794" y="91203"/>
                  </a:lnTo>
                  <a:lnTo>
                    <a:pt x="346229" y="64179"/>
                  </a:lnTo>
                  <a:lnTo>
                    <a:pt x="354608" y="55982"/>
                  </a:lnTo>
                  <a:lnTo>
                    <a:pt x="366082" y="64179"/>
                  </a:lnTo>
                  <a:lnTo>
                    <a:pt x="391324" y="91203"/>
                  </a:lnTo>
                  <a:lnTo>
                    <a:pt x="416566" y="140703"/>
                  </a:lnTo>
                  <a:lnTo>
                    <a:pt x="428040" y="216330"/>
                  </a:lnTo>
                  <a:lnTo>
                    <a:pt x="416436" y="291753"/>
                  </a:lnTo>
                  <a:lnTo>
                    <a:pt x="390911" y="340820"/>
                  </a:lnTo>
                  <a:lnTo>
                    <a:pt x="365392" y="367413"/>
                  </a:lnTo>
                  <a:lnTo>
                    <a:pt x="353794" y="3754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智能</a:t>
            </a:r>
            <a:r>
              <a:rPr spc="-50"/>
              <a:t>化</a:t>
            </a: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通过集成微处理器、存储器等部件，实现传感器的自校准、自诊断、自适应等功能，提高传感器的智能化水平。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/>
              <a:t>微型</a:t>
            </a:r>
            <a:r>
              <a:rPr spc="-50"/>
              <a:t>化</a:t>
            </a:r>
          </a:p>
          <a:p>
            <a:pPr marL="12700" marR="195580">
              <a:lnSpc>
                <a:spcPct val="120000"/>
              </a:lnSpc>
              <a:spcBef>
                <a:spcPts val="1210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采用先进的微纳加工技术，制造微型化传感器，降低传感器体积和重量，提高传感器的便携性和可穿戴性。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/>
              <a:t>多功能</a:t>
            </a:r>
            <a:r>
              <a:rPr spc="-50"/>
              <a:t>化</a:t>
            </a:r>
          </a:p>
          <a:p>
            <a:pPr marL="12700" marR="195580">
              <a:lnSpc>
                <a:spcPct val="120000"/>
              </a:lnSpc>
              <a:spcBef>
                <a:spcPts val="1210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将多种传感器功能集成于一体，实现一器多用的功能，满足复杂应</a:t>
            </a:r>
            <a:r>
              <a:rPr sz="1500" b="0" spc="-10">
                <a:solidFill>
                  <a:srgbClr val="000000"/>
                </a:solidFill>
                <a:latin typeface="微软雅黑"/>
                <a:cs typeface="微软雅黑"/>
              </a:rPr>
              <a:t>用场景的需求。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82092" y="1560134"/>
            <a:ext cx="810260" cy="810260"/>
            <a:chOff x="4482092" y="1560134"/>
            <a:chExt cx="810260" cy="810260"/>
          </a:xfrm>
        </p:grpSpPr>
        <p:sp>
          <p:nvSpPr>
            <p:cNvPr id="7" name="object 7"/>
            <p:cNvSpPr/>
            <p:nvPr/>
          </p:nvSpPr>
          <p:spPr>
            <a:xfrm>
              <a:off x="4482092" y="1560134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810236"/>
                  </a:moveTo>
                  <a:lnTo>
                    <a:pt x="357871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4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8"/>
                  </a:lnTo>
                  <a:lnTo>
                    <a:pt x="41176" y="226957"/>
                  </a:lnTo>
                  <a:lnTo>
                    <a:pt x="63072" y="187938"/>
                  </a:lnTo>
                  <a:lnTo>
                    <a:pt x="89000" y="151737"/>
                  </a:lnTo>
                  <a:lnTo>
                    <a:pt x="118656" y="118655"/>
                  </a:lnTo>
                  <a:lnTo>
                    <a:pt x="151737" y="88999"/>
                  </a:lnTo>
                  <a:lnTo>
                    <a:pt x="187939" y="63071"/>
                  </a:lnTo>
                  <a:lnTo>
                    <a:pt x="226957" y="41176"/>
                  </a:lnTo>
                  <a:lnTo>
                    <a:pt x="268488" y="23617"/>
                  </a:lnTo>
                  <a:lnTo>
                    <a:pt x="312228" y="10699"/>
                  </a:lnTo>
                  <a:lnTo>
                    <a:pt x="357872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6" y="10699"/>
                  </a:lnTo>
                  <a:lnTo>
                    <a:pt x="541746" y="23617"/>
                  </a:lnTo>
                  <a:lnTo>
                    <a:pt x="583277" y="41176"/>
                  </a:lnTo>
                  <a:lnTo>
                    <a:pt x="622296" y="63072"/>
                  </a:lnTo>
                  <a:lnTo>
                    <a:pt x="658497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8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6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696603" y="1793308"/>
              <a:ext cx="345440" cy="344805"/>
            </a:xfrm>
            <a:custGeom>
              <a:rect l="l" t="t" r="r" b="b"/>
              <a:pathLst>
                <a:path w="345439" h="344805">
                  <a:moveTo>
                    <a:pt x="30526" y="176678"/>
                  </a:moveTo>
                  <a:lnTo>
                    <a:pt x="18221" y="161290"/>
                  </a:lnTo>
                  <a:lnTo>
                    <a:pt x="8565" y="143463"/>
                  </a:lnTo>
                  <a:lnTo>
                    <a:pt x="2258" y="123901"/>
                  </a:lnTo>
                  <a:lnTo>
                    <a:pt x="0" y="103304"/>
                  </a:lnTo>
                  <a:lnTo>
                    <a:pt x="8099" y="63095"/>
                  </a:lnTo>
                  <a:lnTo>
                    <a:pt x="30185" y="30259"/>
                  </a:lnTo>
                  <a:lnTo>
                    <a:pt x="62941" y="8118"/>
                  </a:lnTo>
                  <a:lnTo>
                    <a:pt x="103051" y="0"/>
                  </a:lnTo>
                  <a:lnTo>
                    <a:pt x="123780" y="2229"/>
                  </a:lnTo>
                  <a:lnTo>
                    <a:pt x="143326" y="8511"/>
                  </a:lnTo>
                  <a:lnTo>
                    <a:pt x="161081" y="18231"/>
                  </a:lnTo>
                  <a:lnTo>
                    <a:pt x="176439" y="30778"/>
                  </a:lnTo>
                  <a:lnTo>
                    <a:pt x="30526" y="176678"/>
                  </a:lnTo>
                  <a:close/>
                </a:path>
                <a:path w="345439" h="344805">
                  <a:moveTo>
                    <a:pt x="111671" y="206006"/>
                  </a:moveTo>
                  <a:lnTo>
                    <a:pt x="91240" y="205258"/>
                  </a:lnTo>
                  <a:lnTo>
                    <a:pt x="71227" y="200479"/>
                  </a:lnTo>
                  <a:lnTo>
                    <a:pt x="52387" y="191776"/>
                  </a:lnTo>
                  <a:lnTo>
                    <a:pt x="74533" y="170521"/>
                  </a:lnTo>
                  <a:lnTo>
                    <a:pt x="122267" y="122873"/>
                  </a:lnTo>
                  <a:lnTo>
                    <a:pt x="169756" y="74978"/>
                  </a:lnTo>
                  <a:lnTo>
                    <a:pt x="191168" y="52982"/>
                  </a:lnTo>
                  <a:lnTo>
                    <a:pt x="199897" y="72062"/>
                  </a:lnTo>
                  <a:lnTo>
                    <a:pt x="204458" y="92234"/>
                  </a:lnTo>
                  <a:lnTo>
                    <a:pt x="204850" y="112815"/>
                  </a:lnTo>
                  <a:lnTo>
                    <a:pt x="201074" y="133120"/>
                  </a:lnTo>
                  <a:lnTo>
                    <a:pt x="189983" y="143842"/>
                  </a:lnTo>
                  <a:lnTo>
                    <a:pt x="166139" y="167579"/>
                  </a:lnTo>
                  <a:lnTo>
                    <a:pt x="142436" y="191462"/>
                  </a:lnTo>
                  <a:lnTo>
                    <a:pt x="131765" y="202618"/>
                  </a:lnTo>
                  <a:lnTo>
                    <a:pt x="111671" y="206006"/>
                  </a:lnTo>
                  <a:close/>
                </a:path>
                <a:path w="345439" h="344805">
                  <a:moveTo>
                    <a:pt x="288173" y="323897"/>
                  </a:moveTo>
                  <a:lnTo>
                    <a:pt x="275457" y="322776"/>
                  </a:lnTo>
                  <a:lnTo>
                    <a:pt x="266202" y="318297"/>
                  </a:lnTo>
                  <a:lnTo>
                    <a:pt x="148649" y="220908"/>
                  </a:lnTo>
                  <a:lnTo>
                    <a:pt x="220301" y="149257"/>
                  </a:lnTo>
                  <a:lnTo>
                    <a:pt x="317146" y="267367"/>
                  </a:lnTo>
                  <a:lnTo>
                    <a:pt x="321474" y="276770"/>
                  </a:lnTo>
                  <a:lnTo>
                    <a:pt x="322809" y="289269"/>
                  </a:lnTo>
                  <a:lnTo>
                    <a:pt x="322569" y="300193"/>
                  </a:lnTo>
                  <a:lnTo>
                    <a:pt x="322174" y="304872"/>
                  </a:lnTo>
                  <a:lnTo>
                    <a:pt x="340084" y="322781"/>
                  </a:lnTo>
                  <a:lnTo>
                    <a:pt x="304264" y="322781"/>
                  </a:lnTo>
                  <a:lnTo>
                    <a:pt x="299420" y="323340"/>
                  </a:lnTo>
                  <a:lnTo>
                    <a:pt x="288173" y="323897"/>
                  </a:lnTo>
                  <a:close/>
                </a:path>
                <a:path w="345439" h="344805">
                  <a:moveTo>
                    <a:pt x="328329" y="344618"/>
                  </a:moveTo>
                  <a:lnTo>
                    <a:pt x="304264" y="322781"/>
                  </a:lnTo>
                  <a:lnTo>
                    <a:pt x="340084" y="322781"/>
                  </a:lnTo>
                  <a:lnTo>
                    <a:pt x="345125" y="327823"/>
                  </a:lnTo>
                  <a:lnTo>
                    <a:pt x="328329" y="3446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482092" y="3221071"/>
            <a:ext cx="810260" cy="810260"/>
            <a:chOff x="4482092" y="3221071"/>
            <a:chExt cx="810260" cy="810260"/>
          </a:xfrm>
        </p:grpSpPr>
        <p:sp>
          <p:nvSpPr>
            <p:cNvPr id="10" name="object 10"/>
            <p:cNvSpPr/>
            <p:nvPr/>
          </p:nvSpPr>
          <p:spPr>
            <a:xfrm>
              <a:off x="4482092" y="3221071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0"/>
                  </a:moveTo>
                  <a:close/>
                </a:path>
                <a:path w="810260" h="810260">
                  <a:moveTo>
                    <a:pt x="405117" y="810236"/>
                  </a:moveTo>
                  <a:lnTo>
                    <a:pt x="357872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3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7"/>
                  </a:lnTo>
                  <a:lnTo>
                    <a:pt x="41177" y="226956"/>
                  </a:lnTo>
                  <a:lnTo>
                    <a:pt x="63072" y="187938"/>
                  </a:lnTo>
                  <a:lnTo>
                    <a:pt x="89000" y="151736"/>
                  </a:lnTo>
                  <a:lnTo>
                    <a:pt x="118656" y="118655"/>
                  </a:lnTo>
                  <a:lnTo>
                    <a:pt x="151738" y="88999"/>
                  </a:lnTo>
                  <a:lnTo>
                    <a:pt x="187939" y="63071"/>
                  </a:lnTo>
                  <a:lnTo>
                    <a:pt x="226958" y="41176"/>
                  </a:lnTo>
                  <a:lnTo>
                    <a:pt x="268489" y="23617"/>
                  </a:lnTo>
                  <a:lnTo>
                    <a:pt x="312229" y="10699"/>
                  </a:lnTo>
                  <a:lnTo>
                    <a:pt x="357874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7" y="10699"/>
                  </a:lnTo>
                  <a:lnTo>
                    <a:pt x="541747" y="23617"/>
                  </a:lnTo>
                  <a:lnTo>
                    <a:pt x="583278" y="41176"/>
                  </a:lnTo>
                  <a:lnTo>
                    <a:pt x="622296" y="63072"/>
                  </a:lnTo>
                  <a:lnTo>
                    <a:pt x="658498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7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7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763536" y="3406733"/>
              <a:ext cx="276225" cy="424815"/>
            </a:xfrm>
            <a:custGeom>
              <a:rect l="l" t="t" r="r" b="b"/>
              <a:pathLst>
                <a:path w="276225" h="424814">
                  <a:moveTo>
                    <a:pt x="169711" y="84848"/>
                  </a:moveTo>
                  <a:lnTo>
                    <a:pt x="153199" y="81514"/>
                  </a:lnTo>
                  <a:lnTo>
                    <a:pt x="139714" y="72421"/>
                  </a:lnTo>
                  <a:lnTo>
                    <a:pt x="130621" y="58936"/>
                  </a:lnTo>
                  <a:lnTo>
                    <a:pt x="127287" y="42424"/>
                  </a:lnTo>
                  <a:lnTo>
                    <a:pt x="130621" y="25912"/>
                  </a:lnTo>
                  <a:lnTo>
                    <a:pt x="139714" y="12427"/>
                  </a:lnTo>
                  <a:lnTo>
                    <a:pt x="153199" y="3334"/>
                  </a:lnTo>
                  <a:lnTo>
                    <a:pt x="169711" y="0"/>
                  </a:lnTo>
                  <a:lnTo>
                    <a:pt x="186223" y="3334"/>
                  </a:lnTo>
                  <a:lnTo>
                    <a:pt x="199708" y="12427"/>
                  </a:lnTo>
                  <a:lnTo>
                    <a:pt x="208801" y="25912"/>
                  </a:lnTo>
                  <a:lnTo>
                    <a:pt x="212135" y="42424"/>
                  </a:lnTo>
                  <a:lnTo>
                    <a:pt x="208801" y="58936"/>
                  </a:lnTo>
                  <a:lnTo>
                    <a:pt x="199708" y="72421"/>
                  </a:lnTo>
                  <a:lnTo>
                    <a:pt x="186223" y="81514"/>
                  </a:lnTo>
                  <a:lnTo>
                    <a:pt x="169711" y="84848"/>
                  </a:lnTo>
                  <a:close/>
                </a:path>
                <a:path w="276225" h="424814">
                  <a:moveTo>
                    <a:pt x="42424" y="233348"/>
                  </a:moveTo>
                  <a:lnTo>
                    <a:pt x="0" y="233348"/>
                  </a:lnTo>
                  <a:lnTo>
                    <a:pt x="0" y="127287"/>
                  </a:lnTo>
                  <a:lnTo>
                    <a:pt x="87819" y="74679"/>
                  </a:lnTo>
                  <a:lnTo>
                    <a:pt x="92817" y="71936"/>
                  </a:lnTo>
                  <a:lnTo>
                    <a:pt x="98770" y="70318"/>
                  </a:lnTo>
                  <a:lnTo>
                    <a:pt x="112040" y="70318"/>
                  </a:lnTo>
                  <a:lnTo>
                    <a:pt x="152264" y="94434"/>
                  </a:lnTo>
                  <a:lnTo>
                    <a:pt x="181590" y="123880"/>
                  </a:lnTo>
                  <a:lnTo>
                    <a:pt x="183861" y="127287"/>
                  </a:lnTo>
                  <a:lnTo>
                    <a:pt x="84849" y="127287"/>
                  </a:lnTo>
                  <a:lnTo>
                    <a:pt x="42452" y="148485"/>
                  </a:lnTo>
                  <a:lnTo>
                    <a:pt x="42424" y="233348"/>
                  </a:lnTo>
                  <a:close/>
                </a:path>
                <a:path w="276225" h="424814">
                  <a:moveTo>
                    <a:pt x="87634" y="74772"/>
                  </a:moveTo>
                  <a:lnTo>
                    <a:pt x="87804" y="74679"/>
                  </a:lnTo>
                  <a:lnTo>
                    <a:pt x="87634" y="74772"/>
                  </a:lnTo>
                  <a:close/>
                </a:path>
                <a:path w="276225" h="424814">
                  <a:moveTo>
                    <a:pt x="63636" y="424258"/>
                  </a:moveTo>
                  <a:lnTo>
                    <a:pt x="21212" y="424258"/>
                  </a:lnTo>
                  <a:lnTo>
                    <a:pt x="84849" y="127287"/>
                  </a:lnTo>
                  <a:lnTo>
                    <a:pt x="183861" y="127287"/>
                  </a:lnTo>
                  <a:lnTo>
                    <a:pt x="197994" y="148485"/>
                  </a:lnTo>
                  <a:lnTo>
                    <a:pt x="148499" y="148485"/>
                  </a:lnTo>
                  <a:lnTo>
                    <a:pt x="133636" y="197287"/>
                  </a:lnTo>
                  <a:lnTo>
                    <a:pt x="190910" y="254560"/>
                  </a:lnTo>
                  <a:lnTo>
                    <a:pt x="190910" y="261984"/>
                  </a:lnTo>
                  <a:lnTo>
                    <a:pt x="113485" y="261984"/>
                  </a:lnTo>
                  <a:lnTo>
                    <a:pt x="63636" y="424258"/>
                  </a:lnTo>
                  <a:close/>
                </a:path>
                <a:path w="276225" h="424814">
                  <a:moveTo>
                    <a:pt x="275772" y="212121"/>
                  </a:moveTo>
                  <a:lnTo>
                    <a:pt x="212347" y="212121"/>
                  </a:lnTo>
                  <a:lnTo>
                    <a:pt x="203057" y="210739"/>
                  </a:lnTo>
                  <a:lnTo>
                    <a:pt x="193707" y="206951"/>
                  </a:lnTo>
                  <a:lnTo>
                    <a:pt x="185352" y="201293"/>
                  </a:lnTo>
                  <a:lnTo>
                    <a:pt x="179045" y="194303"/>
                  </a:lnTo>
                  <a:lnTo>
                    <a:pt x="148499" y="148485"/>
                  </a:lnTo>
                  <a:lnTo>
                    <a:pt x="197994" y="148485"/>
                  </a:lnTo>
                  <a:lnTo>
                    <a:pt x="212135" y="169697"/>
                  </a:lnTo>
                  <a:lnTo>
                    <a:pt x="275772" y="169697"/>
                  </a:lnTo>
                  <a:lnTo>
                    <a:pt x="275772" y="212121"/>
                  </a:lnTo>
                  <a:close/>
                </a:path>
                <a:path w="276225" h="424814">
                  <a:moveTo>
                    <a:pt x="190910" y="424258"/>
                  </a:moveTo>
                  <a:lnTo>
                    <a:pt x="148485" y="424258"/>
                  </a:lnTo>
                  <a:lnTo>
                    <a:pt x="148485" y="296984"/>
                  </a:lnTo>
                  <a:lnTo>
                    <a:pt x="113485" y="261984"/>
                  </a:lnTo>
                  <a:lnTo>
                    <a:pt x="190910" y="261984"/>
                  </a:lnTo>
                  <a:lnTo>
                    <a:pt x="190910" y="4242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932439" y="2491844"/>
            <a:ext cx="2724785" cy="2423795"/>
            <a:chOff x="932439" y="2491844"/>
            <a:chExt cx="2724785" cy="2423795"/>
          </a:xfrm>
        </p:grpSpPr>
        <p:sp>
          <p:nvSpPr>
            <p:cNvPr id="13" name="object 13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1986430" y="2347183"/>
                  </a:moveTo>
                  <a:lnTo>
                    <a:pt x="662143" y="2347183"/>
                  </a:lnTo>
                  <a:lnTo>
                    <a:pt x="0" y="1173591"/>
                  </a:ln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close/>
                </a:path>
              </a:pathLst>
            </a:custGeom>
            <a:solidFill>
              <a:srgbClr val="FFFB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0" y="1173591"/>
                  </a:move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lnTo>
                    <a:pt x="662143" y="2347183"/>
                  </a:lnTo>
                  <a:lnTo>
                    <a:pt x="0" y="1173591"/>
                  </a:lnTo>
                  <a:close/>
                </a:path>
              </a:pathLst>
            </a:custGeom>
            <a:ln w="76200">
              <a:solidFill>
                <a:srgbClr val="FF6C1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655515" y="3001353"/>
              <a:ext cx="1278890" cy="1195705"/>
            </a:xfrm>
            <a:custGeom>
              <a:rect l="l" t="t" r="r" b="b"/>
              <a:pathLst>
                <a:path w="1278889" h="1195704">
                  <a:moveTo>
                    <a:pt x="1278621" y="478075"/>
                  </a:moveTo>
                  <a:lnTo>
                    <a:pt x="0" y="478075"/>
                  </a:lnTo>
                  <a:lnTo>
                    <a:pt x="0" y="358557"/>
                  </a:lnTo>
                  <a:lnTo>
                    <a:pt x="639310" y="0"/>
                  </a:lnTo>
                  <a:lnTo>
                    <a:pt x="1278621" y="358557"/>
                  </a:lnTo>
                  <a:lnTo>
                    <a:pt x="1278621" y="478075"/>
                  </a:lnTo>
                  <a:close/>
                </a:path>
                <a:path w="1278889" h="1195704">
                  <a:moveTo>
                    <a:pt x="1150759" y="1075671"/>
                  </a:moveTo>
                  <a:lnTo>
                    <a:pt x="127862" y="1075671"/>
                  </a:lnTo>
                  <a:lnTo>
                    <a:pt x="127862" y="478075"/>
                  </a:lnTo>
                  <a:lnTo>
                    <a:pt x="383586" y="478075"/>
                  </a:lnTo>
                  <a:lnTo>
                    <a:pt x="383586" y="956152"/>
                  </a:lnTo>
                  <a:lnTo>
                    <a:pt x="1150759" y="956152"/>
                  </a:lnTo>
                  <a:lnTo>
                    <a:pt x="1150759" y="1075671"/>
                  </a:lnTo>
                  <a:close/>
                </a:path>
                <a:path w="1278889" h="1195704">
                  <a:moveTo>
                    <a:pt x="767173" y="956152"/>
                  </a:moveTo>
                  <a:lnTo>
                    <a:pt x="511448" y="956152"/>
                  </a:lnTo>
                  <a:lnTo>
                    <a:pt x="511448" y="478075"/>
                  </a:lnTo>
                  <a:lnTo>
                    <a:pt x="767173" y="478075"/>
                  </a:lnTo>
                  <a:lnTo>
                    <a:pt x="767173" y="956152"/>
                  </a:lnTo>
                  <a:close/>
                </a:path>
                <a:path w="1278889" h="1195704">
                  <a:moveTo>
                    <a:pt x="1150759" y="956152"/>
                  </a:moveTo>
                  <a:lnTo>
                    <a:pt x="895035" y="956152"/>
                  </a:lnTo>
                  <a:lnTo>
                    <a:pt x="895035" y="478075"/>
                  </a:lnTo>
                  <a:lnTo>
                    <a:pt x="1150759" y="478075"/>
                  </a:lnTo>
                  <a:lnTo>
                    <a:pt x="1150759" y="956152"/>
                  </a:lnTo>
                  <a:close/>
                </a:path>
                <a:path w="1278889" h="1195704">
                  <a:moveTo>
                    <a:pt x="1278621" y="1195189"/>
                  </a:moveTo>
                  <a:lnTo>
                    <a:pt x="0" y="1195189"/>
                  </a:lnTo>
                  <a:lnTo>
                    <a:pt x="0" y="1075671"/>
                  </a:lnTo>
                  <a:lnTo>
                    <a:pt x="1278621" y="1075671"/>
                  </a:lnTo>
                  <a:lnTo>
                    <a:pt x="1278621" y="1195189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智能化、微型化方向探索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https://d.book118.com/456001233124010100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国内传感器行业报告</vt:lpstr>
      <vt:lpstr>PowerPoint Presentation</vt:lpstr>
      <vt:lpstr>行业概述与发展趋势</vt:lpstr>
      <vt:lpstr>传感器定义及分类</vt:lpstr>
      <vt:lpstr>行业发展历程回顾</vt:lpstr>
      <vt:lpstr>市场规模与增长趋势</vt:lpstr>
      <vt:lpstr>政策法规影响因素</vt:lpstr>
      <vt:lpstr>主要厂商竞争格局分析</vt:lpstr>
      <vt:lpstr>国内外厂商对比评价</vt:lpstr>
      <vt:lpstr>市场份额分布情况</vt:lpstr>
      <vt:lpstr>核心竞争力剖析</vt:lpstr>
      <vt:lpstr>合作与兼并收购动态</vt:lpstr>
      <vt:lpstr>技术创新及前沿应用探讨</vt:lpstr>
      <vt:lpstr>新型传感器技术原理简介</vt:lpstr>
      <vt:lpstr>关键材料突破进展</vt:lpstr>
      <vt:lpstr>智能化、微型化方向探索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2024-09-24T14:40:17.524</cp:lastPrinted>
  <dcterms:created xsi:type="dcterms:W3CDTF">2024-09-24T06:40:17Z</dcterms:created>
  <dcterms:modified xsi:type="dcterms:W3CDTF">2024-09-24T06:40:18Z</dcterms:modified>
</cp:coreProperties>
</file>