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FA580-89CF-48DE-9A83-32880D61B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F252C-151C-4486-A8E0-C315C567F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D6D2C-69B2-4C2B-94FB-76709A987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292EC-9213-4C52-8CC7-0264D9AD6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45F6FF-17C9-4373-9610-17BA000BF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2E6F8D-CED0-4353-93EF-E048D3AC2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7BCF2B-34AF-4CC0-B18A-DA787BA5C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1B48C-3F76-4BB6-BE7E-158715E18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5E03B-3828-44A4-A80D-7529536C9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F24C0-6C67-43FC-9157-1B494E460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FE491-3F6A-42B8-A8DD-254AA617E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05011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中国汽车财务资金分析报告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财务业绩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包括新车和二手车的销售，是公司主要的收入来源。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汽车销售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提供贷款、保险等服务，帮助消费者购买汽车。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汽车金融服务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提供汽车维修、保养等服务，满足消费者日常维护需求。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汽车维修与保养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包括汽车配件销售、汽车租赁等业务，增加公司的收入来源。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其他业务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业务构成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公司销售的汽车品牌和型号多样化，满足不同消费者的需求。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汽车产品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金融服务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维修与保养服务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公司提供各种汽车金融服务，如贷款、保险等，帮助消费者实现购车愿望。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公司提供专业的汽车维修和保养服务，确保车辆性能良好。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公司还提供汽车配件销售、汽车租赁等附加服务，提升客户体验。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85800" cy="5588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5525" y="1669708"/>
            <a:ext cx="5229225" cy="3819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中国汽车财务资金分析报告显示，总营收在2020年因受多种因素影响有所下降，同比降低45.72%，随后2021年回升28.30%，至2022年继续微增1.29%。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总营收详情数据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41312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41017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41189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42086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41672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53089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52794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52966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53863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534502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64867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64572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64743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65640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65227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6644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63495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6521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7418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7004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75175" y="249285"/>
            <a:ext cx="1000354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总资产详情数据</a:t>
            </a:r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85800" cy="558800"/>
          </a:xfrm>
          <a:prstGeom prst="rect">
            <a:avLst/>
          </a:prstGeom>
        </p:spPr>
      </p:pic>
      <p:sp>
        <p:nvSpPr>
          <p:cNvPr id="24" name="TextBox 24"/>
          <p:cNvSpPr txBox="1"/>
          <p:nvPr/>
        </p:nvSpPr>
        <p:spPr>
          <a:xfrm>
            <a:off x="824110" y="4953952"/>
            <a:ext cx="10520522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中国汽车财务资金在2020年出现小幅下滑后，2021年回升，2022年又出现下滑，但整体保持稳定。</a:t>
            </a:r>
          </a:p>
        </p:txBody>
      </p:sp>
      <p:graphicFrame>
        <p:nvGraphicFramePr>
          <p:cNvPr id="25" name="Table 25"/>
          <p:cNvGraphicFramePr>
            <a:graphicFrameLocks noGrp="1"/>
          </p:cNvGraphicFramePr>
          <p:nvPr/>
        </p:nvGraphicFramePr>
        <p:xfrm>
          <a:off x="6457950" y="1390650"/>
          <a:ext cx="2130771" cy="438912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710257"/>
                <a:gridCol w="710257"/>
                <a:gridCol w="710257"/>
              </a:tblGrid>
              <a:tr h="254000">
                <a:tc>
                  <a:txBody>
                    <a:bodyPr vert="horz" wrap="square" rtlCol="0" anchor="t" anchorCtr="0"/>
                    <a:lstStyle/>
                    <a:p>
                      <a:pPr algn="ctr">
                        <a:defRPr/>
                      </a:pPr>
                      <a:r>
                        <a:rPr lang="en-US"/>
                        <a:t>时间</a:t>
                      </a:r>
                      <a:endParaRPr lang="en-US" sz="1100"/>
                    </a:p>
                  </a:txBody>
                  <a:tcPr>
                    <a:lnL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 rtlCol="0" anchor="t" anchorCtr="0"/>
                    <a:lstStyle/>
                    <a:p>
                      <a:pPr algn="ctr">
                        <a:defRPr/>
                      </a:pPr>
                      <a:r>
                        <a:rPr lang="en-US"/>
                        <a:t>总资产（亿人民币）</a:t>
                      </a:r>
                      <a:endParaRPr lang="en-US" sz="1100"/>
                    </a:p>
                  </a:txBody>
                  <a:tcPr>
                    <a:lnL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 rtlCol="0" anchor="t" anchorCtr="0"/>
                    <a:lstStyle/>
                    <a:p>
                      <a:pPr algn="ctr">
                        <a:defRPr/>
                      </a:pPr>
                      <a:r>
                        <a:rPr lang="en-US"/>
                        <a:t>同比(%)</a:t>
                      </a:r>
                      <a:endParaRPr lang="en-US" sz="1100"/>
                    </a:p>
                  </a:txBody>
                  <a:tcPr>
                    <a:lnL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54000">
                <a:tc>
                  <a:txBody>
                    <a:bodyPr vert="horz" wrap="square" rtlCol="0" anchor="t" anchorCtr="0"/>
                    <a:lstStyle/>
                    <a:p>
                      <a:pPr algn="ctr">
                        <a:defRPr/>
                      </a:pPr>
                      <a:r>
                        <a:rPr lang="en-US"/>
                        <a:t>2018FY</a:t>
                      </a:r>
                      <a:endParaRPr lang="en-US" sz="1100"/>
                    </a:p>
                  </a:txBody>
                  <a:tcPr>
                    <a:lnL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 rtlCol="0" anchor="t" anchorCtr="0"/>
                    <a:lstStyle/>
                    <a:p>
                      <a:pPr algn="ctr">
                        <a:defRPr/>
                      </a:pPr>
                      <a:r>
                        <a:rPr lang="en-US"/>
                        <a:t>--</a:t>
                      </a:r>
                      <a:endParaRPr lang="en-US" sz="1100"/>
                    </a:p>
                  </a:txBody>
                  <a:tcPr>
                    <a:lnL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 rtlCol="0" anchor="t" anchorCtr="0"/>
                    <a:lstStyle/>
                    <a:p>
                      <a:pPr algn="ctr">
                        <a:defRPr/>
                      </a:pPr>
                      <a:r>
                        <a:rPr lang="en-US"/>
                        <a:t>--</a:t>
                      </a:r>
                      <a:endParaRPr lang="en-US" sz="1100"/>
                    </a:p>
                  </a:txBody>
                  <a:tcPr>
                    <a:lnL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54000">
                <a:tc>
                  <a:txBody>
                    <a:bodyPr vert="horz" wrap="square" rtlCol="0" anchor="t" anchorCtr="0"/>
                    <a:lstStyle/>
                    <a:p>
                      <a:pPr algn="ctr">
                        <a:defRPr/>
                      </a:pPr>
                      <a:r>
                        <a:rPr lang="en-US"/>
                        <a:t>2019FY</a:t>
                      </a:r>
                      <a:endParaRPr lang="en-US" sz="1100"/>
                    </a:p>
                  </a:txBody>
                  <a:tcPr>
                    <a:lnL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 rtlCol="0" anchor="t" anchorCtr="0"/>
                    <a:lstStyle/>
                    <a:p>
                      <a:pPr algn="ctr">
                        <a:defRPr/>
                      </a:pPr>
                      <a:r>
                        <a:rPr lang="en-US"/>
                        <a:t>3.23</a:t>
                      </a:r>
                      <a:endParaRPr lang="en-US" sz="1100"/>
                    </a:p>
                  </a:txBody>
                  <a:tcPr>
                    <a:lnL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 rtlCol="0" anchor="t" anchorCtr="0"/>
                    <a:lstStyle/>
                    <a:p>
                      <a:pPr algn="ctr">
                        <a:defRPr/>
                      </a:pPr>
                      <a:r>
                        <a:rPr lang="en-US"/>
                        <a:t>--</a:t>
                      </a:r>
                      <a:endParaRPr lang="en-US" sz="1100"/>
                    </a:p>
                  </a:txBody>
                  <a:tcPr>
                    <a:lnL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54000">
                <a:tc>
                  <a:txBody>
                    <a:bodyPr vert="horz" wrap="square" rtlCol="0" anchor="t" anchorCtr="0"/>
                    <a:lstStyle/>
                    <a:p>
                      <a:pPr algn="ctr">
                        <a:defRPr/>
                      </a:pPr>
                      <a:r>
                        <a:rPr lang="en-US"/>
                        <a:t>2020FY</a:t>
                      </a:r>
                      <a:endParaRPr lang="en-US" sz="1100"/>
                    </a:p>
                  </a:txBody>
                  <a:tcPr>
                    <a:lnL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 rtlCol="0" anchor="t" anchorCtr="0"/>
                    <a:lstStyle/>
                    <a:p>
                      <a:pPr algn="ctr">
                        <a:defRPr/>
                      </a:pPr>
                      <a:r>
                        <a:rPr lang="en-US"/>
                        <a:t>3.15</a:t>
                      </a:r>
                      <a:endParaRPr lang="en-US" sz="1100"/>
                    </a:p>
                  </a:txBody>
                  <a:tcPr>
                    <a:lnL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 rtlCol="0" anchor="t" anchorCtr="0"/>
                    <a:lstStyle/>
                    <a:p>
                      <a:pPr algn="ctr">
                        <a:defRPr/>
                      </a:pPr>
                      <a:r>
                        <a:rPr lang="en-US"/>
                        <a:t>-2.25</a:t>
                      </a:r>
                      <a:endParaRPr lang="en-US" sz="1100"/>
                    </a:p>
                  </a:txBody>
                  <a:tcPr>
                    <a:lnL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54000">
                <a:tc>
                  <a:txBody>
                    <a:bodyPr vert="horz" wrap="square" rtlCol="0" anchor="t" anchorCtr="0"/>
                    <a:lstStyle/>
                    <a:p>
                      <a:pPr algn="ctr">
                        <a:defRPr/>
                      </a:pPr>
                      <a:r>
                        <a:rPr lang="en-US"/>
                        <a:t>2021FY</a:t>
                      </a:r>
                      <a:endParaRPr lang="en-US" sz="1100"/>
                    </a:p>
                  </a:txBody>
                  <a:tcPr>
                    <a:lnL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 rtlCol="0" anchor="t" anchorCtr="0"/>
                    <a:lstStyle/>
                    <a:p>
                      <a:pPr algn="ctr">
                        <a:defRPr/>
                      </a:pPr>
                      <a:r>
                        <a:rPr lang="en-US"/>
                        <a:t>3.44</a:t>
                      </a:r>
                      <a:endParaRPr lang="en-US" sz="1100"/>
                    </a:p>
                  </a:txBody>
                  <a:tcPr>
                    <a:lnL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 rtlCol="0" anchor="t" anchorCtr="0"/>
                    <a:lstStyle/>
                    <a:p>
                      <a:pPr algn="ctr">
                        <a:defRPr/>
                      </a:pPr>
                      <a:r>
                        <a:rPr lang="en-US"/>
                        <a:t>+9.05</a:t>
                      </a:r>
                      <a:endParaRPr lang="en-US" sz="1100"/>
                    </a:p>
                  </a:txBody>
                  <a:tcPr>
                    <a:lnL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54000">
                <a:tc>
                  <a:txBody>
                    <a:bodyPr vert="horz" wrap="square" rtlCol="0" anchor="t" anchorCtr="0"/>
                    <a:lstStyle/>
                    <a:p>
                      <a:pPr algn="ctr">
                        <a:defRPr/>
                      </a:pPr>
                      <a:r>
                        <a:rPr lang="en-US"/>
                        <a:t>2022FY</a:t>
                      </a:r>
                      <a:endParaRPr lang="en-US" sz="1100"/>
                    </a:p>
                  </a:txBody>
                  <a:tcPr>
                    <a:lnL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 rtlCol="0" anchor="t" anchorCtr="0"/>
                    <a:lstStyle/>
                    <a:p>
                      <a:pPr algn="ctr">
                        <a:defRPr/>
                      </a:pPr>
                      <a:r>
                        <a:rPr lang="en-US"/>
                        <a:t>3.12</a:t>
                      </a:r>
                      <a:endParaRPr lang="en-US" sz="1100"/>
                    </a:p>
                  </a:txBody>
                  <a:tcPr>
                    <a:lnL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 rtlCol="0" anchor="t" anchorCtr="0"/>
                    <a:lstStyle/>
                    <a:p>
                      <a:pPr algn="ctr">
                        <a:defRPr/>
                      </a:pPr>
                      <a:r>
                        <a:rPr lang="en-US"/>
                        <a:t>-9.33</a:t>
                      </a:r>
                      <a:endParaRPr lang="en-US" sz="1100"/>
                    </a:p>
                  </a:txBody>
                  <a:tcPr>
                    <a:lnL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286" cap="flat" cmpd="sng" algn="ctr">
                      <a:solidFill>
                        <a:schemeClr val="dk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175525" y="1669708"/>
            <a:ext cx="5233077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：从表中数据可以看出，2019年至2022年，中国汽车的经营现金流波动较大，2019年为负值，2020年大幅提升，2021年有所下降，2022年再次大幅提升。因此，中国汽车财务资金状况存在一定的波动性，但总体呈现向好趋势。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85800" cy="5588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经营现金流详情数据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净利润质量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合并净利润的质量受到企业产品结构、成本费用和税收政策等多种因素的影响。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合并净利润增长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合并净利润呈现出稳步增长的态势，表明企业盈利能力不断增强。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净利润结构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合并净利润主要由主营业务利润和其他业务利润两部分构成，其中主营业务利润占据较大比重。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合并净利润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https://d.book118.com/456005011021010051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2024-09-16T18:37:53.938</cp:lastPrinted>
  <dcterms:created xsi:type="dcterms:W3CDTF">2024-09-16T10:37:53Z</dcterms:created>
  <dcterms:modified xsi:type="dcterms:W3CDTF">2024-09-16T10:37:55Z</dcterms:modified>
</cp:coreProperties>
</file>