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3222217-77FA-4425-A183-C29FB78BA3F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550983-5217-427E-A251-D8B4148BB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586D9-4773-48F1-83A7-949CA926D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661CEE-FE93-4FD6-9207-73F1BD1A9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4404C2-4D0D-40F3-A3BA-3557AB2A02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4926B8-8C96-4384-892A-6BDDC2A169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BD4B45-405E-4AAE-B523-8A279FB160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4ABA08-5F7D-4C8A-8312-150F068A08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C20F01-C632-45CD-B5D3-B6437D850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6ED7F2-914C-4800-9BAD-91693098B9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3ED85B-9C75-4514-9AD6-53C7D63B6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AF43A3-55E8-41B2-9265-060444AA1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8E1BFF5-E276-4A84-9599-0DC0514893F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7A948CC-FF38-4D9F-93BE-E08D992294C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023120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学生心理健康管理法则</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学生心理健康管理法则</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心理健康评估与干预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学生心理健康管理策略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心理健康教育与培训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心理健康危机处理与干预</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学生心理健康管理法则</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学生心理健康管理的重要性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学生心理健康管理是保障学生身心健康、促进全面发展的重要举措。通过科学的心理健康管理，能够帮助学生更好地适应学习和生活，在成长过程中更加健康、快乐。</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理解学生心理健康</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心理健康是指个体在心理上的稳定状态</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心理健康的定义</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学生心理健康具有敏感性和脆弱性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学生心理健康的特点</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学业压力</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考试压力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作业压力</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社交压力</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同学关系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社交活动</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心理健康影响因素</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家庭因素</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家庭关系稳定与否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家庭成员心理状况</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帮助学生建立健康心理</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倾听学生的心声，提供情感上的支持</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提供支持和倾听</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培养学生解决问题、应对困难的能力</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教授解决问题的技能</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引导学生主动向老师或专业人士寻求帮助</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鼓励学生寻求帮助</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心理健康管理策略</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除了以上方法外，还可以通过定期心理健康教育、建立心理咨询服务平台等途径，全方位促进学生心理健康的发展。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心理健康评估与干预</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常用的心理健康评估工具</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健康评估工具是为了帮助评估个体的心理健康状况而设计的工具。通过使用这些工具，可以更准确地了解一个人的心理问题和需求。评估工具可以是问卷调查、心理测试等多种形式，有助于识别潜在的心理健康问题。在进行评估时，需要根据具体情况选择适合的工具，并遵循专业的评估流程。</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如何进行评估</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确定评估的具体目标和内容</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明确评估目的</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根据评估对象和需求选择适用的工具</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选择合适的评估工具</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获取个体的相关信息和数据</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收集必要信息</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干预策略</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尊重个体需求、综合考虑因素</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心理健康干预的原则</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比较常用干预方法的优缺点</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不同干预方法的比较</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根据具体情况制定个性化的干预计划</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个体化干预方案</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预防心理问题</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提高心理健康意识、学习调适方法</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心理健康教育的重要性</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制定健康生活方式、建立支持系统</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预防心理问题的策略</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通过宣传活动普及心理健康知识</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心理健康宣传活动</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提供心理支持</a:t>
            </a:r>
            <a:endParaRPr lang="en-US" sz="3600" b="0" strike="noStrike" spc="-1">
              <a:solidFill>
                <a:schemeClr val="dk1"/>
              </a:solidFill>
              <a:latin typeface="Arial"/>
            </a:endParaRPr>
          </a:p>
        </p:txBody>
      </p:sp>
      <p:sp>
        <p:nvSpPr>
          <p:cNvPr id="15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向个体提供心理健康咨询和支持</a:t>
            </a:r>
            <a:endParaRPr lang="en-US" sz="2000" b="0" strike="noStrike" spc="-1">
              <a:solidFill>
                <a:srgbClr val="000000"/>
              </a:solidFill>
              <a:latin typeface="Arial"/>
            </a:endParaRPr>
          </a:p>
        </p:txBody>
      </p:sp>
      <p:sp>
        <p:nvSpPr>
          <p:cNvPr id="15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提供心理咨询服务</a:t>
            </a:r>
            <a:endParaRPr lang="en-US" sz="3000" b="0" strike="noStrike" spc="-1">
              <a:solidFill>
                <a:srgbClr val="000000"/>
              </a:solidFill>
              <a:latin typeface="Arial"/>
            </a:endParaRPr>
          </a:p>
        </p:txBody>
      </p:sp>
      <p:sp>
        <p:nvSpPr>
          <p:cNvPr id="15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组建专业的心理支持团队，开展心理援助工作</a:t>
            </a:r>
            <a:endParaRPr lang="en-US" sz="2000" b="0" strike="noStrike" spc="-1">
              <a:solidFill>
                <a:srgbClr val="000000"/>
              </a:solidFill>
              <a:latin typeface="Arial"/>
            </a:endParaRPr>
          </a:p>
        </p:txBody>
      </p:sp>
      <p:sp>
        <p:nvSpPr>
          <p:cNvPr id="16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心理支持团队的建设</a:t>
            </a:r>
            <a:endParaRPr lang="en-US" sz="3000" b="0" strike="noStrike" spc="-1">
              <a:solidFill>
                <a:srgbClr val="000000"/>
              </a:solidFill>
              <a:latin typeface="Arial"/>
            </a:endParaRPr>
          </a:p>
        </p:txBody>
      </p:sp>
      <p:sp>
        <p:nvSpPr>
          <p:cNvPr id="16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学生心理健康管理策略</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制定心理健康管理计划</a:t>
            </a:r>
            <a:endParaRPr lang="en-US" sz="3500" b="0" strike="noStrike" spc="-1">
              <a:solidFill>
                <a:srgbClr val="000000"/>
              </a:solidFill>
              <a:latin typeface="Arial"/>
            </a:endParaRPr>
          </a:p>
        </p:txBody>
      </p:sp>
      <p:sp>
        <p:nvSpPr>
          <p:cNvPr id="16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制定个性化的心理健康计划是帮助学生有效管理情绪和压力的重要步骤。通过设定明确的目标和制定可行的行动计划，学生可以更好地规划并实施自己的心理健康管理策略。</a:t>
            </a:r>
            <a:endParaRPr lang="en-US" sz="25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利用心理健康资源</a:t>
            </a:r>
            <a:endParaRPr lang="en-US" sz="3600" b="0" strike="noStrike" spc="-1">
              <a:solidFill>
                <a:schemeClr val="dk1"/>
              </a:solidFill>
              <a:latin typeface="Arial"/>
            </a:endParaRPr>
          </a:p>
        </p:txBody>
      </p:sp>
      <p:sp>
        <p:nvSpPr>
          <p:cNvPr id="17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学生可以通过学校提供的心理健康服务获得支持和帮助，包括心理咨询、心理教育等。</a:t>
            </a:r>
            <a:endParaRPr lang="en-US" sz="1500" b="0" strike="noStrike" spc="-1">
              <a:solidFill>
                <a:srgbClr val="000000"/>
              </a:solidFill>
              <a:latin typeface="Arial"/>
            </a:endParaRPr>
          </a:p>
        </p:txBody>
      </p:sp>
      <p:sp>
        <p:nvSpPr>
          <p:cNvPr id="17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学校心理健康资源的整合和利用</a:t>
            </a:r>
            <a:endParaRPr lang="en-US" sz="2200" b="0" strike="noStrike" spc="-1">
              <a:solidFill>
                <a:srgbClr val="000000"/>
              </a:solidFill>
              <a:latin typeface="Arial"/>
            </a:endParaRPr>
          </a:p>
        </p:txBody>
      </p:sp>
      <p:sp>
        <p:nvSpPr>
          <p:cNvPr id="17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除了学校，学生还可以利用社区资源，如心理健康机构、心理健康活动等，来维护自己的心理健康。</a:t>
            </a:r>
            <a:endParaRPr lang="en-US" sz="1500" b="0" strike="noStrike" spc="-1">
              <a:solidFill>
                <a:srgbClr val="000000"/>
              </a:solidFill>
              <a:latin typeface="Arial"/>
            </a:endParaRPr>
          </a:p>
        </p:txBody>
      </p:sp>
      <p:sp>
        <p:nvSpPr>
          <p:cNvPr id="17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社区心理健康资源的获取途径</a:t>
            </a:r>
            <a:endParaRPr lang="en-US" sz="2200" b="0" strike="noStrike" spc="-1">
              <a:solidFill>
                <a:srgbClr val="000000"/>
              </a:solidFill>
              <a:latin typeface="Arial"/>
            </a:endParaRPr>
          </a:p>
        </p:txBody>
      </p:sp>
      <p:sp>
        <p:nvSpPr>
          <p:cNvPr id="17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开展心理健康促进项目</a:t>
            </a:r>
            <a:endParaRPr lang="en-US" sz="2200" b="0" strike="noStrike" spc="-1">
              <a:solidFill>
                <a:srgbClr val="000000"/>
              </a:solidFill>
              <a:latin typeface="Arial"/>
            </a:endParaRPr>
          </a:p>
        </p:txBody>
      </p:sp>
      <p:sp>
        <p:nvSpPr>
          <p:cNvPr id="18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组织心理健康自助小组，让学生分享彼此的情感和经历，获得支持和理解。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开展心理健康培训班，提高学生的心理健康意识和应对能力。</a:t>
            </a:r>
            <a:endParaRPr lang="en-US" sz="1500" b="0" strike="noStrike" spc="-1">
              <a:solidFill>
                <a:srgbClr val="000000"/>
              </a:solidFill>
              <a:latin typeface="Arial"/>
            </a:endParaRPr>
          </a:p>
        </p:txBody>
      </p:sp>
      <p:sp>
        <p:nvSpPr>
          <p:cNvPr id="18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培养积极心态</a:t>
            </a:r>
            <a:endParaRPr lang="en-US" sz="2200" b="0" strike="noStrike" spc="-1">
              <a:solidFill>
                <a:srgbClr val="000000"/>
              </a:solidFill>
              <a:latin typeface="Arial"/>
            </a:endParaRPr>
          </a:p>
        </p:txBody>
      </p:sp>
      <p:sp>
        <p:nvSpPr>
          <p:cNvPr id="18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积极心态是心理健康的重要保障，学校可以倡导积极心理学，引导学生树立积极的人生态度。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通过心理训练和心理辅导，培养学生的心理韧性，提升他们的逆境应对能力。</a:t>
            </a:r>
            <a:endParaRPr lang="en-US" sz="1500" b="0" strike="noStrike" spc="-1">
              <a:solidFill>
                <a:srgbClr val="000000"/>
              </a:solidFill>
              <a:latin typeface="Arial"/>
            </a:endParaRPr>
          </a:p>
        </p:txBody>
      </p:sp>
      <p:sp>
        <p:nvSpPr>
          <p:cNvPr id="18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促进学生心理健康</a:t>
            </a:r>
            <a:endParaRPr lang="en-US" sz="3600" b="0" strike="noStrike" spc="-1">
              <a:solidFill>
                <a:schemeClr val="dk1"/>
              </a:solidFill>
              <a:latin typeface="Arial"/>
            </a:endParaRPr>
          </a:p>
        </p:txBody>
      </p:sp>
      <p:sp>
        <p:nvSpPr>
          <p:cNvPr id="18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举办心理健康宣传活动</a:t>
            </a:r>
            <a:endParaRPr lang="en-US" sz="2200" b="0" strike="noStrike" spc="-1">
              <a:solidFill>
                <a:srgbClr val="000000"/>
              </a:solidFill>
              <a:latin typeface="Arial"/>
            </a:endParaRPr>
          </a:p>
        </p:txBody>
      </p:sp>
      <p:sp>
        <p:nvSpPr>
          <p:cNvPr id="19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通过举办各类主题活动，向学生普及心理健康知识，提升他们对心理健康的重视。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组织心理健康讲座、展览等，引导学生关注心理健康问题。</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培养积极心态</a:t>
            </a:r>
            <a:endParaRPr lang="en-US" sz="3600" b="0" strike="noStrike" spc="-1">
              <a:solidFill>
                <a:schemeClr val="dk1"/>
              </a:solidFill>
              <a:latin typeface="Arial"/>
            </a:endParaRPr>
          </a:p>
        </p:txBody>
      </p:sp>
      <p:sp>
        <p:nvSpPr>
          <p:cNvPr id="1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积极心态可以让学生更好地面对挑战和困难，保持乐观的心态有助于提升心理健康水平。</a:t>
            </a:r>
            <a:endParaRPr lang="en-US" sz="2000" b="0" strike="noStrike" spc="-1">
              <a:solidFill>
                <a:srgbClr val="000000"/>
              </a:solidFill>
              <a:latin typeface="Arial"/>
            </a:endParaRPr>
          </a:p>
        </p:txBody>
      </p:sp>
      <p:sp>
        <p:nvSpPr>
          <p:cNvPr id="1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积极心态的重要性</a:t>
            </a:r>
            <a:endParaRPr lang="en-US" sz="3000" b="0" strike="noStrike" spc="-1">
              <a:solidFill>
                <a:srgbClr val="000000"/>
              </a:solidFill>
              <a:latin typeface="Arial"/>
            </a:endParaRPr>
          </a:p>
        </p:txBody>
      </p:sp>
      <p:sp>
        <p:nvSpPr>
          <p:cNvPr id="1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鼓励学生树立成功的信念，学会接受挑战和失败，通过自我激励和正面心态面对生活。</a:t>
            </a:r>
            <a:endParaRPr lang="en-US" sz="2000" b="0" strike="noStrike" spc="-1">
              <a:solidFill>
                <a:srgbClr val="000000"/>
              </a:solidFill>
              <a:latin typeface="Arial"/>
            </a:endParaRPr>
          </a:p>
        </p:txBody>
      </p:sp>
      <p:sp>
        <p:nvSpPr>
          <p:cNvPr id="1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培养积极心态的方法</a:t>
            </a:r>
            <a:endParaRPr lang="en-US" sz="3000" b="0" strike="noStrike" spc="-1">
              <a:solidFill>
                <a:srgbClr val="000000"/>
              </a:solidFill>
              <a:latin typeface="Arial"/>
            </a:endParaRPr>
          </a:p>
        </p:txBody>
      </p:sp>
      <p:sp>
        <p:nvSpPr>
          <p:cNvPr id="20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https://d.book118.com/456023120013010104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学生心理健康管理法则</vt:lpstr>
      <vt:lpstr>目录</vt:lpstr>
      <vt:lpstr>第1章 学生心理健康管理法则</vt:lpstr>
      <vt:lpstr> </vt:lpstr>
      <vt:lpstr>理解学生心理健康</vt:lpstr>
      <vt:lpstr>心理健康影响因素</vt:lpstr>
      <vt:lpstr>帮助学生建立健康心理</vt:lpstr>
      <vt:lpstr>心理健康管理策略</vt:lpstr>
      <vt:lpstr>第2章 心理健康评估与干预</vt:lpstr>
      <vt:lpstr> </vt:lpstr>
      <vt:lpstr>如何进行评估</vt:lpstr>
      <vt:lpstr>干预策略</vt:lpstr>
      <vt:lpstr>预防心理问题</vt:lpstr>
      <vt:lpstr>提供心理支持</vt:lpstr>
      <vt:lpstr>第3章 学生心理健康管理策略</vt:lpstr>
      <vt:lpstr> </vt:lpstr>
      <vt:lpstr>利用心理健康资源</vt:lpstr>
      <vt:lpstr>促进学生心理健康</vt:lpstr>
      <vt:lpstr>培养积极心态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2024-09-29T14:54:30.083</cp:lastPrinted>
  <dcterms:created xsi:type="dcterms:W3CDTF">2024-09-29T06:54:30Z</dcterms:created>
  <dcterms:modified xsi:type="dcterms:W3CDTF">2024-09-29T06:54:32Z</dcterms:modified>
</cp:coreProperties>
</file>