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250D0A-DB1E-402E-A018-1CAA3F29D8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AF20D0-4DC7-498F-A9B6-8C4DE0FD6C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245C18-CF01-46E5-9199-647765E8D8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9630CB-B746-401F-A248-C500C1D9F6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B0B88DD-6493-4B90-8B08-215B7C5A09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4A4A377-EA6E-42EF-8340-77AF9E6864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32AEA6F-05F2-46E0-9461-4A16A3B2BF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FE6A03-9273-4463-9E36-461B1A8B57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0C9ADD-DD2D-48C9-84CB-E84411703B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253A43-424F-4EEE-85C6-E78178FB87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7A229E-9A11-4C1D-99CF-E1DD4E3383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6023120032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:&lt;XXX&gt;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2024-01-11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审计学课内综合实训报告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审计流程与技术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实训总结与反思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实训概述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321" r="5321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掌握审计基本流程和技巧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培养团队协作精神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培养问题解决能力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通过实训，使学生能够全面了解和掌握审计的基本流程和相关技巧，提高审计实践能力。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通过小组合作的形式，培养学生的团队协作精神，提高沟通与协调能力。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通过解决模拟的审计问题，培养学生的问题解决能力，提高分析和判断能力。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实训目标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995231" y="2619756"/>
            <a:ext cx="399288" cy="154495"/>
          </a:xfrm>
          <a:custGeom>
            <a:rect l="l" t="t" r="r" b="b"/>
            <a:pathLst>
              <a:path w="21216" h="20708">
                <a:moveTo>
                  <a:pt x="1330" y="19753"/>
                </a:moveTo>
                <a:cubicBezTo>
                  <a:pt x="2564" y="21600"/>
                  <a:pt x="4162" y="20692"/>
                  <a:pt x="4961" y="17693"/>
                </a:cubicBezTo>
                <a:lnTo>
                  <a:pt x="5011" y="17511"/>
                </a:lnTo>
                <a:lnTo>
                  <a:pt x="21216" y="4080"/>
                </a:lnTo>
                <a:lnTo>
                  <a:pt x="20841" y="0"/>
                </a:lnTo>
                <a:lnTo>
                  <a:pt x="4098" y="7952"/>
                </a:lnTo>
                <a:cubicBezTo>
                  <a:pt x="2812" y="6028"/>
                  <a:pt x="1144" y="7103"/>
                  <a:pt x="382" y="10348"/>
                </a:cubicBezTo>
                <a:cubicBezTo>
                  <a:pt x="-384" y="13604"/>
                  <a:pt x="39" y="17822"/>
                  <a:pt x="1330" y="19753"/>
                </a:cubicBezTo>
                <a:cubicBezTo>
                  <a:pt x="1330" y="19753"/>
                  <a:pt x="1330" y="19753"/>
                  <a:pt x="1330" y="1975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417731" y="2063687"/>
            <a:ext cx="1240346" cy="962406"/>
          </a:xfrm>
          <a:custGeom>
            <a:rect l="l" t="t" r="r" b="b"/>
            <a:pathLst>
              <a:path w="21600" h="21600">
                <a:moveTo>
                  <a:pt x="10801" y="0"/>
                </a:moveTo>
                <a:cubicBezTo>
                  <a:pt x="4845" y="0"/>
                  <a:pt x="0" y="6244"/>
                  <a:pt x="0" y="13917"/>
                </a:cubicBezTo>
                <a:cubicBezTo>
                  <a:pt x="0" y="16592"/>
                  <a:pt x="592" y="19193"/>
                  <a:pt x="1714" y="21439"/>
                </a:cubicBezTo>
                <a:lnTo>
                  <a:pt x="1794" y="21600"/>
                </a:lnTo>
                <a:lnTo>
                  <a:pt x="3127" y="21600"/>
                </a:lnTo>
                <a:lnTo>
                  <a:pt x="4906" y="19306"/>
                </a:lnTo>
                <a:lnTo>
                  <a:pt x="4061" y="18215"/>
                </a:lnTo>
                <a:lnTo>
                  <a:pt x="2388" y="20369"/>
                </a:lnTo>
                <a:lnTo>
                  <a:pt x="2326" y="20233"/>
                </a:lnTo>
                <a:cubicBezTo>
                  <a:pt x="1460" y="18314"/>
                  <a:pt x="1004" y="16131"/>
                  <a:pt x="1004" y="13917"/>
                </a:cubicBezTo>
                <a:cubicBezTo>
                  <a:pt x="1004" y="13853"/>
                  <a:pt x="1005" y="13791"/>
                  <a:pt x="1009" y="13726"/>
                </a:cubicBezTo>
                <a:lnTo>
                  <a:pt x="1018" y="13477"/>
                </a:lnTo>
                <a:lnTo>
                  <a:pt x="3260" y="13477"/>
                </a:lnTo>
                <a:lnTo>
                  <a:pt x="3260" y="11934"/>
                </a:lnTo>
                <a:lnTo>
                  <a:pt x="1134" y="11932"/>
                </a:lnTo>
                <a:lnTo>
                  <a:pt x="1152" y="11789"/>
                </a:lnTo>
                <a:cubicBezTo>
                  <a:pt x="1424" y="9725"/>
                  <a:pt x="2099" y="7766"/>
                  <a:pt x="3102" y="6124"/>
                </a:cubicBezTo>
                <a:lnTo>
                  <a:pt x="3168" y="6015"/>
                </a:lnTo>
                <a:lnTo>
                  <a:pt x="4705" y="8001"/>
                </a:lnTo>
                <a:lnTo>
                  <a:pt x="5553" y="6910"/>
                </a:lnTo>
                <a:lnTo>
                  <a:pt x="3975" y="4872"/>
                </a:lnTo>
                <a:lnTo>
                  <a:pt x="4043" y="4787"/>
                </a:lnTo>
                <a:cubicBezTo>
                  <a:pt x="5749" y="2693"/>
                  <a:pt x="7985" y="1462"/>
                  <a:pt x="10343" y="1321"/>
                </a:cubicBezTo>
                <a:lnTo>
                  <a:pt x="10440" y="1314"/>
                </a:lnTo>
                <a:lnTo>
                  <a:pt x="10440" y="4558"/>
                </a:lnTo>
                <a:lnTo>
                  <a:pt x="11636" y="4558"/>
                </a:lnTo>
                <a:lnTo>
                  <a:pt x="11638" y="1339"/>
                </a:lnTo>
                <a:lnTo>
                  <a:pt x="11740" y="1353"/>
                </a:lnTo>
                <a:cubicBezTo>
                  <a:pt x="13868" y="1614"/>
                  <a:pt x="15830" y="2746"/>
                  <a:pt x="17421" y="4630"/>
                </a:cubicBezTo>
                <a:lnTo>
                  <a:pt x="17492" y="4715"/>
                </a:lnTo>
                <a:lnTo>
                  <a:pt x="15950" y="6705"/>
                </a:lnTo>
                <a:lnTo>
                  <a:pt x="16799" y="7793"/>
                </a:lnTo>
                <a:lnTo>
                  <a:pt x="18323" y="5832"/>
                </a:lnTo>
                <a:lnTo>
                  <a:pt x="18388" y="5935"/>
                </a:lnTo>
                <a:cubicBezTo>
                  <a:pt x="19451" y="7613"/>
                  <a:pt x="20163" y="9638"/>
                  <a:pt x="20448" y="11789"/>
                </a:cubicBezTo>
                <a:lnTo>
                  <a:pt x="20466" y="11932"/>
                </a:lnTo>
                <a:lnTo>
                  <a:pt x="18419" y="11932"/>
                </a:lnTo>
                <a:lnTo>
                  <a:pt x="18419" y="13475"/>
                </a:lnTo>
                <a:lnTo>
                  <a:pt x="20582" y="13477"/>
                </a:lnTo>
                <a:lnTo>
                  <a:pt x="20589" y="13710"/>
                </a:lnTo>
                <a:cubicBezTo>
                  <a:pt x="20595" y="13791"/>
                  <a:pt x="20596" y="13853"/>
                  <a:pt x="20596" y="13917"/>
                </a:cubicBezTo>
                <a:cubicBezTo>
                  <a:pt x="20596" y="16138"/>
                  <a:pt x="20135" y="18333"/>
                  <a:pt x="19260" y="20260"/>
                </a:cubicBezTo>
                <a:lnTo>
                  <a:pt x="19203" y="20385"/>
                </a:lnTo>
                <a:lnTo>
                  <a:pt x="17426" y="18388"/>
                </a:lnTo>
                <a:lnTo>
                  <a:pt x="16641" y="19550"/>
                </a:lnTo>
                <a:lnTo>
                  <a:pt x="18460" y="21600"/>
                </a:lnTo>
                <a:lnTo>
                  <a:pt x="19804" y="21600"/>
                </a:lnTo>
                <a:lnTo>
                  <a:pt x="19886" y="21439"/>
                </a:lnTo>
                <a:cubicBezTo>
                  <a:pt x="21008" y="19197"/>
                  <a:pt x="21600" y="16594"/>
                  <a:pt x="21600" y="13917"/>
                </a:cubicBezTo>
                <a:cubicBezTo>
                  <a:pt x="21600" y="6244"/>
                  <a:pt x="16755" y="0"/>
                  <a:pt x="10801" y="0"/>
                </a:cubicBezTo>
                <a:cubicBezTo>
                  <a:pt x="10801" y="0"/>
                  <a:pt x="10801" y="0"/>
                  <a:pt x="10801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591991" y="2965418"/>
            <a:ext cx="906780" cy="39624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sp>
        <p:nvSpPr>
          <p:cNvPr id="5" name="Freeform 5"/>
          <p:cNvSpPr/>
          <p:nvPr/>
        </p:nvSpPr>
        <p:spPr>
          <a:xfrm>
            <a:off x="9172766" y="2619756"/>
            <a:ext cx="399288" cy="154495"/>
          </a:xfrm>
          <a:custGeom>
            <a:rect l="l" t="t" r="r" b="b"/>
            <a:pathLst>
              <a:path w="21216" h="20708">
                <a:moveTo>
                  <a:pt x="1330" y="19753"/>
                </a:moveTo>
                <a:cubicBezTo>
                  <a:pt x="2564" y="21600"/>
                  <a:pt x="4162" y="20692"/>
                  <a:pt x="4961" y="17693"/>
                </a:cubicBezTo>
                <a:lnTo>
                  <a:pt x="5011" y="17511"/>
                </a:lnTo>
                <a:lnTo>
                  <a:pt x="21216" y="4080"/>
                </a:lnTo>
                <a:lnTo>
                  <a:pt x="20841" y="0"/>
                </a:lnTo>
                <a:lnTo>
                  <a:pt x="4098" y="7952"/>
                </a:lnTo>
                <a:cubicBezTo>
                  <a:pt x="2812" y="6028"/>
                  <a:pt x="1144" y="7103"/>
                  <a:pt x="382" y="10348"/>
                </a:cubicBezTo>
                <a:cubicBezTo>
                  <a:pt x="-384" y="13604"/>
                  <a:pt x="39" y="17822"/>
                  <a:pt x="1330" y="19753"/>
                </a:cubicBezTo>
                <a:cubicBezTo>
                  <a:pt x="1330" y="19753"/>
                  <a:pt x="1330" y="19753"/>
                  <a:pt x="1330" y="19753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95360" y="2063687"/>
            <a:ext cx="1240346" cy="962406"/>
          </a:xfrm>
          <a:custGeom>
            <a:rect l="l" t="t" r="r" b="b"/>
            <a:pathLst>
              <a:path w="21600" h="21600">
                <a:moveTo>
                  <a:pt x="10801" y="0"/>
                </a:moveTo>
                <a:cubicBezTo>
                  <a:pt x="4845" y="0"/>
                  <a:pt x="0" y="6244"/>
                  <a:pt x="0" y="13917"/>
                </a:cubicBezTo>
                <a:cubicBezTo>
                  <a:pt x="0" y="16592"/>
                  <a:pt x="592" y="19193"/>
                  <a:pt x="1714" y="21439"/>
                </a:cubicBezTo>
                <a:lnTo>
                  <a:pt x="1794" y="21600"/>
                </a:lnTo>
                <a:lnTo>
                  <a:pt x="3127" y="21600"/>
                </a:lnTo>
                <a:lnTo>
                  <a:pt x="4906" y="19306"/>
                </a:lnTo>
                <a:lnTo>
                  <a:pt x="4061" y="18215"/>
                </a:lnTo>
                <a:lnTo>
                  <a:pt x="2388" y="20369"/>
                </a:lnTo>
                <a:lnTo>
                  <a:pt x="2326" y="20233"/>
                </a:lnTo>
                <a:cubicBezTo>
                  <a:pt x="1460" y="18314"/>
                  <a:pt x="1004" y="16131"/>
                  <a:pt x="1004" y="13917"/>
                </a:cubicBezTo>
                <a:cubicBezTo>
                  <a:pt x="1004" y="13853"/>
                  <a:pt x="1005" y="13791"/>
                  <a:pt x="1009" y="13726"/>
                </a:cubicBezTo>
                <a:lnTo>
                  <a:pt x="1018" y="13477"/>
                </a:lnTo>
                <a:lnTo>
                  <a:pt x="3260" y="13477"/>
                </a:lnTo>
                <a:lnTo>
                  <a:pt x="3260" y="11934"/>
                </a:lnTo>
                <a:lnTo>
                  <a:pt x="1134" y="11932"/>
                </a:lnTo>
                <a:lnTo>
                  <a:pt x="1152" y="11789"/>
                </a:lnTo>
                <a:cubicBezTo>
                  <a:pt x="1424" y="9725"/>
                  <a:pt x="2099" y="7766"/>
                  <a:pt x="3102" y="6124"/>
                </a:cubicBezTo>
                <a:lnTo>
                  <a:pt x="3168" y="6015"/>
                </a:lnTo>
                <a:lnTo>
                  <a:pt x="4705" y="8001"/>
                </a:lnTo>
                <a:lnTo>
                  <a:pt x="5553" y="6910"/>
                </a:lnTo>
                <a:lnTo>
                  <a:pt x="3975" y="4872"/>
                </a:lnTo>
                <a:lnTo>
                  <a:pt x="4043" y="4787"/>
                </a:lnTo>
                <a:cubicBezTo>
                  <a:pt x="5749" y="2693"/>
                  <a:pt x="7985" y="1462"/>
                  <a:pt x="10343" y="1321"/>
                </a:cubicBezTo>
                <a:lnTo>
                  <a:pt x="10440" y="1314"/>
                </a:lnTo>
                <a:lnTo>
                  <a:pt x="10440" y="4558"/>
                </a:lnTo>
                <a:lnTo>
                  <a:pt x="11636" y="4558"/>
                </a:lnTo>
                <a:lnTo>
                  <a:pt x="11638" y="1339"/>
                </a:lnTo>
                <a:lnTo>
                  <a:pt x="11740" y="1353"/>
                </a:lnTo>
                <a:cubicBezTo>
                  <a:pt x="13868" y="1614"/>
                  <a:pt x="15830" y="2746"/>
                  <a:pt x="17421" y="4630"/>
                </a:cubicBezTo>
                <a:lnTo>
                  <a:pt x="17492" y="4715"/>
                </a:lnTo>
                <a:lnTo>
                  <a:pt x="15950" y="6705"/>
                </a:lnTo>
                <a:lnTo>
                  <a:pt x="16799" y="7793"/>
                </a:lnTo>
                <a:lnTo>
                  <a:pt x="18323" y="5832"/>
                </a:lnTo>
                <a:lnTo>
                  <a:pt x="18388" y="5935"/>
                </a:lnTo>
                <a:cubicBezTo>
                  <a:pt x="19451" y="7613"/>
                  <a:pt x="20163" y="9638"/>
                  <a:pt x="20448" y="11789"/>
                </a:cubicBezTo>
                <a:lnTo>
                  <a:pt x="20466" y="11932"/>
                </a:lnTo>
                <a:lnTo>
                  <a:pt x="18419" y="11932"/>
                </a:lnTo>
                <a:lnTo>
                  <a:pt x="18419" y="13475"/>
                </a:lnTo>
                <a:lnTo>
                  <a:pt x="20582" y="13477"/>
                </a:lnTo>
                <a:lnTo>
                  <a:pt x="20589" y="13710"/>
                </a:lnTo>
                <a:cubicBezTo>
                  <a:pt x="20595" y="13791"/>
                  <a:pt x="20596" y="13853"/>
                  <a:pt x="20596" y="13917"/>
                </a:cubicBezTo>
                <a:cubicBezTo>
                  <a:pt x="20596" y="16138"/>
                  <a:pt x="20135" y="18333"/>
                  <a:pt x="19260" y="20260"/>
                </a:cubicBezTo>
                <a:lnTo>
                  <a:pt x="19203" y="20385"/>
                </a:lnTo>
                <a:lnTo>
                  <a:pt x="17426" y="18388"/>
                </a:lnTo>
                <a:lnTo>
                  <a:pt x="16641" y="19550"/>
                </a:lnTo>
                <a:lnTo>
                  <a:pt x="18460" y="21600"/>
                </a:lnTo>
                <a:lnTo>
                  <a:pt x="19804" y="21600"/>
                </a:lnTo>
                <a:lnTo>
                  <a:pt x="19886" y="21439"/>
                </a:lnTo>
                <a:cubicBezTo>
                  <a:pt x="21008" y="19197"/>
                  <a:pt x="21600" y="16594"/>
                  <a:pt x="21600" y="13917"/>
                </a:cubicBezTo>
                <a:cubicBezTo>
                  <a:pt x="21600" y="6244"/>
                  <a:pt x="16755" y="0"/>
                  <a:pt x="10801" y="0"/>
                </a:cubicBezTo>
                <a:cubicBezTo>
                  <a:pt x="10801" y="0"/>
                  <a:pt x="10801" y="0"/>
                  <a:pt x="10801" y="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769620" y="2965418"/>
            <a:ext cx="906780" cy="39624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sp>
        <p:nvSpPr>
          <p:cNvPr id="8" name="Freeform 8"/>
          <p:cNvSpPr/>
          <p:nvPr/>
        </p:nvSpPr>
        <p:spPr>
          <a:xfrm rot="3243678">
            <a:off x="6003131" y="2277046"/>
            <a:ext cx="515112" cy="199454"/>
          </a:xfrm>
          <a:custGeom>
            <a:rect l="l" t="t" r="r" b="b"/>
            <a:pathLst>
              <a:path w="21216" h="20708">
                <a:moveTo>
                  <a:pt x="1330" y="19753"/>
                </a:moveTo>
                <a:cubicBezTo>
                  <a:pt x="2564" y="21600"/>
                  <a:pt x="4162" y="20692"/>
                  <a:pt x="4961" y="17693"/>
                </a:cubicBezTo>
                <a:lnTo>
                  <a:pt x="5011" y="17511"/>
                </a:lnTo>
                <a:lnTo>
                  <a:pt x="21216" y="4080"/>
                </a:lnTo>
                <a:lnTo>
                  <a:pt x="20841" y="0"/>
                </a:lnTo>
                <a:lnTo>
                  <a:pt x="4098" y="7952"/>
                </a:lnTo>
                <a:cubicBezTo>
                  <a:pt x="2812" y="6028"/>
                  <a:pt x="1144" y="7103"/>
                  <a:pt x="382" y="10348"/>
                </a:cubicBezTo>
                <a:cubicBezTo>
                  <a:pt x="-384" y="13604"/>
                  <a:pt x="39" y="17822"/>
                  <a:pt x="1330" y="19753"/>
                </a:cubicBezTo>
                <a:cubicBezTo>
                  <a:pt x="1330" y="19753"/>
                  <a:pt x="1330" y="19753"/>
                  <a:pt x="1330" y="19753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258181" y="1559433"/>
            <a:ext cx="1600105" cy="1242060"/>
          </a:xfrm>
          <a:custGeom>
            <a:rect l="l" t="t" r="r" b="b"/>
            <a:pathLst>
              <a:path w="21600" h="21600">
                <a:moveTo>
                  <a:pt x="10801" y="0"/>
                </a:moveTo>
                <a:cubicBezTo>
                  <a:pt x="4845" y="0"/>
                  <a:pt x="0" y="6244"/>
                  <a:pt x="0" y="13917"/>
                </a:cubicBezTo>
                <a:cubicBezTo>
                  <a:pt x="0" y="16592"/>
                  <a:pt x="592" y="19193"/>
                  <a:pt x="1714" y="21439"/>
                </a:cubicBezTo>
                <a:lnTo>
                  <a:pt x="1794" y="21600"/>
                </a:lnTo>
                <a:lnTo>
                  <a:pt x="3127" y="21600"/>
                </a:lnTo>
                <a:lnTo>
                  <a:pt x="4906" y="19306"/>
                </a:lnTo>
                <a:lnTo>
                  <a:pt x="4061" y="18215"/>
                </a:lnTo>
                <a:lnTo>
                  <a:pt x="2388" y="20369"/>
                </a:lnTo>
                <a:lnTo>
                  <a:pt x="2326" y="20233"/>
                </a:lnTo>
                <a:cubicBezTo>
                  <a:pt x="1460" y="18314"/>
                  <a:pt x="1004" y="16131"/>
                  <a:pt x="1004" y="13917"/>
                </a:cubicBezTo>
                <a:cubicBezTo>
                  <a:pt x="1004" y="13853"/>
                  <a:pt x="1005" y="13791"/>
                  <a:pt x="1009" y="13726"/>
                </a:cubicBezTo>
                <a:lnTo>
                  <a:pt x="1018" y="13477"/>
                </a:lnTo>
                <a:lnTo>
                  <a:pt x="3260" y="13477"/>
                </a:lnTo>
                <a:lnTo>
                  <a:pt x="3260" y="11934"/>
                </a:lnTo>
                <a:lnTo>
                  <a:pt x="1134" y="11932"/>
                </a:lnTo>
                <a:lnTo>
                  <a:pt x="1152" y="11789"/>
                </a:lnTo>
                <a:cubicBezTo>
                  <a:pt x="1424" y="9725"/>
                  <a:pt x="2099" y="7766"/>
                  <a:pt x="3102" y="6124"/>
                </a:cubicBezTo>
                <a:lnTo>
                  <a:pt x="3168" y="6015"/>
                </a:lnTo>
                <a:lnTo>
                  <a:pt x="4705" y="8001"/>
                </a:lnTo>
                <a:lnTo>
                  <a:pt x="5553" y="6910"/>
                </a:lnTo>
                <a:lnTo>
                  <a:pt x="3975" y="4872"/>
                </a:lnTo>
                <a:lnTo>
                  <a:pt x="4043" y="4787"/>
                </a:lnTo>
                <a:cubicBezTo>
                  <a:pt x="5749" y="2693"/>
                  <a:pt x="7985" y="1462"/>
                  <a:pt x="10343" y="1321"/>
                </a:cubicBezTo>
                <a:lnTo>
                  <a:pt x="10440" y="1314"/>
                </a:lnTo>
                <a:lnTo>
                  <a:pt x="10440" y="4558"/>
                </a:lnTo>
                <a:lnTo>
                  <a:pt x="11636" y="4558"/>
                </a:lnTo>
                <a:lnTo>
                  <a:pt x="11638" y="1339"/>
                </a:lnTo>
                <a:lnTo>
                  <a:pt x="11740" y="1353"/>
                </a:lnTo>
                <a:cubicBezTo>
                  <a:pt x="13868" y="1614"/>
                  <a:pt x="15830" y="2746"/>
                  <a:pt x="17421" y="4630"/>
                </a:cubicBezTo>
                <a:lnTo>
                  <a:pt x="17492" y="4715"/>
                </a:lnTo>
                <a:lnTo>
                  <a:pt x="15950" y="6705"/>
                </a:lnTo>
                <a:lnTo>
                  <a:pt x="16799" y="7793"/>
                </a:lnTo>
                <a:lnTo>
                  <a:pt x="18323" y="5832"/>
                </a:lnTo>
                <a:lnTo>
                  <a:pt x="18388" y="5935"/>
                </a:lnTo>
                <a:cubicBezTo>
                  <a:pt x="19451" y="7613"/>
                  <a:pt x="20163" y="9638"/>
                  <a:pt x="20448" y="11789"/>
                </a:cubicBezTo>
                <a:lnTo>
                  <a:pt x="20466" y="11932"/>
                </a:lnTo>
                <a:lnTo>
                  <a:pt x="18419" y="11932"/>
                </a:lnTo>
                <a:lnTo>
                  <a:pt x="18419" y="13475"/>
                </a:lnTo>
                <a:lnTo>
                  <a:pt x="20582" y="13477"/>
                </a:lnTo>
                <a:lnTo>
                  <a:pt x="20589" y="13710"/>
                </a:lnTo>
                <a:cubicBezTo>
                  <a:pt x="20595" y="13791"/>
                  <a:pt x="20596" y="13853"/>
                  <a:pt x="20596" y="13917"/>
                </a:cubicBezTo>
                <a:cubicBezTo>
                  <a:pt x="20596" y="16138"/>
                  <a:pt x="20135" y="18333"/>
                  <a:pt x="19260" y="20260"/>
                </a:cubicBezTo>
                <a:lnTo>
                  <a:pt x="19203" y="20385"/>
                </a:lnTo>
                <a:lnTo>
                  <a:pt x="17426" y="18388"/>
                </a:lnTo>
                <a:lnTo>
                  <a:pt x="16641" y="19550"/>
                </a:lnTo>
                <a:lnTo>
                  <a:pt x="18460" y="21600"/>
                </a:lnTo>
                <a:lnTo>
                  <a:pt x="19804" y="21600"/>
                </a:lnTo>
                <a:lnTo>
                  <a:pt x="19886" y="21439"/>
                </a:lnTo>
                <a:cubicBezTo>
                  <a:pt x="21008" y="19197"/>
                  <a:pt x="21600" y="16594"/>
                  <a:pt x="21600" y="13917"/>
                </a:cubicBezTo>
                <a:cubicBezTo>
                  <a:pt x="21600" y="6244"/>
                  <a:pt x="16755" y="0"/>
                  <a:pt x="10801" y="0"/>
                </a:cubicBezTo>
                <a:cubicBezTo>
                  <a:pt x="10801" y="0"/>
                  <a:pt x="10801" y="0"/>
                  <a:pt x="10801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5481304" y="2723007"/>
            <a:ext cx="1173480" cy="39624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100%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实训内容</a:t>
            </a:r>
          </a:p>
        </p:txBody>
      </p:sp>
      <p:sp>
        <p:nvSpPr>
          <p:cNvPr id="32" name="AutoShape 32"/>
          <p:cNvSpPr/>
          <p:nvPr/>
        </p:nvSpPr>
        <p:spPr>
          <a:xfrm>
            <a:off x="1482995" y="3429572"/>
            <a:ext cx="2944273" cy="1699450"/>
          </a:xfrm>
          <a:prstGeom prst="roundRect">
            <a:avLst>
              <a:gd name="adj" fmla="val 1995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95860" y="3248978"/>
            <a:ext cx="2944273" cy="1880045"/>
          </a:xfrm>
          <a:prstGeom prst="roundRect">
            <a:avLst>
              <a:gd name="adj" fmla="val 19953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710249" y="3429572"/>
            <a:ext cx="2942844" cy="1699450"/>
          </a:xfrm>
          <a:prstGeom prst="roundRect">
            <a:avLst>
              <a:gd name="adj" fmla="val 19953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学生需要制定审计计划，明确审计目标、范围和资源安排。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学生需要按照审计计划实施审计程序，包括风险评估、控制测试和实质性测试等。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学生需要根据审计结果编写审计报告，提出审计意见和建议。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审计计划制定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审计程序实施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审计报告编写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H="1">
            <a:off x="1204294" y="1287329"/>
            <a:ext cx="2035112" cy="2035112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791319" y="1987226"/>
            <a:ext cx="891159" cy="635222"/>
          </a:xfrm>
          <a:custGeom>
            <a:rect l="l" t="t" r="r" b="b"/>
            <a:pathLst>
              <a:path w="21600" h="21600">
                <a:moveTo>
                  <a:pt x="20056" y="17282"/>
                </a:moveTo>
                <a:lnTo>
                  <a:pt x="1544" y="17282"/>
                </a:lnTo>
                <a:cubicBezTo>
                  <a:pt x="691" y="17282"/>
                  <a:pt x="0" y="18250"/>
                  <a:pt x="0" y="19441"/>
                </a:cubicBezTo>
                <a:cubicBezTo>
                  <a:pt x="0" y="20638"/>
                  <a:pt x="691" y="21600"/>
                  <a:pt x="1544" y="21600"/>
                </a:cubicBezTo>
                <a:lnTo>
                  <a:pt x="20056" y="21600"/>
                </a:lnTo>
                <a:cubicBezTo>
                  <a:pt x="20909" y="21600"/>
                  <a:pt x="21600" y="20638"/>
                  <a:pt x="21600" y="19441"/>
                </a:cubicBezTo>
                <a:cubicBezTo>
                  <a:pt x="21600" y="18250"/>
                  <a:pt x="20909" y="17282"/>
                  <a:pt x="20056" y="17282"/>
                </a:cubicBezTo>
                <a:close/>
                <a:moveTo>
                  <a:pt x="1544" y="4321"/>
                </a:moveTo>
                <a:lnTo>
                  <a:pt x="20056" y="4321"/>
                </a:lnTo>
                <a:cubicBezTo>
                  <a:pt x="20909" y="4321"/>
                  <a:pt x="21600" y="3353"/>
                  <a:pt x="21600" y="2159"/>
                </a:cubicBezTo>
                <a:cubicBezTo>
                  <a:pt x="21600" y="965"/>
                  <a:pt x="20909" y="0"/>
                  <a:pt x="20056" y="0"/>
                </a:cubicBezTo>
                <a:lnTo>
                  <a:pt x="1544" y="0"/>
                </a:lnTo>
                <a:cubicBezTo>
                  <a:pt x="691" y="0"/>
                  <a:pt x="0" y="965"/>
                  <a:pt x="0" y="2159"/>
                </a:cubicBezTo>
                <a:cubicBezTo>
                  <a:pt x="0" y="3353"/>
                  <a:pt x="691" y="4321"/>
                  <a:pt x="1544" y="4321"/>
                </a:cubicBezTo>
                <a:close/>
                <a:moveTo>
                  <a:pt x="20056" y="8640"/>
                </a:moveTo>
                <a:lnTo>
                  <a:pt x="1544" y="8640"/>
                </a:lnTo>
                <a:cubicBezTo>
                  <a:pt x="691" y="8640"/>
                  <a:pt x="0" y="9608"/>
                  <a:pt x="0" y="10799"/>
                </a:cubicBezTo>
                <a:cubicBezTo>
                  <a:pt x="0" y="11996"/>
                  <a:pt x="691" y="12958"/>
                  <a:pt x="1544" y="12958"/>
                </a:cubicBezTo>
                <a:lnTo>
                  <a:pt x="20056" y="12958"/>
                </a:lnTo>
                <a:cubicBezTo>
                  <a:pt x="20909" y="12958"/>
                  <a:pt x="21600" y="11996"/>
                  <a:pt x="21600" y="10799"/>
                </a:cubicBezTo>
                <a:cubicBezTo>
                  <a:pt x="21600" y="9608"/>
                  <a:pt x="20909" y="8640"/>
                  <a:pt x="20056" y="864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flipH="1">
            <a:off x="3838147" y="1287233"/>
            <a:ext cx="2035112" cy="2035112"/>
          </a:xfrm>
          <a:prstGeom prst="ellipse">
            <a:avLst/>
          </a:prstGeom>
          <a:noFill/>
          <a:ln w="9525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4556617" y="1941220"/>
            <a:ext cx="595503" cy="1060133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866656" y="2100573"/>
            <a:ext cx="80296" cy="45244"/>
          </a:xfrm>
          <a:custGeom>
            <a:rect l="l" t="t" r="r" b="b"/>
            <a:pathLst>
              <a:path w="57" h="32">
                <a:moveTo>
                  <a:pt x="0" y="32"/>
                </a:moveTo>
                <a:cubicBezTo>
                  <a:pt x="57" y="32"/>
                  <a:pt x="57" y="32"/>
                  <a:pt x="57" y="32"/>
                </a:cubicBezTo>
                <a:cubicBezTo>
                  <a:pt x="56" y="21"/>
                  <a:pt x="55" y="11"/>
                  <a:pt x="54" y="0"/>
                </a:cubicBezTo>
                <a:cubicBezTo>
                  <a:pt x="0" y="0"/>
                  <a:pt x="0" y="0"/>
                  <a:pt x="0" y="0"/>
                </a:cubicBezTo>
                <a:lnTo>
                  <a:pt x="0" y="32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40380" y="1956650"/>
            <a:ext cx="28004" cy="60674"/>
          </a:xfrm>
          <a:custGeom>
            <a:rect l="l" t="t" r="r" b="b"/>
            <a:pathLst>
              <a:path w="20" h="43">
                <a:moveTo>
                  <a:pt x="20" y="43"/>
                </a:moveTo>
                <a:cubicBezTo>
                  <a:pt x="18" y="28"/>
                  <a:pt x="15" y="14"/>
                  <a:pt x="12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15"/>
                  <a:pt x="4" y="29"/>
                  <a:pt x="6" y="43"/>
                </a:cubicBezTo>
                <a:lnTo>
                  <a:pt x="20" y="43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866656" y="2032755"/>
            <a:ext cx="74962" cy="52388"/>
          </a:xfrm>
          <a:custGeom>
            <a:rect l="l" t="t" r="r" b="b"/>
            <a:pathLst>
              <a:path w="52" h="37">
                <a:moveTo>
                  <a:pt x="0" y="37"/>
                </a:moveTo>
                <a:cubicBezTo>
                  <a:pt x="53" y="37"/>
                  <a:pt x="53" y="37"/>
                  <a:pt x="53" y="37"/>
                </a:cubicBezTo>
                <a:cubicBezTo>
                  <a:pt x="52" y="25"/>
                  <a:pt x="51" y="13"/>
                  <a:pt x="50" y="0"/>
                </a:cubicBezTo>
                <a:cubicBezTo>
                  <a:pt x="0" y="0"/>
                  <a:pt x="0" y="0"/>
                  <a:pt x="0" y="0"/>
                </a:cubicBezTo>
                <a:lnTo>
                  <a:pt x="0" y="37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4949905" y="2032755"/>
            <a:ext cx="29718" cy="52388"/>
          </a:xfrm>
          <a:custGeom>
            <a:rect l="l" t="t" r="r" b="b"/>
            <a:pathLst>
              <a:path w="21" h="37">
                <a:moveTo>
                  <a:pt x="21" y="37"/>
                </a:moveTo>
                <a:cubicBezTo>
                  <a:pt x="19" y="25"/>
                  <a:pt x="17" y="12"/>
                  <a:pt x="15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13"/>
                  <a:pt x="3" y="25"/>
                  <a:pt x="4" y="37"/>
                </a:cubicBezTo>
                <a:lnTo>
                  <a:pt x="21" y="37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4917139" y="1828158"/>
            <a:ext cx="20193" cy="49339"/>
          </a:xfrm>
          <a:custGeom>
            <a:rect l="l" t="t" r="r" b="b"/>
            <a:pathLst>
              <a:path w="14" h="35">
                <a:moveTo>
                  <a:pt x="14" y="35"/>
                </a:moveTo>
                <a:cubicBezTo>
                  <a:pt x="10" y="23"/>
                  <a:pt x="6" y="1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12"/>
                  <a:pt x="5" y="24"/>
                  <a:pt x="7" y="35"/>
                </a:cubicBezTo>
                <a:lnTo>
                  <a:pt x="14" y="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930283" y="1894167"/>
            <a:ext cx="22574" cy="46958"/>
          </a:xfrm>
          <a:custGeom>
            <a:rect l="l" t="t" r="r" b="b"/>
            <a:pathLst>
              <a:path w="16" h="33">
                <a:moveTo>
                  <a:pt x="16" y="33"/>
                </a:moveTo>
                <a:cubicBezTo>
                  <a:pt x="14" y="21"/>
                  <a:pt x="11" y="10"/>
                  <a:pt x="8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11"/>
                  <a:pt x="4" y="22"/>
                  <a:pt x="5" y="33"/>
                </a:cubicBezTo>
                <a:lnTo>
                  <a:pt x="16" y="33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733306" y="2100573"/>
            <a:ext cx="33909" cy="45244"/>
          </a:xfrm>
          <a:custGeom>
            <a:rect l="l" t="t" r="r" b="b"/>
            <a:pathLst>
              <a:path w="24" h="32">
                <a:moveTo>
                  <a:pt x="4" y="0"/>
                </a:moveTo>
                <a:cubicBezTo>
                  <a:pt x="2" y="11"/>
                  <a:pt x="1" y="21"/>
                  <a:pt x="0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2" y="21"/>
                  <a:pt x="23" y="11"/>
                  <a:pt x="24" y="0"/>
                </a:cubicBezTo>
                <a:lnTo>
                  <a:pt x="4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766072" y="1894167"/>
            <a:ext cx="26765" cy="46958"/>
          </a:xfrm>
          <a:custGeom>
            <a:rect l="l" t="t" r="r" b="b"/>
            <a:pathLst>
              <a:path w="19" h="33">
                <a:moveTo>
                  <a:pt x="9" y="0"/>
                </a:moveTo>
                <a:cubicBezTo>
                  <a:pt x="6" y="10"/>
                  <a:pt x="3" y="21"/>
                  <a:pt x="0" y="33"/>
                </a:cubicBezTo>
                <a:cubicBezTo>
                  <a:pt x="14" y="33"/>
                  <a:pt x="14" y="33"/>
                  <a:pt x="14" y="33"/>
                </a:cubicBezTo>
                <a:cubicBezTo>
                  <a:pt x="16" y="22"/>
                  <a:pt x="17" y="11"/>
                  <a:pt x="19" y="0"/>
                </a:cubicBezTo>
                <a:lnTo>
                  <a:pt x="9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740450" y="2032755"/>
            <a:ext cx="32766" cy="52388"/>
          </a:xfrm>
          <a:custGeom>
            <a:rect l="l" t="t" r="r" b="b"/>
            <a:pathLst>
              <a:path w="23" h="37">
                <a:moveTo>
                  <a:pt x="6" y="0"/>
                </a:moveTo>
                <a:cubicBezTo>
                  <a:pt x="4" y="12"/>
                  <a:pt x="2" y="25"/>
                  <a:pt x="0" y="37"/>
                </a:cubicBezTo>
                <a:cubicBezTo>
                  <a:pt x="19" y="37"/>
                  <a:pt x="19" y="37"/>
                  <a:pt x="19" y="37"/>
                </a:cubicBezTo>
                <a:cubicBezTo>
                  <a:pt x="21" y="25"/>
                  <a:pt x="22" y="13"/>
                  <a:pt x="23" y="0"/>
                </a:cubicBezTo>
                <a:lnTo>
                  <a:pt x="6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822555" y="1757387"/>
            <a:ext cx="30956" cy="55340"/>
          </a:xfrm>
          <a:custGeom>
            <a:rect l="l" t="t" r="r" b="b"/>
            <a:pathLst>
              <a:path w="22" h="39">
                <a:moveTo>
                  <a:pt x="22" y="0"/>
                </a:moveTo>
                <a:cubicBezTo>
                  <a:pt x="14" y="2"/>
                  <a:pt x="7" y="9"/>
                  <a:pt x="0" y="19"/>
                </a:cubicBezTo>
                <a:cubicBezTo>
                  <a:pt x="5" y="21"/>
                  <a:pt x="5" y="21"/>
                  <a:pt x="5" y="21"/>
                </a:cubicBezTo>
                <a:cubicBezTo>
                  <a:pt x="3" y="27"/>
                  <a:pt x="2" y="33"/>
                  <a:pt x="1" y="39"/>
                </a:cubicBezTo>
                <a:cubicBezTo>
                  <a:pt x="22" y="39"/>
                  <a:pt x="22" y="39"/>
                  <a:pt x="22" y="39"/>
                </a:cubicBezTo>
                <a:lnTo>
                  <a:pt x="22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866656" y="1757387"/>
            <a:ext cx="33909" cy="55340"/>
          </a:xfrm>
          <a:custGeom>
            <a:rect l="l" t="t" r="r" b="b"/>
            <a:pathLst>
              <a:path w="24" h="39">
                <a:moveTo>
                  <a:pt x="20" y="21"/>
                </a:moveTo>
                <a:cubicBezTo>
                  <a:pt x="22" y="20"/>
                  <a:pt x="22" y="20"/>
                  <a:pt x="22" y="20"/>
                </a:cubicBezTo>
                <a:cubicBezTo>
                  <a:pt x="15" y="9"/>
                  <a:pt x="8" y="2"/>
                  <a:pt x="0" y="0"/>
                </a:cubicBezTo>
                <a:cubicBezTo>
                  <a:pt x="0" y="39"/>
                  <a:pt x="0" y="39"/>
                  <a:pt x="0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2" y="33"/>
                  <a:pt x="21" y="27"/>
                  <a:pt x="20" y="2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4807125" y="1804346"/>
            <a:ext cx="4191" cy="8287"/>
          </a:xfrm>
          <a:custGeom>
            <a:rect l="l" t="t" r="r" b="b"/>
            <a:pathLst>
              <a:path w="3" h="6">
                <a:moveTo>
                  <a:pt x="0" y="6"/>
                </a:moveTo>
                <a:cubicBezTo>
                  <a:pt x="2" y="6"/>
                  <a:pt x="2" y="6"/>
                  <a:pt x="2" y="6"/>
                </a:cubicBezTo>
                <a:cubicBezTo>
                  <a:pt x="2" y="4"/>
                  <a:pt x="3" y="2"/>
                  <a:pt x="3" y="0"/>
                </a:cubicBezTo>
                <a:cubicBezTo>
                  <a:pt x="2" y="2"/>
                  <a:pt x="1" y="4"/>
                  <a:pt x="0" y="6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782741" y="1828158"/>
            <a:ext cx="23241" cy="49339"/>
          </a:xfrm>
          <a:custGeom>
            <a:rect l="l" t="t" r="r" b="b"/>
            <a:pathLst>
              <a:path w="16" h="35">
                <a:moveTo>
                  <a:pt x="12" y="0"/>
                </a:moveTo>
                <a:cubicBezTo>
                  <a:pt x="8" y="11"/>
                  <a:pt x="4" y="23"/>
                  <a:pt x="0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12" y="24"/>
                  <a:pt x="14" y="12"/>
                  <a:pt x="16" y="0"/>
                </a:cubicBezTo>
                <a:lnTo>
                  <a:pt x="12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751785" y="1956650"/>
            <a:ext cx="30956" cy="60674"/>
          </a:xfrm>
          <a:custGeom>
            <a:rect l="l" t="t" r="r" b="b"/>
            <a:pathLst>
              <a:path w="22" h="43">
                <a:moveTo>
                  <a:pt x="8" y="0"/>
                </a:moveTo>
                <a:cubicBezTo>
                  <a:pt x="5" y="14"/>
                  <a:pt x="2" y="28"/>
                  <a:pt x="0" y="43"/>
                </a:cubicBezTo>
                <a:cubicBezTo>
                  <a:pt x="16" y="43"/>
                  <a:pt x="16" y="43"/>
                  <a:pt x="16" y="43"/>
                </a:cubicBezTo>
                <a:cubicBezTo>
                  <a:pt x="18" y="29"/>
                  <a:pt x="20" y="15"/>
                  <a:pt x="22" y="0"/>
                </a:cubicBezTo>
                <a:lnTo>
                  <a:pt x="8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4866656" y="2161343"/>
            <a:ext cx="83248" cy="52388"/>
          </a:xfrm>
          <a:custGeom>
            <a:rect l="l" t="t" r="r" b="b"/>
            <a:pathLst>
              <a:path w="59" h="37">
                <a:moveTo>
                  <a:pt x="0" y="37"/>
                </a:moveTo>
                <a:cubicBezTo>
                  <a:pt x="59" y="37"/>
                  <a:pt x="59" y="37"/>
                  <a:pt x="59" y="37"/>
                </a:cubicBezTo>
                <a:cubicBezTo>
                  <a:pt x="58" y="25"/>
                  <a:pt x="58" y="13"/>
                  <a:pt x="57" y="0"/>
                </a:cubicBezTo>
                <a:cubicBezTo>
                  <a:pt x="0" y="0"/>
                  <a:pt x="0" y="0"/>
                  <a:pt x="0" y="0"/>
                </a:cubicBezTo>
                <a:lnTo>
                  <a:pt x="0" y="37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4788646" y="1956650"/>
            <a:ext cx="64865" cy="60674"/>
          </a:xfrm>
          <a:custGeom>
            <a:rect l="l" t="t" r="r" b="b"/>
            <a:pathLst>
              <a:path w="46" h="43">
                <a:moveTo>
                  <a:pt x="46" y="0"/>
                </a:moveTo>
                <a:cubicBezTo>
                  <a:pt x="6" y="0"/>
                  <a:pt x="6" y="0"/>
                  <a:pt x="6" y="0"/>
                </a:cubicBezTo>
                <a:cubicBezTo>
                  <a:pt x="4" y="15"/>
                  <a:pt x="2" y="29"/>
                  <a:pt x="0" y="43"/>
                </a:cubicBezTo>
                <a:cubicBezTo>
                  <a:pt x="46" y="43"/>
                  <a:pt x="46" y="43"/>
                  <a:pt x="46" y="43"/>
                </a:cubicBezTo>
                <a:lnTo>
                  <a:pt x="46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4810078" y="1828158"/>
            <a:ext cx="43434" cy="49339"/>
          </a:xfrm>
          <a:custGeom>
            <a:rect l="l" t="t" r="r" b="b"/>
            <a:pathLst>
              <a:path w="31" h="35">
                <a:moveTo>
                  <a:pt x="31" y="0"/>
                </a:moveTo>
                <a:cubicBezTo>
                  <a:pt x="7" y="0"/>
                  <a:pt x="7" y="0"/>
                  <a:pt x="7" y="0"/>
                </a:cubicBezTo>
                <a:cubicBezTo>
                  <a:pt x="5" y="12"/>
                  <a:pt x="2" y="24"/>
                  <a:pt x="0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0"/>
                  <a:pt x="31" y="0"/>
                  <a:pt x="31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4781503" y="2032755"/>
            <a:ext cx="72009" cy="52388"/>
          </a:xfrm>
          <a:custGeom>
            <a:rect l="l" t="t" r="r" b="b"/>
            <a:pathLst>
              <a:path w="51" h="37">
                <a:moveTo>
                  <a:pt x="51" y="0"/>
                </a:moveTo>
                <a:cubicBezTo>
                  <a:pt x="4" y="0"/>
                  <a:pt x="4" y="0"/>
                  <a:pt x="4" y="0"/>
                </a:cubicBezTo>
                <a:cubicBezTo>
                  <a:pt x="2" y="13"/>
                  <a:pt x="1" y="25"/>
                  <a:pt x="0" y="37"/>
                </a:cubicBezTo>
                <a:cubicBezTo>
                  <a:pt x="51" y="37"/>
                  <a:pt x="51" y="37"/>
                  <a:pt x="51" y="37"/>
                </a:cubicBezTo>
                <a:lnTo>
                  <a:pt x="51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4866656" y="1956650"/>
            <a:ext cx="67818" cy="60674"/>
          </a:xfrm>
          <a:custGeom>
            <a:rect l="l" t="t" r="r" b="b"/>
            <a:pathLst>
              <a:path w="48" h="43">
                <a:moveTo>
                  <a:pt x="0" y="43"/>
                </a:moveTo>
                <a:cubicBezTo>
                  <a:pt x="48" y="43"/>
                  <a:pt x="48" y="43"/>
                  <a:pt x="48" y="43"/>
                </a:cubicBezTo>
                <a:cubicBezTo>
                  <a:pt x="47" y="29"/>
                  <a:pt x="45" y="15"/>
                  <a:pt x="43" y="0"/>
                </a:cubicBezTo>
                <a:cubicBezTo>
                  <a:pt x="0" y="0"/>
                  <a:pt x="0" y="0"/>
                  <a:pt x="0" y="0"/>
                </a:cubicBezTo>
                <a:lnTo>
                  <a:pt x="0" y="43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4866656" y="1828158"/>
            <a:ext cx="46387" cy="49339"/>
          </a:xfrm>
          <a:custGeom>
            <a:rect l="l" t="t" r="r" b="b"/>
            <a:pathLst>
              <a:path w="33" h="35">
                <a:moveTo>
                  <a:pt x="33" y="35"/>
                </a:moveTo>
                <a:cubicBezTo>
                  <a:pt x="31" y="24"/>
                  <a:pt x="29" y="12"/>
                  <a:pt x="2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5"/>
                  <a:pt x="0" y="35"/>
                  <a:pt x="0" y="35"/>
                </a:cubicBezTo>
                <a:lnTo>
                  <a:pt x="33" y="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4866656" y="1894167"/>
            <a:ext cx="57721" cy="46958"/>
          </a:xfrm>
          <a:custGeom>
            <a:rect l="l" t="t" r="r" b="b"/>
            <a:pathLst>
              <a:path w="41" h="33">
                <a:moveTo>
                  <a:pt x="0" y="33"/>
                </a:moveTo>
                <a:cubicBezTo>
                  <a:pt x="41" y="33"/>
                  <a:pt x="41" y="33"/>
                  <a:pt x="41" y="33"/>
                </a:cubicBezTo>
                <a:cubicBezTo>
                  <a:pt x="39" y="22"/>
                  <a:pt x="37" y="11"/>
                  <a:pt x="35" y="0"/>
                </a:cubicBezTo>
                <a:cubicBezTo>
                  <a:pt x="0" y="0"/>
                  <a:pt x="0" y="0"/>
                  <a:pt x="0" y="0"/>
                </a:cubicBezTo>
                <a:lnTo>
                  <a:pt x="0" y="33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4799981" y="1894167"/>
            <a:ext cx="53530" cy="46958"/>
          </a:xfrm>
          <a:custGeom>
            <a:rect l="l" t="t" r="r" b="b"/>
            <a:pathLst>
              <a:path w="38" h="33">
                <a:moveTo>
                  <a:pt x="38" y="0"/>
                </a:moveTo>
                <a:cubicBezTo>
                  <a:pt x="5" y="0"/>
                  <a:pt x="5" y="0"/>
                  <a:pt x="5" y="0"/>
                </a:cubicBezTo>
                <a:cubicBezTo>
                  <a:pt x="3" y="11"/>
                  <a:pt x="1" y="22"/>
                  <a:pt x="0" y="33"/>
                </a:cubicBezTo>
                <a:cubicBezTo>
                  <a:pt x="38" y="33"/>
                  <a:pt x="38" y="33"/>
                  <a:pt x="38" y="33"/>
                </a:cubicBezTo>
                <a:lnTo>
                  <a:pt x="38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4773216" y="2229161"/>
            <a:ext cx="80296" cy="54769"/>
          </a:xfrm>
          <a:custGeom>
            <a:rect l="l" t="t" r="r" b="b"/>
            <a:pathLst>
              <a:path w="57" h="39">
                <a:moveTo>
                  <a:pt x="5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4"/>
                  <a:pt x="0" y="27"/>
                  <a:pt x="0" y="39"/>
                </a:cubicBezTo>
                <a:cubicBezTo>
                  <a:pt x="57" y="39"/>
                  <a:pt x="57" y="39"/>
                  <a:pt x="57" y="39"/>
                </a:cubicBezTo>
                <a:lnTo>
                  <a:pt x="57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4777407" y="2100573"/>
            <a:ext cx="76105" cy="45244"/>
          </a:xfrm>
          <a:custGeom>
            <a:rect l="l" t="t" r="r" b="b"/>
            <a:pathLst>
              <a:path w="54" h="32">
                <a:moveTo>
                  <a:pt x="54" y="0"/>
                </a:moveTo>
                <a:cubicBezTo>
                  <a:pt x="2" y="0"/>
                  <a:pt x="2" y="0"/>
                  <a:pt x="2" y="0"/>
                </a:cubicBezTo>
                <a:cubicBezTo>
                  <a:pt x="1" y="11"/>
                  <a:pt x="0" y="21"/>
                  <a:pt x="0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4" y="0"/>
                  <a:pt x="54" y="0"/>
                  <a:pt x="54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774359" y="2161343"/>
            <a:ext cx="79153" cy="52388"/>
          </a:xfrm>
          <a:custGeom>
            <a:rect l="l" t="t" r="r" b="b"/>
            <a:pathLst>
              <a:path w="56" h="37">
                <a:moveTo>
                  <a:pt x="56" y="0"/>
                </a:moveTo>
                <a:cubicBezTo>
                  <a:pt x="1" y="0"/>
                  <a:pt x="1" y="0"/>
                  <a:pt x="1" y="0"/>
                </a:cubicBezTo>
                <a:cubicBezTo>
                  <a:pt x="0" y="13"/>
                  <a:pt x="0" y="25"/>
                  <a:pt x="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0"/>
                  <a:pt x="56" y="0"/>
                  <a:pt x="56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729210" y="2161343"/>
            <a:ext cx="33909" cy="52388"/>
          </a:xfrm>
          <a:custGeom>
            <a:rect l="l" t="t" r="r" b="b"/>
            <a:pathLst>
              <a:path w="24" h="37">
                <a:moveTo>
                  <a:pt x="2" y="0"/>
                </a:moveTo>
                <a:cubicBezTo>
                  <a:pt x="1" y="13"/>
                  <a:pt x="1" y="25"/>
                  <a:pt x="0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2" y="25"/>
                  <a:pt x="23" y="13"/>
                  <a:pt x="24" y="0"/>
                </a:cubicBezTo>
                <a:lnTo>
                  <a:pt x="2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961239" y="2161343"/>
            <a:ext cx="29718" cy="52388"/>
          </a:xfrm>
          <a:custGeom>
            <a:rect l="l" t="t" r="r" b="b"/>
            <a:pathLst>
              <a:path w="21" h="37">
                <a:moveTo>
                  <a:pt x="21" y="37"/>
                </a:moveTo>
                <a:cubicBezTo>
                  <a:pt x="20" y="25"/>
                  <a:pt x="19" y="13"/>
                  <a:pt x="1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3"/>
                  <a:pt x="1" y="25"/>
                  <a:pt x="1" y="37"/>
                </a:cubicBezTo>
                <a:lnTo>
                  <a:pt x="21" y="37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957049" y="2100573"/>
            <a:ext cx="28575" cy="45244"/>
          </a:xfrm>
          <a:custGeom>
            <a:rect l="l" t="t" r="r" b="b"/>
            <a:pathLst>
              <a:path w="20" h="32">
                <a:moveTo>
                  <a:pt x="20" y="32"/>
                </a:moveTo>
                <a:cubicBezTo>
                  <a:pt x="19" y="21"/>
                  <a:pt x="18" y="11"/>
                  <a:pt x="17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11"/>
                  <a:pt x="1" y="21"/>
                  <a:pt x="2" y="32"/>
                </a:cubicBezTo>
                <a:lnTo>
                  <a:pt x="20" y="32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805887" y="1812728"/>
            <a:ext cx="17812" cy="15431"/>
          </a:xfrm>
          <a:custGeom>
            <a:rect l="l" t="t" r="r" b="b"/>
            <a:pathLst>
              <a:path w="13" h="11">
                <a:moveTo>
                  <a:pt x="13" y="0"/>
                </a:moveTo>
                <a:cubicBezTo>
                  <a:pt x="3" y="0"/>
                  <a:pt x="3" y="0"/>
                  <a:pt x="3" y="0"/>
                </a:cubicBezTo>
                <a:cubicBezTo>
                  <a:pt x="2" y="4"/>
                  <a:pt x="1" y="8"/>
                  <a:pt x="0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1" y="8"/>
                  <a:pt x="12" y="4"/>
                  <a:pt x="13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900565" y="1812728"/>
            <a:ext cx="16669" cy="15431"/>
          </a:xfrm>
          <a:custGeom>
            <a:rect l="l" t="t" r="r" b="b"/>
            <a:pathLst>
              <a:path w="12" h="11">
                <a:moveTo>
                  <a:pt x="12" y="11"/>
                </a:moveTo>
                <a:cubicBezTo>
                  <a:pt x="12" y="9"/>
                  <a:pt x="11" y="7"/>
                  <a:pt x="11" y="5"/>
                </a:cubicBezTo>
                <a:cubicBezTo>
                  <a:pt x="10" y="3"/>
                  <a:pt x="9" y="2"/>
                  <a:pt x="9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4"/>
                  <a:pt x="1" y="8"/>
                  <a:pt x="2" y="11"/>
                </a:cubicBezTo>
                <a:lnTo>
                  <a:pt x="12" y="11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853512" y="1812728"/>
            <a:ext cx="13049" cy="1543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792837" y="1877498"/>
            <a:ext cx="17240" cy="16669"/>
          </a:xfrm>
          <a:custGeom>
            <a:rect l="l" t="t" r="r" b="b"/>
            <a:pathLst>
              <a:path w="12" h="12">
                <a:moveTo>
                  <a:pt x="1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4"/>
                  <a:pt x="1" y="8"/>
                  <a:pt x="0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8"/>
                  <a:pt x="12" y="4"/>
                  <a:pt x="12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913043" y="1877498"/>
            <a:ext cx="17240" cy="16669"/>
          </a:xfrm>
          <a:custGeom>
            <a:rect l="l" t="t" r="r" b="b"/>
            <a:pathLst>
              <a:path w="12" h="12">
                <a:moveTo>
                  <a:pt x="2" y="12"/>
                </a:moveTo>
                <a:cubicBezTo>
                  <a:pt x="12" y="12"/>
                  <a:pt x="12" y="12"/>
                  <a:pt x="12" y="12"/>
                </a:cubicBezTo>
                <a:cubicBezTo>
                  <a:pt x="11" y="8"/>
                  <a:pt x="11" y="4"/>
                  <a:pt x="1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4"/>
                  <a:pt x="2" y="8"/>
                  <a:pt x="2" y="12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853512" y="1877498"/>
            <a:ext cx="13049" cy="1666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4782741" y="1941220"/>
            <a:ext cx="17240" cy="15431"/>
          </a:xfrm>
          <a:custGeom>
            <a:rect l="l" t="t" r="r" b="b"/>
            <a:pathLst>
              <a:path w="12" h="11">
                <a:moveTo>
                  <a:pt x="12" y="0"/>
                </a:moveTo>
                <a:cubicBezTo>
                  <a:pt x="2" y="0"/>
                  <a:pt x="2" y="0"/>
                  <a:pt x="2" y="0"/>
                </a:cubicBezTo>
                <a:cubicBezTo>
                  <a:pt x="1" y="4"/>
                  <a:pt x="1" y="7"/>
                  <a:pt x="0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1" y="4"/>
                  <a:pt x="12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4924283" y="1941220"/>
            <a:ext cx="16097" cy="15431"/>
          </a:xfrm>
          <a:custGeom>
            <a:rect l="l" t="t" r="r" b="b"/>
            <a:pathLst>
              <a:path w="11" h="11">
                <a:moveTo>
                  <a:pt x="2" y="11"/>
                </a:moveTo>
                <a:cubicBezTo>
                  <a:pt x="11" y="11"/>
                  <a:pt x="11" y="11"/>
                  <a:pt x="11" y="11"/>
                </a:cubicBezTo>
                <a:cubicBezTo>
                  <a:pt x="11" y="7"/>
                  <a:pt x="10" y="4"/>
                  <a:pt x="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"/>
                  <a:pt x="1" y="7"/>
                  <a:pt x="2" y="1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853512" y="1941220"/>
            <a:ext cx="13049" cy="1543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4773216" y="2017325"/>
            <a:ext cx="15431" cy="15431"/>
          </a:xfrm>
          <a:custGeom>
            <a:rect l="l" t="t" r="r" b="b"/>
            <a:pathLst>
              <a:path w="11" h="11">
                <a:moveTo>
                  <a:pt x="1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3"/>
                  <a:pt x="1" y="7"/>
                  <a:pt x="0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1" y="3"/>
                  <a:pt x="11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4934474" y="2017325"/>
            <a:ext cx="15431" cy="15431"/>
          </a:xfrm>
          <a:custGeom>
            <a:rect l="l" t="t" r="r" b="b"/>
            <a:pathLst>
              <a:path w="11" h="11">
                <a:moveTo>
                  <a:pt x="2" y="11"/>
                </a:moveTo>
                <a:cubicBezTo>
                  <a:pt x="11" y="11"/>
                  <a:pt x="11" y="11"/>
                  <a:pt x="11" y="11"/>
                </a:cubicBezTo>
                <a:cubicBezTo>
                  <a:pt x="11" y="7"/>
                  <a:pt x="10" y="3"/>
                  <a:pt x="1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3"/>
                  <a:pt x="1" y="7"/>
                  <a:pt x="2" y="1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4853512" y="2017325"/>
            <a:ext cx="13049" cy="1543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4766072" y="2085143"/>
            <a:ext cx="15431" cy="15431"/>
          </a:xfrm>
          <a:custGeom>
            <a:rect l="l" t="t" r="r" b="b"/>
            <a:pathLst>
              <a:path w="11" h="11">
                <a:moveTo>
                  <a:pt x="1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4"/>
                  <a:pt x="1" y="7"/>
                  <a:pt x="0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1" y="4"/>
                  <a:pt x="11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4941523" y="2085143"/>
            <a:ext cx="15431" cy="15431"/>
          </a:xfrm>
          <a:custGeom>
            <a:rect l="l" t="t" r="r" b="b"/>
            <a:pathLst>
              <a:path w="11" h="11">
                <a:moveTo>
                  <a:pt x="1" y="11"/>
                </a:moveTo>
                <a:cubicBezTo>
                  <a:pt x="11" y="11"/>
                  <a:pt x="11" y="11"/>
                  <a:pt x="11" y="11"/>
                </a:cubicBezTo>
                <a:cubicBezTo>
                  <a:pt x="11" y="7"/>
                  <a:pt x="10" y="4"/>
                  <a:pt x="1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4"/>
                  <a:pt x="1" y="7"/>
                  <a:pt x="1" y="1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4853512" y="2085143"/>
            <a:ext cx="13049" cy="1543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4763119" y="2145817"/>
            <a:ext cx="14288" cy="15431"/>
          </a:xfrm>
          <a:custGeom>
            <a:rect l="l" t="t" r="r" b="b"/>
            <a:pathLst>
              <a:path w="10" h="11">
                <a:moveTo>
                  <a:pt x="1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3"/>
                  <a:pt x="0" y="7"/>
                  <a:pt x="0" y="11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7"/>
                  <a:pt x="10" y="3"/>
                  <a:pt x="10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4946952" y="2145817"/>
            <a:ext cx="14288" cy="15431"/>
          </a:xfrm>
          <a:custGeom>
            <a:rect l="l" t="t" r="r" b="b"/>
            <a:pathLst>
              <a:path w="10" h="11">
                <a:moveTo>
                  <a:pt x="0" y="11"/>
                </a:move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9" y="3"/>
                  <a:pt x="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"/>
                  <a:pt x="0" y="7"/>
                  <a:pt x="0" y="1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853512" y="2145817"/>
            <a:ext cx="13049" cy="1543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Freeform 52"/>
          <p:cNvSpPr/>
          <p:nvPr/>
        </p:nvSpPr>
        <p:spPr>
          <a:xfrm>
            <a:off x="4760166" y="2213635"/>
            <a:ext cx="13049" cy="15431"/>
          </a:xfrm>
          <a:custGeom>
            <a:rect l="l" t="t" r="r" b="b"/>
            <a:pathLst>
              <a:path w="9" h="11">
                <a:moveTo>
                  <a:pt x="9" y="0"/>
                </a:moveTo>
                <a:cubicBezTo>
                  <a:pt x="0" y="0"/>
                  <a:pt x="0" y="0"/>
                  <a:pt x="0" y="0"/>
                </a:cubicBezTo>
                <a:cubicBezTo>
                  <a:pt x="0" y="4"/>
                  <a:pt x="0" y="7"/>
                  <a:pt x="0" y="11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7"/>
                  <a:pt x="9" y="4"/>
                  <a:pt x="9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Freeform 53"/>
          <p:cNvSpPr/>
          <p:nvPr/>
        </p:nvSpPr>
        <p:spPr>
          <a:xfrm>
            <a:off x="4949905" y="2213635"/>
            <a:ext cx="14288" cy="15431"/>
          </a:xfrm>
          <a:custGeom>
            <a:rect l="l" t="t" r="r" b="b"/>
            <a:pathLst>
              <a:path w="10" h="11">
                <a:moveTo>
                  <a:pt x="0" y="11"/>
                </a:move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9" y="4"/>
                  <a:pt x="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"/>
                  <a:pt x="0" y="7"/>
                  <a:pt x="0" y="1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4853512" y="2213635"/>
            <a:ext cx="13049" cy="1543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AutoShape 55"/>
          <p:cNvSpPr/>
          <p:nvPr/>
        </p:nvSpPr>
        <p:spPr>
          <a:xfrm>
            <a:off x="4853512" y="2283834"/>
            <a:ext cx="13049" cy="1543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AutoShape 56"/>
          <p:cNvSpPr/>
          <p:nvPr/>
        </p:nvSpPr>
        <p:spPr>
          <a:xfrm flipH="1">
            <a:off x="6479524" y="1287233"/>
            <a:ext cx="2035112" cy="2035112"/>
          </a:xfrm>
          <a:prstGeom prst="ellipse">
            <a:avLst/>
          </a:prstGeom>
          <a:noFill/>
          <a:ln w="9525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7" name="Freeform 57"/>
          <p:cNvSpPr/>
          <p:nvPr/>
        </p:nvSpPr>
        <p:spPr>
          <a:xfrm>
            <a:off x="7181041" y="1888451"/>
            <a:ext cx="662750" cy="833056"/>
          </a:xfrm>
          <a:custGeom>
            <a:rect l="l" t="t" r="r" b="b"/>
            <a:pathLst>
              <a:path w="21600" h="21600">
                <a:moveTo>
                  <a:pt x="10799" y="0"/>
                </a:moveTo>
                <a:cubicBezTo>
                  <a:pt x="4836" y="0"/>
                  <a:pt x="0" y="1447"/>
                  <a:pt x="0" y="3231"/>
                </a:cubicBezTo>
                <a:lnTo>
                  <a:pt x="0" y="4776"/>
                </a:lnTo>
                <a:cubicBezTo>
                  <a:pt x="0" y="6669"/>
                  <a:pt x="4836" y="8203"/>
                  <a:pt x="10799" y="8203"/>
                </a:cubicBezTo>
                <a:cubicBezTo>
                  <a:pt x="16764" y="8203"/>
                  <a:pt x="21600" y="6669"/>
                  <a:pt x="21600" y="4776"/>
                </a:cubicBezTo>
                <a:lnTo>
                  <a:pt x="21600" y="3231"/>
                </a:lnTo>
                <a:cubicBezTo>
                  <a:pt x="21600" y="1447"/>
                  <a:pt x="16764" y="0"/>
                  <a:pt x="10799" y="0"/>
                </a:cubicBezTo>
                <a:close/>
                <a:moveTo>
                  <a:pt x="21195" y="8008"/>
                </a:moveTo>
                <a:cubicBezTo>
                  <a:pt x="19915" y="9488"/>
                  <a:pt x="15746" y="10572"/>
                  <a:pt x="10799" y="10572"/>
                </a:cubicBezTo>
                <a:cubicBezTo>
                  <a:pt x="5856" y="10572"/>
                  <a:pt x="1685" y="9488"/>
                  <a:pt x="405" y="8008"/>
                </a:cubicBezTo>
                <a:cubicBezTo>
                  <a:pt x="141" y="7702"/>
                  <a:pt x="0" y="7868"/>
                  <a:pt x="0" y="8007"/>
                </a:cubicBezTo>
                <a:cubicBezTo>
                  <a:pt x="0" y="8144"/>
                  <a:pt x="0" y="10898"/>
                  <a:pt x="0" y="10898"/>
                </a:cubicBezTo>
                <a:cubicBezTo>
                  <a:pt x="0" y="13061"/>
                  <a:pt x="4836" y="14814"/>
                  <a:pt x="10799" y="14814"/>
                </a:cubicBezTo>
                <a:cubicBezTo>
                  <a:pt x="16764" y="14814"/>
                  <a:pt x="21600" y="13061"/>
                  <a:pt x="21600" y="10898"/>
                </a:cubicBezTo>
                <a:cubicBezTo>
                  <a:pt x="21600" y="10898"/>
                  <a:pt x="21600" y="8144"/>
                  <a:pt x="21600" y="8007"/>
                </a:cubicBezTo>
                <a:cubicBezTo>
                  <a:pt x="21600" y="7868"/>
                  <a:pt x="21459" y="7702"/>
                  <a:pt x="21195" y="8008"/>
                </a:cubicBezTo>
                <a:close/>
                <a:moveTo>
                  <a:pt x="21176" y="14285"/>
                </a:moveTo>
                <a:cubicBezTo>
                  <a:pt x="19876" y="15959"/>
                  <a:pt x="15722" y="17184"/>
                  <a:pt x="10799" y="17184"/>
                </a:cubicBezTo>
                <a:cubicBezTo>
                  <a:pt x="5878" y="17184"/>
                  <a:pt x="1724" y="15959"/>
                  <a:pt x="424" y="14285"/>
                </a:cubicBezTo>
                <a:cubicBezTo>
                  <a:pt x="147" y="13932"/>
                  <a:pt x="0" y="14121"/>
                  <a:pt x="0" y="14297"/>
                </a:cubicBezTo>
                <a:cubicBezTo>
                  <a:pt x="0" y="14472"/>
                  <a:pt x="0" y="16754"/>
                  <a:pt x="0" y="16754"/>
                </a:cubicBezTo>
                <a:cubicBezTo>
                  <a:pt x="0" y="19133"/>
                  <a:pt x="4836" y="21600"/>
                  <a:pt x="10799" y="21600"/>
                </a:cubicBezTo>
                <a:cubicBezTo>
                  <a:pt x="16764" y="21600"/>
                  <a:pt x="21600" y="19133"/>
                  <a:pt x="21600" y="16754"/>
                </a:cubicBezTo>
                <a:cubicBezTo>
                  <a:pt x="21600" y="16754"/>
                  <a:pt x="21600" y="14472"/>
                  <a:pt x="21600" y="14297"/>
                </a:cubicBezTo>
                <a:cubicBezTo>
                  <a:pt x="21600" y="14121"/>
                  <a:pt x="21453" y="13932"/>
                  <a:pt x="21176" y="14285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AutoShape 58"/>
          <p:cNvSpPr/>
          <p:nvPr/>
        </p:nvSpPr>
        <p:spPr>
          <a:xfrm flipH="1">
            <a:off x="9103948" y="1287329"/>
            <a:ext cx="2035112" cy="2035112"/>
          </a:xfrm>
          <a:prstGeom prst="ellipse">
            <a:avLst/>
          </a:prstGeom>
          <a:noFill/>
          <a:ln w="9525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9" name="Freeform 59"/>
          <p:cNvSpPr/>
          <p:nvPr/>
        </p:nvSpPr>
        <p:spPr>
          <a:xfrm>
            <a:off x="9551051" y="2130196"/>
            <a:ext cx="1279493" cy="450056"/>
          </a:xfrm>
          <a:custGeom>
            <a:rect l="l" t="t" r="r" b="b"/>
            <a:pathLst>
              <a:path w="412" h="132">
                <a:moveTo>
                  <a:pt x="412" y="15"/>
                </a:moveTo>
                <a:cubicBezTo>
                  <a:pt x="412" y="12"/>
                  <a:pt x="411" y="10"/>
                  <a:pt x="407" y="10"/>
                </a:cubicBezTo>
                <a:cubicBezTo>
                  <a:pt x="406" y="10"/>
                  <a:pt x="406" y="10"/>
                  <a:pt x="405" y="11"/>
                </a:cubicBezTo>
                <a:cubicBezTo>
                  <a:pt x="342" y="44"/>
                  <a:pt x="342" y="44"/>
                  <a:pt x="342" y="44"/>
                </a:cubicBezTo>
                <a:cubicBezTo>
                  <a:pt x="299" y="26"/>
                  <a:pt x="258" y="14"/>
                  <a:pt x="219" y="8"/>
                </a:cubicBezTo>
                <a:cubicBezTo>
                  <a:pt x="180" y="2"/>
                  <a:pt x="148" y="0"/>
                  <a:pt x="125" y="3"/>
                </a:cubicBezTo>
                <a:cubicBezTo>
                  <a:pt x="101" y="5"/>
                  <a:pt x="79" y="11"/>
                  <a:pt x="59" y="19"/>
                </a:cubicBezTo>
                <a:cubicBezTo>
                  <a:pt x="39" y="26"/>
                  <a:pt x="26" y="32"/>
                  <a:pt x="20" y="37"/>
                </a:cubicBezTo>
                <a:cubicBezTo>
                  <a:pt x="15" y="41"/>
                  <a:pt x="10" y="44"/>
                  <a:pt x="7" y="46"/>
                </a:cubicBezTo>
                <a:cubicBezTo>
                  <a:pt x="7" y="47"/>
                  <a:pt x="7" y="48"/>
                  <a:pt x="7" y="49"/>
                </a:cubicBezTo>
                <a:cubicBezTo>
                  <a:pt x="7" y="49"/>
                  <a:pt x="7" y="50"/>
                  <a:pt x="7" y="51"/>
                </a:cubicBezTo>
                <a:cubicBezTo>
                  <a:pt x="48" y="71"/>
                  <a:pt x="48" y="71"/>
                  <a:pt x="48" y="71"/>
                </a:cubicBezTo>
                <a:cubicBezTo>
                  <a:pt x="49" y="72"/>
                  <a:pt x="50" y="73"/>
                  <a:pt x="50" y="75"/>
                </a:cubicBezTo>
                <a:cubicBezTo>
                  <a:pt x="50" y="78"/>
                  <a:pt x="48" y="79"/>
                  <a:pt x="46" y="79"/>
                </a:cubicBezTo>
                <a:cubicBezTo>
                  <a:pt x="2" y="79"/>
                  <a:pt x="2" y="79"/>
                  <a:pt x="2" y="79"/>
                </a:cubicBezTo>
                <a:cubicBezTo>
                  <a:pt x="1" y="79"/>
                  <a:pt x="0" y="79"/>
                  <a:pt x="0" y="80"/>
                </a:cubicBezTo>
                <a:cubicBezTo>
                  <a:pt x="0" y="81"/>
                  <a:pt x="1" y="81"/>
                  <a:pt x="1" y="81"/>
                </a:cubicBezTo>
                <a:cubicBezTo>
                  <a:pt x="24" y="101"/>
                  <a:pt x="51" y="114"/>
                  <a:pt x="82" y="122"/>
                </a:cubicBezTo>
                <a:cubicBezTo>
                  <a:pt x="114" y="129"/>
                  <a:pt x="144" y="132"/>
                  <a:pt x="173" y="130"/>
                </a:cubicBezTo>
                <a:cubicBezTo>
                  <a:pt x="203" y="127"/>
                  <a:pt x="230" y="123"/>
                  <a:pt x="256" y="117"/>
                </a:cubicBezTo>
                <a:cubicBezTo>
                  <a:pt x="282" y="111"/>
                  <a:pt x="303" y="106"/>
                  <a:pt x="318" y="100"/>
                </a:cubicBezTo>
                <a:cubicBezTo>
                  <a:pt x="334" y="95"/>
                  <a:pt x="342" y="92"/>
                  <a:pt x="342" y="91"/>
                </a:cubicBezTo>
                <a:cubicBezTo>
                  <a:pt x="405" y="124"/>
                  <a:pt x="405" y="124"/>
                  <a:pt x="405" y="124"/>
                </a:cubicBezTo>
                <a:cubicBezTo>
                  <a:pt x="407" y="124"/>
                  <a:pt x="407" y="124"/>
                  <a:pt x="407" y="124"/>
                </a:cubicBezTo>
                <a:cubicBezTo>
                  <a:pt x="411" y="124"/>
                  <a:pt x="412" y="123"/>
                  <a:pt x="412" y="119"/>
                </a:cubicBezTo>
                <a:cubicBezTo>
                  <a:pt x="412" y="118"/>
                  <a:pt x="412" y="118"/>
                  <a:pt x="411" y="116"/>
                </a:cubicBezTo>
                <a:cubicBezTo>
                  <a:pt x="375" y="67"/>
                  <a:pt x="375" y="67"/>
                  <a:pt x="375" y="67"/>
                </a:cubicBezTo>
                <a:cubicBezTo>
                  <a:pt x="411" y="18"/>
                  <a:pt x="411" y="18"/>
                  <a:pt x="411" y="18"/>
                </a:cubicBezTo>
                <a:cubicBezTo>
                  <a:pt x="412" y="17"/>
                  <a:pt x="412" y="16"/>
                  <a:pt x="412" y="15"/>
                </a:cubicBezTo>
                <a:close/>
                <a:moveTo>
                  <a:pt x="82" y="57"/>
                </a:moveTo>
                <a:cubicBezTo>
                  <a:pt x="79" y="60"/>
                  <a:pt x="76" y="61"/>
                  <a:pt x="72" y="61"/>
                </a:cubicBezTo>
                <a:cubicBezTo>
                  <a:pt x="68" y="61"/>
                  <a:pt x="64" y="60"/>
                  <a:pt x="61" y="57"/>
                </a:cubicBezTo>
                <a:cubicBezTo>
                  <a:pt x="58" y="54"/>
                  <a:pt x="57" y="50"/>
                  <a:pt x="57" y="45"/>
                </a:cubicBezTo>
                <a:cubicBezTo>
                  <a:pt x="57" y="41"/>
                  <a:pt x="58" y="37"/>
                  <a:pt x="61" y="34"/>
                </a:cubicBezTo>
                <a:cubicBezTo>
                  <a:pt x="64" y="31"/>
                  <a:pt x="68" y="29"/>
                  <a:pt x="72" y="29"/>
                </a:cubicBezTo>
                <a:cubicBezTo>
                  <a:pt x="76" y="29"/>
                  <a:pt x="79" y="31"/>
                  <a:pt x="82" y="34"/>
                </a:cubicBezTo>
                <a:cubicBezTo>
                  <a:pt x="85" y="37"/>
                  <a:pt x="87" y="41"/>
                  <a:pt x="87" y="45"/>
                </a:cubicBezTo>
                <a:cubicBezTo>
                  <a:pt x="87" y="50"/>
                  <a:pt x="85" y="54"/>
                  <a:pt x="82" y="57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 flipH="1">
            <a:off x="1061323" y="2678169"/>
            <a:ext cx="653320" cy="65179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 flipH="1">
            <a:off x="3695557" y="2678169"/>
            <a:ext cx="653320" cy="65179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2" name="AutoShape 62"/>
          <p:cNvSpPr/>
          <p:nvPr/>
        </p:nvSpPr>
        <p:spPr>
          <a:xfrm flipH="1">
            <a:off x="6337221" y="2678169"/>
            <a:ext cx="653320" cy="65179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AutoShape 63"/>
          <p:cNvSpPr/>
          <p:nvPr/>
        </p:nvSpPr>
        <p:spPr>
          <a:xfrm flipH="1">
            <a:off x="8962406" y="2678169"/>
            <a:ext cx="651796" cy="651796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TextBox 6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案例分析法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角色扮演法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小组讨论法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实践操作法</a:t>
            </a:r>
          </a:p>
        </p:txBody>
      </p:sp>
      <p:sp>
        <p:nvSpPr>
          <p:cNvPr id="72" name="AutoShape 7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3" name="AutoShape 7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4" name="AutoShape 7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5" name="AutoShape 7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6" name="AutoShape 7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7" name="AutoShape 7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8" name="AutoShape 7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9" name="AutoShape 7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0" name="AutoShape 8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1" name="AutoShape 8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2" name="AutoShape 8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3" name="AutoShape 8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4" name="AutoShape 8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5" name="AutoShape 8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6" name="AutoShape 8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7" name="AutoShape 8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8" name="AutoShape 8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9" name="AutoShape 8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0" name="AutoShape 9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1" name="AutoShape 9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2" name="TextBox 9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实训方法</a:t>
            </a:r>
          </a:p>
        </p:txBody>
      </p:sp>
      <p:sp>
        <p:nvSpPr>
          <p:cNvPr id="93" name="TextBox 93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通过小组讨论，培养学生的团队协作精神和沟通能力。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学生通过扮演不同角色，模拟实际工作场景，提高实践操作能力。</a:t>
            </a:r>
          </a:p>
        </p:txBody>
      </p:sp>
      <p:sp>
        <p:nvSpPr>
          <p:cNvPr id="95" name="TextBox 95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通过分析真实的审计案例，让学生了解审计的实际操作和问题解决方式。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学生通过动手操作，掌握审计的基本流程和技巧。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审计流程与技术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明确目标、合理分工、制定计划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在审计计划阶段，审计人员需要明确审计目标和范围，合理分工，并制定详细的审计计划。这包括确定审计的时间、人员、资源、风险评估和应对措施等。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审计计划阶段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收集证据、审查记录、测试程序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在审计实施阶段，审计人员需要收集充分的证据，审查被审计单位的记录和文件，并进行必要的测试程序。这一阶段的目标是验证被审计单位的信息是否真实、完整和合规。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审计实施阶段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审计报告阶段</a:t>
            </a:r>
          </a:p>
        </p:txBody>
      </p:sp>
      <p:sp>
        <p:nvSpPr>
          <p:cNvPr id="31" name="AutoShape 31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汇总结果、编写报告、沟通结论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在审计报告阶段，审计人员需要汇总审计结果，编写审计报告，并与被审计单位进行沟通。这一阶段的目标是提供客观、公正、准确的审计结论，并提出改进建议。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https://d.book118.com/456023120032010045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2024-09-13T20:24:09.161</cp:lastPrinted>
  <dcterms:created xsi:type="dcterms:W3CDTF">2024-09-13T12:24:09Z</dcterms:created>
  <dcterms:modified xsi:type="dcterms:W3CDTF">2024-09-13T12:24:10Z</dcterms:modified>
</cp:coreProperties>
</file>