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40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232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tags" Target="../tags/tag17.xml" /><Relationship Id="rId8" Type="http://schemas.openxmlformats.org/officeDocument/2006/relationships/tags" Target="../tags/tag18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27.xml" /><Relationship Id="rId11" Type="http://schemas.openxmlformats.org/officeDocument/2006/relationships/tags" Target="../tags/tag28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tags" Target="../tags/tag24.xml" /><Relationship Id="rId8" Type="http://schemas.openxmlformats.org/officeDocument/2006/relationships/tags" Target="../tags/tag25.xml" /><Relationship Id="rId9" Type="http://schemas.openxmlformats.org/officeDocument/2006/relationships/tags" Target="../tags/tag2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9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tags" Target="../tags/tag34.xml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3.xml" /><Relationship Id="rId11" Type="http://schemas.openxmlformats.org/officeDocument/2006/relationships/tags" Target="../tags/tag5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tags" Target="../tags/tag51.xml" /><Relationship Id="rId9" Type="http://schemas.openxmlformats.org/officeDocument/2006/relationships/tags" Target="../tags/tag5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tags" Target="../tags/tag59.xml" /><Relationship Id="rId7" Type="http://schemas.openxmlformats.org/officeDocument/2006/relationships/tags" Target="../tags/tag60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5.xml" /><Relationship Id="rId11" Type="http://schemas.openxmlformats.org/officeDocument/2006/relationships/tags" Target="../tags/tag86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2B6452-A22D-46E2-99E1-2A83E7D11D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8E8659-69D1-428B-8468-50E9DD947A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1378C5-BE4B-4CC6-96E6-90BE910885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3CB9E2-0C5E-4F9F-9BB9-B69556AEAF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3D28D6E-93A8-400B-8540-FBE4C7486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1E74DD-0C39-4B06-B86A-A5EAAF4CE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22B0B16-EFB6-4AED-8BE2-E9A683157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528FC4-8252-4930-9E62-433AB63BFA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B1C3B0-75FF-4583-9260-9FE9C268A9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0A11C7-C7F9-451E-A42F-DCA851D32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D17108-224E-4E6C-A222-4F5F022D8E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68" name="椭圆 11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7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cxnSp>
        <p:nvCxnSpPr>
          <p:cNvPr id="3145729" name="直接连接符 10"/>
          <p:cNvCxnSpPr/>
          <p:nvPr>
            <p:custDataLst>
              <p:tags r:id="rId5"/>
            </p:custDataLst>
          </p:nvPr>
        </p:nvCxnSpPr>
        <p:spPr>
          <a:xfrm>
            <a:off x="1072515" y="3743015"/>
            <a:ext cx="7096760" cy="0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椭圆 9"/>
          <p:cNvSpPr/>
          <p:nvPr>
            <p:custDataLst>
              <p:tags r:id="rId6"/>
            </p:custDataLst>
          </p:nvPr>
        </p:nvSpPr>
        <p:spPr>
          <a:xfrm flipH="1">
            <a:off x="1072515" y="4060190"/>
            <a:ext cx="754380" cy="75692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7"/>
            </p:custDataLst>
          </p:nvPr>
        </p:nvSpPr>
        <p:spPr>
          <a:xfrm>
            <a:off x="1414780" y="4227830"/>
            <a:ext cx="357251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072515" y="1689735"/>
            <a:ext cx="9182100" cy="6781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1072515" y="2382520"/>
            <a:ext cx="9182100" cy="118237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86" name="椭圆 470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ym typeface="+mn-ea"/>
              </a:defRPr>
            </a:lvl1pPr>
            <a:lvl2pPr>
              <a:defRPr>
                <a:sym typeface="+mn-ea"/>
              </a:defRPr>
            </a:lvl2pPr>
            <a:lvl3pPr>
              <a:defRPr>
                <a:sym typeface="+mn-ea"/>
              </a:defRPr>
            </a:lvl3pPr>
            <a:lvl4pPr>
              <a:defRPr>
                <a:sym typeface="+mn-ea"/>
              </a:defRPr>
            </a:lvl4pPr>
            <a:lvl5pPr>
              <a:defRPr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bg>
      <p:bgPr>
        <a:solidFill>
          <a:schemeClr val="bg1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98" name="椭圆 9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46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0" name="任意多边形: 形状 21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2" name="任意多边形: 形状 6"/>
          <p:cNvSpPr/>
          <p:nvPr>
            <p:custDataLst>
              <p:tags r:id="rId5"/>
            </p:custDataLst>
          </p:nvPr>
        </p:nvSpPr>
        <p:spPr>
          <a:xfrm>
            <a:off x="5598795" y="1024890"/>
            <a:ext cx="6269355" cy="4618990"/>
          </a:xfrm>
          <a:custGeom>
            <a:gdLst>
              <a:gd name="connsiteX0" fmla="*/ 323492 w 6269502"/>
              <a:gd name="connsiteY0" fmla="*/ 0 h 3591920"/>
              <a:gd name="connsiteX1" fmla="*/ 5946010 w 6269502"/>
              <a:gd name="connsiteY1" fmla="*/ 0 h 3591920"/>
              <a:gd name="connsiteX2" fmla="*/ 6269502 w 6269502"/>
              <a:gd name="connsiteY2" fmla="*/ 323492 h 3591920"/>
              <a:gd name="connsiteX3" fmla="*/ 6269502 w 6269502"/>
              <a:gd name="connsiteY3" fmla="*/ 3267654 h 3591920"/>
              <a:gd name="connsiteX4" fmla="*/ 6006409 w 6269502"/>
              <a:gd name="connsiteY4" fmla="*/ 3590459 h 3591920"/>
              <a:gd name="connsiteX5" fmla="*/ 5991917 w 6269502"/>
              <a:gd name="connsiteY5" fmla="*/ 3591920 h 3591920"/>
              <a:gd name="connsiteX6" fmla="*/ 5991917 w 6269502"/>
              <a:gd name="connsiteY6" fmla="*/ 1196144 h 3591920"/>
              <a:gd name="connsiteX7" fmla="*/ 5667969 w 6269502"/>
              <a:gd name="connsiteY7" fmla="*/ 872196 h 3591920"/>
              <a:gd name="connsiteX8" fmla="*/ 0 w 6269502"/>
              <a:gd name="connsiteY8" fmla="*/ 872196 h 3591920"/>
              <a:gd name="connsiteX9" fmla="*/ 0 w 6269502"/>
              <a:gd name="connsiteY9" fmla="*/ 323492 h 3591920"/>
              <a:gd name="connsiteX10" fmla="*/ 323492 w 6269502"/>
              <a:gd name="connsiteY10" fmla="*/ 0 h 3591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69502" h="3591920">
                <a:moveTo>
                  <a:pt x="323492" y="0"/>
                </a:moveTo>
                <a:lnTo>
                  <a:pt x="5946010" y="0"/>
                </a:lnTo>
                <a:cubicBezTo>
                  <a:pt x="6124670" y="0"/>
                  <a:pt x="6269502" y="144832"/>
                  <a:pt x="6269502" y="323492"/>
                </a:cubicBezTo>
                <a:lnTo>
                  <a:pt x="6269502" y="3267654"/>
                </a:lnTo>
                <a:cubicBezTo>
                  <a:pt x="6269502" y="3426884"/>
                  <a:pt x="6156555" y="3559734"/>
                  <a:pt x="6006409" y="3590459"/>
                </a:cubicBezTo>
                <a:lnTo>
                  <a:pt x="5991917" y="3591920"/>
                </a:lnTo>
                <a:lnTo>
                  <a:pt x="5991917" y="1196144"/>
                </a:lnTo>
                <a:cubicBezTo>
                  <a:pt x="5991917" y="1017232"/>
                  <a:pt x="5846881" y="872196"/>
                  <a:pt x="5667969" y="872196"/>
                </a:cubicBezTo>
                <a:lnTo>
                  <a:pt x="0" y="872196"/>
                </a:lnTo>
                <a:lnTo>
                  <a:pt x="0" y="323492"/>
                </a:lnTo>
                <a:cubicBezTo>
                  <a:pt x="0" y="144832"/>
                  <a:pt x="144832" y="0"/>
                  <a:pt x="32349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19050">
            <a:noFill/>
            <a:prstDash val="solid"/>
          </a:ln>
          <a:effectLst>
            <a:outerShdw blurRad="190500" dist="38100" dir="2700000" algn="tl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4" name="矩形: 圆顶角 3"/>
          <p:cNvSpPr/>
          <p:nvPr>
            <p:custDataLst>
              <p:tags r:id="rId6"/>
            </p:custDataLst>
          </p:nvPr>
        </p:nvSpPr>
        <p:spPr>
          <a:xfrm>
            <a:off x="611505" y="2363470"/>
            <a:ext cx="10979785" cy="3766185"/>
          </a:xfrm>
          <a:prstGeom prst="round2SameRect">
            <a:avLst>
              <a:gd name="adj1" fmla="val 8602"/>
              <a:gd name="adj2" fmla="val 9160"/>
            </a:avLst>
          </a:prstGeom>
          <a:solidFill>
            <a:schemeClr val="bg1">
              <a:alpha val="76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6089015" y="1332230"/>
            <a:ext cx="5139690" cy="93789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gradFill>
                  <a:gsLst>
                    <a:gs pos="0">
                      <a:schemeClr val="bg1"/>
                    </a:gs>
                    <a:gs pos="85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681355" y="810260"/>
            <a:ext cx="2527935" cy="13665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l="299" b="43750"/>
          <a:stretch>
            <a:fillRect/>
          </a:stretch>
        </p:blipFill>
        <p:spPr>
          <a:xfrm>
            <a:off x="0" y="0"/>
            <a:ext cx="12192000" cy="6858000"/>
          </a:xfrm>
          <a:custGeom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6" name="椭圆 9"/>
          <p:cNvSpPr/>
          <p:nvPr>
            <p:custDataLst>
              <p:tags r:id="rId3"/>
            </p:custDataLst>
          </p:nvPr>
        </p:nvSpPr>
        <p:spPr>
          <a:xfrm>
            <a:off x="8440506" y="1648918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18" name="任意多边形: 形状 3"/>
          <p:cNvSpPr/>
          <p:nvPr>
            <p:custDataLst>
              <p:tags r:id="rId4"/>
            </p:custDataLst>
          </p:nvPr>
        </p:nvSpPr>
        <p:spPr>
          <a:xfrm flipH="1">
            <a:off x="1" y="0"/>
            <a:ext cx="3221349" cy="3297836"/>
          </a:xfrm>
          <a:custGeom>
            <a:gdLst>
              <a:gd name="connsiteX0" fmla="*/ 3221349 w 3221349"/>
              <a:gd name="connsiteY0" fmla="*/ 0 h 3297836"/>
              <a:gd name="connsiteX1" fmla="*/ 112437 w 3221349"/>
              <a:gd name="connsiteY1" fmla="*/ 0 h 3297836"/>
              <a:gd name="connsiteX2" fmla="*/ 51773 w 3221349"/>
              <a:gd name="connsiteY2" fmla="*/ 235931 h 3297836"/>
              <a:gd name="connsiteX3" fmla="*/ 0 w 3221349"/>
              <a:gd name="connsiteY3" fmla="*/ 749508 h 3297836"/>
              <a:gd name="connsiteX4" fmla="*/ 2548328 w 3221349"/>
              <a:gd name="connsiteY4" fmla="*/ 3297836 h 3297836"/>
              <a:gd name="connsiteX5" fmla="*/ 3061905 w 3221349"/>
              <a:gd name="connsiteY5" fmla="*/ 3246063 h 3297836"/>
              <a:gd name="connsiteX6" fmla="*/ 3221349 w 3221349"/>
              <a:gd name="connsiteY6" fmla="*/ 3205066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1349" h="3297836">
                <a:moveTo>
                  <a:pt x="3221349" y="0"/>
                </a:moveTo>
                <a:lnTo>
                  <a:pt x="112437" y="0"/>
                </a:lnTo>
                <a:lnTo>
                  <a:pt x="51773" y="235931"/>
                </a:lnTo>
                <a:cubicBezTo>
                  <a:pt x="17827" y="401821"/>
                  <a:pt x="0" y="573583"/>
                  <a:pt x="0" y="749508"/>
                </a:cubicBezTo>
                <a:cubicBezTo>
                  <a:pt x="0" y="2156911"/>
                  <a:pt x="1140925" y="3297836"/>
                  <a:pt x="2548328" y="3297836"/>
                </a:cubicBezTo>
                <a:cubicBezTo>
                  <a:pt x="2724253" y="3297836"/>
                  <a:pt x="2896015" y="3280009"/>
                  <a:pt x="3061905" y="3246063"/>
                </a:cubicBezTo>
                <a:lnTo>
                  <a:pt x="3221349" y="32050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20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140585" y="2085340"/>
            <a:ext cx="2395220" cy="25196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77000">
                      <a:schemeClr val="accent2">
                        <a:alpha val="56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4757420" y="2085340"/>
            <a:ext cx="5833110" cy="252031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1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2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椭圆 8"/>
          <p:cNvSpPr/>
          <p:nvPr>
            <p:custDataLst>
              <p:tags r:id="rId5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065" y="1378585"/>
            <a:ext cx="5342255" cy="4508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330" y="1379220"/>
            <a:ext cx="5342255" cy="44894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椭圆 10"/>
          <p:cNvSpPr/>
          <p:nvPr>
            <p:custDataLst>
              <p:tags r:id="rId7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62" name="椭圆 6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4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6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473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86" name="椭圆 7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78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330" y="1324610"/>
            <a:ext cx="10968990" cy="4699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VCG41N607742010" descr="图片包含 桌子, 香蕉, 盘子, 表面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98" name="椭圆 11"/>
          <p:cNvSpPr/>
          <p:nvPr>
            <p:custDataLst>
              <p:tags r:id="rId3"/>
            </p:custDataLst>
          </p:nvPr>
        </p:nvSpPr>
        <p:spPr>
          <a:xfrm>
            <a:off x="83345" y="1776620"/>
            <a:ext cx="1366360" cy="136636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0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02" name="椭圆 9"/>
          <p:cNvSpPr/>
          <p:nvPr>
            <p:custDataLst>
              <p:tags r:id="rId5"/>
            </p:custDataLst>
          </p:nvPr>
        </p:nvSpPr>
        <p:spPr>
          <a:xfrm flipH="1">
            <a:off x="1072515" y="3843655"/>
            <a:ext cx="754380" cy="75692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cxnSp>
        <p:nvCxnSpPr>
          <p:cNvPr id="3145731" name="直接连接符 8"/>
          <p:cNvCxnSpPr/>
          <p:nvPr>
            <p:custDataLst>
              <p:tags r:id="rId6"/>
            </p:custDataLst>
          </p:nvPr>
        </p:nvCxnSpPr>
        <p:spPr>
          <a:xfrm>
            <a:off x="1072515" y="3526480"/>
            <a:ext cx="7096760" cy="0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8000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署名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414780" y="4011295"/>
            <a:ext cx="358775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072515" y="1159510"/>
            <a:ext cx="6338570" cy="21399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png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tags" Target="../tags/tag91.xml" /><Relationship Id="rId18" Type="http://schemas.openxmlformats.org/officeDocument/2006/relationships/tags" Target="../tags/tag92.xml" /><Relationship Id="rId19" Type="http://schemas.openxmlformats.org/officeDocument/2006/relationships/tags" Target="../tags/tag9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473" descr="图片包含 桌子, 香蕉, 盘子, 表面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54" name="椭圆 7"/>
          <p:cNvSpPr/>
          <p:nvPr>
            <p:custDataLst>
              <p:tags r:id="rId14"/>
            </p:custDataLst>
          </p:nvPr>
        </p:nvSpPr>
        <p:spPr>
          <a:xfrm flipH="1">
            <a:off x="473710" y="427990"/>
            <a:ext cx="576580" cy="576580"/>
          </a:xfrm>
          <a:prstGeom prst="ellipse">
            <a:avLst/>
          </a:prstGeom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81990" y="365126"/>
            <a:ext cx="10828020" cy="101924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81990" y="1483815"/>
            <a:ext cx="10895610" cy="4512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4397" r:id="rId2"/>
    <p:sldLayoutId id="2147484398" r:id="rId3"/>
    <p:sldLayoutId id="2147484399" r:id="rId4"/>
    <p:sldLayoutId id="2147484400" r:id="rId5"/>
    <p:sldLayoutId id="2147484401" r:id="rId6"/>
    <p:sldLayoutId id="2147484402" r:id="rId7"/>
    <p:sldLayoutId id="2147484403" r:id="rId8"/>
    <p:sldLayoutId id="2147484404" r:id="rId9"/>
    <p:sldLayoutId id="2147484405" r:id="rId10"/>
    <p:sldLayoutId id="2147484406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atin typeface="+mj-ea"/>
          <a:ea typeface="+mj-ea"/>
          <a:cs typeface="MiSans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微软雅黑" panose="020b0503020204020204" pitchFamily="34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5.xml" /><Relationship Id="rId4" Type="http://schemas.openxmlformats.org/officeDocument/2006/relationships/tags" Target="../tags/tag96.xml" /><Relationship Id="rId5" Type="http://schemas.openxmlformats.org/officeDocument/2006/relationships/tags" Target="../tags/tag97.xml" /><Relationship Id="rId6" Type="http://schemas.openxmlformats.org/officeDocument/2006/relationships/tags" Target="../tags/tag9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6.xml" /><Relationship Id="rId11" Type="http://schemas.openxmlformats.org/officeDocument/2006/relationships/tags" Target="../tags/tag107.xml" /><Relationship Id="rId12" Type="http://schemas.openxmlformats.org/officeDocument/2006/relationships/tags" Target="../tags/tag108.xml" /><Relationship Id="rId13" Type="http://schemas.openxmlformats.org/officeDocument/2006/relationships/tags" Target="../tags/tag109.xml" /><Relationship Id="rId14" Type="http://schemas.openxmlformats.org/officeDocument/2006/relationships/tags" Target="../tags/tag110.xml" /><Relationship Id="rId15" Type="http://schemas.openxmlformats.org/officeDocument/2006/relationships/tags" Target="../tags/tag111.xml" /><Relationship Id="rId16" Type="http://schemas.openxmlformats.org/officeDocument/2006/relationships/tags" Target="../tags/tag112.xml" /><Relationship Id="rId17" Type="http://schemas.openxmlformats.org/officeDocument/2006/relationships/tags" Target="../tags/tag113.xml" /><Relationship Id="rId18" Type="http://schemas.openxmlformats.org/officeDocument/2006/relationships/tags" Target="../tags/tag114.xml" /><Relationship Id="rId19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6.xml" /><Relationship Id="rId21" Type="http://schemas.openxmlformats.org/officeDocument/2006/relationships/tags" Target="../tags/tag117.xml" /><Relationship Id="rId22" Type="http://schemas.openxmlformats.org/officeDocument/2006/relationships/tags" Target="../tags/tag118.xml" /><Relationship Id="rId23" Type="http://schemas.openxmlformats.org/officeDocument/2006/relationships/tags" Target="../tags/tag119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Relationship Id="rId8" Type="http://schemas.openxmlformats.org/officeDocument/2006/relationships/tags" Target="../tags/tag104.xml" /><Relationship Id="rId9" Type="http://schemas.openxmlformats.org/officeDocument/2006/relationships/tags" Target="../tags/tag10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14" Type="http://schemas.openxmlformats.org/officeDocument/2006/relationships/tags" Target="../tags/tag164.xml" /><Relationship Id="rId15" Type="http://schemas.openxmlformats.org/officeDocument/2006/relationships/tags" Target="../tags/tag165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8.xml" /><Relationship Id="rId11" Type="http://schemas.openxmlformats.org/officeDocument/2006/relationships/tags" Target="../tags/tag189.xml" /><Relationship Id="rId12" Type="http://schemas.openxmlformats.org/officeDocument/2006/relationships/tags" Target="../tags/tag190.xml" /><Relationship Id="rId13" Type="http://schemas.openxmlformats.org/officeDocument/2006/relationships/tags" Target="../tags/tag191.xml" /><Relationship Id="rId14" Type="http://schemas.openxmlformats.org/officeDocument/2006/relationships/tags" Target="../tags/tag192.xml" /><Relationship Id="rId15" Type="http://schemas.openxmlformats.org/officeDocument/2006/relationships/tags" Target="../tags/tag193.xml" /><Relationship Id="rId16" Type="http://schemas.openxmlformats.org/officeDocument/2006/relationships/tags" Target="../tags/tag194.xml" /><Relationship Id="rId17" Type="http://schemas.openxmlformats.org/officeDocument/2006/relationships/tags" Target="../tags/tag195.xml" /><Relationship Id="rId18" Type="http://schemas.openxmlformats.org/officeDocument/2006/relationships/tags" Target="../tags/tag196.xml" /><Relationship Id="rId19" Type="http://schemas.openxmlformats.org/officeDocument/2006/relationships/tags" Target="../tags/tag197.xml" /><Relationship Id="rId2" Type="http://schemas.openxmlformats.org/officeDocument/2006/relationships/tags" Target="../tags/tag180.xml" /><Relationship Id="rId20" Type="http://schemas.openxmlformats.org/officeDocument/2006/relationships/tags" Target="../tags/tag198.xml" /><Relationship Id="rId21" Type="http://schemas.openxmlformats.org/officeDocument/2006/relationships/tags" Target="../tags/tag199.xml" /><Relationship Id="rId22" Type="http://schemas.openxmlformats.org/officeDocument/2006/relationships/tags" Target="../tags/tag200.xml" /><Relationship Id="rId23" Type="http://schemas.openxmlformats.org/officeDocument/2006/relationships/tags" Target="../tags/tag201.xml" /><Relationship Id="rId24" Type="http://schemas.openxmlformats.org/officeDocument/2006/relationships/tags" Target="../tags/tag202.xml" /><Relationship Id="rId25" Type="http://schemas.openxmlformats.org/officeDocument/2006/relationships/tags" Target="../tags/tag203.xml" /><Relationship Id="rId26" Type="http://schemas.openxmlformats.org/officeDocument/2006/relationships/tags" Target="../tags/tag204.xml" /><Relationship Id="rId27" Type="http://schemas.openxmlformats.org/officeDocument/2006/relationships/tags" Target="../tags/tag205.xml" /><Relationship Id="rId28" Type="http://schemas.openxmlformats.org/officeDocument/2006/relationships/tags" Target="../tags/tag206.xml" /><Relationship Id="rId29" Type="http://schemas.openxmlformats.org/officeDocument/2006/relationships/tags" Target="../tags/tag207.xml" /><Relationship Id="rId3" Type="http://schemas.openxmlformats.org/officeDocument/2006/relationships/tags" Target="../tags/tag181.xml" /><Relationship Id="rId30" Type="http://schemas.openxmlformats.org/officeDocument/2006/relationships/tags" Target="../tags/tag208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4.xml" /><Relationship Id="rId11" Type="http://schemas.openxmlformats.org/officeDocument/2006/relationships/tags" Target="../tags/tag225.xml" /><Relationship Id="rId12" Type="http://schemas.openxmlformats.org/officeDocument/2006/relationships/tags" Target="../tags/tag226.xml" /><Relationship Id="rId13" Type="http://schemas.openxmlformats.org/officeDocument/2006/relationships/tags" Target="../tags/tag227.xml" /><Relationship Id="rId14" Type="http://schemas.openxmlformats.org/officeDocument/2006/relationships/tags" Target="../tags/tag228.xml" /><Relationship Id="rId15" Type="http://schemas.openxmlformats.org/officeDocument/2006/relationships/tags" Target="../tags/tag229.xml" /><Relationship Id="rId16" Type="http://schemas.openxmlformats.org/officeDocument/2006/relationships/tags" Target="../tags/tag230.xml" /><Relationship Id="rId17" Type="http://schemas.openxmlformats.org/officeDocument/2006/relationships/tags" Target="../tags/tag231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Relationship Id="rId9" Type="http://schemas.openxmlformats.org/officeDocument/2006/relationships/tags" Target="../tags/tag22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6025230232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>
            <a:normAutofit fontScale="93750" lnSpcReduction="10000"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>
            <a:normAutofit fontScale="95000" lnSpcReduction="20000"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标题 9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《孔雀东南飞并序》PPT课件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文本占位符 8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94167" lnSpcReduction="20000"/>
          </a:bodyPr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34" name="标题 9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36" name="序号"/>
          <p:cNvSpPr txBox="1"/>
          <p:nvPr>
            <p:custDataLst>
              <p:tags r:id="rId5"/>
            </p:custDataLst>
          </p:nvPr>
        </p:nvSpPr>
        <p:spPr>
          <a:xfrm>
            <a:off x="86772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6"/>
            </p:custDataLst>
          </p:nvPr>
        </p:nvSpPr>
        <p:spPr>
          <a:xfrm>
            <a:off x="86804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目录标题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0" name="矩形 27"/>
          <p:cNvSpPr/>
          <p:nvPr>
            <p:custDataLst>
              <p:tags r:id="rId7"/>
            </p:custDataLst>
          </p:nvPr>
        </p:nvSpPr>
        <p:spPr>
          <a:xfrm>
            <a:off x="86772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42" name="序号"/>
          <p:cNvSpPr txBox="1"/>
          <p:nvPr>
            <p:custDataLst>
              <p:tags r:id="rId8"/>
            </p:custDataLst>
          </p:nvPr>
        </p:nvSpPr>
        <p:spPr>
          <a:xfrm>
            <a:off x="264001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9"/>
            </p:custDataLst>
          </p:nvPr>
        </p:nvSpPr>
        <p:spPr>
          <a:xfrm>
            <a:off x="264033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背景介绍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6" name="矩形 83"/>
          <p:cNvSpPr/>
          <p:nvPr>
            <p:custDataLst>
              <p:tags r:id="rId10"/>
            </p:custDataLst>
          </p:nvPr>
        </p:nvSpPr>
        <p:spPr>
          <a:xfrm>
            <a:off x="264001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11"/>
            </p:custDataLst>
          </p:nvPr>
        </p:nvSpPr>
        <p:spPr>
          <a:xfrm>
            <a:off x="441229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2"/>
            </p:custDataLst>
          </p:nvPr>
        </p:nvSpPr>
        <p:spPr>
          <a:xfrm>
            <a:off x="441261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作品内容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2" name="矩形 88"/>
          <p:cNvSpPr/>
          <p:nvPr>
            <p:custDataLst>
              <p:tags r:id="rId13"/>
            </p:custDataLst>
          </p:nvPr>
        </p:nvSpPr>
        <p:spPr>
          <a:xfrm>
            <a:off x="441229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54" name="序号"/>
          <p:cNvSpPr txBox="1"/>
          <p:nvPr>
            <p:custDataLst>
              <p:tags r:id="rId14"/>
            </p:custDataLst>
          </p:nvPr>
        </p:nvSpPr>
        <p:spPr>
          <a:xfrm>
            <a:off x="618458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5"/>
            </p:custDataLst>
          </p:nvPr>
        </p:nvSpPr>
        <p:spPr>
          <a:xfrm>
            <a:off x="618490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作品赏析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8" name="矩形 93"/>
          <p:cNvSpPr/>
          <p:nvPr>
            <p:custDataLst>
              <p:tags r:id="rId16"/>
            </p:custDataLst>
          </p:nvPr>
        </p:nvSpPr>
        <p:spPr>
          <a:xfrm>
            <a:off x="618458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17"/>
            </p:custDataLst>
          </p:nvPr>
        </p:nvSpPr>
        <p:spPr>
          <a:xfrm>
            <a:off x="7956868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18"/>
            </p:custDataLst>
          </p:nvPr>
        </p:nvSpPr>
        <p:spPr>
          <a:xfrm>
            <a:off x="7957185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作品影响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4" name="矩形 98"/>
          <p:cNvSpPr/>
          <p:nvPr>
            <p:custDataLst>
              <p:tags r:id="rId19"/>
            </p:custDataLst>
          </p:nvPr>
        </p:nvSpPr>
        <p:spPr>
          <a:xfrm>
            <a:off x="7956868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048866" name="序号"/>
          <p:cNvSpPr txBox="1"/>
          <p:nvPr>
            <p:custDataLst>
              <p:tags r:id="rId20"/>
            </p:custDataLst>
          </p:nvPr>
        </p:nvSpPr>
        <p:spPr>
          <a:xfrm>
            <a:off x="9729153" y="2904490"/>
            <a:ext cx="1171575" cy="787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21"/>
            </p:custDataLst>
          </p:nvPr>
        </p:nvSpPr>
        <p:spPr>
          <a:xfrm>
            <a:off x="9729470" y="4043680"/>
            <a:ext cx="1706880" cy="177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作品评价</a:t>
            </a:r>
            <a:endParaRPr lang="zh-CN" altLang="en-US" sz="2000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70" name="矩形 103"/>
          <p:cNvSpPr/>
          <p:nvPr>
            <p:custDataLst>
              <p:tags r:id="rId22"/>
            </p:custDataLst>
          </p:nvPr>
        </p:nvSpPr>
        <p:spPr>
          <a:xfrm>
            <a:off x="9729153" y="3691890"/>
            <a:ext cx="548640" cy="8445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1048924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1048970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背景介绍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《孔雀东南飞并序》的背景</a:t>
            </a:r>
            <a:endParaRPr lang="zh-CN" altLang="en-US"/>
          </a:p>
        </p:txBody>
      </p:sp>
      <p:sp>
        <p:nvSpPr>
          <p:cNvPr id="1049050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时代背景：汉末建安时期，社会动荡不安，人民流离失所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0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家庭背景：焦仲卿与刘兰芝的爱情故事，发生在东汉末年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4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6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文化背景：汉末建安时期，诗歌创作繁荣，涌现出大量优秀作品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2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社会背景：封建礼教束缚下，女性地位低下，婚姻观念陈旧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作品的历史背景</a:t>
            </a:r>
            <a:endParaRPr lang="zh-CN" altLang="en-US"/>
          </a:p>
        </p:txBody>
      </p:sp>
      <p:sp>
        <p:nvSpPr>
          <p:cNvPr id="1049114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6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8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0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2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汉末建安时期，社会动荡不安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24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6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汉末建安时期，社会动荡不安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2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4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汉末建安时期，社会动荡不安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36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8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0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汉末建安时期，社会动荡不安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作品的文化背景</a:t>
            </a:r>
            <a:endParaRPr lang="zh-CN" altLang="en-US"/>
          </a:p>
        </p:txBody>
      </p:sp>
      <p:sp>
        <p:nvSpPr>
          <p:cNvPr id="1049182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4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6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8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0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孔雀东南飞的创作背景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92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4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6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乐府诗歌的发展历程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0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2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汉末三国时期的历史背景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04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6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8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汉乐府诗歌的背景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4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1049250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作品内容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《孔雀东南飞并序》的故事梗概</a:t>
            </a:r>
            <a:endParaRPr lang="zh-CN" altLang="en-US"/>
          </a:p>
        </p:txBody>
      </p:sp>
      <p:sp>
        <p:nvSpPr>
          <p:cNvPr id="1049330" name="Freeform 2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1894045"/>
            <a:ext cx="2149867" cy="1823393"/>
          </a:xfrm>
          <a:custGeom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lt1"/>
              </a:solidFill>
            </a:endParaRPr>
          </a:p>
        </p:txBody>
      </p:sp>
      <p:sp>
        <p:nvSpPr>
          <p:cNvPr id="1049332" name="Freeform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78074"/>
            <a:ext cx="2149867" cy="1828087"/>
          </a:xfrm>
          <a:custGeom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3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lt1"/>
              </a:solidFill>
            </a:endParaRPr>
          </a:p>
        </p:txBody>
      </p:sp>
      <p:sp>
        <p:nvSpPr>
          <p:cNvPr id="1049334" name="Freeform 2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2980614"/>
            <a:ext cx="2149867" cy="736809"/>
          </a:xfrm>
          <a:custGeom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36" name="Freeform 2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4067183"/>
            <a:ext cx="2149867" cy="1828087"/>
          </a:xfrm>
          <a:custGeom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3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lt1"/>
              </a:solidFill>
            </a:endParaRPr>
          </a:p>
        </p:txBody>
      </p:sp>
      <p:sp>
        <p:nvSpPr>
          <p:cNvPr id="1049338" name="Freeform 2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5155656"/>
            <a:ext cx="2149867" cy="739216"/>
          </a:xfrm>
          <a:custGeom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40" name="Freeform 2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08400" y="4069723"/>
            <a:ext cx="2149867" cy="736809"/>
          </a:xfrm>
          <a:custGeom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42" name="正文"/>
          <p:cNvSpPr txBox="1"/>
          <p:nvPr>
            <p:custDataLst>
              <p:tags r:id="rId8"/>
            </p:custDataLst>
          </p:nvPr>
        </p:nvSpPr>
        <p:spPr>
          <a:xfrm>
            <a:off x="2836787" y="1805773"/>
            <a:ext cx="8741555" cy="838219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故事背景：东汉末年，焦仲卿和刘兰芝相爱，但因家长反对而被迫分离。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44" name="正文"/>
          <p:cNvSpPr txBox="1"/>
          <p:nvPr>
            <p:custDataLst>
              <p:tags r:id="rId9"/>
            </p:custDataLst>
          </p:nvPr>
        </p:nvSpPr>
        <p:spPr>
          <a:xfrm>
            <a:off x="2836787" y="2902503"/>
            <a:ext cx="8741555" cy="838219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人物介绍：焦仲卿和刘兰芝，两个相爱的人，性格鲜明，敢于反抗。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10"/>
            </p:custDataLst>
          </p:nvPr>
        </p:nvSpPr>
        <p:spPr>
          <a:xfrm>
            <a:off x="2836787" y="3999232"/>
            <a:ext cx="8741555" cy="838219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fontScale="9375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故事情节：刘兰芝被焦仲卿的母亲驱逐回家，但两人仍秘密通信，并约定私奔。然而，由于误会，刘兰芝被迫再嫁，最终在投河自尽前与焦仲卿相见。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48" name="正文"/>
          <p:cNvSpPr txBox="1"/>
          <p:nvPr>
            <p:custDataLst>
              <p:tags r:id="rId11"/>
            </p:custDataLst>
          </p:nvPr>
        </p:nvSpPr>
        <p:spPr>
          <a:xfrm>
            <a:off x="2836787" y="5095962"/>
            <a:ext cx="8741555" cy="838219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结局：两人双双殉情，化为孔雀飞向东南方向。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50" name="Freeform 2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08400" y="1871183"/>
            <a:ext cx="2149867" cy="739216"/>
          </a:xfrm>
          <a:custGeom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故事的主要情节</a:t>
            </a:r>
            <a:endParaRPr lang="zh-CN" altLang="en-US"/>
          </a:p>
        </p:txBody>
      </p:sp>
      <p:sp>
        <p:nvSpPr>
          <p:cNvPr id="1049392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0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6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0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2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6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0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22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24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26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28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焦仲卿与刘兰芝的相识与相爱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焦仲卿与刘兰芝的殉情与悲剧结局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刘兰芝的再嫁与焦仲卿的再娶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焦仲卿与刘兰芝的分别与相思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故事中的主要人物</a:t>
            </a:r>
            <a:endParaRPr lang="zh-CN" altLang="en-US"/>
          </a:p>
        </p:txBody>
      </p:sp>
      <p:sp>
        <p:nvSpPr>
          <p:cNvPr id="1049476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焦仲卿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刘兰芝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焦母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刘母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  <p:sp>
        <p:nvSpPr>
          <p:cNvPr id="1049524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作品赏析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6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作品的艺术特色</a:t>
            </a:r>
            <a:endParaRPr lang="zh-CN" altLang="en-US"/>
          </a:p>
        </p:txBody>
      </p:sp>
      <p:sp>
        <p:nvSpPr>
          <p:cNvPr id="1049604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06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0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10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语言运用：语言优美，运用了多种修辞手法，富有感染力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1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16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18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人物塑造：通过生动的描写，刻画出鲜明的人物形象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22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24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26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情节安排：情节曲折，富有戏剧性，引人入胜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30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3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34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主题思想：通过爱情悲剧，反映封建礼教对人性自由的束缚和摧残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https://d.book118.com/456025230232010031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非常感谢您的观看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9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  <p:tag name="KSO_WM_TEMPLATE_THUMBS_INDEX" val="1、9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SLIDE_CONTENT_AREA" val="{&quot;left&quot;:&quot;6.5&quot;,&quot;top&quot;:&quot;86.75&quot;,&quot;width&quot;:&quot;810.3&quot;,&quot;height&quot;:&quot;338.2&quot;}"/>
  <p:tag name="KSO_WM_SLIDE_ID" val="custom2023024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  <p:tag name="KSO_WM_TEMPLATE_THUMBS_INDEX" val="1、9"/>
</p:tagLst>
</file>

<file path=ppt/tags/tag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1_1"/>
  <p:tag name="KSO_WM_UNIT_INDEX" val="1_1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1_2"/>
  <p:tag name="KSO_WM_UNIT_INDEX" val="1_1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2_1"/>
  <p:tag name="KSO_WM_UNIT_INDEX" val="1_2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2_2"/>
  <p:tag name="KSO_WM_UNIT_INDEX" val="1_2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3_1"/>
  <p:tag name="KSO_WM_UNIT_INDEX" val="1_3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3_2"/>
  <p:tag name="KSO_WM_UNIT_INDEX" val="1_3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4_1"/>
  <p:tag name="KSO_WM_UNIT_INDEX" val="1_4_1"/>
  <p:tag name="KSO_WM_UNIT_LAYERLEVEL" val="1_1_1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4_2"/>
  <p:tag name="KSO_WM_UNIT_INDEX" val="1_4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5_1"/>
  <p:tag name="KSO_WM_UNIT_INDEX" val="1_5_1"/>
  <p:tag name="KSO_WM_UNIT_LAYERLEVEL" val="1_1_1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5_2"/>
  <p:tag name="KSO_WM_UNIT_INDEX" val="1_5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6_1"/>
  <p:tag name="KSO_WM_UNIT_INDEX" val="1_6_1"/>
  <p:tag name="KSO_WM_UNIT_LAYERLEVEL" val="1_1_1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目录标题"/>
  <p:tag name="KSO_WM_UNIT_TYPE" val="l_h_a"/>
  <p:tag name="KSO_WM_UNIT_VALUE" val="42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29.7,&quot;width&quot;:832.1749606299213}"/>
  <p:tag name="KSO_WM_TAG_VERSION" val="1.0"/>
  <p:tag name="KSO_WM_TEMPLATE_CATEGORY" val="custom"/>
  <p:tag name="KSO_WM_TEMPLATE_INDEX" val="20230245"/>
  <p:tag name="KSO_WM_UNIT_COMPATIBLE" val="0"/>
  <p:tag name="KSO_WM_UNIT_DIAGRAM_ISNUMVISUAL" val="0"/>
  <p:tag name="KSO_WM_UNIT_DIAGRAM_ISREFERUNIT" val="0"/>
  <p:tag name="KSO_WM_UNIT_HIGHLIGHT" val="0"/>
  <p:tag name="KSO_WM_UNIT_ID" val="custom20230245_6*l_h_i*1_6_2"/>
  <p:tag name="KSO_WM_UNIT_INDEX" val="1_6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4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5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8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i*1_2_1"/>
  <p:tag name="KSO_WM_UNIT_INDEX" val="1_2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i*1_3_1"/>
  <p:tag name="KSO_WM_UNIT_INDEX" val="1_3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i*1_4_1"/>
  <p:tag name="KSO_WM_UNIT_INDEX" val="1_4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HIGHLIGHT" val="0"/>
  <p:tag name="KSO_WM_UNIT_ID" val="diagram20231670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单击此处输入(你的)智能图形项正文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949527559055,&quot;width&quot;:863.7164566929134}"/>
  <p:tag name="KSO_WM_TAG_VERSION" val="3.0"/>
  <p:tag name="KSO_WM_TEMPLATE_CATEGORY" val="diagram"/>
  <p:tag name="KSO_WM_TEMPLATE_INDEX" val="2023167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70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6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4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15.xml><?xml version="1.0" encoding="utf-8"?>
<p:tagLst xmlns:p="http://schemas.openxmlformats.org/presentationml/2006/main">
  <p:tag name="KSO_WM_BEAUTIFY_FLAG" val="#wm#"/>
  <p:tag name="KSO_WM_SLIDE_CONTENT_AREA" val="{&quot;left&quot;:&quot;123.3&quot;,&quot;top&quot;:&quot;153.85&quot;,&quot;width&quot;:&quot;710.6&quot;,&quot;height&quot;:&quot;214.1&quot;}"/>
  <p:tag name="KSO_WM_SLIDE_ID" val="custom2023024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45"/>
  <p:tag name="KSO_WM_TEMPLATE_MASTER_TYPE" val="0"/>
  <p:tag name="KSO_WM_TEMPLATE_SUBCATEGORY" val="29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3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8">
      <a:dk1>
        <a:srgbClr val="000000"/>
      </a:dk1>
      <a:lt1>
        <a:srgbClr val="FFFFFF"/>
      </a:lt1>
      <a:dk2>
        <a:srgbClr val="702C06"/>
      </a:dk2>
      <a:lt2>
        <a:srgbClr val="FEE6EB"/>
      </a:lt2>
      <a:accent1>
        <a:srgbClr val="FE012F"/>
      </a:accent1>
      <a:accent2>
        <a:srgbClr val="FD4F3C"/>
      </a:accent2>
      <a:accent3>
        <a:srgbClr val="FB6F46"/>
      </a:accent3>
      <a:accent4>
        <a:srgbClr val="FA884F"/>
      </a:accent4>
      <a:accent5>
        <a:srgbClr val="F89D58"/>
      </a:accent5>
      <a:accent6>
        <a:srgbClr val="F7B05F"/>
      </a:accent6>
      <a:hlink>
        <a:srgbClr val="0563C1"/>
      </a:hlink>
      <a:folHlink>
        <a:srgbClr val="954D72"/>
      </a:folHlink>
    </a:clrScheme>
    <a:fontScheme name="自定义 58">
      <a:majorFont>
        <a:latin typeface="MiSans Bold"/>
        <a:ea typeface="MiSans Bold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MiSans Bold</vt:lpstr>
      <vt:lpstr>MiSans</vt:lpstr>
      <vt:lpstr>微软雅黑</vt:lpstr>
      <vt:lpstr>Wingdings</vt:lpstr>
      <vt:lpstr>Calibri Light</vt:lpstr>
      <vt:lpstr>Office Theme</vt:lpstr>
      <vt:lpstr>《孔雀东南飞并序》PPT课件</vt:lpstr>
      <vt:lpstr>目录</vt:lpstr>
      <vt:lpstr>添加章节标题</vt:lpstr>
      <vt:lpstr>背景介绍</vt:lpstr>
      <vt:lpstr>PowerPoint Presentation</vt:lpstr>
      <vt:lpstr>《孔雀东南飞并序》的背景</vt:lpstr>
      <vt:lpstr>作品的历史背景</vt:lpstr>
      <vt:lpstr>作品的文化背景</vt:lpstr>
      <vt:lpstr>作品内容</vt:lpstr>
      <vt:lpstr>PowerPoint Presentation</vt:lpstr>
      <vt:lpstr>《孔雀东南飞并序》的故事梗概</vt:lpstr>
      <vt:lpstr>故事的主要情节</vt:lpstr>
      <vt:lpstr>故事中的主要人物</vt:lpstr>
      <vt:lpstr>作品赏析</vt:lpstr>
      <vt:lpstr>PowerPoint Presentation</vt:lpstr>
      <vt:lpstr>作品的艺术特色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2024-08-30T16:58:20.300</cp:lastPrinted>
  <dcterms:created xsi:type="dcterms:W3CDTF">2024-08-30T08:58:20Z</dcterms:created>
  <dcterms:modified xsi:type="dcterms:W3CDTF">2024-08-30T08:58:22Z</dcterms:modified>
</cp:coreProperties>
</file>