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8E50A-33FD-43D8-A157-23830DD7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FDB08-D730-49C6-9C8D-0FB6AB19C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771A1-B0D2-4F45-AA60-28495134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C70BE-1031-4F63-B72D-C382E0CD3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D307EE-A6D7-4E95-AFA4-D1665BFFF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3FFEF-4685-4B27-9130-6EFFC9EAA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D09C96-62B7-4B68-B5C0-05DFD2A6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4A2E4-4194-4CE0-9047-009D736E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681F5-BB98-4CE5-8CF0-0121ADED9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20772-7A02-4FB9-9056-C28334046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9169D-F218-461E-987D-46565DDAD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3200113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743841" y="1948896"/>
            <a:ext cx="5267325" cy="1614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557"/>
              </a:lnSpc>
            </a:pPr>
            <a:endParaRPr lang="Arial" altLang="Arial" sz="100"/>
          </a:p>
          <a:p>
            <a:pPr marL="35702" algn="l" rtl="0" eaLnBrk="0">
              <a:lnSpc>
                <a:spcPct val="83000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电源设计可行性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5100"/>
          </a:p>
          <a:p>
            <a:pPr marL="12700" algn="l" rtl="0" eaLnBrk="0">
              <a:lnSpc>
                <a:spcPts val="7415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662538"/>
            <a:ext cx="3870325" cy="3647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3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背景与目标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电源设计方案概述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技术分析与选择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施方案与计划安排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识别、评估与应对措施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效益与社会效益评价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18010" y="465116"/>
            <a:ext cx="6188709" cy="1610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5"/>
              </a:lnSpc>
            </a:pPr>
            <a:endParaRPr lang="Arial" altLang="Arial" sz="100"/>
          </a:p>
          <a:p>
            <a:pPr marL="506117" algn="l" rtl="0" eaLnBrk="0">
              <a:lnSpc>
                <a:spcPct val="86000"/>
              </a:lnSpc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389888" y="3553926"/>
            <a:ext cx="3419475" cy="548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20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3800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4" name="table 14"/>
          <p:cNvGraphicFramePr>
            <a:graphicFrameLocks noGrp="1"/>
          </p:cNvGraphicFramePr>
          <p:nvPr/>
        </p:nvGraphicFramePr>
        <p:xfrm>
          <a:off x="977900" y="1574799"/>
          <a:ext cx="10189209" cy="4290060"/>
        </p:xfrm>
        <a:graphic>
          <a:graphicData uri="http://schemas.openxmlformats.org/drawingml/2006/table">
            <a:tbl>
              <a:tblPr/>
              <a:tblGrid>
                <a:gridCol w="3433445"/>
                <a:gridCol w="3335654"/>
                <a:gridCol w="3420109"/>
              </a:tblGrid>
              <a:tr h="588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499589" algn="l" rtl="0" eaLnBrk="0">
                        <a:lnSpc>
                          <a:spcPct val="92000"/>
                        </a:lnSpc>
                      </a:pPr>
                      <a:r>
                        <a:rPr sz="17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不断增长的电子设</a:t>
                      </a:r>
                      <a:r>
                        <a:rPr sz="17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960069" algn="l" rtl="0" eaLnBrk="0">
                        <a:lnSpc>
                          <a:spcPct val="92000"/>
                        </a:lnSpc>
                        <a:spcBef>
                          <a:spcPts val="7"/>
                        </a:spcBef>
                      </a:pP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多样化电源需</a:t>
                      </a:r>
                      <a:r>
                        <a:rPr sz="17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求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02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243417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随着科技的不断进步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，电子设备市场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253738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同设备和应用场景对电源的需求多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02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92"/>
                        </a:lnSpc>
                      </a:pPr>
                      <a:endParaRPr lang="Arial" altLang="Arial" sz="100"/>
                    </a:p>
                    <a:p>
                      <a:pPr marL="232940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断扩大，对电源设计的需求也随之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64"/>
                        </a:lnSpc>
                      </a:pPr>
                      <a:endParaRPr lang="Arial" altLang="Arial" sz="100"/>
                    </a:p>
                    <a:p>
                      <a:pPr marL="255451" algn="l" rtl="0" eaLnBrk="0">
                        <a:lnSpc>
                          <a:spcPct val="92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样化，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包括不同的电压、电流、功率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234273" algn="l" rtl="0" eaLnBrk="0">
                        <a:lnSpc>
                          <a:spcPts val="1615"/>
                        </a:lnSpc>
                        <a:spcBef>
                          <a:spcPts val="6"/>
                        </a:spcBef>
                      </a:pPr>
                      <a:r>
                        <a:rPr sz="13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增加</a:t>
                      </a:r>
                      <a:r>
                        <a:rPr sz="13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25488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等级以及特殊的电源管理功能等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marL="681748" algn="l" rtl="0" eaLnBrk="0">
                        <a:lnSpc>
                          <a:spcPct val="93000"/>
                        </a:lnSpc>
                        <a:spcBef>
                          <a:spcPts val="6"/>
                        </a:spcBef>
                      </a:pPr>
                      <a:r>
                        <a:rPr sz="17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高效能、低功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耗趋势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08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0"/>
                    </a:p>
                    <a:p>
                      <a:pPr marL="195824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现代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电子设备对电源的效率要求越来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4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196967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越高，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同时要求降低功耗，以延长设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0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18"/>
                        </a:lnSpc>
                      </a:pPr>
                      <a:endParaRPr lang="Arial" altLang="Arial" sz="100"/>
                    </a:p>
                    <a:p>
                      <a:pPr marL="193919" algn="l" rtl="0" eaLnBrk="0">
                        <a:lnSpc>
                          <a:spcPct val="91000"/>
                        </a:lnSpc>
                      </a:pPr>
                      <a:r>
                        <a:rPr sz="1500" spc="-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备使用寿命和减少能源浪费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5" name="textbox 15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9883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电源设计市场需求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37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5B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textbox 41"/>
          <p:cNvSpPr/>
          <p:nvPr/>
        </p:nvSpPr>
        <p:spPr>
          <a:xfrm>
            <a:off x="982188" y="2491034"/>
            <a:ext cx="3281045" cy="1148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3"/>
              </a:lnSpc>
            </a:pPr>
            <a:endParaRPr lang="Arial" altLang="Arial" sz="100"/>
          </a:p>
          <a:p>
            <a:pPr marL="15071" algn="l" rtl="0" eaLnBrk="0">
              <a:lnSpc>
                <a:spcPct val="83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设计出满足市场需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求的电</a:t>
            </a:r>
            <a:endParaRPr lang="Microsoft YaHei" altLang="Microsoft YaHei" sz="2300"/>
          </a:p>
          <a:p>
            <a:pPr marL="14481" algn="l" rtl="0" eaLnBrk="0">
              <a:lnSpc>
                <a:spcPts val="3345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通过深入研究市场需求和竞争态势，设计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endParaRPr lang="Microsoft YaHei" altLang="Microsoft YaHei" sz="1300"/>
          </a:p>
        </p:txBody>
      </p:sp>
      <p:sp>
        <p:nvSpPr>
          <p:cNvPr id="42" name="textbox 42"/>
          <p:cNvSpPr/>
          <p:nvPr/>
        </p:nvSpPr>
        <p:spPr>
          <a:xfrm>
            <a:off x="8254708" y="4632959"/>
            <a:ext cx="3281045" cy="827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4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通过不断探索和研究新的电源技术，推动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endParaRPr lang="Microsoft YaHei" altLang="Microsoft YaHei" sz="1300"/>
          </a:p>
          <a:p>
            <a:pPr marL="13043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源技术创新，提升公司在行业内的地位和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21615" algn="l" rtl="0" eaLnBrk="0">
              <a:lnSpc>
                <a:spcPct val="100000"/>
              </a:lnSpc>
            </a:pPr>
            <a:r>
              <a:rPr sz="12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响力</a:t>
            </a:r>
            <a:r>
              <a:rPr sz="12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3" name="textbox 43"/>
          <p:cNvSpPr/>
          <p:nvPr/>
        </p:nvSpPr>
        <p:spPr>
          <a:xfrm>
            <a:off x="442263" y="318468"/>
            <a:ext cx="4218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与预期成果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4" name="textbox 64"/>
          <p:cNvSpPr/>
          <p:nvPr/>
        </p:nvSpPr>
        <p:spPr>
          <a:xfrm>
            <a:off x="7109505" y="2249588"/>
            <a:ext cx="379539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通过优化电源设计，提高电源效率，降低功耗，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327"/>
              </a:lnSpc>
            </a:pPr>
            <a:endParaRPr lang="Arial" altLang="Arial" sz="100"/>
          </a:p>
          <a:p>
            <a:pPr marL="15614" algn="l" rtl="0" eaLnBrk="0">
              <a:lnSpc>
                <a:spcPct val="95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而延长设备使用寿命，减少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能源浪费。</a:t>
            </a:r>
            <a:endParaRPr lang="Microsoft YaHei" altLang="Microsoft YaHei" sz="1300"/>
          </a:p>
        </p:txBody>
      </p:sp>
      <p:sp>
        <p:nvSpPr>
          <p:cNvPr id="65" name="textbox 65"/>
          <p:cNvSpPr/>
          <p:nvPr/>
        </p:nvSpPr>
        <p:spPr>
          <a:xfrm>
            <a:off x="982702" y="3734593"/>
            <a:ext cx="3280409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具有竞争力的电源产品，满足不同设备和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endParaRPr lang="Microsoft YaHei" altLang="Microsoft YaHei" sz="1300"/>
          </a:p>
          <a:p>
            <a:pPr marL="13900" algn="l" rtl="0" eaLnBrk="0">
              <a:lnSpc>
                <a:spcPts val="2432"/>
              </a:lnSpc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用场景的需求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6" name="textbox 66"/>
          <p:cNvSpPr/>
          <p:nvPr/>
        </p:nvSpPr>
        <p:spPr>
          <a:xfrm>
            <a:off x="7111286" y="1401500"/>
            <a:ext cx="3269615" cy="348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提高电源效率和降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低功耗</a:t>
            </a:r>
            <a:endParaRPr lang="Microsoft YaHei" altLang="Microsoft YaHei" sz="2300"/>
          </a:p>
        </p:txBody>
      </p:sp>
      <p:sp>
        <p:nvSpPr>
          <p:cNvPr id="67" name="textbox 67"/>
          <p:cNvSpPr/>
          <p:nvPr/>
        </p:nvSpPr>
        <p:spPr>
          <a:xfrm>
            <a:off x="8243706" y="3697106"/>
            <a:ext cx="2384425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8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推动电源技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endParaRPr lang="Microsoft YaHei" altLang="Microsoft YaHei" sz="2300"/>
          </a:p>
        </p:txBody>
      </p:sp>
      <p:sp>
        <p:nvSpPr>
          <p:cNvPr id="68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CCF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001D4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7" name="picture 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2360883" y="1472019"/>
            <a:ext cx="4025265" cy="268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66"/>
              </a:lnSpc>
            </a:pPr>
            <a:endParaRPr lang="Arial" altLang="Arial" sz="100"/>
          </a:p>
          <a:p>
            <a:pPr marL="15351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电源设计的可行性</a:t>
            </a:r>
            <a:endParaRPr lang="Microsoft YaHei" altLang="Microsoft YaHei" sz="1600"/>
          </a:p>
          <a:p>
            <a:pPr marL="13953" indent="-190" algn="l" rtl="0" eaLnBrk="0">
              <a:lnSpc>
                <a:spcPct val="151000"/>
              </a:lnSpc>
              <a:spcBef>
                <a:spcPts val="730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对市场需求、技术趋势、竞争态势等方面的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分析，评估电源设计的可行性，为公司决策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提供参考。</a:t>
            </a:r>
            <a:endParaRPr lang="Microsoft YaHei" altLang="Microsoft YaHei" sz="15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89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确定电源设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计的技术路线</a:t>
            </a:r>
            <a:endParaRPr lang="Microsoft YaHei" altLang="Microsoft YaHei" sz="1600"/>
          </a:p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13381" indent="380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对不同电源技术方案的比较和分析，确定最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适合的技术路线，为后续的电源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计提供指导。</a:t>
            </a:r>
            <a:endParaRPr lang="Microsoft YaHei" altLang="Microsoft YaHei" sz="1500"/>
          </a:p>
        </p:txBody>
      </p:sp>
      <p:sp>
        <p:nvSpPr>
          <p:cNvPr id="79" name="textbox 79"/>
          <p:cNvSpPr/>
          <p:nvPr/>
        </p:nvSpPr>
        <p:spPr>
          <a:xfrm>
            <a:off x="2361699" y="4915220"/>
            <a:ext cx="4023995" cy="1351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1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分析潜在的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市场机会和风险</a:t>
            </a:r>
            <a:endParaRPr lang="Microsoft YaHei" altLang="Microsoft YaHei" sz="1600"/>
          </a:p>
          <a:p>
            <a:pPr algn="l" rtl="0" eaLnBrk="0">
              <a:lnSpc>
                <a:spcPct val="110000"/>
              </a:lnSpc>
            </a:pPr>
            <a:endParaRPr lang="Arial" altLang="Arial" sz="400"/>
          </a:p>
          <a:p>
            <a:pPr marL="13137" indent="-190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对市场需求的预测和对竞争态势的分析，揭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示潜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在的市场机会和风险，为公司制定市场策略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提供依据。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81" name="textbox 81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82" name="textbox 82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83" name="textbox 83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和范围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5" name="textbox 105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107" name="textbox 107"/>
          <p:cNvSpPr/>
          <p:nvPr/>
        </p:nvSpPr>
        <p:spPr>
          <a:xfrm>
            <a:off x="4169346" y="3551011"/>
            <a:ext cx="3883025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07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电源设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计方案概述</a:t>
            </a:r>
            <a:endParaRPr lang="Microsoft YaHei" altLang="Microsoft YaHei" sz="3800"/>
          </a:p>
        </p:txBody>
      </p:sp>
      <p:pic>
        <p:nvPicPr>
          <p:cNvPr id="108" name="picture 1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111" name="textbox 111"/>
          <p:cNvSpPr/>
          <p:nvPr/>
        </p:nvSpPr>
        <p:spPr>
          <a:xfrm>
            <a:off x="358021" y="4401311"/>
            <a:ext cx="3796665" cy="1099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13"/>
              </a:lnSpc>
            </a:pPr>
            <a:endParaRPr lang="Arial" altLang="Arial" sz="100"/>
          </a:p>
          <a:p>
            <a:pPr marL="1489016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200"/>
          </a:p>
          <a:p>
            <a:pPr marL="3441700" indent="-3429000" algn="l" rtl="0" eaLnBrk="0">
              <a:lnSpc>
                <a:spcPct val="146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相关电气安全标准，保障用户及设备安   </a:t>
            </a:r>
            <a:r>
              <a:rPr sz="10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全。</a:t>
            </a:r>
            <a:endParaRPr lang="Microsoft YaHei" altLang="Microsoft YaHei" sz="1000"/>
          </a:p>
        </p:txBody>
      </p:sp>
      <p:sp>
        <p:nvSpPr>
          <p:cNvPr id="112" name="textbox 112"/>
          <p:cNvSpPr/>
          <p:nvPr/>
        </p:nvSpPr>
        <p:spPr>
          <a:xfrm>
            <a:off x="8130523" y="1628314"/>
            <a:ext cx="3644265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52"/>
              </a:lnSpc>
            </a:pPr>
            <a:endParaRPr lang="Arial" altLang="Arial" sz="100"/>
          </a:p>
          <a:p>
            <a:pPr marL="1300898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靠性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14795" indent="-2095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保电源在各种工作条件下稳定可靠，减少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故障率。</a:t>
            </a:r>
            <a:endParaRPr lang="Microsoft YaHei" altLang="Microsoft YaHei" sz="1500"/>
          </a:p>
        </p:txBody>
      </p:sp>
      <p:sp>
        <p:nvSpPr>
          <p:cNvPr id="113" name="textbox 113"/>
          <p:cNvSpPr/>
          <p:nvPr/>
        </p:nvSpPr>
        <p:spPr>
          <a:xfrm>
            <a:off x="569300" y="1627133"/>
            <a:ext cx="3606165" cy="835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24"/>
              </a:lnSpc>
            </a:pPr>
            <a:endParaRPr lang="Arial" altLang="Arial" sz="100"/>
          </a:p>
          <a:p>
            <a:pPr marL="1299507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23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追求电源转换效率最大化，降低能源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费。</a:t>
            </a:r>
            <a:endParaRPr lang="Microsoft YaHei" altLang="Microsoft YaHei" sz="1500"/>
          </a:p>
        </p:txBody>
      </p:sp>
      <p:sp>
        <p:nvSpPr>
          <p:cNvPr id="114" name="textbox 114"/>
          <p:cNvSpPr/>
          <p:nvPr/>
        </p:nvSpPr>
        <p:spPr>
          <a:xfrm>
            <a:off x="8132047" y="4401606"/>
            <a:ext cx="3606165" cy="833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24"/>
              </a:lnSpc>
            </a:pPr>
            <a:endParaRPr lang="Arial" altLang="Arial" sz="100"/>
          </a:p>
          <a:p>
            <a:pPr marL="1296126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0000"/>
              </a:lnSpc>
              <a:spcBef>
                <a:spcPts val="2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采用环保材料和设计，降低对环境的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响。</a:t>
            </a:r>
            <a:endParaRPr lang="Microsoft YaHei" altLang="Microsoft YaHei" sz="1500"/>
          </a:p>
        </p:txBody>
      </p:sp>
      <p:sp>
        <p:nvSpPr>
          <p:cNvPr id="115" name="textbox 115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与原则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6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1" name="picture 1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pic>
        <p:nvPicPr>
          <p:cNvPr id="142" name="picture 1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52884" y="2055083"/>
            <a:ext cx="2476500" cy="2476500"/>
          </a:xfrm>
          <a:prstGeom prst="rect">
            <a:avLst/>
          </a:prstGeom>
        </p:spPr>
      </p:pic>
      <p:sp>
        <p:nvSpPr>
          <p:cNvPr id="143" name="textbox 143"/>
          <p:cNvSpPr/>
          <p:nvPr/>
        </p:nvSpPr>
        <p:spPr>
          <a:xfrm>
            <a:off x="2020467" y="4752157"/>
            <a:ext cx="2219325" cy="1006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10"/>
              </a:lnSpc>
            </a:pPr>
            <a:endParaRPr lang="Arial" altLang="Arial" sz="100"/>
          </a:p>
          <a:p>
            <a:pPr marL="149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输出电压和电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endParaRPr lang="Microsoft YaHei" altLang="Microsoft YaHei" sz="1500"/>
          </a:p>
          <a:p>
            <a:pPr algn="l" rtl="0" eaLnBrk="0">
              <a:lnSpc>
                <a:spcPct val="104000"/>
              </a:lnSpc>
            </a:pPr>
            <a:endParaRPr lang="Arial" altLang="Arial" sz="900"/>
          </a:p>
          <a:p>
            <a:pPr marL="12700" indent="1028" algn="l" rtl="0" eaLnBrk="0">
              <a:lnSpc>
                <a:spcPct val="157000"/>
              </a:lnSpc>
              <a:spcBef>
                <a:spcPts val="3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提供稳定的输出电压和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流， 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满足设备需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300"/>
          </a:p>
        </p:txBody>
      </p:sp>
      <p:sp>
        <p:nvSpPr>
          <p:cNvPr id="144" name="textbox 144"/>
          <p:cNvSpPr/>
          <p:nvPr/>
        </p:nvSpPr>
        <p:spPr>
          <a:xfrm>
            <a:off x="9096247" y="2127290"/>
            <a:ext cx="2252345" cy="92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23"/>
              </a:lnSpc>
            </a:pPr>
            <a:endParaRPr lang="Arial" altLang="Arial" sz="100"/>
          </a:p>
          <a:p>
            <a:pPr marL="133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转换效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1500"/>
          </a:p>
          <a:p>
            <a:pPr algn="l" rtl="0" eaLnBrk="0">
              <a:lnSpc>
                <a:spcPct val="123000"/>
              </a:lnSpc>
            </a:pPr>
            <a:endParaRPr lang="Arial" altLang="Arial" sz="300"/>
          </a:p>
          <a:p>
            <a:pPr marL="13385" indent="-685" algn="l" rtl="0" eaLnBrk="0">
              <a:lnSpc>
                <a:spcPct val="157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达到高效率的电源转换，减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能源损失。</a:t>
            </a:r>
            <a:endParaRPr lang="Microsoft YaHei" altLang="Microsoft YaHei" sz="1300"/>
          </a:p>
        </p:txBody>
      </p:sp>
      <p:sp>
        <p:nvSpPr>
          <p:cNvPr id="145" name="textbox 145"/>
          <p:cNvSpPr/>
          <p:nvPr/>
        </p:nvSpPr>
        <p:spPr>
          <a:xfrm>
            <a:off x="442263" y="318468"/>
            <a:ext cx="4218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主要技术参数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及指标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6" name="textbox 166"/>
          <p:cNvSpPr/>
          <p:nvPr/>
        </p:nvSpPr>
        <p:spPr>
          <a:xfrm>
            <a:off x="855632" y="2527154"/>
            <a:ext cx="239141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适应宽范围的输入电压，保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</a:t>
            </a:r>
            <a:endParaRPr lang="Microsoft YaHei" altLang="Microsoft YaHei" sz="1300"/>
          </a:p>
          <a:p>
            <a:pPr algn="r" rtl="0" eaLnBrk="0">
              <a:lnSpc>
                <a:spcPts val="2425"/>
              </a:lnSpc>
            </a:pP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电源的稳定工作</a:t>
            </a: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7" name="textbox 167"/>
          <p:cNvSpPr/>
          <p:nvPr/>
        </p:nvSpPr>
        <p:spPr>
          <a:xfrm>
            <a:off x="8068426" y="5190990"/>
            <a:ext cx="2390775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控制在合理范围内，保证电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1300"/>
          </a:p>
          <a:p>
            <a:pPr algn="r" rtl="0" eaLnBrk="0">
              <a:lnSpc>
                <a:spcPts val="2425"/>
              </a:lnSpc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输出的纯净性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238459" y="4164011"/>
            <a:ext cx="694370" cy="694365"/>
            <a:chExt cx="694370" cy="694365"/>
          </a:xfrm>
        </p:grpSpPr>
        <p:sp>
          <p:nvSpPr>
            <p:cNvPr id="168" name="path"/>
            <p:cNvSpPr/>
            <p:nvPr/>
          </p:nvSpPr>
          <p:spPr>
            <a:xfrm>
              <a:off x="14287" y="14287"/>
              <a:ext cx="665795" cy="665790"/>
            </a:xfrm>
            <a:custGeom>
              <a:rect l="0" t="0" r="0" b="0"/>
              <a:pathLst>
                <a:path w="1048" h="1048">
                  <a:moveTo>
                    <a:pt x="0" y="524"/>
                  </a:moveTo>
                  <a:cubicBezTo>
                    <a:pt x="0" y="234"/>
                    <a:pt x="234" y="0"/>
                    <a:pt x="524" y="0"/>
                  </a:cubicBezTo>
                  <a:lnTo>
                    <a:pt x="524" y="0"/>
                  </a:lnTo>
                  <a:lnTo>
                    <a:pt x="524" y="0"/>
                  </a:lnTo>
                  <a:lnTo>
                    <a:pt x="524" y="0"/>
                  </a:lnTo>
                  <a:cubicBezTo>
                    <a:pt x="813" y="0"/>
                    <a:pt x="1048" y="234"/>
                    <a:pt x="1048" y="524"/>
                  </a:cubicBezTo>
                  <a:lnTo>
                    <a:pt x="1048" y="524"/>
                  </a:lnTo>
                  <a:cubicBezTo>
                    <a:pt x="1048" y="524"/>
                    <a:pt x="1048" y="524"/>
                    <a:pt x="1048" y="524"/>
                  </a:cubicBezTo>
                  <a:lnTo>
                    <a:pt x="1048" y="524"/>
                  </a:lnTo>
                  <a:lnTo>
                    <a:pt x="1048" y="524"/>
                  </a:lnTo>
                  <a:lnTo>
                    <a:pt x="1048" y="524"/>
                  </a:lnTo>
                  <a:cubicBezTo>
                    <a:pt x="1048" y="813"/>
                    <a:pt x="813" y="1048"/>
                    <a:pt x="524" y="1048"/>
                  </a:cubicBezTo>
                  <a:lnTo>
                    <a:pt x="524" y="1048"/>
                  </a:lnTo>
                  <a:lnTo>
                    <a:pt x="524" y="1048"/>
                  </a:lnTo>
                  <a:lnTo>
                    <a:pt x="524" y="1048"/>
                  </a:lnTo>
                  <a:cubicBezTo>
                    <a:pt x="234" y="1048"/>
                    <a:pt x="0" y="813"/>
                    <a:pt x="0" y="524"/>
                  </a:cubicBezTo>
                  <a:lnTo>
                    <a:pt x="0" y="524"/>
                  </a:lnTo>
                  <a:cubicBezTo>
                    <a:pt x="0" y="524"/>
                    <a:pt x="0" y="524"/>
                    <a:pt x="0" y="524"/>
                  </a:cubicBezTo>
                  <a:lnTo>
                    <a:pt x="0" y="52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0"/>
              <a:ext cx="694370" cy="694365"/>
            </a:xfrm>
            <a:custGeom>
              <a:rect l="0" t="0" r="0" b="0"/>
              <a:pathLst>
                <a:path w="1093" h="1093">
                  <a:moveTo>
                    <a:pt x="22" y="546"/>
                  </a:moveTo>
                  <a:cubicBezTo>
                    <a:pt x="22" y="257"/>
                    <a:pt x="257" y="22"/>
                    <a:pt x="546" y="22"/>
                  </a:cubicBezTo>
                  <a:lnTo>
                    <a:pt x="546" y="22"/>
                  </a:lnTo>
                  <a:lnTo>
                    <a:pt x="546" y="22"/>
                  </a:lnTo>
                  <a:lnTo>
                    <a:pt x="546" y="22"/>
                  </a:lnTo>
                  <a:cubicBezTo>
                    <a:pt x="836" y="22"/>
                    <a:pt x="1070" y="257"/>
                    <a:pt x="1070" y="546"/>
                  </a:cubicBezTo>
                  <a:lnTo>
                    <a:pt x="1070" y="546"/>
                  </a:lnTo>
                  <a:cubicBezTo>
                    <a:pt x="1070" y="546"/>
                    <a:pt x="1070" y="546"/>
                    <a:pt x="1070" y="546"/>
                  </a:cubicBezTo>
                  <a:lnTo>
                    <a:pt x="1070" y="546"/>
                  </a:lnTo>
                  <a:lnTo>
                    <a:pt x="1070" y="546"/>
                  </a:lnTo>
                  <a:lnTo>
                    <a:pt x="1070" y="546"/>
                  </a:lnTo>
                  <a:cubicBezTo>
                    <a:pt x="1070" y="836"/>
                    <a:pt x="836" y="1070"/>
                    <a:pt x="546" y="1070"/>
                  </a:cubicBezTo>
                  <a:lnTo>
                    <a:pt x="546" y="1070"/>
                  </a:lnTo>
                  <a:lnTo>
                    <a:pt x="546" y="1070"/>
                  </a:lnTo>
                  <a:lnTo>
                    <a:pt x="546" y="1070"/>
                  </a:lnTo>
                  <a:cubicBezTo>
                    <a:pt x="257" y="1070"/>
                    <a:pt x="22" y="836"/>
                    <a:pt x="22" y="546"/>
                  </a:cubicBezTo>
                  <a:lnTo>
                    <a:pt x="22" y="546"/>
                  </a:lnTo>
                  <a:cubicBezTo>
                    <a:pt x="22" y="546"/>
                    <a:pt x="22" y="546"/>
                    <a:pt x="22" y="546"/>
                  </a:cubicBezTo>
                  <a:lnTo>
                    <a:pt x="22" y="546"/>
                  </a:lnTo>
                  <a:close/>
                </a:path>
              </a:pathLst>
            </a:custGeom>
            <a:noFill/>
            <a:ln w="28575" cap="flat">
              <a:solidFill>
                <a:srgbClr val="002C3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93764" y="199761"/>
              <a:ext cx="306479" cy="294842"/>
            </a:xfrm>
            <a:custGeom>
              <a:rect l="0" t="0" r="0" b="0"/>
              <a:pathLst>
                <a:path w="482" h="462">
                  <a:moveTo>
                    <a:pt x="240" y="75"/>
                  </a:moveTo>
                  <a:cubicBezTo>
                    <a:pt x="252" y="75"/>
                    <a:pt x="261" y="84"/>
                    <a:pt x="261" y="95"/>
                  </a:cubicBezTo>
                  <a:lnTo>
                    <a:pt x="261" y="95"/>
                  </a:lnTo>
                  <a:lnTo>
                    <a:pt x="261" y="224"/>
                  </a:lnTo>
                  <a:lnTo>
                    <a:pt x="373" y="224"/>
                  </a:lnTo>
                  <a:lnTo>
                    <a:pt x="373" y="224"/>
                  </a:lnTo>
                  <a:cubicBezTo>
                    <a:pt x="384" y="224"/>
                    <a:pt x="393" y="233"/>
                    <a:pt x="393" y="244"/>
                  </a:cubicBezTo>
                  <a:lnTo>
                    <a:pt x="393" y="244"/>
                  </a:lnTo>
                  <a:cubicBezTo>
                    <a:pt x="393" y="255"/>
                    <a:pt x="384" y="264"/>
                    <a:pt x="373" y="264"/>
                  </a:cubicBezTo>
                  <a:lnTo>
                    <a:pt x="373" y="264"/>
                  </a:lnTo>
                  <a:lnTo>
                    <a:pt x="240" y="264"/>
                  </a:lnTo>
                  <a:lnTo>
                    <a:pt x="240" y="264"/>
                  </a:lnTo>
                  <a:cubicBezTo>
                    <a:pt x="229" y="264"/>
                    <a:pt x="220" y="255"/>
                    <a:pt x="220" y="244"/>
                  </a:cubicBezTo>
                  <a:lnTo>
                    <a:pt x="220" y="244"/>
                  </a:lnTo>
                  <a:lnTo>
                    <a:pt x="220" y="95"/>
                  </a:lnTo>
                  <a:lnTo>
                    <a:pt x="220" y="95"/>
                  </a:lnTo>
                  <a:cubicBezTo>
                    <a:pt x="220" y="84"/>
                    <a:pt x="229" y="75"/>
                    <a:pt x="240" y="75"/>
                  </a:cubicBezTo>
                  <a:moveTo>
                    <a:pt x="240" y="0"/>
                  </a:moveTo>
                  <a:cubicBezTo>
                    <a:pt x="374" y="0"/>
                    <a:pt x="482" y="104"/>
                    <a:pt x="482" y="232"/>
                  </a:cubicBezTo>
                  <a:lnTo>
                    <a:pt x="482" y="232"/>
                  </a:lnTo>
                  <a:cubicBezTo>
                    <a:pt x="482" y="360"/>
                    <a:pt x="374" y="464"/>
                    <a:pt x="240" y="464"/>
                  </a:cubicBezTo>
                  <a:lnTo>
                    <a:pt x="240" y="464"/>
                  </a:lnTo>
                  <a:cubicBezTo>
                    <a:pt x="152" y="464"/>
                    <a:pt x="70" y="417"/>
                    <a:pt x="28" y="343"/>
                  </a:cubicBezTo>
                  <a:lnTo>
                    <a:pt x="28" y="343"/>
                  </a:lnTo>
                  <a:cubicBezTo>
                    <a:pt x="27" y="340"/>
                    <a:pt x="26" y="337"/>
                    <a:pt x="28" y="335"/>
                  </a:cubicBezTo>
                  <a:lnTo>
                    <a:pt x="28" y="335"/>
                  </a:lnTo>
                  <a:cubicBezTo>
                    <a:pt x="28" y="332"/>
                    <a:pt x="30" y="330"/>
                    <a:pt x="33" y="329"/>
                  </a:cubicBezTo>
                  <a:lnTo>
                    <a:pt x="33" y="329"/>
                  </a:lnTo>
                  <a:lnTo>
                    <a:pt x="60" y="316"/>
                  </a:lnTo>
                  <a:lnTo>
                    <a:pt x="60" y="316"/>
                  </a:lnTo>
                  <a:cubicBezTo>
                    <a:pt x="65" y="314"/>
                    <a:pt x="72" y="316"/>
                    <a:pt x="74" y="320"/>
                  </a:cubicBezTo>
                  <a:lnTo>
                    <a:pt x="74" y="320"/>
                  </a:lnTo>
                  <a:cubicBezTo>
                    <a:pt x="107" y="378"/>
                    <a:pt x="171" y="415"/>
                    <a:pt x="240" y="415"/>
                  </a:cubicBezTo>
                  <a:lnTo>
                    <a:pt x="240" y="415"/>
                  </a:lnTo>
                  <a:cubicBezTo>
                    <a:pt x="345" y="415"/>
                    <a:pt x="431" y="333"/>
                    <a:pt x="431" y="232"/>
                  </a:cubicBezTo>
                  <a:lnTo>
                    <a:pt x="431" y="232"/>
                  </a:lnTo>
                  <a:cubicBezTo>
                    <a:pt x="431" y="131"/>
                    <a:pt x="345" y="49"/>
                    <a:pt x="240" y="49"/>
                  </a:cubicBezTo>
                  <a:lnTo>
                    <a:pt x="240" y="49"/>
                  </a:lnTo>
                  <a:cubicBezTo>
                    <a:pt x="195" y="49"/>
                    <a:pt x="151" y="64"/>
                    <a:pt x="117" y="93"/>
                  </a:cubicBezTo>
                  <a:lnTo>
                    <a:pt x="117" y="93"/>
                  </a:lnTo>
                  <a:lnTo>
                    <a:pt x="162" y="110"/>
                  </a:lnTo>
                  <a:lnTo>
                    <a:pt x="162" y="110"/>
                  </a:lnTo>
                  <a:cubicBezTo>
                    <a:pt x="165" y="111"/>
                    <a:pt x="168" y="114"/>
                    <a:pt x="168" y="118"/>
                  </a:cubicBezTo>
                  <a:lnTo>
                    <a:pt x="168" y="118"/>
                  </a:lnTo>
                  <a:cubicBezTo>
                    <a:pt x="168" y="121"/>
                    <a:pt x="167" y="125"/>
                    <a:pt x="164" y="127"/>
                  </a:cubicBezTo>
                  <a:lnTo>
                    <a:pt x="164" y="127"/>
                  </a:lnTo>
                  <a:lnTo>
                    <a:pt x="39" y="221"/>
                  </a:lnTo>
                  <a:lnTo>
                    <a:pt x="39" y="221"/>
                  </a:lnTo>
                  <a:cubicBezTo>
                    <a:pt x="36" y="223"/>
                    <a:pt x="32" y="224"/>
                    <a:pt x="28" y="223"/>
                  </a:cubicBezTo>
                  <a:lnTo>
                    <a:pt x="28" y="223"/>
                  </a:lnTo>
                  <a:cubicBezTo>
                    <a:pt x="25" y="221"/>
                    <a:pt x="23" y="218"/>
                    <a:pt x="22" y="215"/>
                  </a:cubicBezTo>
                  <a:lnTo>
                    <a:pt x="22" y="215"/>
                  </a:lnTo>
                  <a:lnTo>
                    <a:pt x="0" y="63"/>
                  </a:lnTo>
                  <a:lnTo>
                    <a:pt x="0" y="63"/>
                  </a:lnTo>
                  <a:cubicBezTo>
                    <a:pt x="0" y="60"/>
                    <a:pt x="1" y="56"/>
                    <a:pt x="4" y="54"/>
                  </a:cubicBezTo>
                  <a:lnTo>
                    <a:pt x="4" y="54"/>
                  </a:lnTo>
                  <a:cubicBezTo>
                    <a:pt x="7" y="52"/>
                    <a:pt x="11" y="51"/>
                    <a:pt x="14" y="53"/>
                  </a:cubicBezTo>
                  <a:lnTo>
                    <a:pt x="14" y="53"/>
                  </a:lnTo>
                  <a:lnTo>
                    <a:pt x="65" y="73"/>
                  </a:lnTo>
                  <a:lnTo>
                    <a:pt x="65" y="73"/>
                  </a:lnTo>
                  <a:cubicBezTo>
                    <a:pt x="111" y="25"/>
                    <a:pt x="173" y="0"/>
                    <a:pt x="24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3338597" y="2093144"/>
            <a:ext cx="694369" cy="694365"/>
            <a:chExt cx="694369" cy="694365"/>
          </a:xfrm>
        </p:grpSpPr>
        <p:sp>
          <p:nvSpPr>
            <p:cNvPr id="171" name="path"/>
            <p:cNvSpPr/>
            <p:nvPr/>
          </p:nvSpPr>
          <p:spPr>
            <a:xfrm>
              <a:off x="14287" y="14286"/>
              <a:ext cx="665794" cy="665791"/>
            </a:xfrm>
            <a:custGeom>
              <a:rect l="0" t="0" r="0" b="0"/>
              <a:pathLst>
                <a:path w="1048" h="1048">
                  <a:moveTo>
                    <a:pt x="0" y="524"/>
                  </a:moveTo>
                  <a:cubicBezTo>
                    <a:pt x="0" y="234"/>
                    <a:pt x="234" y="0"/>
                    <a:pt x="524" y="0"/>
                  </a:cubicBezTo>
                  <a:lnTo>
                    <a:pt x="524" y="0"/>
                  </a:lnTo>
                  <a:lnTo>
                    <a:pt x="524" y="0"/>
                  </a:lnTo>
                  <a:lnTo>
                    <a:pt x="524" y="0"/>
                  </a:lnTo>
                  <a:cubicBezTo>
                    <a:pt x="813" y="0"/>
                    <a:pt x="1048" y="234"/>
                    <a:pt x="1048" y="524"/>
                  </a:cubicBezTo>
                  <a:lnTo>
                    <a:pt x="1048" y="524"/>
                  </a:lnTo>
                  <a:cubicBezTo>
                    <a:pt x="1048" y="524"/>
                    <a:pt x="1048" y="524"/>
                    <a:pt x="1048" y="524"/>
                  </a:cubicBezTo>
                  <a:lnTo>
                    <a:pt x="1048" y="524"/>
                  </a:lnTo>
                  <a:lnTo>
                    <a:pt x="1048" y="524"/>
                  </a:lnTo>
                  <a:lnTo>
                    <a:pt x="1048" y="524"/>
                  </a:lnTo>
                  <a:cubicBezTo>
                    <a:pt x="1048" y="813"/>
                    <a:pt x="813" y="1048"/>
                    <a:pt x="524" y="1048"/>
                  </a:cubicBezTo>
                  <a:lnTo>
                    <a:pt x="524" y="1048"/>
                  </a:lnTo>
                  <a:lnTo>
                    <a:pt x="524" y="1048"/>
                  </a:lnTo>
                  <a:lnTo>
                    <a:pt x="524" y="1048"/>
                  </a:lnTo>
                  <a:cubicBezTo>
                    <a:pt x="234" y="1048"/>
                    <a:pt x="0" y="813"/>
                    <a:pt x="0" y="524"/>
                  </a:cubicBezTo>
                  <a:lnTo>
                    <a:pt x="0" y="524"/>
                  </a:lnTo>
                  <a:cubicBezTo>
                    <a:pt x="0" y="524"/>
                    <a:pt x="0" y="524"/>
                    <a:pt x="0" y="524"/>
                  </a:cubicBezTo>
                  <a:lnTo>
                    <a:pt x="0" y="52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0"/>
              <a:ext cx="694369" cy="694365"/>
            </a:xfrm>
            <a:custGeom>
              <a:rect l="0" t="0" r="0" b="0"/>
              <a:pathLst>
                <a:path w="1093" h="1093">
                  <a:moveTo>
                    <a:pt x="22" y="546"/>
                  </a:moveTo>
                  <a:cubicBezTo>
                    <a:pt x="22" y="257"/>
                    <a:pt x="257" y="22"/>
                    <a:pt x="546" y="22"/>
                  </a:cubicBezTo>
                  <a:lnTo>
                    <a:pt x="546" y="22"/>
                  </a:lnTo>
                  <a:lnTo>
                    <a:pt x="546" y="22"/>
                  </a:lnTo>
                  <a:lnTo>
                    <a:pt x="546" y="22"/>
                  </a:lnTo>
                  <a:cubicBezTo>
                    <a:pt x="836" y="22"/>
                    <a:pt x="1070" y="257"/>
                    <a:pt x="1070" y="546"/>
                  </a:cubicBezTo>
                  <a:lnTo>
                    <a:pt x="1070" y="546"/>
                  </a:lnTo>
                  <a:cubicBezTo>
                    <a:pt x="1070" y="546"/>
                    <a:pt x="1070" y="546"/>
                    <a:pt x="1070" y="546"/>
                  </a:cubicBezTo>
                  <a:lnTo>
                    <a:pt x="1070" y="546"/>
                  </a:lnTo>
                  <a:lnTo>
                    <a:pt x="1070" y="546"/>
                  </a:lnTo>
                  <a:lnTo>
                    <a:pt x="1070" y="546"/>
                  </a:lnTo>
                  <a:cubicBezTo>
                    <a:pt x="1070" y="836"/>
                    <a:pt x="836" y="1070"/>
                    <a:pt x="546" y="1070"/>
                  </a:cubicBezTo>
                  <a:lnTo>
                    <a:pt x="546" y="1070"/>
                  </a:lnTo>
                  <a:lnTo>
                    <a:pt x="546" y="1070"/>
                  </a:lnTo>
                  <a:lnTo>
                    <a:pt x="546" y="1070"/>
                  </a:lnTo>
                  <a:cubicBezTo>
                    <a:pt x="257" y="1070"/>
                    <a:pt x="22" y="836"/>
                    <a:pt x="22" y="546"/>
                  </a:cubicBezTo>
                  <a:lnTo>
                    <a:pt x="22" y="546"/>
                  </a:lnTo>
                  <a:cubicBezTo>
                    <a:pt x="22" y="546"/>
                    <a:pt x="22" y="546"/>
                    <a:pt x="22" y="546"/>
                  </a:cubicBezTo>
                  <a:lnTo>
                    <a:pt x="22" y="546"/>
                  </a:lnTo>
                  <a:close/>
                </a:path>
              </a:pathLst>
            </a:custGeom>
            <a:noFill/>
            <a:ln w="28575" cap="flat">
              <a:solidFill>
                <a:srgbClr val="002C3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94128" y="199761"/>
              <a:ext cx="306159" cy="294886"/>
            </a:xfrm>
            <a:custGeom>
              <a:rect l="0" t="0" r="0" b="0"/>
              <a:pathLst>
                <a:path w="482" h="462">
                  <a:moveTo>
                    <a:pt x="89" y="356"/>
                  </a:moveTo>
                  <a:cubicBezTo>
                    <a:pt x="92" y="373"/>
                    <a:pt x="109" y="386"/>
                    <a:pt x="128" y="386"/>
                  </a:cubicBezTo>
                  <a:lnTo>
                    <a:pt x="128" y="386"/>
                  </a:lnTo>
                  <a:cubicBezTo>
                    <a:pt x="149" y="386"/>
                    <a:pt x="166" y="371"/>
                    <a:pt x="168" y="352"/>
                  </a:cubicBezTo>
                  <a:lnTo>
                    <a:pt x="168" y="352"/>
                  </a:lnTo>
                  <a:lnTo>
                    <a:pt x="251" y="285"/>
                  </a:lnTo>
                  <a:lnTo>
                    <a:pt x="251" y="285"/>
                  </a:lnTo>
                  <a:cubicBezTo>
                    <a:pt x="257" y="299"/>
                    <a:pt x="272" y="309"/>
                    <a:pt x="289" y="309"/>
                  </a:cubicBezTo>
                  <a:lnTo>
                    <a:pt x="289" y="309"/>
                  </a:lnTo>
                  <a:cubicBezTo>
                    <a:pt x="307" y="309"/>
                    <a:pt x="322" y="298"/>
                    <a:pt x="327" y="282"/>
                  </a:cubicBezTo>
                  <a:lnTo>
                    <a:pt x="327" y="282"/>
                  </a:lnTo>
                  <a:lnTo>
                    <a:pt x="402" y="322"/>
                  </a:lnTo>
                  <a:lnTo>
                    <a:pt x="402" y="322"/>
                  </a:lnTo>
                  <a:cubicBezTo>
                    <a:pt x="404" y="341"/>
                    <a:pt x="421" y="356"/>
                    <a:pt x="441" y="356"/>
                  </a:cubicBezTo>
                  <a:lnTo>
                    <a:pt x="441" y="356"/>
                  </a:lnTo>
                  <a:cubicBezTo>
                    <a:pt x="464" y="356"/>
                    <a:pt x="482" y="338"/>
                    <a:pt x="482" y="317"/>
                  </a:cubicBezTo>
                  <a:lnTo>
                    <a:pt x="482" y="317"/>
                  </a:lnTo>
                  <a:cubicBezTo>
                    <a:pt x="482" y="295"/>
                    <a:pt x="464" y="278"/>
                    <a:pt x="441" y="278"/>
                  </a:cubicBezTo>
                  <a:lnTo>
                    <a:pt x="441" y="278"/>
                  </a:lnTo>
                  <a:cubicBezTo>
                    <a:pt x="424" y="278"/>
                    <a:pt x="409" y="289"/>
                    <a:pt x="403" y="305"/>
                  </a:cubicBezTo>
                  <a:lnTo>
                    <a:pt x="403" y="305"/>
                  </a:lnTo>
                  <a:lnTo>
                    <a:pt x="328" y="266"/>
                  </a:lnTo>
                  <a:lnTo>
                    <a:pt x="328" y="266"/>
                  </a:lnTo>
                  <a:cubicBezTo>
                    <a:pt x="326" y="246"/>
                    <a:pt x="309" y="232"/>
                    <a:pt x="289" y="232"/>
                  </a:cubicBezTo>
                  <a:lnTo>
                    <a:pt x="289" y="232"/>
                  </a:lnTo>
                  <a:cubicBezTo>
                    <a:pt x="268" y="232"/>
                    <a:pt x="251" y="247"/>
                    <a:pt x="249" y="266"/>
                  </a:cubicBezTo>
                  <a:lnTo>
                    <a:pt x="249" y="266"/>
                  </a:lnTo>
                  <a:lnTo>
                    <a:pt x="165" y="334"/>
                  </a:lnTo>
                  <a:lnTo>
                    <a:pt x="165" y="334"/>
                  </a:lnTo>
                  <a:cubicBezTo>
                    <a:pt x="159" y="319"/>
                    <a:pt x="145" y="309"/>
                    <a:pt x="128" y="309"/>
                  </a:cubicBezTo>
                  <a:lnTo>
                    <a:pt x="128" y="309"/>
                  </a:lnTo>
                  <a:cubicBezTo>
                    <a:pt x="109" y="309"/>
                    <a:pt x="92" y="322"/>
                    <a:pt x="89" y="340"/>
                  </a:cubicBezTo>
                  <a:lnTo>
                    <a:pt x="89" y="340"/>
                  </a:lnTo>
                  <a:lnTo>
                    <a:pt x="32" y="340"/>
                  </a:lnTo>
                  <a:lnTo>
                    <a:pt x="32" y="309"/>
                  </a:lnTo>
                  <a:lnTo>
                    <a:pt x="40" y="309"/>
                  </a:lnTo>
                  <a:lnTo>
                    <a:pt x="40" y="309"/>
                  </a:lnTo>
                  <a:cubicBezTo>
                    <a:pt x="44" y="309"/>
                    <a:pt x="48" y="306"/>
                    <a:pt x="48" y="301"/>
                  </a:cubicBezTo>
                  <a:lnTo>
                    <a:pt x="48" y="301"/>
                  </a:lnTo>
                  <a:cubicBezTo>
                    <a:pt x="48" y="297"/>
                    <a:pt x="44" y="294"/>
                    <a:pt x="40" y="294"/>
                  </a:cubicBezTo>
                  <a:lnTo>
                    <a:pt x="40" y="294"/>
                  </a:lnTo>
                  <a:lnTo>
                    <a:pt x="32" y="294"/>
                  </a:lnTo>
                  <a:lnTo>
                    <a:pt x="32" y="270"/>
                  </a:lnTo>
                  <a:lnTo>
                    <a:pt x="40" y="270"/>
                  </a:lnTo>
                  <a:lnTo>
                    <a:pt x="40" y="270"/>
                  </a:lnTo>
                  <a:cubicBezTo>
                    <a:pt x="44" y="270"/>
                    <a:pt x="48" y="267"/>
                    <a:pt x="48" y="263"/>
                  </a:cubicBezTo>
                  <a:lnTo>
                    <a:pt x="48" y="263"/>
                  </a:lnTo>
                  <a:cubicBezTo>
                    <a:pt x="48" y="258"/>
                    <a:pt x="44" y="255"/>
                    <a:pt x="40" y="255"/>
                  </a:cubicBezTo>
                  <a:lnTo>
                    <a:pt x="40" y="255"/>
                  </a:lnTo>
                  <a:lnTo>
                    <a:pt x="33" y="255"/>
                  </a:lnTo>
                  <a:lnTo>
                    <a:pt x="99" y="164"/>
                  </a:lnTo>
                  <a:lnTo>
                    <a:pt x="99" y="164"/>
                  </a:lnTo>
                  <a:cubicBezTo>
                    <a:pt x="105" y="168"/>
                    <a:pt x="112" y="170"/>
                    <a:pt x="120" y="170"/>
                  </a:cubicBezTo>
                  <a:lnTo>
                    <a:pt x="120" y="170"/>
                  </a:lnTo>
                  <a:cubicBezTo>
                    <a:pt x="133" y="170"/>
                    <a:pt x="144" y="164"/>
                    <a:pt x="151" y="155"/>
                  </a:cubicBezTo>
                  <a:lnTo>
                    <a:pt x="151" y="155"/>
                  </a:lnTo>
                  <a:lnTo>
                    <a:pt x="194" y="175"/>
                  </a:lnTo>
                  <a:lnTo>
                    <a:pt x="194" y="175"/>
                  </a:lnTo>
                  <a:cubicBezTo>
                    <a:pt x="193" y="178"/>
                    <a:pt x="192" y="182"/>
                    <a:pt x="192" y="185"/>
                  </a:cubicBezTo>
                  <a:lnTo>
                    <a:pt x="192" y="185"/>
                  </a:lnTo>
                  <a:cubicBezTo>
                    <a:pt x="192" y="207"/>
                    <a:pt x="210" y="224"/>
                    <a:pt x="233" y="224"/>
                  </a:cubicBezTo>
                  <a:lnTo>
                    <a:pt x="233" y="224"/>
                  </a:lnTo>
                  <a:cubicBezTo>
                    <a:pt x="255" y="224"/>
                    <a:pt x="273" y="207"/>
                    <a:pt x="273" y="185"/>
                  </a:cubicBezTo>
                  <a:lnTo>
                    <a:pt x="273" y="185"/>
                  </a:lnTo>
                  <a:cubicBezTo>
                    <a:pt x="273" y="177"/>
                    <a:pt x="270" y="169"/>
                    <a:pt x="265" y="163"/>
                  </a:cubicBezTo>
                  <a:lnTo>
                    <a:pt x="265" y="163"/>
                  </a:lnTo>
                  <a:lnTo>
                    <a:pt x="316" y="71"/>
                  </a:lnTo>
                  <a:lnTo>
                    <a:pt x="316" y="71"/>
                  </a:lnTo>
                  <a:cubicBezTo>
                    <a:pt x="323" y="75"/>
                    <a:pt x="329" y="77"/>
                    <a:pt x="337" y="77"/>
                  </a:cubicBezTo>
                  <a:lnTo>
                    <a:pt x="337" y="77"/>
                  </a:lnTo>
                  <a:cubicBezTo>
                    <a:pt x="345" y="77"/>
                    <a:pt x="352" y="75"/>
                    <a:pt x="358" y="71"/>
                  </a:cubicBezTo>
                  <a:lnTo>
                    <a:pt x="358" y="71"/>
                  </a:lnTo>
                  <a:lnTo>
                    <a:pt x="411" y="136"/>
                  </a:lnTo>
                  <a:lnTo>
                    <a:pt x="411" y="136"/>
                  </a:lnTo>
                  <a:cubicBezTo>
                    <a:pt x="411" y="136"/>
                    <a:pt x="411" y="136"/>
                    <a:pt x="412" y="136"/>
                  </a:cubicBezTo>
                  <a:lnTo>
                    <a:pt x="412" y="136"/>
                  </a:lnTo>
                  <a:cubicBezTo>
                    <a:pt x="405" y="143"/>
                    <a:pt x="401" y="152"/>
                    <a:pt x="401" y="162"/>
                  </a:cubicBezTo>
                  <a:lnTo>
                    <a:pt x="401" y="162"/>
                  </a:lnTo>
                  <a:cubicBezTo>
                    <a:pt x="401" y="183"/>
                    <a:pt x="419" y="201"/>
                    <a:pt x="441" y="201"/>
                  </a:cubicBezTo>
                  <a:lnTo>
                    <a:pt x="441" y="201"/>
                  </a:lnTo>
                  <a:cubicBezTo>
                    <a:pt x="464" y="201"/>
                    <a:pt x="482" y="183"/>
                    <a:pt x="482" y="162"/>
                  </a:cubicBezTo>
                  <a:lnTo>
                    <a:pt x="482" y="162"/>
                  </a:lnTo>
                  <a:cubicBezTo>
                    <a:pt x="482" y="141"/>
                    <a:pt x="464" y="123"/>
                    <a:pt x="441" y="123"/>
                  </a:cubicBezTo>
                  <a:lnTo>
                    <a:pt x="441" y="123"/>
                  </a:lnTo>
                  <a:cubicBezTo>
                    <a:pt x="435" y="123"/>
                    <a:pt x="429" y="125"/>
                    <a:pt x="424" y="127"/>
                  </a:cubicBezTo>
                  <a:lnTo>
                    <a:pt x="424" y="127"/>
                  </a:lnTo>
                  <a:cubicBezTo>
                    <a:pt x="424" y="127"/>
                    <a:pt x="424" y="127"/>
                    <a:pt x="424" y="126"/>
                  </a:cubicBezTo>
                  <a:lnTo>
                    <a:pt x="424" y="126"/>
                  </a:lnTo>
                  <a:lnTo>
                    <a:pt x="370" y="60"/>
                  </a:lnTo>
                  <a:lnTo>
                    <a:pt x="370" y="60"/>
                  </a:lnTo>
                  <a:cubicBezTo>
                    <a:pt x="375" y="54"/>
                    <a:pt x="377" y="46"/>
                    <a:pt x="377" y="38"/>
                  </a:cubicBezTo>
                  <a:lnTo>
                    <a:pt x="377" y="38"/>
                  </a:lnTo>
                  <a:cubicBezTo>
                    <a:pt x="377" y="17"/>
                    <a:pt x="359" y="0"/>
                    <a:pt x="337" y="0"/>
                  </a:cubicBezTo>
                  <a:lnTo>
                    <a:pt x="337" y="0"/>
                  </a:lnTo>
                  <a:cubicBezTo>
                    <a:pt x="315" y="0"/>
                    <a:pt x="297" y="17"/>
                    <a:pt x="297" y="38"/>
                  </a:cubicBezTo>
                  <a:lnTo>
                    <a:pt x="297" y="38"/>
                  </a:lnTo>
                  <a:cubicBezTo>
                    <a:pt x="297" y="47"/>
                    <a:pt x="300" y="54"/>
                    <a:pt x="304" y="61"/>
                  </a:cubicBezTo>
                  <a:lnTo>
                    <a:pt x="304" y="61"/>
                  </a:lnTo>
                  <a:lnTo>
                    <a:pt x="253" y="152"/>
                  </a:lnTo>
                  <a:lnTo>
                    <a:pt x="253" y="152"/>
                  </a:lnTo>
                  <a:cubicBezTo>
                    <a:pt x="247" y="149"/>
                    <a:pt x="240" y="147"/>
                    <a:pt x="233" y="147"/>
                  </a:cubicBezTo>
                  <a:lnTo>
                    <a:pt x="233" y="147"/>
                  </a:lnTo>
                  <a:cubicBezTo>
                    <a:pt x="220" y="147"/>
                    <a:pt x="208" y="152"/>
                    <a:pt x="201" y="161"/>
                  </a:cubicBezTo>
                  <a:lnTo>
                    <a:pt x="201" y="161"/>
                  </a:lnTo>
                  <a:lnTo>
                    <a:pt x="159" y="141"/>
                  </a:lnTo>
                  <a:lnTo>
                    <a:pt x="159" y="141"/>
                  </a:lnTo>
                  <a:cubicBezTo>
                    <a:pt x="160" y="138"/>
                    <a:pt x="160" y="135"/>
                    <a:pt x="160" y="131"/>
                  </a:cubicBezTo>
                  <a:lnTo>
                    <a:pt x="160" y="131"/>
                  </a:lnTo>
                  <a:cubicBezTo>
                    <a:pt x="160" y="110"/>
                    <a:pt x="142" y="92"/>
                    <a:pt x="120" y="92"/>
                  </a:cubicBezTo>
                  <a:lnTo>
                    <a:pt x="120" y="92"/>
                  </a:lnTo>
                  <a:cubicBezTo>
                    <a:pt x="98" y="92"/>
                    <a:pt x="80" y="110"/>
                    <a:pt x="80" y="131"/>
                  </a:cubicBezTo>
                  <a:lnTo>
                    <a:pt x="80" y="131"/>
                  </a:lnTo>
                  <a:cubicBezTo>
                    <a:pt x="80" y="139"/>
                    <a:pt x="83" y="147"/>
                    <a:pt x="87" y="153"/>
                  </a:cubicBezTo>
                  <a:lnTo>
                    <a:pt x="87" y="153"/>
                  </a:lnTo>
                  <a:lnTo>
                    <a:pt x="41" y="217"/>
                  </a:lnTo>
                  <a:lnTo>
                    <a:pt x="41" y="217"/>
                  </a:lnTo>
                  <a:cubicBezTo>
                    <a:pt x="41" y="216"/>
                    <a:pt x="40" y="216"/>
                    <a:pt x="40" y="216"/>
                  </a:cubicBezTo>
                  <a:lnTo>
                    <a:pt x="40" y="216"/>
                  </a:lnTo>
                  <a:lnTo>
                    <a:pt x="32" y="216"/>
                  </a:lnTo>
                  <a:lnTo>
                    <a:pt x="32" y="193"/>
                  </a:lnTo>
                  <a:lnTo>
                    <a:pt x="40" y="193"/>
                  </a:lnTo>
                  <a:lnTo>
                    <a:pt x="40" y="193"/>
                  </a:lnTo>
                  <a:cubicBezTo>
                    <a:pt x="44" y="193"/>
                    <a:pt x="48" y="190"/>
                    <a:pt x="48" y="185"/>
                  </a:cubicBezTo>
                  <a:lnTo>
                    <a:pt x="48" y="185"/>
                  </a:lnTo>
                  <a:cubicBezTo>
                    <a:pt x="48" y="181"/>
                    <a:pt x="44" y="178"/>
                    <a:pt x="40" y="178"/>
                  </a:cubicBezTo>
                  <a:lnTo>
                    <a:pt x="40" y="178"/>
                  </a:lnTo>
                  <a:lnTo>
                    <a:pt x="32" y="178"/>
                  </a:lnTo>
                  <a:lnTo>
                    <a:pt x="32" y="154"/>
                  </a:lnTo>
                  <a:lnTo>
                    <a:pt x="40" y="154"/>
                  </a:lnTo>
                  <a:lnTo>
                    <a:pt x="40" y="154"/>
                  </a:lnTo>
                  <a:cubicBezTo>
                    <a:pt x="44" y="154"/>
                    <a:pt x="48" y="151"/>
                    <a:pt x="48" y="147"/>
                  </a:cubicBezTo>
                  <a:lnTo>
                    <a:pt x="48" y="147"/>
                  </a:lnTo>
                  <a:cubicBezTo>
                    <a:pt x="48" y="142"/>
                    <a:pt x="44" y="139"/>
                    <a:pt x="40" y="139"/>
                  </a:cubicBezTo>
                  <a:lnTo>
                    <a:pt x="40" y="139"/>
                  </a:lnTo>
                  <a:lnTo>
                    <a:pt x="32" y="139"/>
                  </a:lnTo>
                  <a:lnTo>
                    <a:pt x="32" y="116"/>
                  </a:lnTo>
                  <a:lnTo>
                    <a:pt x="40" y="116"/>
                  </a:lnTo>
                  <a:lnTo>
                    <a:pt x="40" y="116"/>
                  </a:lnTo>
                  <a:cubicBezTo>
                    <a:pt x="44" y="116"/>
                    <a:pt x="48" y="112"/>
                    <a:pt x="48" y="108"/>
                  </a:cubicBezTo>
                  <a:lnTo>
                    <a:pt x="48" y="108"/>
                  </a:lnTo>
                  <a:cubicBezTo>
                    <a:pt x="48" y="104"/>
                    <a:pt x="44" y="100"/>
                    <a:pt x="40" y="100"/>
                  </a:cubicBezTo>
                  <a:lnTo>
                    <a:pt x="40" y="100"/>
                  </a:lnTo>
                  <a:lnTo>
                    <a:pt x="32" y="100"/>
                  </a:lnTo>
                  <a:lnTo>
                    <a:pt x="32" y="77"/>
                  </a:lnTo>
                  <a:lnTo>
                    <a:pt x="40" y="77"/>
                  </a:lnTo>
                  <a:lnTo>
                    <a:pt x="40" y="77"/>
                  </a:lnTo>
                  <a:cubicBezTo>
                    <a:pt x="44" y="77"/>
                    <a:pt x="48" y="73"/>
                    <a:pt x="48" y="69"/>
                  </a:cubicBezTo>
                  <a:lnTo>
                    <a:pt x="48" y="69"/>
                  </a:lnTo>
                  <a:cubicBezTo>
                    <a:pt x="48" y="65"/>
                    <a:pt x="44" y="61"/>
                    <a:pt x="40" y="61"/>
                  </a:cubicBezTo>
                  <a:lnTo>
                    <a:pt x="40" y="61"/>
                  </a:lnTo>
                  <a:lnTo>
                    <a:pt x="32" y="61"/>
                  </a:lnTo>
                  <a:lnTo>
                    <a:pt x="32" y="38"/>
                  </a:lnTo>
                  <a:lnTo>
                    <a:pt x="40" y="38"/>
                  </a:lnTo>
                  <a:lnTo>
                    <a:pt x="40" y="38"/>
                  </a:lnTo>
                  <a:cubicBezTo>
                    <a:pt x="44" y="38"/>
                    <a:pt x="48" y="35"/>
                    <a:pt x="48" y="30"/>
                  </a:cubicBezTo>
                  <a:lnTo>
                    <a:pt x="48" y="30"/>
                  </a:lnTo>
                  <a:cubicBezTo>
                    <a:pt x="48" y="26"/>
                    <a:pt x="44" y="23"/>
                    <a:pt x="40" y="23"/>
                  </a:cubicBezTo>
                  <a:lnTo>
                    <a:pt x="40" y="23"/>
                  </a:lnTo>
                  <a:lnTo>
                    <a:pt x="32" y="23"/>
                  </a:lnTo>
                  <a:lnTo>
                    <a:pt x="32" y="7"/>
                  </a:lnTo>
                  <a:lnTo>
                    <a:pt x="32" y="7"/>
                  </a:lnTo>
                  <a:cubicBezTo>
                    <a:pt x="32" y="3"/>
                    <a:pt x="28" y="0"/>
                    <a:pt x="24" y="0"/>
                  </a:cubicBezTo>
                  <a:lnTo>
                    <a:pt x="24" y="0"/>
                  </a:lnTo>
                  <a:cubicBezTo>
                    <a:pt x="19" y="0"/>
                    <a:pt x="16" y="3"/>
                    <a:pt x="16" y="7"/>
                  </a:cubicBezTo>
                  <a:lnTo>
                    <a:pt x="16" y="7"/>
                  </a:lnTo>
                  <a:lnTo>
                    <a:pt x="16" y="23"/>
                  </a:lnTo>
                  <a:lnTo>
                    <a:pt x="8" y="23"/>
                  </a:lnTo>
                  <a:lnTo>
                    <a:pt x="8" y="23"/>
                  </a:lnTo>
                  <a:cubicBezTo>
                    <a:pt x="3" y="23"/>
                    <a:pt x="0" y="26"/>
                    <a:pt x="0" y="30"/>
                  </a:cubicBezTo>
                  <a:lnTo>
                    <a:pt x="0" y="30"/>
                  </a:lnTo>
                  <a:cubicBezTo>
                    <a:pt x="0" y="35"/>
                    <a:pt x="3" y="38"/>
                    <a:pt x="8" y="38"/>
                  </a:cubicBezTo>
                  <a:lnTo>
                    <a:pt x="8" y="38"/>
                  </a:lnTo>
                  <a:lnTo>
                    <a:pt x="16" y="38"/>
                  </a:lnTo>
                  <a:lnTo>
                    <a:pt x="16" y="61"/>
                  </a:lnTo>
                  <a:lnTo>
                    <a:pt x="8" y="61"/>
                  </a:lnTo>
                  <a:lnTo>
                    <a:pt x="8" y="61"/>
                  </a:lnTo>
                  <a:cubicBezTo>
                    <a:pt x="3" y="61"/>
                    <a:pt x="0" y="65"/>
                    <a:pt x="0" y="69"/>
                  </a:cubicBezTo>
                  <a:lnTo>
                    <a:pt x="0" y="69"/>
                  </a:lnTo>
                  <a:cubicBezTo>
                    <a:pt x="0" y="73"/>
                    <a:pt x="3" y="77"/>
                    <a:pt x="8" y="77"/>
                  </a:cubicBezTo>
                  <a:lnTo>
                    <a:pt x="8" y="77"/>
                  </a:lnTo>
                  <a:lnTo>
                    <a:pt x="16" y="77"/>
                  </a:lnTo>
                  <a:lnTo>
                    <a:pt x="16" y="100"/>
                  </a:lnTo>
                  <a:lnTo>
                    <a:pt x="8" y="100"/>
                  </a:lnTo>
                  <a:lnTo>
                    <a:pt x="8" y="100"/>
                  </a:lnTo>
                  <a:cubicBezTo>
                    <a:pt x="3" y="100"/>
                    <a:pt x="0" y="104"/>
                    <a:pt x="0" y="108"/>
                  </a:cubicBezTo>
                  <a:lnTo>
                    <a:pt x="0" y="108"/>
                  </a:lnTo>
                  <a:cubicBezTo>
                    <a:pt x="0" y="112"/>
                    <a:pt x="3" y="116"/>
                    <a:pt x="8" y="116"/>
                  </a:cubicBezTo>
                  <a:lnTo>
                    <a:pt x="8" y="116"/>
                  </a:lnTo>
                  <a:lnTo>
                    <a:pt x="16" y="116"/>
                  </a:lnTo>
                  <a:lnTo>
                    <a:pt x="16" y="139"/>
                  </a:lnTo>
                  <a:lnTo>
                    <a:pt x="8" y="139"/>
                  </a:lnTo>
                  <a:lnTo>
                    <a:pt x="8" y="139"/>
                  </a:lnTo>
                  <a:cubicBezTo>
                    <a:pt x="3" y="139"/>
                    <a:pt x="0" y="142"/>
                    <a:pt x="0" y="147"/>
                  </a:cubicBezTo>
                  <a:lnTo>
                    <a:pt x="0" y="147"/>
                  </a:lnTo>
                  <a:cubicBezTo>
                    <a:pt x="0" y="151"/>
                    <a:pt x="3" y="154"/>
                    <a:pt x="8" y="154"/>
                  </a:cubicBezTo>
                  <a:lnTo>
                    <a:pt x="8" y="154"/>
                  </a:lnTo>
                  <a:lnTo>
                    <a:pt x="16" y="154"/>
                  </a:lnTo>
                  <a:lnTo>
                    <a:pt x="16" y="178"/>
                  </a:lnTo>
                  <a:lnTo>
                    <a:pt x="8" y="178"/>
                  </a:lnTo>
                  <a:lnTo>
                    <a:pt x="8" y="178"/>
                  </a:lnTo>
                  <a:cubicBezTo>
                    <a:pt x="3" y="178"/>
                    <a:pt x="0" y="181"/>
                    <a:pt x="0" y="185"/>
                  </a:cubicBezTo>
                  <a:lnTo>
                    <a:pt x="0" y="185"/>
                  </a:lnTo>
                  <a:cubicBezTo>
                    <a:pt x="0" y="190"/>
                    <a:pt x="3" y="193"/>
                    <a:pt x="8" y="193"/>
                  </a:cubicBezTo>
                  <a:lnTo>
                    <a:pt x="8" y="193"/>
                  </a:lnTo>
                  <a:lnTo>
                    <a:pt x="16" y="193"/>
                  </a:lnTo>
                  <a:lnTo>
                    <a:pt x="16" y="216"/>
                  </a:lnTo>
                  <a:lnTo>
                    <a:pt x="8" y="216"/>
                  </a:lnTo>
                  <a:lnTo>
                    <a:pt x="8" y="216"/>
                  </a:lnTo>
                  <a:cubicBezTo>
                    <a:pt x="3" y="216"/>
                    <a:pt x="0" y="220"/>
                    <a:pt x="0" y="224"/>
                  </a:cubicBezTo>
                  <a:lnTo>
                    <a:pt x="0" y="224"/>
                  </a:lnTo>
                  <a:cubicBezTo>
                    <a:pt x="0" y="228"/>
                    <a:pt x="3" y="232"/>
                    <a:pt x="8" y="232"/>
                  </a:cubicBezTo>
                  <a:lnTo>
                    <a:pt x="8" y="232"/>
                  </a:lnTo>
                  <a:lnTo>
                    <a:pt x="16" y="232"/>
                  </a:lnTo>
                  <a:lnTo>
                    <a:pt x="16" y="255"/>
                  </a:lnTo>
                  <a:lnTo>
                    <a:pt x="8" y="255"/>
                  </a:lnTo>
                  <a:lnTo>
                    <a:pt x="8" y="255"/>
                  </a:lnTo>
                  <a:cubicBezTo>
                    <a:pt x="3" y="255"/>
                    <a:pt x="0" y="258"/>
                    <a:pt x="0" y="263"/>
                  </a:cubicBezTo>
                  <a:lnTo>
                    <a:pt x="0" y="263"/>
                  </a:lnTo>
                  <a:cubicBezTo>
                    <a:pt x="0" y="267"/>
                    <a:pt x="3" y="270"/>
                    <a:pt x="8" y="270"/>
                  </a:cubicBezTo>
                  <a:lnTo>
                    <a:pt x="8" y="270"/>
                  </a:lnTo>
                  <a:lnTo>
                    <a:pt x="16" y="270"/>
                  </a:lnTo>
                  <a:lnTo>
                    <a:pt x="16" y="294"/>
                  </a:lnTo>
                  <a:lnTo>
                    <a:pt x="8" y="294"/>
                  </a:lnTo>
                  <a:lnTo>
                    <a:pt x="8" y="294"/>
                  </a:lnTo>
                  <a:cubicBezTo>
                    <a:pt x="3" y="294"/>
                    <a:pt x="0" y="297"/>
                    <a:pt x="0" y="301"/>
                  </a:cubicBezTo>
                  <a:lnTo>
                    <a:pt x="0" y="301"/>
                  </a:lnTo>
                  <a:cubicBezTo>
                    <a:pt x="0" y="306"/>
                    <a:pt x="3" y="309"/>
                    <a:pt x="8" y="309"/>
                  </a:cubicBezTo>
                  <a:lnTo>
                    <a:pt x="8" y="309"/>
                  </a:lnTo>
                  <a:lnTo>
                    <a:pt x="16" y="309"/>
                  </a:lnTo>
                  <a:lnTo>
                    <a:pt x="16" y="332"/>
                  </a:lnTo>
                  <a:lnTo>
                    <a:pt x="8" y="332"/>
                  </a:lnTo>
                  <a:lnTo>
                    <a:pt x="8" y="332"/>
                  </a:lnTo>
                  <a:cubicBezTo>
                    <a:pt x="3" y="332"/>
                    <a:pt x="0" y="336"/>
                    <a:pt x="0" y="340"/>
                  </a:cubicBezTo>
                  <a:lnTo>
                    <a:pt x="0" y="340"/>
                  </a:lnTo>
                  <a:cubicBezTo>
                    <a:pt x="0" y="344"/>
                    <a:pt x="3" y="348"/>
                    <a:pt x="8" y="348"/>
                  </a:cubicBezTo>
                  <a:lnTo>
                    <a:pt x="8" y="348"/>
                  </a:lnTo>
                  <a:lnTo>
                    <a:pt x="16" y="348"/>
                  </a:lnTo>
                  <a:lnTo>
                    <a:pt x="16" y="371"/>
                  </a:lnTo>
                  <a:lnTo>
                    <a:pt x="8" y="371"/>
                  </a:lnTo>
                  <a:lnTo>
                    <a:pt x="8" y="371"/>
                  </a:lnTo>
                  <a:cubicBezTo>
                    <a:pt x="3" y="371"/>
                    <a:pt x="0" y="374"/>
                    <a:pt x="0" y="379"/>
                  </a:cubicBezTo>
                  <a:lnTo>
                    <a:pt x="0" y="379"/>
                  </a:lnTo>
                  <a:cubicBezTo>
                    <a:pt x="0" y="383"/>
                    <a:pt x="3" y="386"/>
                    <a:pt x="8" y="386"/>
                  </a:cubicBezTo>
                  <a:lnTo>
                    <a:pt x="8" y="386"/>
                  </a:lnTo>
                  <a:lnTo>
                    <a:pt x="16" y="386"/>
                  </a:lnTo>
                  <a:lnTo>
                    <a:pt x="16" y="410"/>
                  </a:lnTo>
                  <a:lnTo>
                    <a:pt x="8" y="410"/>
                  </a:lnTo>
                  <a:lnTo>
                    <a:pt x="8" y="410"/>
                  </a:lnTo>
                  <a:cubicBezTo>
                    <a:pt x="3" y="410"/>
                    <a:pt x="0" y="413"/>
                    <a:pt x="0" y="417"/>
                  </a:cubicBezTo>
                  <a:lnTo>
                    <a:pt x="0" y="417"/>
                  </a:lnTo>
                  <a:cubicBezTo>
                    <a:pt x="0" y="422"/>
                    <a:pt x="3" y="425"/>
                    <a:pt x="8" y="425"/>
                  </a:cubicBezTo>
                  <a:lnTo>
                    <a:pt x="8" y="425"/>
                  </a:lnTo>
                  <a:lnTo>
                    <a:pt x="16" y="425"/>
                  </a:lnTo>
                  <a:lnTo>
                    <a:pt x="16" y="441"/>
                  </a:lnTo>
                  <a:lnTo>
                    <a:pt x="16" y="441"/>
                  </a:lnTo>
                  <a:cubicBezTo>
                    <a:pt x="16" y="445"/>
                    <a:pt x="19" y="448"/>
                    <a:pt x="24" y="448"/>
                  </a:cubicBezTo>
                  <a:lnTo>
                    <a:pt x="24" y="448"/>
                  </a:lnTo>
                  <a:lnTo>
                    <a:pt x="48" y="448"/>
                  </a:lnTo>
                  <a:lnTo>
                    <a:pt x="48" y="456"/>
                  </a:lnTo>
                  <a:lnTo>
                    <a:pt x="48" y="456"/>
                  </a:lnTo>
                  <a:cubicBezTo>
                    <a:pt x="48" y="460"/>
                    <a:pt x="51" y="464"/>
                    <a:pt x="56" y="464"/>
                  </a:cubicBezTo>
                  <a:lnTo>
                    <a:pt x="56" y="464"/>
                  </a:lnTo>
                  <a:cubicBezTo>
                    <a:pt x="60" y="464"/>
                    <a:pt x="64" y="460"/>
                    <a:pt x="64" y="456"/>
                  </a:cubicBezTo>
                  <a:lnTo>
                    <a:pt x="64" y="456"/>
                  </a:lnTo>
                  <a:lnTo>
                    <a:pt x="64" y="448"/>
                  </a:lnTo>
                  <a:lnTo>
                    <a:pt x="88" y="448"/>
                  </a:lnTo>
                  <a:lnTo>
                    <a:pt x="88" y="456"/>
                  </a:lnTo>
                  <a:lnTo>
                    <a:pt x="88" y="456"/>
                  </a:lnTo>
                  <a:cubicBezTo>
                    <a:pt x="88" y="460"/>
                    <a:pt x="91" y="464"/>
                    <a:pt x="96" y="464"/>
                  </a:cubicBezTo>
                  <a:lnTo>
                    <a:pt x="96" y="464"/>
                  </a:lnTo>
                  <a:cubicBezTo>
                    <a:pt x="100" y="464"/>
                    <a:pt x="104" y="460"/>
                    <a:pt x="104" y="456"/>
                  </a:cubicBezTo>
                  <a:lnTo>
                    <a:pt x="104" y="456"/>
                  </a:lnTo>
                  <a:lnTo>
                    <a:pt x="104" y="448"/>
                  </a:lnTo>
                  <a:lnTo>
                    <a:pt x="128" y="448"/>
                  </a:lnTo>
                  <a:lnTo>
                    <a:pt x="128" y="456"/>
                  </a:lnTo>
                  <a:lnTo>
                    <a:pt x="128" y="456"/>
                  </a:lnTo>
                  <a:cubicBezTo>
                    <a:pt x="128" y="460"/>
                    <a:pt x="132" y="464"/>
                    <a:pt x="136" y="464"/>
                  </a:cubicBezTo>
                  <a:lnTo>
                    <a:pt x="136" y="464"/>
                  </a:lnTo>
                  <a:cubicBezTo>
                    <a:pt x="141" y="464"/>
                    <a:pt x="144" y="460"/>
                    <a:pt x="144" y="456"/>
                  </a:cubicBezTo>
                  <a:lnTo>
                    <a:pt x="144" y="456"/>
                  </a:lnTo>
                  <a:lnTo>
                    <a:pt x="144" y="448"/>
                  </a:lnTo>
                  <a:lnTo>
                    <a:pt x="168" y="448"/>
                  </a:lnTo>
                  <a:lnTo>
                    <a:pt x="168" y="456"/>
                  </a:lnTo>
                  <a:lnTo>
                    <a:pt x="168" y="456"/>
                  </a:lnTo>
                  <a:cubicBezTo>
                    <a:pt x="168" y="460"/>
                    <a:pt x="172" y="464"/>
                    <a:pt x="176" y="464"/>
                  </a:cubicBezTo>
                  <a:lnTo>
                    <a:pt x="176" y="464"/>
                  </a:lnTo>
                  <a:cubicBezTo>
                    <a:pt x="181" y="464"/>
                    <a:pt x="184" y="460"/>
                    <a:pt x="184" y="456"/>
                  </a:cubicBezTo>
                  <a:lnTo>
                    <a:pt x="184" y="456"/>
                  </a:lnTo>
                  <a:lnTo>
                    <a:pt x="184" y="448"/>
                  </a:lnTo>
                  <a:lnTo>
                    <a:pt x="208" y="448"/>
                  </a:lnTo>
                  <a:lnTo>
                    <a:pt x="208" y="456"/>
                  </a:lnTo>
                  <a:lnTo>
                    <a:pt x="208" y="456"/>
                  </a:lnTo>
                  <a:cubicBezTo>
                    <a:pt x="208" y="460"/>
                    <a:pt x="212" y="464"/>
                    <a:pt x="216" y="464"/>
                  </a:cubicBezTo>
                  <a:lnTo>
                    <a:pt x="216" y="464"/>
                  </a:lnTo>
                  <a:cubicBezTo>
                    <a:pt x="221" y="464"/>
                    <a:pt x="225" y="460"/>
                    <a:pt x="225" y="456"/>
                  </a:cubicBezTo>
                  <a:lnTo>
                    <a:pt x="225" y="456"/>
                  </a:lnTo>
                  <a:lnTo>
                    <a:pt x="225" y="448"/>
                  </a:lnTo>
                  <a:lnTo>
                    <a:pt x="249" y="448"/>
                  </a:lnTo>
                  <a:lnTo>
                    <a:pt x="249" y="456"/>
                  </a:lnTo>
                  <a:lnTo>
                    <a:pt x="249" y="456"/>
                  </a:lnTo>
                  <a:cubicBezTo>
                    <a:pt x="249" y="460"/>
                    <a:pt x="252" y="464"/>
                    <a:pt x="257" y="464"/>
                  </a:cubicBezTo>
                  <a:lnTo>
                    <a:pt x="257" y="464"/>
                  </a:lnTo>
                  <a:cubicBezTo>
                    <a:pt x="261" y="464"/>
                    <a:pt x="265" y="460"/>
                    <a:pt x="265" y="456"/>
                  </a:cubicBezTo>
                  <a:lnTo>
                    <a:pt x="265" y="456"/>
                  </a:lnTo>
                  <a:lnTo>
                    <a:pt x="265" y="448"/>
                  </a:lnTo>
                  <a:lnTo>
                    <a:pt x="289" y="448"/>
                  </a:lnTo>
                  <a:lnTo>
                    <a:pt x="289" y="456"/>
                  </a:lnTo>
                  <a:lnTo>
                    <a:pt x="289" y="456"/>
                  </a:lnTo>
                  <a:cubicBezTo>
                    <a:pt x="289" y="460"/>
                    <a:pt x="292" y="464"/>
                    <a:pt x="297" y="464"/>
                  </a:cubicBezTo>
                  <a:lnTo>
                    <a:pt x="297" y="464"/>
                  </a:lnTo>
                  <a:cubicBezTo>
                    <a:pt x="301" y="464"/>
                    <a:pt x="305" y="460"/>
                    <a:pt x="305" y="456"/>
                  </a:cubicBezTo>
                  <a:lnTo>
                    <a:pt x="305" y="456"/>
                  </a:lnTo>
                  <a:lnTo>
                    <a:pt x="305" y="448"/>
                  </a:lnTo>
                  <a:lnTo>
                    <a:pt x="329" y="448"/>
                  </a:lnTo>
                  <a:lnTo>
                    <a:pt x="329" y="456"/>
                  </a:lnTo>
                  <a:lnTo>
                    <a:pt x="329" y="456"/>
                  </a:lnTo>
                  <a:cubicBezTo>
                    <a:pt x="329" y="460"/>
                    <a:pt x="333" y="464"/>
                    <a:pt x="337" y="464"/>
                  </a:cubicBezTo>
                  <a:lnTo>
                    <a:pt x="337" y="464"/>
                  </a:lnTo>
                  <a:cubicBezTo>
                    <a:pt x="341" y="464"/>
                    <a:pt x="345" y="460"/>
                    <a:pt x="345" y="456"/>
                  </a:cubicBezTo>
                  <a:lnTo>
                    <a:pt x="345" y="456"/>
                  </a:lnTo>
                  <a:lnTo>
                    <a:pt x="345" y="448"/>
                  </a:lnTo>
                  <a:lnTo>
                    <a:pt x="369" y="448"/>
                  </a:lnTo>
                  <a:lnTo>
                    <a:pt x="369" y="456"/>
                  </a:lnTo>
                  <a:lnTo>
                    <a:pt x="369" y="456"/>
                  </a:lnTo>
                  <a:cubicBezTo>
                    <a:pt x="369" y="460"/>
                    <a:pt x="373" y="464"/>
                    <a:pt x="377" y="464"/>
                  </a:cubicBezTo>
                  <a:lnTo>
                    <a:pt x="377" y="464"/>
                  </a:lnTo>
                  <a:cubicBezTo>
                    <a:pt x="382" y="464"/>
                    <a:pt x="385" y="460"/>
                    <a:pt x="385" y="456"/>
                  </a:cubicBezTo>
                  <a:lnTo>
                    <a:pt x="385" y="456"/>
                  </a:lnTo>
                  <a:lnTo>
                    <a:pt x="385" y="448"/>
                  </a:lnTo>
                  <a:lnTo>
                    <a:pt x="409" y="448"/>
                  </a:lnTo>
                  <a:lnTo>
                    <a:pt x="409" y="456"/>
                  </a:lnTo>
                  <a:lnTo>
                    <a:pt x="409" y="456"/>
                  </a:lnTo>
                  <a:cubicBezTo>
                    <a:pt x="409" y="460"/>
                    <a:pt x="413" y="464"/>
                    <a:pt x="417" y="464"/>
                  </a:cubicBezTo>
                  <a:lnTo>
                    <a:pt x="417" y="464"/>
                  </a:lnTo>
                  <a:cubicBezTo>
                    <a:pt x="422" y="464"/>
                    <a:pt x="425" y="460"/>
                    <a:pt x="425" y="456"/>
                  </a:cubicBezTo>
                  <a:lnTo>
                    <a:pt x="425" y="456"/>
                  </a:lnTo>
                  <a:lnTo>
                    <a:pt x="425" y="448"/>
                  </a:lnTo>
                  <a:lnTo>
                    <a:pt x="449" y="448"/>
                  </a:lnTo>
                  <a:lnTo>
                    <a:pt x="449" y="456"/>
                  </a:lnTo>
                  <a:lnTo>
                    <a:pt x="449" y="456"/>
                  </a:lnTo>
                  <a:cubicBezTo>
                    <a:pt x="449" y="460"/>
                    <a:pt x="453" y="464"/>
                    <a:pt x="457" y="464"/>
                  </a:cubicBezTo>
                  <a:lnTo>
                    <a:pt x="457" y="464"/>
                  </a:lnTo>
                  <a:cubicBezTo>
                    <a:pt x="462" y="464"/>
                    <a:pt x="466" y="460"/>
                    <a:pt x="466" y="456"/>
                  </a:cubicBezTo>
                  <a:lnTo>
                    <a:pt x="466" y="456"/>
                  </a:lnTo>
                  <a:lnTo>
                    <a:pt x="466" y="448"/>
                  </a:lnTo>
                  <a:lnTo>
                    <a:pt x="474" y="448"/>
                  </a:lnTo>
                  <a:lnTo>
                    <a:pt x="474" y="448"/>
                  </a:lnTo>
                  <a:cubicBezTo>
                    <a:pt x="478" y="448"/>
                    <a:pt x="482" y="445"/>
                    <a:pt x="482" y="441"/>
                  </a:cubicBezTo>
                  <a:lnTo>
                    <a:pt x="482" y="441"/>
                  </a:lnTo>
                  <a:cubicBezTo>
                    <a:pt x="482" y="436"/>
                    <a:pt x="478" y="433"/>
                    <a:pt x="474" y="433"/>
                  </a:cubicBezTo>
                  <a:lnTo>
                    <a:pt x="474" y="433"/>
                  </a:lnTo>
                  <a:lnTo>
                    <a:pt x="466" y="433"/>
                  </a:lnTo>
                  <a:lnTo>
                    <a:pt x="466" y="425"/>
                  </a:lnTo>
                  <a:lnTo>
                    <a:pt x="466" y="425"/>
                  </a:lnTo>
                  <a:cubicBezTo>
                    <a:pt x="466" y="421"/>
                    <a:pt x="462" y="417"/>
                    <a:pt x="457" y="417"/>
                  </a:cubicBezTo>
                  <a:lnTo>
                    <a:pt x="457" y="417"/>
                  </a:lnTo>
                  <a:cubicBezTo>
                    <a:pt x="453" y="417"/>
                    <a:pt x="449" y="421"/>
                    <a:pt x="449" y="425"/>
                  </a:cubicBezTo>
                  <a:lnTo>
                    <a:pt x="449" y="425"/>
                  </a:lnTo>
                  <a:lnTo>
                    <a:pt x="449" y="433"/>
                  </a:lnTo>
                  <a:lnTo>
                    <a:pt x="425" y="433"/>
                  </a:lnTo>
                  <a:lnTo>
                    <a:pt x="425" y="425"/>
                  </a:lnTo>
                  <a:lnTo>
                    <a:pt x="425" y="425"/>
                  </a:lnTo>
                  <a:cubicBezTo>
                    <a:pt x="425" y="421"/>
                    <a:pt x="422" y="417"/>
                    <a:pt x="417" y="417"/>
                  </a:cubicBezTo>
                  <a:lnTo>
                    <a:pt x="417" y="417"/>
                  </a:lnTo>
                  <a:cubicBezTo>
                    <a:pt x="413" y="417"/>
                    <a:pt x="409" y="421"/>
                    <a:pt x="409" y="425"/>
                  </a:cubicBezTo>
                  <a:lnTo>
                    <a:pt x="409" y="425"/>
                  </a:lnTo>
                  <a:lnTo>
                    <a:pt x="409" y="433"/>
                  </a:lnTo>
                  <a:lnTo>
                    <a:pt x="385" y="433"/>
                  </a:lnTo>
                  <a:lnTo>
                    <a:pt x="385" y="425"/>
                  </a:lnTo>
                  <a:lnTo>
                    <a:pt x="385" y="425"/>
                  </a:lnTo>
                  <a:cubicBezTo>
                    <a:pt x="385" y="421"/>
                    <a:pt x="382" y="417"/>
                    <a:pt x="377" y="417"/>
                  </a:cubicBezTo>
                  <a:lnTo>
                    <a:pt x="377" y="417"/>
                  </a:lnTo>
                  <a:cubicBezTo>
                    <a:pt x="373" y="417"/>
                    <a:pt x="369" y="421"/>
                    <a:pt x="369" y="425"/>
                  </a:cubicBezTo>
                  <a:lnTo>
                    <a:pt x="369" y="425"/>
                  </a:lnTo>
                  <a:lnTo>
                    <a:pt x="369" y="433"/>
                  </a:lnTo>
                  <a:lnTo>
                    <a:pt x="345" y="433"/>
                  </a:lnTo>
                  <a:lnTo>
                    <a:pt x="345" y="425"/>
                  </a:lnTo>
                  <a:lnTo>
                    <a:pt x="345" y="425"/>
                  </a:lnTo>
                  <a:cubicBezTo>
                    <a:pt x="345" y="421"/>
                    <a:pt x="341" y="417"/>
                    <a:pt x="337" y="417"/>
                  </a:cubicBezTo>
                  <a:lnTo>
                    <a:pt x="337" y="417"/>
                  </a:lnTo>
                  <a:cubicBezTo>
                    <a:pt x="333" y="417"/>
                    <a:pt x="329" y="421"/>
                    <a:pt x="329" y="425"/>
                  </a:cubicBezTo>
                  <a:lnTo>
                    <a:pt x="329" y="425"/>
                  </a:lnTo>
                  <a:lnTo>
                    <a:pt x="329" y="433"/>
                  </a:lnTo>
                  <a:lnTo>
                    <a:pt x="305" y="433"/>
                  </a:lnTo>
                  <a:lnTo>
                    <a:pt x="305" y="425"/>
                  </a:lnTo>
                  <a:lnTo>
                    <a:pt x="305" y="425"/>
                  </a:lnTo>
                  <a:cubicBezTo>
                    <a:pt x="305" y="421"/>
                    <a:pt x="301" y="417"/>
                    <a:pt x="297" y="417"/>
                  </a:cubicBezTo>
                  <a:lnTo>
                    <a:pt x="297" y="417"/>
                  </a:lnTo>
                  <a:cubicBezTo>
                    <a:pt x="292" y="417"/>
                    <a:pt x="289" y="421"/>
                    <a:pt x="289" y="425"/>
                  </a:cubicBezTo>
                  <a:lnTo>
                    <a:pt x="289" y="425"/>
                  </a:lnTo>
                  <a:lnTo>
                    <a:pt x="289" y="43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5" y="425"/>
                  </a:lnTo>
                  <a:cubicBezTo>
                    <a:pt x="265" y="421"/>
                    <a:pt x="261" y="417"/>
                    <a:pt x="257" y="417"/>
                  </a:cubicBezTo>
                  <a:lnTo>
                    <a:pt x="257" y="417"/>
                  </a:lnTo>
                  <a:cubicBezTo>
                    <a:pt x="252" y="417"/>
                    <a:pt x="249" y="421"/>
                    <a:pt x="249" y="425"/>
                  </a:cubicBezTo>
                  <a:lnTo>
                    <a:pt x="249" y="425"/>
                  </a:lnTo>
                  <a:lnTo>
                    <a:pt x="249" y="433"/>
                  </a:lnTo>
                  <a:lnTo>
                    <a:pt x="225" y="433"/>
                  </a:lnTo>
                  <a:lnTo>
                    <a:pt x="225" y="425"/>
                  </a:lnTo>
                  <a:lnTo>
                    <a:pt x="225" y="425"/>
                  </a:lnTo>
                  <a:cubicBezTo>
                    <a:pt x="225" y="421"/>
                    <a:pt x="221" y="417"/>
                    <a:pt x="216" y="417"/>
                  </a:cubicBezTo>
                  <a:lnTo>
                    <a:pt x="216" y="417"/>
                  </a:lnTo>
                  <a:cubicBezTo>
                    <a:pt x="212" y="417"/>
                    <a:pt x="208" y="421"/>
                    <a:pt x="208" y="425"/>
                  </a:cubicBezTo>
                  <a:lnTo>
                    <a:pt x="208" y="425"/>
                  </a:lnTo>
                  <a:lnTo>
                    <a:pt x="208" y="433"/>
                  </a:lnTo>
                  <a:lnTo>
                    <a:pt x="184" y="433"/>
                  </a:lnTo>
                  <a:lnTo>
                    <a:pt x="184" y="425"/>
                  </a:lnTo>
                  <a:lnTo>
                    <a:pt x="184" y="425"/>
                  </a:lnTo>
                  <a:cubicBezTo>
                    <a:pt x="184" y="421"/>
                    <a:pt x="181" y="417"/>
                    <a:pt x="176" y="417"/>
                  </a:cubicBezTo>
                  <a:lnTo>
                    <a:pt x="176" y="417"/>
                  </a:lnTo>
                  <a:cubicBezTo>
                    <a:pt x="172" y="417"/>
                    <a:pt x="168" y="421"/>
                    <a:pt x="168" y="425"/>
                  </a:cubicBezTo>
                  <a:lnTo>
                    <a:pt x="168" y="425"/>
                  </a:lnTo>
                  <a:lnTo>
                    <a:pt x="168" y="433"/>
                  </a:lnTo>
                  <a:lnTo>
                    <a:pt x="144" y="433"/>
                  </a:lnTo>
                  <a:lnTo>
                    <a:pt x="144" y="425"/>
                  </a:lnTo>
                  <a:lnTo>
                    <a:pt x="144" y="425"/>
                  </a:lnTo>
                  <a:cubicBezTo>
                    <a:pt x="144" y="421"/>
                    <a:pt x="141" y="417"/>
                    <a:pt x="136" y="417"/>
                  </a:cubicBezTo>
                  <a:lnTo>
                    <a:pt x="136" y="417"/>
                  </a:lnTo>
                  <a:cubicBezTo>
                    <a:pt x="132" y="417"/>
                    <a:pt x="128" y="421"/>
                    <a:pt x="128" y="425"/>
                  </a:cubicBezTo>
                  <a:lnTo>
                    <a:pt x="128" y="425"/>
                  </a:lnTo>
                  <a:lnTo>
                    <a:pt x="128" y="433"/>
                  </a:lnTo>
                  <a:lnTo>
                    <a:pt x="104" y="433"/>
                  </a:lnTo>
                  <a:lnTo>
                    <a:pt x="104" y="425"/>
                  </a:lnTo>
                  <a:lnTo>
                    <a:pt x="104" y="425"/>
                  </a:lnTo>
                  <a:cubicBezTo>
                    <a:pt x="104" y="421"/>
                    <a:pt x="100" y="417"/>
                    <a:pt x="96" y="417"/>
                  </a:cubicBezTo>
                  <a:lnTo>
                    <a:pt x="96" y="417"/>
                  </a:lnTo>
                  <a:cubicBezTo>
                    <a:pt x="91" y="417"/>
                    <a:pt x="88" y="421"/>
                    <a:pt x="88" y="425"/>
                  </a:cubicBezTo>
                  <a:lnTo>
                    <a:pt x="88" y="425"/>
                  </a:lnTo>
                  <a:lnTo>
                    <a:pt x="88" y="433"/>
                  </a:lnTo>
                  <a:lnTo>
                    <a:pt x="64" y="433"/>
                  </a:lnTo>
                  <a:lnTo>
                    <a:pt x="64" y="425"/>
                  </a:lnTo>
                  <a:lnTo>
                    <a:pt x="64" y="425"/>
                  </a:lnTo>
                  <a:cubicBezTo>
                    <a:pt x="64" y="421"/>
                    <a:pt x="60" y="417"/>
                    <a:pt x="56" y="417"/>
                  </a:cubicBezTo>
                  <a:lnTo>
                    <a:pt x="56" y="417"/>
                  </a:lnTo>
                  <a:cubicBezTo>
                    <a:pt x="51" y="417"/>
                    <a:pt x="48" y="421"/>
                    <a:pt x="48" y="425"/>
                  </a:cubicBezTo>
                  <a:lnTo>
                    <a:pt x="48" y="425"/>
                  </a:lnTo>
                  <a:lnTo>
                    <a:pt x="48" y="433"/>
                  </a:lnTo>
                  <a:lnTo>
                    <a:pt x="32" y="433"/>
                  </a:lnTo>
                  <a:lnTo>
                    <a:pt x="32" y="356"/>
                  </a:lnTo>
                  <a:lnTo>
                    <a:pt x="89" y="35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4" name="textbox 174"/>
          <p:cNvSpPr/>
          <p:nvPr/>
        </p:nvSpPr>
        <p:spPr>
          <a:xfrm>
            <a:off x="1886017" y="2094514"/>
            <a:ext cx="1222375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3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输入电压范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500"/>
          </a:p>
        </p:txBody>
      </p:sp>
      <p:sp>
        <p:nvSpPr>
          <p:cNvPr id="175" name="textbox 175"/>
          <p:cNvSpPr/>
          <p:nvPr/>
        </p:nvSpPr>
        <p:spPr>
          <a:xfrm>
            <a:off x="9295749" y="4751357"/>
            <a:ext cx="1024889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4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纹波和噪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7" name="picture 1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20" name="group 20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178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05DFF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9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405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0" name="textbox 180"/>
            <p:cNvSpPr/>
            <p:nvPr/>
          </p:nvSpPr>
          <p:spPr>
            <a:xfrm>
              <a:off x="315016" y="217390"/>
              <a:ext cx="3034664" cy="9613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571"/>
                </a:lnSpc>
              </a:pPr>
              <a:endParaRPr lang="Arial" altLang="Arial" sz="100"/>
            </a:p>
            <a:p>
              <a:pPr marL="23930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结构紧凑</a:t>
              </a:r>
              <a:endParaRPr lang="Microsoft YaHei" altLang="Microsoft YaHei" sz="1600"/>
            </a:p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优化电源内部布局，减小占用空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181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05DFF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2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405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3" name="textbox 183"/>
            <p:cNvSpPr/>
            <p:nvPr/>
          </p:nvSpPr>
          <p:spPr>
            <a:xfrm>
              <a:off x="314824" y="218206"/>
              <a:ext cx="3071495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442"/>
                </a:lnSpc>
              </a:pPr>
              <a:endParaRPr lang="Arial" altLang="Arial" sz="100"/>
            </a:p>
            <a:p>
              <a:pPr marL="25141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散热设计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22605" indent="-9905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有效的散热方案，保证电源长时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间稳定工作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184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05DFF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5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405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6" name="textbox 186"/>
            <p:cNvSpPr/>
            <p:nvPr/>
          </p:nvSpPr>
          <p:spPr>
            <a:xfrm>
              <a:off x="313301" y="218001"/>
              <a:ext cx="3035300" cy="12344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728"/>
                </a:lnSpc>
              </a:pPr>
              <a:endParaRPr lang="Arial" altLang="Arial" sz="100"/>
            </a:p>
            <a:p>
              <a:pPr marL="34414" algn="l" rtl="0" eaLnBrk="0">
                <a:lnSpc>
                  <a:spcPct val="91000"/>
                </a:lnSpc>
              </a:pPr>
              <a:r>
                <a:rPr sz="1600" spc="-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</a:t>
              </a: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级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714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根据应用环境选择适当的防护等级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确保电源安全运行。</a:t>
              </a:r>
              <a:endParaRPr lang="Microsoft YaHei" altLang="Microsoft YaHei" sz="15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32" name="group 32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187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05DFF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8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405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9" name="textbox 189"/>
            <p:cNvSpPr/>
            <p:nvPr/>
          </p:nvSpPr>
          <p:spPr>
            <a:xfrm>
              <a:off x="314443" y="217797"/>
              <a:ext cx="3071495" cy="12388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12"/>
                </a:lnSpc>
              </a:pPr>
              <a:endParaRPr lang="Arial" altLang="Arial" sz="100"/>
            </a:p>
            <a:p>
              <a:pPr marL="27562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可维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护性</a:t>
              </a:r>
              <a:endParaRPr lang="Microsoft YaHei" altLang="Microsoft YaHei" sz="16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3081" indent="-381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电源的维护便利性，方便后期维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修和保养。</a:t>
              </a:r>
              <a:endParaRPr lang="Microsoft YaHei" altLang="Microsoft YaHei" sz="1500"/>
            </a:p>
          </p:txBody>
        </p:sp>
      </p:grpSp>
      <p:sp>
        <p:nvSpPr>
          <p:cNvPr id="190" name="textbox 190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978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局与散热考虑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213" name="picture 2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214" name="textbox 214"/>
          <p:cNvSpPr/>
          <p:nvPr/>
        </p:nvSpPr>
        <p:spPr>
          <a:xfrm>
            <a:off x="3904599" y="3550525"/>
            <a:ext cx="4390390" cy="553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9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关键技术分析与选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</a:t>
            </a:r>
            <a:endParaRPr lang="Microsoft YaHei" altLang="Microsoft YaHei" sz="3800"/>
          </a:p>
        </p:txBody>
      </p:sp>
      <p:pic>
        <p:nvPicPr>
          <p:cNvPr id="215" name="picture 2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7" name="picture 2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textbox 219"/>
            <p:cNvSpPr/>
            <p:nvPr/>
          </p:nvSpPr>
          <p:spPr>
            <a:xfrm>
              <a:off x="-12700" y="-12700"/>
              <a:ext cx="3561079" cy="10242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9905"/>
                </a:lnSpc>
              </a:pPr>
              <a:endParaRPr lang="Arial" altLang="Arial" sz="100"/>
            </a:p>
            <a:p>
              <a:pPr marL="1380320" algn="l" rtl="0" eaLnBrk="0">
                <a:lnSpc>
                  <a:spcPct val="90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Buck</a:t>
              </a:r>
              <a:r>
                <a:rPr sz="16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</a:t>
              </a:r>
              <a:r>
                <a:rPr sz="16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扑</a:t>
              </a:r>
              <a:endParaRPr lang="Microsoft YaHei" altLang="Microsoft YaHei" sz="1600"/>
            </a:p>
          </p:txBody>
        </p:sp>
      </p:grpSp>
      <p:sp>
        <p:nvSpPr>
          <p:cNvPr id="220" name="textbox 220"/>
          <p:cNvSpPr/>
          <p:nvPr/>
        </p:nvSpPr>
        <p:spPr>
          <a:xfrm>
            <a:off x="539109" y="3939030"/>
            <a:ext cx="3535679" cy="1021714"/>
          </a:xfrm>
          <a:prstGeom prst="rect">
            <a:avLst/>
          </a:prstGeom>
          <a:solidFill>
            <a:srgbClr val="405DFF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036026" algn="l" rtl="0" eaLnBrk="0">
              <a:lnSpc>
                <a:spcPct val="100000"/>
              </a:lnSpc>
              <a:spcBef>
                <a:spcPts val="6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Buck</a:t>
            </a:r>
            <a:r>
              <a:rPr sz="1600" spc="1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Boost</a:t>
            </a:r>
            <a:r>
              <a:rPr sz="1600" spc="1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</a:t>
            </a:r>
            <a:r>
              <a:rPr sz="1600" spc="1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扑</a:t>
            </a:r>
            <a:endParaRPr lang="Microsoft YaHei" altLang="Microsoft YaHei" sz="16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textbox 222"/>
            <p:cNvSpPr/>
            <p:nvPr/>
          </p:nvSpPr>
          <p:spPr>
            <a:xfrm>
              <a:off x="-12700" y="-12700"/>
              <a:ext cx="3561079" cy="10242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1331186" algn="l" rtl="0" eaLnBrk="0">
                <a:lnSpc>
                  <a:spcPct val="90000"/>
                </a:lnSpc>
                <a:spcBef>
                  <a:spcPts val="4"/>
                </a:spcBef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Boost</a:t>
              </a:r>
              <a:r>
                <a:rPr sz="1600" spc="9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</a:t>
              </a:r>
              <a:r>
                <a:rPr sz="16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扑</a:t>
              </a:r>
              <a:endParaRPr lang="Microsoft YaHei" altLang="Microsoft YaHei" sz="1600"/>
            </a:p>
          </p:txBody>
        </p:sp>
      </p:grpSp>
      <p:sp>
        <p:nvSpPr>
          <p:cNvPr id="223" name="textbox 223"/>
          <p:cNvSpPr/>
          <p:nvPr/>
        </p:nvSpPr>
        <p:spPr>
          <a:xfrm>
            <a:off x="4343437" y="3939030"/>
            <a:ext cx="3535679" cy="996950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018145" algn="l" rtl="0" eaLnBrk="0">
              <a:lnSpc>
                <a:spcPct val="89000"/>
              </a:lnSpc>
              <a:spcBef>
                <a:spcPts val="7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Cuk</a:t>
            </a:r>
            <a:r>
              <a:rPr sz="1600" spc="1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SEPIC</a:t>
            </a:r>
            <a:r>
              <a:rPr sz="1600" spc="1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</a:t>
            </a:r>
            <a:r>
              <a:rPr sz="1600" spc="10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扑</a:t>
            </a:r>
            <a:endParaRPr lang="Microsoft YaHei" altLang="Microsoft YaHei" sz="1600"/>
          </a:p>
        </p:txBody>
      </p:sp>
      <p:sp>
        <p:nvSpPr>
          <p:cNvPr id="224" name="textbox 224"/>
          <p:cNvSpPr/>
          <p:nvPr/>
        </p:nvSpPr>
        <p:spPr>
          <a:xfrm>
            <a:off x="4519439" y="5244647"/>
            <a:ext cx="3108960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13214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可实现输入输出电压的隔离，适用于需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endParaRPr lang="Microsoft YaHei" altLang="Microsoft YaHei" sz="1300"/>
          </a:p>
          <a:p>
            <a:pPr marL="12700" indent="8058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电气隔离的场合。但效率相对较低，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且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 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计复杂。</a:t>
            </a:r>
            <a:endParaRPr lang="Microsoft YaHei" altLang="Microsoft YaHei" sz="1300"/>
          </a:p>
        </p:txBody>
      </p:sp>
      <p:sp>
        <p:nvSpPr>
          <p:cNvPr id="225" name="textbox 225"/>
          <p:cNvSpPr/>
          <p:nvPr/>
        </p:nvSpPr>
        <p:spPr>
          <a:xfrm>
            <a:off x="714595" y="5243962"/>
            <a:ext cx="310959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3557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能同时实现升压和降压，适用于宽输入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endParaRPr lang="Microsoft YaHei" altLang="Microsoft YaHei" sz="1300"/>
          </a:p>
          <a:p>
            <a:pPr marL="12700" indent="514" algn="l" rtl="0" eaLnBrk="0">
              <a:lnSpc>
                <a:spcPct val="159000"/>
              </a:lnSpc>
              <a:spcBef>
                <a:spcPts val="2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压范围的应用。但控制相对复杂，且成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6" name="textbox 226"/>
          <p:cNvSpPr/>
          <p:nvPr/>
        </p:nvSpPr>
        <p:spPr>
          <a:xfrm>
            <a:off x="442263" y="318468"/>
            <a:ext cx="5361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拓扑结构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选择及优缺点比较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7" name="textbox 247"/>
          <p:cNvSpPr/>
          <p:nvPr/>
        </p:nvSpPr>
        <p:spPr>
          <a:xfrm>
            <a:off x="714767" y="2684155"/>
            <a:ext cx="324802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简单且易于实现，适用于降压应用。但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</a:t>
            </a:r>
            <a:endParaRPr lang="Microsoft YaHei" altLang="Microsoft YaHei" sz="1300"/>
          </a:p>
          <a:p>
            <a:pPr marL="12700" algn="l" rtl="0" eaLnBrk="0">
              <a:lnSpc>
                <a:spcPts val="2427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电压范围有限，效率在轻载时可能下降。</a:t>
            </a:r>
            <a:endParaRPr lang="Microsoft YaHei" altLang="Microsoft YaHei" sz="1300"/>
          </a:p>
        </p:txBody>
      </p:sp>
      <p:sp>
        <p:nvSpPr>
          <p:cNvPr id="248" name="textbox 248"/>
          <p:cNvSpPr/>
          <p:nvPr/>
        </p:nvSpPr>
        <p:spPr>
          <a:xfrm>
            <a:off x="4518411" y="2684155"/>
            <a:ext cx="311022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适用于升压应用，提供较宽的输出电压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endParaRPr lang="Microsoft YaHei" altLang="Microsoft YaHei" sz="1300"/>
          </a:p>
          <a:p>
            <a:pPr marL="23501" algn="l" rtl="0" eaLnBrk="0">
              <a:lnSpc>
                <a:spcPts val="2427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围。但可能存在启动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冲击和效率问题。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9" name="picture 2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50" name="picture 2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1994" y="1165346"/>
            <a:ext cx="4300143" cy="5692653"/>
          </a:xfrm>
          <a:prstGeom prst="rect">
            <a:avLst/>
          </a:prstGeom>
        </p:spPr>
      </p:pic>
      <p:sp>
        <p:nvSpPr>
          <p:cNvPr id="251" name="textbox 251"/>
          <p:cNvSpPr/>
          <p:nvPr/>
        </p:nvSpPr>
        <p:spPr>
          <a:xfrm>
            <a:off x="4946047" y="3087826"/>
            <a:ext cx="5852159" cy="1132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6358" algn="l" rtl="0" eaLnBrk="0">
              <a:lnSpc>
                <a:spcPts val="3066"/>
              </a:lnSpc>
            </a:pPr>
            <a:r>
              <a:rPr sz="2300" spc="3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闭环控制(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PWM</a:t>
            </a:r>
            <a:r>
              <a:rPr sz="2300" spc="3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PFM</a:t>
            </a:r>
            <a:r>
              <a:rPr sz="2300" spc="3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2300"/>
          </a:p>
          <a:p>
            <a:pPr marL="14604" indent="-1904" algn="l" rtl="0" eaLnBrk="0">
              <a:lnSpc>
                <a:spcPct val="149000"/>
              </a:lnSpc>
              <a:spcBef>
                <a:spcPts val="289"/>
              </a:spcBef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通过反馈机制调整开关管的导通时间，从而稳定输出电压。 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PWM  (脉 </a:t>
            </a:r>
            <a:r>
              <a:rPr sz="15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宽调制)在重载时效率高，  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PFM</a:t>
            </a:r>
            <a:r>
              <a:rPr sz="15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(脉频调制)</a:t>
            </a:r>
            <a:r>
              <a:rPr sz="15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轻载时效率高。</a:t>
            </a:r>
            <a:endParaRPr lang="Microsoft YaHei" altLang="Microsoft YaHei" sz="1500"/>
          </a:p>
        </p:txBody>
      </p:sp>
      <p:sp>
        <p:nvSpPr>
          <p:cNvPr id="252" name="textbox 252"/>
          <p:cNvSpPr/>
          <p:nvPr/>
        </p:nvSpPr>
        <p:spPr>
          <a:xfrm>
            <a:off x="5385822" y="1411635"/>
            <a:ext cx="5928995" cy="1070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12"/>
              </a:lnSpc>
            </a:pPr>
            <a:endParaRPr lang="Arial" altLang="Arial" sz="100"/>
          </a:p>
          <a:p>
            <a:pPr marL="15833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开环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2300"/>
          </a:p>
          <a:p>
            <a:pPr marL="12700" indent="190" algn="l" rtl="0" eaLnBrk="0">
              <a:lnSpc>
                <a:spcPct val="151000"/>
              </a:lnSpc>
              <a:spcBef>
                <a:spcPts val="268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简单且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成本低，但输出电压稳定性差，容易受到输入电压和负载变化的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影响。</a:t>
            </a:r>
            <a:endParaRPr lang="Microsoft YaHei" altLang="Microsoft YaHei" sz="1500"/>
          </a:p>
        </p:txBody>
      </p:sp>
      <p:sp>
        <p:nvSpPr>
          <p:cNvPr id="253" name="textbox 253"/>
          <p:cNvSpPr/>
          <p:nvPr/>
        </p:nvSpPr>
        <p:spPr>
          <a:xfrm>
            <a:off x="4544972" y="4888622"/>
            <a:ext cx="5919470" cy="1071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04"/>
              </a:lnSpc>
            </a:pPr>
            <a:endParaRPr lang="Arial" altLang="Arial" sz="100"/>
          </a:p>
          <a:p>
            <a:pPr marL="12776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2300"/>
          </a:p>
          <a:p>
            <a:pPr marL="13271" indent="-571" algn="l" rtl="0" eaLnBrk="0">
              <a:lnSpc>
                <a:spcPct val="151000"/>
              </a:lnSpc>
              <a:spcBef>
                <a:spcPts val="29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微处理器或DSP实现控制算法，提供更高的灵活性和精度。但成本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相对较高，且设计复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4" name="textbox 254"/>
          <p:cNvSpPr/>
          <p:nvPr/>
        </p:nvSpPr>
        <p:spPr>
          <a:xfrm>
            <a:off x="1210158" y="377885"/>
            <a:ext cx="3450590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6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略分析及应用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2793155" y="4837994"/>
            <a:ext cx="1267907" cy="550105"/>
            <a:chExt cx="1267907" cy="550105"/>
          </a:xfrm>
        </p:grpSpPr>
        <p:sp>
          <p:nvSpPr>
            <p:cNvPr id="255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textbox 256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3633812" y="1360417"/>
            <a:ext cx="1267909" cy="550104"/>
            <a:chExt cx="1267909" cy="550104"/>
          </a:xfrm>
        </p:grpSpPr>
        <p:sp>
          <p:nvSpPr>
            <p:cNvPr id="257" name="path"/>
            <p:cNvSpPr/>
            <p:nvPr/>
          </p:nvSpPr>
          <p:spPr>
            <a:xfrm>
              <a:off x="0" y="0"/>
              <a:ext cx="1267909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textbox 258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51835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3194230" y="3099206"/>
            <a:ext cx="1267907" cy="550104"/>
            <a:chExt cx="1267907" cy="550104"/>
          </a:xfrm>
        </p:grpSpPr>
        <p:sp>
          <p:nvSpPr>
            <p:cNvPr id="259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textbox 260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2" name="textbox 282"/>
          <p:cNvSpPr/>
          <p:nvPr/>
        </p:nvSpPr>
        <p:spPr>
          <a:xfrm>
            <a:off x="7659481" y="2132770"/>
            <a:ext cx="3126104" cy="4133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50"/>
              </a:lnSpc>
            </a:pPr>
            <a:endParaRPr lang="Arial" altLang="Arial" sz="100"/>
          </a:p>
          <a:p>
            <a:pPr marL="1158230" algn="l" rtl="0" eaLnBrk="0">
              <a:lnSpc>
                <a:spcPct val="92000"/>
              </a:lnSpc>
            </a:pP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05D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二极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05D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endParaRPr lang="Microsoft YaHei" altLang="Microsoft YaHei" sz="1700"/>
          </a:p>
          <a:p>
            <a:pPr marL="14223" indent="-1523" algn="l" rtl="0" eaLnBrk="0">
              <a:lnSpc>
                <a:spcPct val="186000"/>
              </a:lnSpc>
              <a:spcBef>
                <a:spcPts val="142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具有快速恢复特性、低反向恢复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电流的二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极管，以降低开关损耗和提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高效率。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770281" algn="l" rtl="0" eaLnBrk="0">
              <a:lnSpc>
                <a:spcPct val="92000"/>
              </a:lnSpc>
              <a:spcBef>
                <a:spcPts val="518"/>
              </a:spcBef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05D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驱动和保护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05D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</a:t>
            </a:r>
            <a:endParaRPr lang="Microsoft YaHei" altLang="Microsoft YaHei" sz="17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66871" indent="4572" algn="l" rtl="0" eaLnBrk="0">
              <a:lnSpc>
                <a:spcPct val="186000"/>
              </a:lnSpc>
              <a:spcBef>
                <a:spcPts val="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为开关管提供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合适的驱动信号，并确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过压、过流等异常情况下能够及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时关断开关管以保护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路。</a:t>
            </a:r>
            <a:endParaRPr lang="Microsoft YaHei" altLang="Microsoft YaHei" sz="15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749975" y="2522220"/>
            <a:ext cx="2692059" cy="3602503"/>
            <a:chExt cx="2692059" cy="3602503"/>
          </a:xfrm>
        </p:grpSpPr>
        <p:sp>
          <p:nvSpPr>
            <p:cNvPr id="283" name="path"/>
            <p:cNvSpPr/>
            <p:nvPr/>
          </p:nvSpPr>
          <p:spPr>
            <a:xfrm>
              <a:off x="1346029" y="0"/>
              <a:ext cx="1346029" cy="1346029"/>
            </a:xfrm>
            <a:custGeom>
              <a:rect l="0" t="0" r="0" b="0"/>
              <a:pathLst>
                <a:path w="2119" h="2119">
                  <a:moveTo>
                    <a:pt x="1059" y="0"/>
                  </a:moveTo>
                  <a:cubicBezTo>
                    <a:pt x="1645" y="0"/>
                    <a:pt x="2119" y="474"/>
                    <a:pt x="2119" y="1059"/>
                  </a:cubicBezTo>
                  <a:lnTo>
                    <a:pt x="2119" y="1059"/>
                  </a:lnTo>
                  <a:cubicBezTo>
                    <a:pt x="2119" y="1645"/>
                    <a:pt x="1645" y="2119"/>
                    <a:pt x="1059" y="2119"/>
                  </a:cubicBezTo>
                  <a:lnTo>
                    <a:pt x="1059" y="2119"/>
                  </a:lnTo>
                  <a:lnTo>
                    <a:pt x="1054" y="2119"/>
                  </a:lnTo>
                  <a:lnTo>
                    <a:pt x="1054" y="2119"/>
                  </a:lnTo>
                  <a:lnTo>
                    <a:pt x="0" y="2119"/>
                  </a:lnTo>
                  <a:lnTo>
                    <a:pt x="0" y="1785"/>
                  </a:lnTo>
                  <a:lnTo>
                    <a:pt x="306" y="1785"/>
                  </a:lnTo>
                  <a:lnTo>
                    <a:pt x="452" y="1785"/>
                  </a:lnTo>
                  <a:lnTo>
                    <a:pt x="456" y="1785"/>
                  </a:lnTo>
                  <a:lnTo>
                    <a:pt x="1027" y="1785"/>
                  </a:lnTo>
                  <a:lnTo>
                    <a:pt x="1027" y="1784"/>
                  </a:lnTo>
                  <a:lnTo>
                    <a:pt x="1031" y="1785"/>
                  </a:lnTo>
                  <a:lnTo>
                    <a:pt x="1031" y="1785"/>
                  </a:lnTo>
                  <a:cubicBezTo>
                    <a:pt x="1431" y="1785"/>
                    <a:pt x="1756" y="1460"/>
                    <a:pt x="1756" y="1059"/>
                  </a:cubicBezTo>
                  <a:lnTo>
                    <a:pt x="1756" y="1059"/>
                  </a:lnTo>
                  <a:cubicBezTo>
                    <a:pt x="1756" y="659"/>
                    <a:pt x="1431" y="334"/>
                    <a:pt x="1031" y="334"/>
                  </a:cubicBezTo>
                  <a:lnTo>
                    <a:pt x="1031" y="334"/>
                  </a:lnTo>
                  <a:cubicBezTo>
                    <a:pt x="1026" y="334"/>
                    <a:pt x="1022" y="334"/>
                    <a:pt x="1018" y="336"/>
                  </a:cubicBezTo>
                  <a:lnTo>
                    <a:pt x="1018" y="336"/>
                  </a:lnTo>
                  <a:lnTo>
                    <a:pt x="469" y="336"/>
                  </a:lnTo>
                  <a:lnTo>
                    <a:pt x="456" y="334"/>
                  </a:lnTo>
                  <a:lnTo>
                    <a:pt x="456" y="334"/>
                  </a:lnTo>
                  <a:cubicBezTo>
                    <a:pt x="452" y="334"/>
                    <a:pt x="448" y="334"/>
                    <a:pt x="444" y="336"/>
                  </a:cubicBezTo>
                  <a:lnTo>
                    <a:pt x="444" y="336"/>
                  </a:lnTo>
                  <a:lnTo>
                    <a:pt x="306" y="336"/>
                  </a:lnTo>
                  <a:lnTo>
                    <a:pt x="0" y="336"/>
                  </a:lnTo>
                  <a:lnTo>
                    <a:pt x="0" y="1"/>
                  </a:lnTo>
                  <a:lnTo>
                    <a:pt x="1041" y="1"/>
                  </a:lnTo>
                  <a:lnTo>
                    <a:pt x="1041" y="1"/>
                  </a:lnTo>
                  <a:cubicBezTo>
                    <a:pt x="1047" y="0"/>
                    <a:pt x="1053" y="0"/>
                    <a:pt x="1059" y="0"/>
                  </a:cubicBezTo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0" y="1126044"/>
              <a:ext cx="1346029" cy="1346030"/>
            </a:xfrm>
            <a:custGeom>
              <a:rect l="0" t="0" r="0" b="0"/>
              <a:pathLst>
                <a:path w="2119" h="2119">
                  <a:moveTo>
                    <a:pt x="1059" y="0"/>
                  </a:moveTo>
                  <a:cubicBezTo>
                    <a:pt x="474" y="0"/>
                    <a:pt x="0" y="474"/>
                    <a:pt x="0" y="1059"/>
                  </a:cubicBezTo>
                  <a:lnTo>
                    <a:pt x="0" y="1059"/>
                  </a:lnTo>
                  <a:cubicBezTo>
                    <a:pt x="0" y="1645"/>
                    <a:pt x="474" y="2119"/>
                    <a:pt x="1059" y="2119"/>
                  </a:cubicBezTo>
                  <a:lnTo>
                    <a:pt x="1059" y="2119"/>
                  </a:lnTo>
                  <a:lnTo>
                    <a:pt x="1065" y="2119"/>
                  </a:lnTo>
                  <a:lnTo>
                    <a:pt x="1065" y="2119"/>
                  </a:lnTo>
                  <a:lnTo>
                    <a:pt x="2119" y="2119"/>
                  </a:lnTo>
                  <a:lnTo>
                    <a:pt x="2119" y="1785"/>
                  </a:lnTo>
                  <a:lnTo>
                    <a:pt x="1813" y="1785"/>
                  </a:lnTo>
                  <a:lnTo>
                    <a:pt x="1666" y="1785"/>
                  </a:lnTo>
                  <a:lnTo>
                    <a:pt x="1662" y="1785"/>
                  </a:lnTo>
                  <a:lnTo>
                    <a:pt x="1092" y="1785"/>
                  </a:lnTo>
                  <a:lnTo>
                    <a:pt x="1092" y="1784"/>
                  </a:lnTo>
                  <a:lnTo>
                    <a:pt x="1088" y="1785"/>
                  </a:lnTo>
                  <a:lnTo>
                    <a:pt x="1088" y="1785"/>
                  </a:lnTo>
                  <a:cubicBezTo>
                    <a:pt x="687" y="1785"/>
                    <a:pt x="363" y="1460"/>
                    <a:pt x="363" y="1059"/>
                  </a:cubicBezTo>
                  <a:lnTo>
                    <a:pt x="363" y="1059"/>
                  </a:lnTo>
                  <a:cubicBezTo>
                    <a:pt x="363" y="659"/>
                    <a:pt x="687" y="334"/>
                    <a:pt x="1088" y="334"/>
                  </a:cubicBezTo>
                  <a:lnTo>
                    <a:pt x="1088" y="334"/>
                  </a:lnTo>
                  <a:cubicBezTo>
                    <a:pt x="1092" y="334"/>
                    <a:pt x="1097" y="334"/>
                    <a:pt x="1101" y="336"/>
                  </a:cubicBezTo>
                  <a:lnTo>
                    <a:pt x="1101" y="336"/>
                  </a:lnTo>
                  <a:lnTo>
                    <a:pt x="1649" y="336"/>
                  </a:lnTo>
                  <a:lnTo>
                    <a:pt x="1662" y="334"/>
                  </a:lnTo>
                  <a:lnTo>
                    <a:pt x="1662" y="334"/>
                  </a:lnTo>
                  <a:cubicBezTo>
                    <a:pt x="1667" y="334"/>
                    <a:pt x="1671" y="334"/>
                    <a:pt x="1675" y="336"/>
                  </a:cubicBezTo>
                  <a:lnTo>
                    <a:pt x="1675" y="336"/>
                  </a:lnTo>
                  <a:lnTo>
                    <a:pt x="1813" y="336"/>
                  </a:lnTo>
                  <a:lnTo>
                    <a:pt x="2119" y="336"/>
                  </a:lnTo>
                  <a:lnTo>
                    <a:pt x="2119" y="1"/>
                  </a:lnTo>
                  <a:lnTo>
                    <a:pt x="1078" y="1"/>
                  </a:lnTo>
                  <a:lnTo>
                    <a:pt x="1078" y="1"/>
                  </a:lnTo>
                  <a:cubicBezTo>
                    <a:pt x="1072" y="0"/>
                    <a:pt x="1066" y="0"/>
                    <a:pt x="1059" y="0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346029" y="2256473"/>
              <a:ext cx="1346029" cy="1346030"/>
            </a:xfrm>
            <a:custGeom>
              <a:rect l="0" t="0" r="0" b="0"/>
              <a:pathLst>
                <a:path w="2119" h="2119">
                  <a:moveTo>
                    <a:pt x="1059" y="0"/>
                  </a:moveTo>
                  <a:cubicBezTo>
                    <a:pt x="1645" y="0"/>
                    <a:pt x="2119" y="474"/>
                    <a:pt x="2119" y="1059"/>
                  </a:cubicBezTo>
                  <a:lnTo>
                    <a:pt x="2119" y="1059"/>
                  </a:lnTo>
                  <a:cubicBezTo>
                    <a:pt x="2119" y="1645"/>
                    <a:pt x="1645" y="2119"/>
                    <a:pt x="1059" y="2119"/>
                  </a:cubicBezTo>
                  <a:lnTo>
                    <a:pt x="1059" y="2119"/>
                  </a:lnTo>
                  <a:lnTo>
                    <a:pt x="1054" y="2119"/>
                  </a:lnTo>
                  <a:lnTo>
                    <a:pt x="1054" y="2119"/>
                  </a:lnTo>
                  <a:lnTo>
                    <a:pt x="0" y="2119"/>
                  </a:lnTo>
                  <a:lnTo>
                    <a:pt x="0" y="1785"/>
                  </a:lnTo>
                  <a:lnTo>
                    <a:pt x="306" y="1785"/>
                  </a:lnTo>
                  <a:lnTo>
                    <a:pt x="452" y="1785"/>
                  </a:lnTo>
                  <a:lnTo>
                    <a:pt x="456" y="1785"/>
                  </a:lnTo>
                  <a:lnTo>
                    <a:pt x="1027" y="1785"/>
                  </a:lnTo>
                  <a:lnTo>
                    <a:pt x="1027" y="1784"/>
                  </a:lnTo>
                  <a:lnTo>
                    <a:pt x="1031" y="1785"/>
                  </a:lnTo>
                  <a:lnTo>
                    <a:pt x="1031" y="1785"/>
                  </a:lnTo>
                  <a:cubicBezTo>
                    <a:pt x="1431" y="1785"/>
                    <a:pt x="1756" y="1460"/>
                    <a:pt x="1756" y="1059"/>
                  </a:cubicBezTo>
                  <a:lnTo>
                    <a:pt x="1756" y="1059"/>
                  </a:lnTo>
                  <a:cubicBezTo>
                    <a:pt x="1756" y="659"/>
                    <a:pt x="1431" y="334"/>
                    <a:pt x="1031" y="334"/>
                  </a:cubicBezTo>
                  <a:lnTo>
                    <a:pt x="1031" y="334"/>
                  </a:lnTo>
                  <a:cubicBezTo>
                    <a:pt x="1026" y="334"/>
                    <a:pt x="1022" y="334"/>
                    <a:pt x="1018" y="336"/>
                  </a:cubicBezTo>
                  <a:lnTo>
                    <a:pt x="1018" y="336"/>
                  </a:lnTo>
                  <a:lnTo>
                    <a:pt x="469" y="336"/>
                  </a:lnTo>
                  <a:lnTo>
                    <a:pt x="456" y="334"/>
                  </a:lnTo>
                  <a:lnTo>
                    <a:pt x="456" y="334"/>
                  </a:lnTo>
                  <a:cubicBezTo>
                    <a:pt x="452" y="334"/>
                    <a:pt x="448" y="334"/>
                    <a:pt x="444" y="336"/>
                  </a:cubicBezTo>
                  <a:lnTo>
                    <a:pt x="444" y="336"/>
                  </a:lnTo>
                  <a:lnTo>
                    <a:pt x="306" y="336"/>
                  </a:lnTo>
                  <a:lnTo>
                    <a:pt x="0" y="336"/>
                  </a:lnTo>
                  <a:lnTo>
                    <a:pt x="0" y="1"/>
                  </a:lnTo>
                  <a:lnTo>
                    <a:pt x="1041" y="1"/>
                  </a:lnTo>
                  <a:lnTo>
                    <a:pt x="1041" y="1"/>
                  </a:lnTo>
                  <a:cubicBezTo>
                    <a:pt x="1047" y="0"/>
                    <a:pt x="1053" y="0"/>
                    <a:pt x="1059" y="0"/>
                  </a:cubicBezTo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6" name="textbox 286"/>
          <p:cNvSpPr/>
          <p:nvPr/>
        </p:nvSpPr>
        <p:spPr>
          <a:xfrm>
            <a:off x="1211682" y="377885"/>
            <a:ext cx="3470275" cy="2465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关键元器件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选型依据</a:t>
            </a:r>
            <a:endParaRPr lang="Microsoft YaHei" altLang="Microsoft YaHei" sz="3000"/>
          </a:p>
          <a:p>
            <a:pPr algn="l" rtl="0" eaLnBrk="0">
              <a:lnSpc>
                <a:spcPct val="192000"/>
              </a:lnSpc>
            </a:pPr>
            <a:endParaRPr lang="Arial" altLang="Arial" sz="1000"/>
          </a:p>
          <a:p>
            <a:pPr marL="1516344" algn="l" rtl="0" eaLnBrk="0">
              <a:lnSpc>
                <a:spcPct val="92000"/>
              </a:lnSpc>
              <a:spcBef>
                <a:spcPts val="519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endParaRPr lang="Microsoft YaHei" altLang="Microsoft YaHei" sz="17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335178" indent="542" algn="l" rtl="0" eaLnBrk="0">
              <a:lnSpc>
                <a:spcPct val="189000"/>
              </a:lnSpc>
              <a:spcBef>
                <a:spcPts val="1"/>
              </a:spcBef>
            </a:pP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根据拓扑结构和控制策略选择</a:t>
            </a:r>
            <a:r>
              <a:rPr sz="14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适的开 </a:t>
            </a:r>
            <a:r>
              <a:rPr sz="1400" spc="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关管类型(如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MOSFET</a:t>
            </a:r>
            <a:r>
              <a:rPr sz="1400" spc="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IGBT</a:t>
            </a:r>
            <a:r>
              <a:rPr sz="1400" spc="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等)，</a:t>
            </a:r>
            <a:r>
              <a:rPr sz="14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考虑其耐压、耐流、导通电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阻等参数。</a:t>
            </a:r>
            <a:endParaRPr lang="Microsoft YaHei" altLang="Microsoft YaHei" sz="1400"/>
          </a:p>
        </p:txBody>
      </p:sp>
      <p:sp>
        <p:nvSpPr>
          <p:cNvPr id="287" name="textbox 287"/>
          <p:cNvSpPr/>
          <p:nvPr/>
        </p:nvSpPr>
        <p:spPr>
          <a:xfrm>
            <a:off x="1557795" y="3787396"/>
            <a:ext cx="3100070" cy="1812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50"/>
              </a:lnSpc>
            </a:pPr>
            <a:endParaRPr lang="Arial" altLang="Arial" sz="100"/>
          </a:p>
          <a:p>
            <a:pPr marL="960138" algn="l" rtl="0" eaLnBrk="0">
              <a:lnSpc>
                <a:spcPct val="92000"/>
              </a:lnSpc>
            </a:pP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和电感</a:t>
            </a:r>
            <a:endParaRPr lang="Microsoft YaHei" altLang="Microsoft YaHei" sz="17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700" indent="323" algn="l" rtl="0" eaLnBrk="0">
              <a:lnSpc>
                <a:spcPct val="198000"/>
              </a:lnSpc>
              <a:spcBef>
                <a:spcPts val="3"/>
              </a:spcBef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根据工作频率、纹波要求等选择合适的</a:t>
            </a:r>
            <a:r>
              <a:rPr sz="12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 </a:t>
            </a: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和电感类型和参数。注意考虑其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ESR</a:t>
            </a: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(等</a:t>
            </a:r>
            <a:r>
              <a:rPr sz="12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spc="1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串联电阻)和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ESL</a:t>
            </a:r>
            <a:r>
              <a:rPr sz="1200" spc="1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(等效串联电感)对性</a:t>
            </a:r>
            <a:r>
              <a:rPr sz="1200" spc="1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的影响。</a:t>
            </a:r>
            <a:endParaRPr lang="Microsoft YaHei" altLang="Microsoft YaHei" sz="1200"/>
          </a:p>
        </p:txBody>
      </p:sp>
      <p:sp>
        <p:nvSpPr>
          <p:cNvPr id="288" name="path"/>
          <p:cNvSpPr/>
          <p:nvPr/>
        </p:nvSpPr>
        <p:spPr>
          <a:xfrm>
            <a:off x="4749975" y="1385887"/>
            <a:ext cx="1346029" cy="1346030"/>
          </a:xfrm>
          <a:custGeom>
            <a:rect l="0" t="0" r="0" b="0"/>
            <a:pathLst>
              <a:path w="2119" h="2119">
                <a:moveTo>
                  <a:pt x="1059" y="0"/>
                </a:moveTo>
                <a:cubicBezTo>
                  <a:pt x="474" y="0"/>
                  <a:pt x="0" y="474"/>
                  <a:pt x="0" y="1059"/>
                </a:cubicBezTo>
                <a:lnTo>
                  <a:pt x="0" y="1059"/>
                </a:lnTo>
                <a:cubicBezTo>
                  <a:pt x="0" y="1645"/>
                  <a:pt x="474" y="2119"/>
                  <a:pt x="1059" y="2119"/>
                </a:cubicBezTo>
                <a:lnTo>
                  <a:pt x="1059" y="2119"/>
                </a:lnTo>
                <a:lnTo>
                  <a:pt x="1065" y="2119"/>
                </a:lnTo>
                <a:lnTo>
                  <a:pt x="1065" y="2119"/>
                </a:lnTo>
                <a:lnTo>
                  <a:pt x="2119" y="2119"/>
                </a:lnTo>
                <a:lnTo>
                  <a:pt x="2119" y="1785"/>
                </a:lnTo>
                <a:lnTo>
                  <a:pt x="1813" y="1785"/>
                </a:lnTo>
                <a:lnTo>
                  <a:pt x="1666" y="1785"/>
                </a:lnTo>
                <a:lnTo>
                  <a:pt x="1662" y="1785"/>
                </a:lnTo>
                <a:lnTo>
                  <a:pt x="1092" y="1785"/>
                </a:lnTo>
                <a:lnTo>
                  <a:pt x="1092" y="1784"/>
                </a:lnTo>
                <a:lnTo>
                  <a:pt x="1088" y="1785"/>
                </a:lnTo>
                <a:lnTo>
                  <a:pt x="1088" y="1785"/>
                </a:lnTo>
                <a:cubicBezTo>
                  <a:pt x="687" y="1785"/>
                  <a:pt x="363" y="1460"/>
                  <a:pt x="363" y="1059"/>
                </a:cubicBezTo>
                <a:lnTo>
                  <a:pt x="363" y="1059"/>
                </a:lnTo>
                <a:cubicBezTo>
                  <a:pt x="363" y="659"/>
                  <a:pt x="687" y="334"/>
                  <a:pt x="1088" y="334"/>
                </a:cubicBezTo>
                <a:lnTo>
                  <a:pt x="1088" y="334"/>
                </a:lnTo>
                <a:cubicBezTo>
                  <a:pt x="1092" y="334"/>
                  <a:pt x="1097" y="334"/>
                  <a:pt x="1101" y="336"/>
                </a:cubicBezTo>
                <a:lnTo>
                  <a:pt x="1101" y="336"/>
                </a:lnTo>
                <a:lnTo>
                  <a:pt x="1649" y="336"/>
                </a:lnTo>
                <a:lnTo>
                  <a:pt x="1662" y="334"/>
                </a:lnTo>
                <a:lnTo>
                  <a:pt x="1662" y="334"/>
                </a:lnTo>
                <a:cubicBezTo>
                  <a:pt x="1667" y="334"/>
                  <a:pt x="1671" y="334"/>
                  <a:pt x="1675" y="336"/>
                </a:cubicBezTo>
                <a:lnTo>
                  <a:pt x="1675" y="336"/>
                </a:lnTo>
                <a:lnTo>
                  <a:pt x="1813" y="336"/>
                </a:lnTo>
                <a:lnTo>
                  <a:pt x="2119" y="336"/>
                </a:lnTo>
                <a:lnTo>
                  <a:pt x="2119" y="1"/>
                </a:lnTo>
                <a:lnTo>
                  <a:pt x="1078" y="1"/>
                </a:lnTo>
                <a:lnTo>
                  <a:pt x="1078" y="1"/>
                </a:lnTo>
                <a:cubicBezTo>
                  <a:pt x="1072" y="0"/>
                  <a:pt x="1066" y="0"/>
                  <a:pt x="1059" y="0"/>
                </a:cubicBezTo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8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9" name="picture 3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10" name="textbox 310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311" name="picture 3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312" name="textbox 312"/>
          <p:cNvSpPr/>
          <p:nvPr/>
        </p:nvSpPr>
        <p:spPr>
          <a:xfrm>
            <a:off x="3909942" y="3550039"/>
            <a:ext cx="4385309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1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实施方案与计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划安排</a:t>
            </a:r>
            <a:endParaRPr lang="Microsoft YaHei" altLang="Microsoft YaHei" sz="3800"/>
          </a:p>
        </p:txBody>
      </p:sp>
      <p:pic>
        <p:nvPicPr>
          <p:cNvPr id="313" name="picture 3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https://d.book118.com/456032001131010100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2024-09-24T16:08:39.342</cp:lastPrinted>
  <dcterms:created xsi:type="dcterms:W3CDTF">2024-09-24T08:08:39Z</dcterms:created>
  <dcterms:modified xsi:type="dcterms:W3CDTF">2024-09-24T08:08:40Z</dcterms:modified>
</cp:coreProperties>
</file>