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AB795-9414-4C90-B907-4231092A7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2DFE90-E150-4381-9F95-A07E47190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B4575-2BAB-4D69-A2A2-DE51D501B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9A2798-7E51-44E8-AC18-47384E879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59B644-DDE1-4D77-A1E2-A0A2CB452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0AB569-A1D9-44C8-BA31-7EC03D6BC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1F174D-F3EE-47E3-82EB-906B5EA96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BB4113-7D3F-41AF-B9F9-A033F1B60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E3E95D-86BA-4530-B437-9A1AA9749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3AAD15-DA72-4979-908D-F26ABF71F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D27B0C-208B-4FD0-B284-9225BB1DB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03302310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:文小库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怎样防范学校突发事件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突发事件概述与分类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预防措施与制度建设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应对策略与方法探讨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心理干预与支持体系建设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案例分析与经验借鉴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突发事件概述与分类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5805" y="1759619"/>
            <a:ext cx="1714500" cy="1636205"/>
            <a:chOff x="385805" y="1759619"/>
            <a:chExt cx="1714500" cy="1636205"/>
          </a:xfrm>
        </p:grpSpPr>
        <p:sp>
          <p:nvSpPr>
            <p:cNvPr id="3" name="AutoShape 3"/>
            <p:cNvSpPr/>
            <p:nvPr/>
          </p:nvSpPr>
          <p:spPr>
            <a:xfrm rot="10800000">
              <a:off x="385805" y="1759619"/>
              <a:ext cx="1714500" cy="1413415"/>
            </a:xfrm>
            <a:prstGeom prst="roundRect">
              <a:avLst>
                <a:gd name="adj" fmla="val 10000"/>
              </a:avLst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647743" y="2927670"/>
              <a:ext cx="1175575" cy="468154"/>
            </a:xfrm>
            <a:prstGeom prst="roundRect">
              <a:avLst>
                <a:gd name="adj" fmla="val 10000"/>
              </a:avLst>
            </a:prstGeom>
            <a:solidFill>
              <a:schemeClr val="accent1">
                <a:alpha val="100000"/>
              </a:schemeClr>
            </a:solidFill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913402" y="2242766"/>
            <a:ext cx="659307" cy="438033"/>
          </a:xfrm>
          <a:custGeom>
            <a:rect l="l" t="t" r="r" b="b"/>
            <a:pathLst>
              <a:path w="77" h="51">
                <a:moveTo>
                  <a:pt x="77" y="43"/>
                </a:moveTo>
                <a:cubicBezTo>
                  <a:pt x="77" y="47"/>
                  <a:pt x="77" y="47"/>
                  <a:pt x="77" y="47"/>
                </a:cubicBezTo>
                <a:cubicBezTo>
                  <a:pt x="77" y="49"/>
                  <a:pt x="74" y="51"/>
                  <a:pt x="70" y="51"/>
                </a:cubicBezTo>
                <a:cubicBezTo>
                  <a:pt x="6" y="51"/>
                  <a:pt x="6" y="51"/>
                  <a:pt x="6" y="51"/>
                </a:cubicBezTo>
                <a:cubicBezTo>
                  <a:pt x="3" y="51"/>
                  <a:pt x="0" y="49"/>
                  <a:pt x="0" y="47"/>
                </a:cubicBezTo>
                <a:cubicBezTo>
                  <a:pt x="0" y="43"/>
                  <a:pt x="0" y="43"/>
                  <a:pt x="0" y="43"/>
                </a:cubicBezTo>
                <a:cubicBezTo>
                  <a:pt x="6" y="43"/>
                  <a:pt x="6" y="43"/>
                  <a:pt x="6" y="43"/>
                </a:cubicBezTo>
                <a:cubicBezTo>
                  <a:pt x="70" y="43"/>
                  <a:pt x="70" y="43"/>
                  <a:pt x="70" y="43"/>
                </a:cubicBezTo>
                <a:lnTo>
                  <a:pt x="77" y="43"/>
                </a:lnTo>
                <a:close/>
                <a:moveTo>
                  <a:pt x="10" y="34"/>
                </a:moveTo>
                <a:cubicBezTo>
                  <a:pt x="10" y="6"/>
                  <a:pt x="10" y="6"/>
                  <a:pt x="10" y="6"/>
                </a:cubicBezTo>
                <a:cubicBezTo>
                  <a:pt x="10" y="2"/>
                  <a:pt x="13" y="0"/>
                  <a:pt x="16" y="0"/>
                </a:cubicBezTo>
                <a:cubicBezTo>
                  <a:pt x="60" y="0"/>
                  <a:pt x="60" y="0"/>
                  <a:pt x="60" y="0"/>
                </a:cubicBezTo>
                <a:cubicBezTo>
                  <a:pt x="64" y="0"/>
                  <a:pt x="67" y="2"/>
                  <a:pt x="67" y="6"/>
                </a:cubicBezTo>
                <a:cubicBezTo>
                  <a:pt x="67" y="34"/>
                  <a:pt x="67" y="34"/>
                  <a:pt x="67" y="34"/>
                </a:cubicBezTo>
                <a:cubicBezTo>
                  <a:pt x="67" y="38"/>
                  <a:pt x="64" y="41"/>
                  <a:pt x="60" y="41"/>
                </a:cubicBezTo>
                <a:cubicBezTo>
                  <a:pt x="16" y="41"/>
                  <a:pt x="16" y="41"/>
                  <a:pt x="16" y="41"/>
                </a:cubicBezTo>
                <a:cubicBezTo>
                  <a:pt x="13" y="41"/>
                  <a:pt x="10" y="38"/>
                  <a:pt x="10" y="34"/>
                </a:cubicBezTo>
                <a:close/>
                <a:moveTo>
                  <a:pt x="15" y="34"/>
                </a:moveTo>
                <a:cubicBezTo>
                  <a:pt x="15" y="35"/>
                  <a:pt x="16" y="36"/>
                  <a:pt x="16" y="36"/>
                </a:cubicBezTo>
                <a:cubicBezTo>
                  <a:pt x="60" y="36"/>
                  <a:pt x="60" y="36"/>
                  <a:pt x="60" y="36"/>
                </a:cubicBezTo>
                <a:cubicBezTo>
                  <a:pt x="61" y="36"/>
                  <a:pt x="61" y="35"/>
                  <a:pt x="61" y="34"/>
                </a:cubicBezTo>
                <a:cubicBezTo>
                  <a:pt x="61" y="6"/>
                  <a:pt x="61" y="6"/>
                  <a:pt x="61" y="6"/>
                </a:cubicBezTo>
                <a:cubicBezTo>
                  <a:pt x="61" y="5"/>
                  <a:pt x="61" y="5"/>
                  <a:pt x="60" y="5"/>
                </a:cubicBezTo>
                <a:cubicBezTo>
                  <a:pt x="16" y="5"/>
                  <a:pt x="16" y="5"/>
                  <a:pt x="16" y="5"/>
                </a:cubicBezTo>
                <a:cubicBezTo>
                  <a:pt x="16" y="5"/>
                  <a:pt x="15" y="5"/>
                  <a:pt x="15" y="6"/>
                </a:cubicBezTo>
                <a:lnTo>
                  <a:pt x="15" y="34"/>
                </a:lnTo>
                <a:close/>
                <a:moveTo>
                  <a:pt x="42" y="47"/>
                </a:moveTo>
                <a:cubicBezTo>
                  <a:pt x="42" y="46"/>
                  <a:pt x="42" y="46"/>
                  <a:pt x="42" y="46"/>
                </a:cubicBezTo>
                <a:cubicBezTo>
                  <a:pt x="35" y="46"/>
                  <a:pt x="35" y="46"/>
                  <a:pt x="35" y="46"/>
                </a:cubicBezTo>
                <a:cubicBezTo>
                  <a:pt x="35" y="46"/>
                  <a:pt x="34" y="46"/>
                  <a:pt x="34" y="47"/>
                </a:cubicBezTo>
                <a:cubicBezTo>
                  <a:pt x="34" y="47"/>
                  <a:pt x="35" y="47"/>
                  <a:pt x="35" y="47"/>
                </a:cubicBezTo>
                <a:cubicBezTo>
                  <a:pt x="42" y="47"/>
                  <a:pt x="42" y="47"/>
                  <a:pt x="42" y="47"/>
                </a:cubicBezTo>
                <a:cubicBezTo>
                  <a:pt x="42" y="47"/>
                  <a:pt x="42" y="47"/>
                  <a:pt x="42" y="4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2899882" y="1755047"/>
            <a:ext cx="1714500" cy="1637729"/>
            <a:chOff x="2899882" y="1755047"/>
            <a:chExt cx="1714500" cy="1637729"/>
          </a:xfrm>
        </p:grpSpPr>
        <p:sp>
          <p:nvSpPr>
            <p:cNvPr id="7" name="AutoShape 7"/>
            <p:cNvSpPr/>
            <p:nvPr/>
          </p:nvSpPr>
          <p:spPr>
            <a:xfrm rot="10800000">
              <a:off x="2899882" y="1755047"/>
              <a:ext cx="1714500" cy="1414939"/>
            </a:xfrm>
            <a:prstGeom prst="roundRect">
              <a:avLst>
                <a:gd name="adj" fmla="val 10000"/>
              </a:avLst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10800000">
              <a:off x="3124195" y="2924622"/>
              <a:ext cx="1177100" cy="468154"/>
            </a:xfrm>
            <a:prstGeom prst="roundRect">
              <a:avLst>
                <a:gd name="adj" fmla="val 10000"/>
              </a:avLst>
            </a:prstGeom>
            <a:solidFill>
              <a:schemeClr val="accent2">
                <a:alpha val="100000"/>
              </a:schemeClr>
            </a:solidFill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Freeform 9"/>
          <p:cNvSpPr/>
          <p:nvPr/>
        </p:nvSpPr>
        <p:spPr>
          <a:xfrm>
            <a:off x="3471884" y="2239756"/>
            <a:ext cx="570496" cy="445559"/>
          </a:xfrm>
          <a:custGeom>
            <a:rect l="l" t="t" r="r" b="b"/>
            <a:pathLst>
              <a:path w="68" h="52">
                <a:moveTo>
                  <a:pt x="68" y="8"/>
                </a:moveTo>
                <a:cubicBezTo>
                  <a:pt x="68" y="9"/>
                  <a:pt x="68" y="9"/>
                  <a:pt x="67" y="9"/>
                </a:cubicBezTo>
                <a:cubicBezTo>
                  <a:pt x="2" y="9"/>
                  <a:pt x="2" y="9"/>
                  <a:pt x="2" y="9"/>
                </a:cubicBezTo>
                <a:cubicBezTo>
                  <a:pt x="1" y="9"/>
                  <a:pt x="0" y="9"/>
                  <a:pt x="0" y="8"/>
                </a:cubicBezTo>
                <a:cubicBezTo>
                  <a:pt x="0" y="1"/>
                  <a:pt x="0" y="1"/>
                  <a:pt x="0" y="1"/>
                </a:cubicBezTo>
                <a:cubicBezTo>
                  <a:pt x="0" y="0"/>
                  <a:pt x="1" y="0"/>
                  <a:pt x="2" y="0"/>
                </a:cubicBezTo>
                <a:cubicBezTo>
                  <a:pt x="67" y="0"/>
                  <a:pt x="67" y="0"/>
                  <a:pt x="67" y="0"/>
                </a:cubicBezTo>
                <a:cubicBezTo>
                  <a:pt x="68" y="0"/>
                  <a:pt x="68" y="0"/>
                  <a:pt x="68" y="1"/>
                </a:cubicBezTo>
                <a:lnTo>
                  <a:pt x="68" y="8"/>
                </a:lnTo>
                <a:close/>
                <a:moveTo>
                  <a:pt x="13" y="27"/>
                </a:moveTo>
                <a:cubicBezTo>
                  <a:pt x="3" y="38"/>
                  <a:pt x="3" y="38"/>
                  <a:pt x="3" y="38"/>
                </a:cubicBezTo>
                <a:cubicBezTo>
                  <a:pt x="2" y="38"/>
                  <a:pt x="2" y="38"/>
                  <a:pt x="2" y="38"/>
                </a:cubicBezTo>
                <a:cubicBezTo>
                  <a:pt x="1" y="38"/>
                  <a:pt x="0" y="38"/>
                  <a:pt x="0" y="37"/>
                </a:cubicBezTo>
                <a:cubicBezTo>
                  <a:pt x="0" y="15"/>
                  <a:pt x="0" y="15"/>
                  <a:pt x="0" y="15"/>
                </a:cubicBezTo>
                <a:cubicBezTo>
                  <a:pt x="0" y="15"/>
                  <a:pt x="1" y="14"/>
                  <a:pt x="2" y="14"/>
                </a:cubicBezTo>
                <a:cubicBezTo>
                  <a:pt x="2" y="14"/>
                  <a:pt x="2" y="14"/>
                  <a:pt x="3" y="14"/>
                </a:cubicBezTo>
                <a:cubicBezTo>
                  <a:pt x="13" y="25"/>
                  <a:pt x="13" y="25"/>
                  <a:pt x="13" y="25"/>
                </a:cubicBezTo>
                <a:cubicBezTo>
                  <a:pt x="14" y="26"/>
                  <a:pt x="14" y="26"/>
                  <a:pt x="14" y="26"/>
                </a:cubicBezTo>
                <a:cubicBezTo>
                  <a:pt x="14" y="27"/>
                  <a:pt x="14" y="27"/>
                  <a:pt x="13" y="27"/>
                </a:cubicBezTo>
                <a:close/>
                <a:moveTo>
                  <a:pt x="68" y="52"/>
                </a:moveTo>
                <a:cubicBezTo>
                  <a:pt x="68" y="52"/>
                  <a:pt x="68" y="53"/>
                  <a:pt x="67" y="53"/>
                </a:cubicBezTo>
                <a:cubicBezTo>
                  <a:pt x="2" y="53"/>
                  <a:pt x="2" y="53"/>
                  <a:pt x="2" y="53"/>
                </a:cubicBezTo>
                <a:cubicBezTo>
                  <a:pt x="1" y="53"/>
                  <a:pt x="0" y="52"/>
                  <a:pt x="0" y="52"/>
                </a:cubicBezTo>
                <a:cubicBezTo>
                  <a:pt x="0" y="44"/>
                  <a:pt x="0" y="44"/>
                  <a:pt x="0" y="44"/>
                </a:cubicBezTo>
                <a:cubicBezTo>
                  <a:pt x="0" y="44"/>
                  <a:pt x="1" y="43"/>
                  <a:pt x="2" y="43"/>
                </a:cubicBezTo>
                <a:cubicBezTo>
                  <a:pt x="67" y="43"/>
                  <a:pt x="67" y="43"/>
                  <a:pt x="67" y="43"/>
                </a:cubicBezTo>
                <a:cubicBezTo>
                  <a:pt x="68" y="43"/>
                  <a:pt x="68" y="44"/>
                  <a:pt x="68" y="44"/>
                </a:cubicBezTo>
                <a:lnTo>
                  <a:pt x="68" y="52"/>
                </a:lnTo>
                <a:close/>
                <a:moveTo>
                  <a:pt x="68" y="23"/>
                </a:moveTo>
                <a:cubicBezTo>
                  <a:pt x="68" y="23"/>
                  <a:pt x="68" y="24"/>
                  <a:pt x="67" y="24"/>
                </a:cubicBezTo>
                <a:cubicBezTo>
                  <a:pt x="26" y="24"/>
                  <a:pt x="26" y="24"/>
                  <a:pt x="26" y="24"/>
                </a:cubicBezTo>
                <a:cubicBezTo>
                  <a:pt x="25" y="24"/>
                  <a:pt x="25" y="23"/>
                  <a:pt x="25" y="23"/>
                </a:cubicBezTo>
                <a:cubicBezTo>
                  <a:pt x="25" y="15"/>
                  <a:pt x="25" y="15"/>
                  <a:pt x="25" y="15"/>
                </a:cubicBezTo>
                <a:cubicBezTo>
                  <a:pt x="25" y="15"/>
                  <a:pt x="25" y="14"/>
                  <a:pt x="26" y="14"/>
                </a:cubicBezTo>
                <a:cubicBezTo>
                  <a:pt x="67" y="14"/>
                  <a:pt x="67" y="14"/>
                  <a:pt x="67" y="14"/>
                </a:cubicBezTo>
                <a:cubicBezTo>
                  <a:pt x="68" y="14"/>
                  <a:pt x="68" y="15"/>
                  <a:pt x="68" y="15"/>
                </a:cubicBezTo>
                <a:lnTo>
                  <a:pt x="68" y="23"/>
                </a:lnTo>
                <a:close/>
                <a:moveTo>
                  <a:pt x="68" y="37"/>
                </a:moveTo>
                <a:cubicBezTo>
                  <a:pt x="68" y="38"/>
                  <a:pt x="68" y="38"/>
                  <a:pt x="67" y="38"/>
                </a:cubicBezTo>
                <a:cubicBezTo>
                  <a:pt x="26" y="38"/>
                  <a:pt x="26" y="38"/>
                  <a:pt x="26" y="38"/>
                </a:cubicBezTo>
                <a:cubicBezTo>
                  <a:pt x="25" y="38"/>
                  <a:pt x="25" y="38"/>
                  <a:pt x="25" y="37"/>
                </a:cubicBezTo>
                <a:cubicBezTo>
                  <a:pt x="25" y="30"/>
                  <a:pt x="25" y="30"/>
                  <a:pt x="25" y="30"/>
                </a:cubicBezTo>
                <a:cubicBezTo>
                  <a:pt x="25" y="29"/>
                  <a:pt x="25" y="29"/>
                  <a:pt x="26" y="29"/>
                </a:cubicBezTo>
                <a:cubicBezTo>
                  <a:pt x="67" y="29"/>
                  <a:pt x="67" y="29"/>
                  <a:pt x="67" y="29"/>
                </a:cubicBezTo>
                <a:cubicBezTo>
                  <a:pt x="68" y="29"/>
                  <a:pt x="68" y="29"/>
                  <a:pt x="68" y="30"/>
                </a:cubicBezTo>
                <a:lnTo>
                  <a:pt x="68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333662" y="1750570"/>
            <a:ext cx="1714500" cy="1678401"/>
            <a:chOff x="5333662" y="1750570"/>
            <a:chExt cx="1714500" cy="1678401"/>
          </a:xfrm>
        </p:grpSpPr>
        <p:sp>
          <p:nvSpPr>
            <p:cNvPr id="11" name="AutoShape 11"/>
            <p:cNvSpPr/>
            <p:nvPr/>
          </p:nvSpPr>
          <p:spPr>
            <a:xfrm rot="10800000">
              <a:off x="5333662" y="1750570"/>
              <a:ext cx="1714500" cy="1414939"/>
            </a:xfrm>
            <a:prstGeom prst="roundRect">
              <a:avLst>
                <a:gd name="adj" fmla="val 10000"/>
              </a:avLst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 rot="10800000">
              <a:off x="5603029" y="2960817"/>
              <a:ext cx="1175575" cy="468154"/>
            </a:xfrm>
            <a:prstGeom prst="roundRect">
              <a:avLst>
                <a:gd name="adj" fmla="val 10000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937274" y="2202125"/>
            <a:ext cx="507275" cy="511791"/>
          </a:xfrm>
          <a:custGeom>
            <a:rect l="l" t="t" r="r" b="b"/>
            <a:pathLst>
              <a:path w="57" h="57">
                <a:moveTo>
                  <a:pt x="58" y="47"/>
                </a:moveTo>
                <a:cubicBezTo>
                  <a:pt x="58" y="53"/>
                  <a:pt x="53" y="58"/>
                  <a:pt x="47" y="58"/>
                </a:cubicBezTo>
                <a:cubicBezTo>
                  <a:pt x="11" y="58"/>
                  <a:pt x="11" y="58"/>
                  <a:pt x="11" y="58"/>
                </a:cubicBezTo>
                <a:cubicBezTo>
                  <a:pt x="5" y="58"/>
                  <a:pt x="0" y="53"/>
                  <a:pt x="0" y="47"/>
                </a:cubicBezTo>
                <a:cubicBezTo>
                  <a:pt x="0" y="10"/>
                  <a:pt x="0" y="10"/>
                  <a:pt x="0" y="10"/>
                </a:cubicBezTo>
                <a:cubicBezTo>
                  <a:pt x="0" y="4"/>
                  <a:pt x="5" y="0"/>
                  <a:pt x="11" y="0"/>
                </a:cubicBezTo>
                <a:cubicBezTo>
                  <a:pt x="47" y="0"/>
                  <a:pt x="47" y="0"/>
                  <a:pt x="47" y="0"/>
                </a:cubicBezTo>
                <a:cubicBezTo>
                  <a:pt x="53" y="0"/>
                  <a:pt x="58" y="4"/>
                  <a:pt x="58" y="10"/>
                </a:cubicBezTo>
                <a:lnTo>
                  <a:pt x="58" y="47"/>
                </a:lnTo>
                <a:close/>
                <a:moveTo>
                  <a:pt x="41" y="27"/>
                </a:moveTo>
                <a:cubicBezTo>
                  <a:pt x="30" y="17"/>
                  <a:pt x="30" y="17"/>
                  <a:pt x="30" y="17"/>
                </a:cubicBezTo>
                <a:cubicBezTo>
                  <a:pt x="9" y="37"/>
                  <a:pt x="9" y="37"/>
                  <a:pt x="9" y="37"/>
                </a:cubicBezTo>
                <a:cubicBezTo>
                  <a:pt x="9" y="48"/>
                  <a:pt x="9" y="48"/>
                  <a:pt x="9" y="48"/>
                </a:cubicBezTo>
                <a:cubicBezTo>
                  <a:pt x="20" y="48"/>
                  <a:pt x="20" y="48"/>
                  <a:pt x="20" y="48"/>
                </a:cubicBezTo>
                <a:lnTo>
                  <a:pt x="41" y="27"/>
                </a:lnTo>
                <a:close/>
                <a:moveTo>
                  <a:pt x="21" y="43"/>
                </a:moveTo>
                <a:cubicBezTo>
                  <a:pt x="19" y="44"/>
                  <a:pt x="19" y="44"/>
                  <a:pt x="19" y="44"/>
                </a:cubicBezTo>
                <a:cubicBezTo>
                  <a:pt x="17" y="44"/>
                  <a:pt x="17" y="44"/>
                  <a:pt x="17" y="44"/>
                </a:cubicBezTo>
                <a:cubicBezTo>
                  <a:pt x="17" y="41"/>
                  <a:pt x="17" y="41"/>
                  <a:pt x="17" y="41"/>
                </a:cubicBezTo>
                <a:cubicBezTo>
                  <a:pt x="13" y="41"/>
                  <a:pt x="13" y="41"/>
                  <a:pt x="13" y="41"/>
                </a:cubicBezTo>
                <a:cubicBezTo>
                  <a:pt x="13" y="39"/>
                  <a:pt x="13" y="39"/>
                  <a:pt x="13" y="39"/>
                </a:cubicBezTo>
                <a:cubicBezTo>
                  <a:pt x="15" y="37"/>
                  <a:pt x="15" y="37"/>
                  <a:pt x="15" y="37"/>
                </a:cubicBezTo>
                <a:lnTo>
                  <a:pt x="21" y="43"/>
                </a:lnTo>
                <a:close/>
                <a:moveTo>
                  <a:pt x="31" y="23"/>
                </a:moveTo>
                <a:cubicBezTo>
                  <a:pt x="20" y="34"/>
                  <a:pt x="20" y="34"/>
                  <a:pt x="20" y="34"/>
                </a:cubicBezTo>
                <a:cubicBezTo>
                  <a:pt x="19" y="34"/>
                  <a:pt x="19" y="35"/>
                  <a:pt x="19" y="34"/>
                </a:cubicBezTo>
                <a:cubicBezTo>
                  <a:pt x="18" y="34"/>
                  <a:pt x="18" y="33"/>
                  <a:pt x="19" y="33"/>
                </a:cubicBezTo>
                <a:cubicBezTo>
                  <a:pt x="30" y="22"/>
                  <a:pt x="30" y="22"/>
                  <a:pt x="30" y="22"/>
                </a:cubicBezTo>
                <a:cubicBezTo>
                  <a:pt x="30" y="22"/>
                  <a:pt x="31" y="22"/>
                  <a:pt x="31" y="22"/>
                </a:cubicBezTo>
                <a:cubicBezTo>
                  <a:pt x="31" y="22"/>
                  <a:pt x="31" y="23"/>
                  <a:pt x="31" y="23"/>
                </a:cubicBezTo>
                <a:close/>
                <a:moveTo>
                  <a:pt x="47" y="22"/>
                </a:moveTo>
                <a:cubicBezTo>
                  <a:pt x="48" y="20"/>
                  <a:pt x="48" y="18"/>
                  <a:pt x="47" y="16"/>
                </a:cubicBezTo>
                <a:cubicBezTo>
                  <a:pt x="41" y="11"/>
                  <a:pt x="41" y="11"/>
                  <a:pt x="41" y="11"/>
                </a:cubicBezTo>
                <a:cubicBezTo>
                  <a:pt x="40" y="9"/>
                  <a:pt x="37" y="9"/>
                  <a:pt x="36" y="11"/>
                </a:cubicBezTo>
                <a:cubicBezTo>
                  <a:pt x="33" y="14"/>
                  <a:pt x="33" y="14"/>
                  <a:pt x="33" y="14"/>
                </a:cubicBezTo>
                <a:cubicBezTo>
                  <a:pt x="43" y="25"/>
                  <a:pt x="43" y="25"/>
                  <a:pt x="43" y="25"/>
                </a:cubicBezTo>
                <a:lnTo>
                  <a:pt x="47" y="2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7749583" y="1764096"/>
            <a:ext cx="1714500" cy="1636205"/>
            <a:chOff x="7749583" y="1764096"/>
            <a:chExt cx="1714500" cy="1636205"/>
          </a:xfrm>
        </p:grpSpPr>
        <p:sp>
          <p:nvSpPr>
            <p:cNvPr id="15" name="AutoShape 15"/>
            <p:cNvSpPr/>
            <p:nvPr/>
          </p:nvSpPr>
          <p:spPr>
            <a:xfrm rot="10800000">
              <a:off x="7749583" y="1764096"/>
              <a:ext cx="1714500" cy="1413415"/>
            </a:xfrm>
            <a:prstGeom prst="roundRect">
              <a:avLst>
                <a:gd name="adj" fmla="val 10000"/>
              </a:avLst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 rot="10800000">
              <a:off x="7973896" y="2932147"/>
              <a:ext cx="1177100" cy="468154"/>
            </a:xfrm>
            <a:prstGeom prst="roundRect">
              <a:avLst>
                <a:gd name="adj" fmla="val 10000"/>
              </a:avLst>
            </a:prstGeom>
            <a:solidFill>
              <a:schemeClr val="accent4">
                <a:alpha val="100000"/>
              </a:schemeClr>
            </a:solidFill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8319327" y="2241262"/>
            <a:ext cx="575012" cy="459106"/>
          </a:xfrm>
          <a:custGeom>
            <a:rect l="l" t="t" r="r" b="b"/>
            <a:pathLst>
              <a:path w="73" h="57">
                <a:moveTo>
                  <a:pt x="73" y="52"/>
                </a:moveTo>
                <a:cubicBezTo>
                  <a:pt x="73" y="55"/>
                  <a:pt x="71" y="58"/>
                  <a:pt x="67" y="58"/>
                </a:cubicBezTo>
                <a:cubicBezTo>
                  <a:pt x="7" y="58"/>
                  <a:pt x="7" y="58"/>
                  <a:pt x="7" y="58"/>
                </a:cubicBezTo>
                <a:cubicBezTo>
                  <a:pt x="3" y="58"/>
                  <a:pt x="0" y="55"/>
                  <a:pt x="0" y="52"/>
                </a:cubicBezTo>
                <a:cubicBezTo>
                  <a:pt x="0" y="6"/>
                  <a:pt x="0" y="6"/>
                  <a:pt x="0" y="6"/>
                </a:cubicBezTo>
                <a:cubicBezTo>
                  <a:pt x="0" y="2"/>
                  <a:pt x="3" y="0"/>
                  <a:pt x="7" y="0"/>
                </a:cubicBezTo>
                <a:cubicBezTo>
                  <a:pt x="67" y="0"/>
                  <a:pt x="67" y="0"/>
                  <a:pt x="67" y="0"/>
                </a:cubicBezTo>
                <a:cubicBezTo>
                  <a:pt x="71" y="0"/>
                  <a:pt x="73" y="2"/>
                  <a:pt x="73" y="6"/>
                </a:cubicBezTo>
                <a:lnTo>
                  <a:pt x="73" y="52"/>
                </a:lnTo>
                <a:close/>
                <a:moveTo>
                  <a:pt x="7" y="4"/>
                </a:moveTo>
                <a:cubicBezTo>
                  <a:pt x="6" y="4"/>
                  <a:pt x="5" y="5"/>
                  <a:pt x="5" y="6"/>
                </a:cubicBezTo>
                <a:cubicBezTo>
                  <a:pt x="5" y="52"/>
                  <a:pt x="5" y="52"/>
                  <a:pt x="5" y="52"/>
                </a:cubicBezTo>
                <a:cubicBezTo>
                  <a:pt x="5" y="52"/>
                  <a:pt x="6" y="53"/>
                  <a:pt x="7" y="53"/>
                </a:cubicBezTo>
                <a:cubicBezTo>
                  <a:pt x="67" y="53"/>
                  <a:pt x="67" y="53"/>
                  <a:pt x="67" y="53"/>
                </a:cubicBezTo>
                <a:cubicBezTo>
                  <a:pt x="68" y="53"/>
                  <a:pt x="68" y="52"/>
                  <a:pt x="68" y="52"/>
                </a:cubicBezTo>
                <a:cubicBezTo>
                  <a:pt x="68" y="6"/>
                  <a:pt x="68" y="6"/>
                  <a:pt x="68" y="6"/>
                </a:cubicBezTo>
                <a:cubicBezTo>
                  <a:pt x="68" y="5"/>
                  <a:pt x="68" y="4"/>
                  <a:pt x="67" y="4"/>
                </a:cubicBezTo>
                <a:lnTo>
                  <a:pt x="7" y="4"/>
                </a:lnTo>
                <a:close/>
                <a:moveTo>
                  <a:pt x="17" y="24"/>
                </a:moveTo>
                <a:cubicBezTo>
                  <a:pt x="13" y="24"/>
                  <a:pt x="10" y="21"/>
                  <a:pt x="10" y="17"/>
                </a:cubicBezTo>
                <a:cubicBezTo>
                  <a:pt x="10" y="13"/>
                  <a:pt x="13" y="9"/>
                  <a:pt x="17" y="9"/>
                </a:cubicBezTo>
                <a:cubicBezTo>
                  <a:pt x="21" y="9"/>
                  <a:pt x="25" y="13"/>
                  <a:pt x="25" y="17"/>
                </a:cubicBezTo>
                <a:cubicBezTo>
                  <a:pt x="25" y="21"/>
                  <a:pt x="21" y="24"/>
                  <a:pt x="17" y="24"/>
                </a:cubicBezTo>
                <a:close/>
                <a:moveTo>
                  <a:pt x="64" y="48"/>
                </a:moveTo>
                <a:cubicBezTo>
                  <a:pt x="10" y="48"/>
                  <a:pt x="10" y="48"/>
                  <a:pt x="10" y="48"/>
                </a:cubicBezTo>
                <a:cubicBezTo>
                  <a:pt x="10" y="41"/>
                  <a:pt x="10" y="41"/>
                  <a:pt x="10" y="41"/>
                </a:cubicBezTo>
                <a:cubicBezTo>
                  <a:pt x="22" y="29"/>
                  <a:pt x="22" y="29"/>
                  <a:pt x="22" y="29"/>
                </a:cubicBezTo>
                <a:cubicBezTo>
                  <a:pt x="28" y="35"/>
                  <a:pt x="28" y="35"/>
                  <a:pt x="28" y="35"/>
                </a:cubicBezTo>
                <a:cubicBezTo>
                  <a:pt x="48" y="15"/>
                  <a:pt x="48" y="15"/>
                  <a:pt x="48" y="15"/>
                </a:cubicBezTo>
                <a:cubicBezTo>
                  <a:pt x="64" y="31"/>
                  <a:pt x="64" y="31"/>
                  <a:pt x="64" y="31"/>
                </a:cubicBezTo>
                <a:lnTo>
                  <a:pt x="64" y="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10111306" y="1764096"/>
            <a:ext cx="1714500" cy="1636205"/>
            <a:chOff x="10111306" y="1764096"/>
            <a:chExt cx="1714500" cy="1636205"/>
          </a:xfrm>
        </p:grpSpPr>
        <p:sp>
          <p:nvSpPr>
            <p:cNvPr id="19" name="AutoShape 19"/>
            <p:cNvSpPr/>
            <p:nvPr/>
          </p:nvSpPr>
          <p:spPr>
            <a:xfrm rot="10800000">
              <a:off x="10111306" y="1764096"/>
              <a:ext cx="1714500" cy="1413415"/>
            </a:xfrm>
            <a:prstGeom prst="roundRect">
              <a:avLst>
                <a:gd name="adj" fmla="val 10000"/>
              </a:avLst>
            </a:prstGeom>
            <a:noFill/>
            <a:ln w="9525">
              <a:solidFill>
                <a:schemeClr val="accent5">
                  <a:alpha val="100000"/>
                </a:schemeClr>
              </a:solidFill>
              <a:prstDash val="solid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 rot="10800000">
              <a:off x="10380769" y="2932147"/>
              <a:ext cx="1175575" cy="468154"/>
            </a:xfrm>
            <a:prstGeom prst="roundRect">
              <a:avLst>
                <a:gd name="adj" fmla="val 10000"/>
              </a:avLst>
            </a:prstGeom>
            <a:solidFill>
              <a:schemeClr val="accent5">
                <a:alpha val="100000"/>
              </a:schemeClr>
            </a:solidFill>
            <a:ln w="9525">
              <a:solidFill>
                <a:schemeClr val="accent5">
                  <a:alpha val="100000"/>
                </a:schemeClr>
              </a:solidFill>
              <a:prstDash val="solid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10760435" y="2227297"/>
            <a:ext cx="416242" cy="487108"/>
            <a:chOff x="10760435" y="2227297"/>
            <a:chExt cx="416242" cy="487108"/>
          </a:xfrm>
        </p:grpSpPr>
        <p:sp>
          <p:nvSpPr>
            <p:cNvPr id="22" name="Freeform 22"/>
            <p:cNvSpPr/>
            <p:nvPr/>
          </p:nvSpPr>
          <p:spPr>
            <a:xfrm>
              <a:off x="10777008" y="2227297"/>
              <a:ext cx="399669" cy="383762"/>
            </a:xfrm>
            <a:custGeom>
              <a:rect l="l" t="t" r="r" b="b"/>
              <a:pathLst>
                <a:path w="262" h="251">
                  <a:moveTo>
                    <a:pt x="242" y="40"/>
                  </a:moveTo>
                  <a:cubicBezTo>
                    <a:pt x="253" y="40"/>
                    <a:pt x="262" y="31"/>
                    <a:pt x="262" y="20"/>
                  </a:cubicBezTo>
                  <a:cubicBezTo>
                    <a:pt x="262" y="9"/>
                    <a:pt x="253" y="0"/>
                    <a:pt x="242" y="0"/>
                  </a:cubicBezTo>
                  <a:cubicBezTo>
                    <a:pt x="231" y="0"/>
                    <a:pt x="222" y="9"/>
                    <a:pt x="222" y="20"/>
                  </a:cubicBezTo>
                  <a:cubicBezTo>
                    <a:pt x="222" y="24"/>
                    <a:pt x="224" y="28"/>
                    <a:pt x="226" y="31"/>
                  </a:cubicBezTo>
                  <a:cubicBezTo>
                    <a:pt x="126" y="98"/>
                    <a:pt x="126" y="98"/>
                    <a:pt x="126" y="98"/>
                  </a:cubicBezTo>
                  <a:cubicBezTo>
                    <a:pt x="36" y="8"/>
                    <a:pt x="36" y="8"/>
                    <a:pt x="36" y="8"/>
                  </a:cubicBezTo>
                  <a:cubicBezTo>
                    <a:pt x="30" y="2"/>
                    <a:pt x="21" y="0"/>
                    <a:pt x="13" y="3"/>
                  </a:cubicBezTo>
                  <a:cubicBezTo>
                    <a:pt x="5" y="6"/>
                    <a:pt x="0" y="14"/>
                    <a:pt x="0" y="22"/>
                  </a:cubicBezTo>
                  <a:cubicBezTo>
                    <a:pt x="0" y="82"/>
                    <a:pt x="22" y="141"/>
                    <a:pt x="67" y="185"/>
                  </a:cubicBezTo>
                  <a:cubicBezTo>
                    <a:pt x="111" y="230"/>
                    <a:pt x="170" y="252"/>
                    <a:pt x="230" y="252"/>
                  </a:cubicBezTo>
                  <a:cubicBezTo>
                    <a:pt x="238" y="252"/>
                    <a:pt x="246" y="247"/>
                    <a:pt x="249" y="239"/>
                  </a:cubicBezTo>
                  <a:cubicBezTo>
                    <a:pt x="252" y="231"/>
                    <a:pt x="250" y="222"/>
                    <a:pt x="244" y="216"/>
                  </a:cubicBezTo>
                  <a:cubicBezTo>
                    <a:pt x="164" y="136"/>
                    <a:pt x="164" y="136"/>
                    <a:pt x="164" y="136"/>
                  </a:cubicBezTo>
                  <a:cubicBezTo>
                    <a:pt x="231" y="36"/>
                    <a:pt x="231" y="36"/>
                    <a:pt x="231" y="36"/>
                  </a:cubicBezTo>
                  <a:cubicBezTo>
                    <a:pt x="234" y="38"/>
                    <a:pt x="238" y="40"/>
                    <a:pt x="242" y="40"/>
                  </a:cubicBez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10760435" y="2539431"/>
              <a:ext cx="197930" cy="174974"/>
            </a:xfrm>
            <a:custGeom>
              <a:rect l="l" t="t" r="r" b="b"/>
              <a:pathLst>
                <a:path w="130" h="115">
                  <a:moveTo>
                    <a:pt x="113" y="44"/>
                  </a:moveTo>
                  <a:cubicBezTo>
                    <a:pt x="112" y="42"/>
                    <a:pt x="110" y="39"/>
                    <a:pt x="108" y="38"/>
                  </a:cubicBezTo>
                  <a:cubicBezTo>
                    <a:pt x="90" y="28"/>
                    <a:pt x="73" y="16"/>
                    <a:pt x="58" y="0"/>
                  </a:cubicBezTo>
                  <a:cubicBezTo>
                    <a:pt x="57" y="0"/>
                    <a:pt x="57" y="0"/>
                    <a:pt x="57" y="0"/>
                  </a:cubicBezTo>
                  <a:cubicBezTo>
                    <a:pt x="57" y="0"/>
                    <a:pt x="57" y="0"/>
                    <a:pt x="57" y="0"/>
                  </a:cubicBezTo>
                  <a:cubicBezTo>
                    <a:pt x="1" y="100"/>
                    <a:pt x="1" y="100"/>
                    <a:pt x="1" y="100"/>
                  </a:cubicBezTo>
                  <a:cubicBezTo>
                    <a:pt x="0" y="103"/>
                    <a:pt x="0" y="107"/>
                    <a:pt x="1" y="110"/>
                  </a:cubicBezTo>
                  <a:cubicBezTo>
                    <a:pt x="3" y="113"/>
                    <a:pt x="6" y="115"/>
                    <a:pt x="10" y="115"/>
                  </a:cubicBezTo>
                  <a:cubicBezTo>
                    <a:pt x="120" y="115"/>
                    <a:pt x="120" y="115"/>
                    <a:pt x="120" y="115"/>
                  </a:cubicBezTo>
                  <a:cubicBezTo>
                    <a:pt x="123" y="115"/>
                    <a:pt x="126" y="114"/>
                    <a:pt x="128" y="111"/>
                  </a:cubicBezTo>
                  <a:cubicBezTo>
                    <a:pt x="130" y="109"/>
                    <a:pt x="130" y="105"/>
                    <a:pt x="129" y="102"/>
                  </a:cubicBezTo>
                  <a:lnTo>
                    <a:pt x="113" y="44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TextBox 24"/>
          <p:cNvSpPr txBox="1"/>
          <p:nvPr/>
        </p:nvSpPr>
        <p:spPr>
          <a:xfrm>
            <a:off x="813478" y="2898857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327554" y="2908239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761334" y="292767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177256" y="2908239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538979" y="2908239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319130" y="3740054"/>
            <a:ext cx="1847850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714144" y="3740054"/>
            <a:ext cx="208597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147924" y="3740054"/>
            <a:ext cx="208597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危害性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563845" y="3740054"/>
            <a:ext cx="208597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9925569" y="3740054"/>
            <a:ext cx="208597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社会关注度高</a:t>
            </a:r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定义及特点</a:t>
              </a:r>
            </a:p>
          </p:txBody>
        </p:sp>
      </p:grpSp>
      <p:sp>
        <p:nvSpPr>
          <p:cNvPr id="56" name="TextBox 56"/>
          <p:cNvSpPr txBox="1"/>
          <p:nvPr/>
        </p:nvSpPr>
        <p:spPr>
          <a:xfrm>
            <a:off x="200068" y="4148223"/>
            <a:ext cx="2085975" cy="1952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学校突发事件是指在学校范围内突然发生的、不可预见的、对学校师生生命财产安全或学校正常教育教学秩序构成威胁的事件。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2714144" y="4148223"/>
            <a:ext cx="2085975" cy="1952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事件往往突然发生，难以预测。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5147924" y="4148223"/>
            <a:ext cx="2085975" cy="1952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事件可能对师生生命财产安全造成威胁。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7563845" y="4148223"/>
            <a:ext cx="2085975" cy="1952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需要立即采取应对措施，减少损失。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9925569" y="4148223"/>
            <a:ext cx="2085975" cy="1952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学校作为公共场所，突发事件容易引起社会广泛关注。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事故灾难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公共卫生事件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社会安全事件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常见类型与举例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如食物中毒、传染病疫情等。例如，学校食堂发生食物中毒事件，多名学生出现呕吐、腹泻等症状。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如火灾、交通事故、建筑物倒塌等。例如，学校实验室发生火灾，造成财产损失和人员伤亡。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如地震、洪水、台风等。例如，某学校所在地区发生地震，导致校舍损坏、人员伤亡。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如校园暴力、恐怖袭击等。例如，学校附近发生恐怖袭击事件，造成师生恐慌和伤亡。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不可抗力因素导致。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事故灾难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设备老化、管理不善、人为失误等。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发生原因及危害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250" r="3125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公共卫生事件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食品卫生问题、病毒传播等。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社会安全事件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社会矛盾激化、个人极端行为等。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发生原因及危害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94" r="1999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254" r="3025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37" r="324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突发事件可能导致师生伤亡，给家庭带来巨大痛苦。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学校设施、设备等财产可能遭受损失，影响正常教育教学秩序。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发生原因及危害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发生原因及危害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突发事件会给师生带来心理创伤和压力，需要长期恢复和治疗。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学校突发事件容易引起社会广泛关注，对学校声誉和形象造成负面影响。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预防措施与制度建设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建立全面的应急预案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明确责任分工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定期更新预案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针对不同类型的突发事件，如火灾、地震、食物中毒等，制定详细的应急处理流程和措施。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明确各部门和人员在应急预案中的职责和任务，确保在紧急情况下能够迅速响应。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根据学校实际情况和外部环境变化，定期更新和完善应急预案，确保其有效性。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完善应急预案体系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加强安全教育培训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通过课堂教育、宣传册、安全知识竞赛等方式，提高学生的安全意识和自我保护能力。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对学校教职员工进行安全教育培训，使其掌握基本的应急处理技能和知识。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通过家长会、家长学校等途径，对家长进行安全教育培训，提高其对孩子安全的关注和保护能力。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培训教职员工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开展家长培训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制定演练计划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开展实战演练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总结经验教训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定期开展演练活动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按照计划进行实战演练，模拟突发事件的发生和处理过程，检验应急预案的可行性和有效性。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对演练过程中出现的问题进行总结分析，提出改进措施和建议，不断完善应急预案和演练活动。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根据应急预案和实际情况，制定定期的演练计划，明确演练目的、时间、地点和参与人员。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应对策略与方法探讨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10" b="161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363" b="836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及时发现并报告异常情况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建立完善的监测机制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学校应建立定期巡查、学生反馈、教职工报告等多渠道的监测机制，及时发现异常情况。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明确异常情况报告流程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学校应制定明确的异常情况报告流程，包括报告对象、报告方式、报告时限等，确保异常情况能够及时上报。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加强宣传教育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学校应加强对师生员工的宣传教育，提高他们的安全意识和异常情况识别能力。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https://d.book118.com/456033023102010045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2024-09-14T02:36:06.402</cp:lastPrinted>
  <dcterms:created xsi:type="dcterms:W3CDTF">2024-09-13T18:36:06Z</dcterms:created>
  <dcterms:modified xsi:type="dcterms:W3CDTF">2024-09-13T18:36:08Z</dcterms:modified>
</cp:coreProperties>
</file>