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CAE015-7A8F-40DA-9C45-01FCEDD7BC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C1C3A2-57FD-49E4-AA61-683C04E74B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98C23D-12CA-4100-BE3F-2F97A55AEA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B1B651-BF12-4681-85D0-7762A6BBF7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A08F2E-A821-4893-8F39-7FCBD11A8E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6F0D62-BD0F-49A4-BC6A-AA466D59AA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116D57-75F8-431B-814E-B7196CB7A0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454A8C-A302-4577-88AE-F267CDCA80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262D89-5FF6-40DE-A3F4-0B774EA1BF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B37940-E474-4F84-8B31-3893723620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356FD7-DC15-43A9-9C10-C7F9B2DE4B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6100042041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跨国公司全球化经营的宏观环境《跨国公司经营与管理》课件</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汇报时间：2024-01-31</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跨国公司概述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宏观环境分析框架</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政治风险与应对策略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经济全球化与区域经济一体化趋势</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社会文化差异与跨文化管理挑战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技术创新对跨国公司影响及应对策略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法律环境挑战与合规经营要求</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总结与展望未来发展趋势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跨国公司概述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跨国公司（TNCs）定义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跨国公司是指在两个或更多国家拥有和控制生产或服务设施的企业，这些设施既可以是分公司，也可以是拥有全部或部分股权的子公司。</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跨国公司的主要特点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包括全球化战略、国际化管理、多元化市场、资源配置优化、技术创新引领等。这些特点使得跨国公司在全球范围内具有强大的竞争力和影响力。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6813" r="268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早期跨国公司</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早期的跨国公司主要以贸易和殖民活动为主，如东印度公司等。这些公司在全球范围内进行资源掠夺和市场扩张。</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759" r="2759"/>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现代跨国公司</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随着全球化的加速和科技的进步，现代跨国公司逐渐形成了以资本、技术、管理和品牌为核心的全球化经营体系。它们在国际贸易、投资、技术转移等方面发挥着越来越重要的作用。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跨国公司发展现状</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跨国公司已经成为全球经济的重要推动力量。它们在促进国际贸易、推动技术创新、提高生产效率、增加就业机会等方面做出了巨大贡献。同时，跨国公司也面临着日益复杂的全球环境和挑战，如贸易保护主义、地缘政治风险、社会责任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全球化战略</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跨国公司的全球化战略包括市场全球化、生产全球化、研发全球化和品牌全球化等。这些战略使得跨国公司能够更好地利用全球资源和市场，提高竞争力和盈利能力。</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多元化市场</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跨国公司通过多元化市场战略来降低单一市场风险，提高市场份额和盈利能力。它们在全球范围内寻求新的市场机会和增长点，以满足不断变化的消费者需求。</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资源配置优化</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跨国公司通过在全球范围内优化资源配置来提高生产效率和降低成本。它们将生产和服务设施布局在具有比较优势的国家和地区，以实现资源的最优配置和利用。</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国际化管理</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跨国公司的国际化管理涉及组织结构、人力资源、企业文化等方面。通过建立全球化的管理体系，跨国公司能够更好地适应不同国家和地区的文化差异和市场环境。</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全球化经营趋势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宏观环境分析框架</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政治稳定性</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评估目标国家政治体系的稳定性，包括政府更迭频率、政治暴力事件等。</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政府政策</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分析目标国家政府对外资的态度和政策，如税收优惠、市场准入等。</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国际关系</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考察目标国家与其他国家的关系，特别是与母国的政治经济关系。</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政治环境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分析目标国家的经济增长速度和趋势，以评估市场潜力。</a:t>
            </a:r>
            <a:endParaRPr lang="en-US" sz="1100"/>
          </a:p>
        </p:txBody>
      </p:sp>
      <p:sp>
        <p:nvSpPr>
          <p:cNvPr id="3" name="AutoShape 3"/>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121688" y="1936528"/>
            <a:ext cx="292227" cy="292227"/>
            <a:chOff x="5121688" y="1936528"/>
            <a:chExt cx="292227" cy="292227"/>
          </a:xfrm>
        </p:grpSpPr>
        <p:sp>
          <p:nvSpPr>
            <p:cNvPr id="5" name="Freeform 5"/>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r>
              <a:rPr lang="en-US" sz="1575" b="1">
                <a:solidFill>
                  <a:schemeClr val="accent1">
                    <a:alpha val="100000"/>
                  </a:schemeClr>
                </a:solidFill>
                <a:latin typeface="Microsoft Yahei"/>
                <a:ea typeface="Microsoft Yahei"/>
                <a:cs typeface="Microsoft Yahei"/>
              </a:rPr>
              <a:t>经济增长率</a:t>
            </a:r>
            <a:endParaRPr lang="en-US" sz="1100"/>
          </a:p>
        </p:txBody>
      </p:sp>
      <p:sp>
        <p:nvSpPr>
          <p:cNvPr id="12" name="AutoShape 12"/>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考察目标国家的通货膨胀水平，以了解货币价值和购买力变化。</a:t>
            </a:r>
            <a:endParaRPr lang="en-US" sz="1100"/>
          </a:p>
        </p:txBody>
      </p:sp>
      <p:sp>
        <p:nvSpPr>
          <p:cNvPr id="13" name="AutoShape 13"/>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通货膨胀率</a:t>
            </a:r>
            <a:endParaRPr lang="en-US" sz="1100"/>
          </a:p>
        </p:txBody>
      </p:sp>
      <p:sp>
        <p:nvSpPr>
          <p:cNvPr id="14" name="AutoShape 14"/>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8515255" y="1990630"/>
            <a:ext cx="292227" cy="201263"/>
            <a:chOff x="8515255" y="1990630"/>
            <a:chExt cx="292227" cy="201263"/>
          </a:xfrm>
        </p:grpSpPr>
        <p:sp>
          <p:nvSpPr>
            <p:cNvPr id="16" name="AutoShape 16"/>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6" name="AutoShape 26"/>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评估目标国家的劳动力成本，包括工资水平、劳动生产率等。</a:t>
            </a:r>
            <a:endParaRPr lang="en-US" sz="1100"/>
          </a:p>
        </p:txBody>
      </p:sp>
      <p:sp>
        <p:nvSpPr>
          <p:cNvPr id="27" name="AutoShape 27"/>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劳动力成本</a:t>
            </a:r>
            <a:endParaRPr lang="en-US" sz="1100"/>
          </a:p>
        </p:txBody>
      </p:sp>
      <p:sp>
        <p:nvSpPr>
          <p:cNvPr id="28" name="AutoShape 28"/>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endParaRPr lang="en-US" sz="1100"/>
          </a:p>
        </p:txBody>
      </p:sp>
      <p:grpSp>
        <p:nvGrpSpPr>
          <p:cNvPr id="29" name="Group 29"/>
          <p:cNvGrpSpPr/>
          <p:nvPr/>
        </p:nvGrpSpPr>
        <p:grpSpPr>
          <a:xfrm>
            <a:off x="5122640" y="4315015"/>
            <a:ext cx="290322" cy="285560"/>
            <a:chOff x="5122640" y="4315015"/>
            <a:chExt cx="290322" cy="285560"/>
          </a:xfrm>
        </p:grpSpPr>
        <p:sp>
          <p:nvSpPr>
            <p:cNvPr id="30" name="Freeform 30"/>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分析目标国家的基础设施状况，如交通、通信、能源等。</a:t>
            </a:r>
            <a:endParaRPr lang="en-US" sz="1100"/>
          </a:p>
        </p:txBody>
      </p:sp>
      <p:sp>
        <p:nvSpPr>
          <p:cNvPr id="39" name="AutoShape 39"/>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基础设施</a:t>
            </a:r>
            <a:endParaRPr lang="en-US" sz="1100"/>
          </a:p>
        </p:txBody>
      </p:sp>
      <p:sp>
        <p:nvSpPr>
          <p:cNvPr id="40" name="AutoShape 40"/>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8533542" y="4316063"/>
            <a:ext cx="282417" cy="283559"/>
            <a:chOff x="8533542" y="4316063"/>
            <a:chExt cx="282417" cy="283559"/>
          </a:xfrm>
        </p:grpSpPr>
        <p:sp>
          <p:nvSpPr>
            <p:cNvPr id="42" name="Freeform 42"/>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46" name="Picture 46"/>
          <p:cNvPicPr>
            <a:picLocks noChangeAspect="1"/>
          </p:cNvPicPr>
          <p:nvPr/>
        </p:nvPicPr>
        <p:blipFill>
          <a:blip r:embed="rId2"/>
          <a:srcRect l="3716" r="3716"/>
          <a:stretch>
            <a:fillRect/>
          </a:stretch>
        </p:blipFill>
        <p:spPr>
          <a:xfrm>
            <a:off x="706988" y="1587639"/>
            <a:ext cx="3579894" cy="3867314"/>
          </a:xfrm>
          <a:prstGeom prst="rect">
            <a:avLst/>
          </a:prstGeom>
        </p:spPr>
      </p:pic>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经济环境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了解目标国家的人口数量、年龄分布、教育水平等。</a:t>
            </a:r>
            <a:endParaRPr lang="en-US" sz="1100"/>
          </a:p>
        </p:txBody>
      </p:sp>
      <p:sp>
        <p:nvSpPr>
          <p:cNvPr id="26" name="TextBox 26"/>
          <p:cNvSpPr txBox="1"/>
          <p:nvPr/>
        </p:nvSpPr>
        <p:spPr>
          <a:xfrm>
            <a:off x="1318965" y="1393788"/>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75" b="1">
                <a:solidFill>
                  <a:schemeClr val="accent1">
                    <a:alpha val="100000"/>
                  </a:schemeClr>
                </a:solidFill>
                <a:latin typeface="Microsoft Yahei"/>
                <a:ea typeface="Microsoft Yahei"/>
                <a:cs typeface="Microsoft Yahei"/>
              </a:rPr>
              <a:t>人口结构</a:t>
            </a:r>
          </a:p>
        </p:txBody>
      </p:sp>
      <p:sp>
        <p:nvSpPr>
          <p:cNvPr id="27" name="AutoShape 27"/>
          <p:cNvSpPr/>
          <p:nvPr/>
        </p:nvSpPr>
        <p:spPr>
          <a:xfrm>
            <a:off x="1318965" y="3024253"/>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分析目标国家与母国之间的文化差异，包括语言、价值观、宗教信仰等。</a:t>
            </a:r>
            <a:endParaRPr lang="en-US" sz="1100"/>
          </a:p>
        </p:txBody>
      </p:sp>
      <p:sp>
        <p:nvSpPr>
          <p:cNvPr id="28" name="TextBox 28"/>
          <p:cNvSpPr txBox="1"/>
          <p:nvPr/>
        </p:nvSpPr>
        <p:spPr>
          <a:xfrm>
            <a:off x="1318965" y="2716014"/>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75" b="1">
                <a:solidFill>
                  <a:schemeClr val="accent1">
                    <a:alpha val="100000"/>
                  </a:schemeClr>
                </a:solidFill>
                <a:latin typeface="Microsoft Yahei"/>
                <a:ea typeface="Microsoft Yahei"/>
                <a:cs typeface="Microsoft Yahei"/>
              </a:rPr>
              <a:t>文化差异</a:t>
            </a:r>
          </a:p>
        </p:txBody>
      </p:sp>
      <p:sp>
        <p:nvSpPr>
          <p:cNvPr id="29" name="AutoShape 29"/>
          <p:cNvSpPr/>
          <p:nvPr/>
        </p:nvSpPr>
        <p:spPr>
          <a:xfrm>
            <a:off x="8016240"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考察目标国家的消费者行为、消费偏好和消费趋势。</a:t>
            </a:r>
            <a:endParaRPr lang="en-US" sz="1100"/>
          </a:p>
        </p:txBody>
      </p:sp>
      <p:sp>
        <p:nvSpPr>
          <p:cNvPr id="30" name="TextBox 30"/>
          <p:cNvSpPr txBox="1"/>
          <p:nvPr/>
        </p:nvSpPr>
        <p:spPr>
          <a:xfrm>
            <a:off x="8016240" y="1393788"/>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消费习惯</a:t>
            </a:r>
          </a:p>
        </p:txBody>
      </p:sp>
      <p:sp>
        <p:nvSpPr>
          <p:cNvPr id="31" name="AutoShape 31"/>
          <p:cNvSpPr/>
          <p:nvPr/>
        </p:nvSpPr>
        <p:spPr>
          <a:xfrm>
            <a:off x="8016240" y="3064629"/>
            <a:ext cx="2919889" cy="62108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评估目标国家的社会治安状况和社会动荡风险。</a:t>
            </a:r>
            <a:endParaRPr lang="en-US" sz="1100"/>
          </a:p>
        </p:txBody>
      </p:sp>
      <p:sp>
        <p:nvSpPr>
          <p:cNvPr id="32" name="TextBox 32"/>
          <p:cNvSpPr txBox="1"/>
          <p:nvPr/>
        </p:nvSpPr>
        <p:spPr>
          <a:xfrm>
            <a:off x="8016240" y="2727831"/>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社会稳定性</a:t>
            </a:r>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社会文化环境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技术创新水平</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了解目标国家的技术创新能力和科技发展水平。</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知识产权保护</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考察目标国家的知识产权保护制度和执法力度。</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信息技术应用</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分析目标国家在信息技术领域的普及程度和应用水平。</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环保要求</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了解目标国家对环保的重视程度和相关法规要求。</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技术环境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989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8971" y="2499066"/>
            <a:ext cx="2092425"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01</a:t>
            </a:r>
            <a:endParaRPr lang="en-US" sz="1100"/>
          </a:p>
        </p:txBody>
      </p:sp>
      <p:sp>
        <p:nvSpPr>
          <p:cNvPr id="4" name="AutoShape 4"/>
          <p:cNvSpPr/>
          <p:nvPr/>
        </p:nvSpPr>
        <p:spPr>
          <a:xfrm>
            <a:off x="3614704"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14704"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02</a:t>
            </a:r>
            <a:endParaRPr lang="en-US" sz="1100"/>
          </a:p>
        </p:txBody>
      </p:sp>
      <p:sp>
        <p:nvSpPr>
          <p:cNvPr id="6" name="AutoShape 6"/>
          <p:cNvSpPr/>
          <p:nvPr/>
        </p:nvSpPr>
        <p:spPr>
          <a:xfrm>
            <a:off x="6430437"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30437"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03</a:t>
            </a:r>
            <a:endParaRPr lang="en-US" sz="1100"/>
          </a:p>
        </p:txBody>
      </p:sp>
      <p:sp>
        <p:nvSpPr>
          <p:cNvPr id="8" name="AutoShape 8"/>
          <p:cNvSpPr/>
          <p:nvPr/>
        </p:nvSpPr>
        <p:spPr>
          <a:xfrm>
            <a:off x="92461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246171"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04</a:t>
            </a:r>
            <a:endParaRPr lang="en-US" sz="1100"/>
          </a:p>
        </p:txBody>
      </p:sp>
      <p:sp>
        <p:nvSpPr>
          <p:cNvPr id="10" name="AutoShape 10"/>
          <p:cNvSpPr/>
          <p:nvPr/>
        </p:nvSpPr>
        <p:spPr>
          <a:xfrm>
            <a:off x="704340"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了解目标国家的法律体系、法律制度和司法公正性。</a:t>
            </a:r>
            <a:endParaRPr lang="en-US" sz="1100"/>
          </a:p>
        </p:txBody>
      </p:sp>
      <p:sp>
        <p:nvSpPr>
          <p:cNvPr id="11" name="TextBox 11"/>
          <p:cNvSpPr txBox="1"/>
          <p:nvPr/>
        </p:nvSpPr>
        <p:spPr>
          <a:xfrm>
            <a:off x="704340"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法律体系</a:t>
            </a:r>
          </a:p>
        </p:txBody>
      </p:sp>
      <p:sp>
        <p:nvSpPr>
          <p:cNvPr id="12" name="AutoShape 12"/>
          <p:cNvSpPr/>
          <p:nvPr/>
        </p:nvSpPr>
        <p:spPr>
          <a:xfrm>
            <a:off x="3510548"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考察目标国家对外资企业的法律限制和优惠政策。</a:t>
            </a:r>
            <a:endParaRPr lang="en-US" sz="1100"/>
          </a:p>
        </p:txBody>
      </p:sp>
      <p:sp>
        <p:nvSpPr>
          <p:cNvPr id="13" name="TextBox 13"/>
          <p:cNvSpPr txBox="1"/>
          <p:nvPr/>
        </p:nvSpPr>
        <p:spPr>
          <a:xfrm>
            <a:off x="3510548"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外资法规</a:t>
            </a:r>
          </a:p>
        </p:txBody>
      </p:sp>
      <p:sp>
        <p:nvSpPr>
          <p:cNvPr id="14" name="AutoShape 14"/>
          <p:cNvSpPr/>
          <p:nvPr/>
        </p:nvSpPr>
        <p:spPr>
          <a:xfrm>
            <a:off x="6430437"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分析目标国家的税收制度、税收优惠政策及税收征管方式。</a:t>
            </a:r>
            <a:endParaRPr lang="en-US" sz="1100"/>
          </a:p>
        </p:txBody>
      </p:sp>
      <p:sp>
        <p:nvSpPr>
          <p:cNvPr id="15" name="TextBox 15"/>
          <p:cNvSpPr txBox="1"/>
          <p:nvPr/>
        </p:nvSpPr>
        <p:spPr>
          <a:xfrm>
            <a:off x="6430437"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税收法规</a:t>
            </a:r>
          </a:p>
        </p:txBody>
      </p:sp>
      <p:sp>
        <p:nvSpPr>
          <p:cNvPr id="16" name="AutoShape 16"/>
          <p:cNvSpPr/>
          <p:nvPr/>
        </p:nvSpPr>
        <p:spPr>
          <a:xfrm>
            <a:off x="9246171"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了解目标国家的劳动法规、劳动合同制度和劳动争议处理方式。</a:t>
            </a:r>
            <a:endParaRPr lang="en-US" sz="1100"/>
          </a:p>
        </p:txBody>
      </p:sp>
      <p:sp>
        <p:nvSpPr>
          <p:cNvPr id="17" name="TextBox 17"/>
          <p:cNvSpPr txBox="1"/>
          <p:nvPr/>
        </p:nvSpPr>
        <p:spPr>
          <a:xfrm>
            <a:off x="9246171"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劳动法规</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法律环境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政治风险与应对策略</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政治风险类型</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评估方法</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包括政权更迭、政策变化、社会动荡、战争等。</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通过政治稳定性评估、政策连续性评估、社会风险评估等方法，对目标国家的政治风险进行全面评估。</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政治风险类型及评估方法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通过在不同国家和地区开展业务，降低对单一市场的依赖，减少政治风险对企业的影响。</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多元化经营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建立风险预警机制</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与当地政府建立良好关系</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投保政治风险保险</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及时关注目标国家的政治动态，建立风险预警机制，以便在政治风险发生时迅速做出反应。</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积极与当地政府沟通合作，争取政策支持，降低政治风险。</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通过购买政治风险保险，将部分政治风险转移给保险公司，减少企业损失。</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应对策略与措施</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某跨国公司在面临目标国家政权更迭时，通过及时调整经营策略，与新政府建立良好关系，成功避免了政治风险对企业的影响。</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案例一</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某跨国公司在遭遇目标国家政策变化时，利用自身强大的游说能力，成功影响了政策制定过程，维护了企业的利益。</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案例二</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某跨国公司在面临社会动荡时，通过积极履行社会责任、支持当地公益事业等方式，赢得了当地民众和政府的好感，降低了政治风险。</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案例三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案例分析：成功应对政治风险的企业</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经济全球化与区域经济一体化趋势</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https://d.book118.com/456100042041010052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2024-09-18T11:15:52.929</cp:lastPrinted>
  <dcterms:created xsi:type="dcterms:W3CDTF">2024-09-18T03:15:52Z</dcterms:created>
  <dcterms:modified xsi:type="dcterms:W3CDTF">2024-09-18T03:15:55Z</dcterms:modified>
</cp:coreProperties>
</file>