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66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9FBC96-94A8-4A10-98DF-9EE7195EE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30BC78-A160-4C14-B0D5-8FCF8BB90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7B2567-C355-4666-87D3-295FEE91E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B0D57A-265B-4931-ACE6-695CE3BA0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1F86D1-E736-46DD-9317-D4D5E95572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F882A0-C63D-47CE-B53A-3CDABC5521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DF0DF2-54F8-46A5-A446-91257CD616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518E42-B98A-4EB0-A2E8-FB3FC373D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5CA82C-AFA8-4878-8138-41136BFC2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8AFF1-7319-4EDC-AF0E-A7A8BC8AE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C4BA7-C245-45BF-8DFA-A12304E31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6655" r:id="rId2"/>
    <p:sldLayoutId id="2147496656" r:id="rId3"/>
    <p:sldLayoutId id="2147496657" r:id="rId4"/>
    <p:sldLayoutId id="2147496658" r:id="rId5"/>
    <p:sldLayoutId id="2147496659" r:id="rId6"/>
    <p:sldLayoutId id="2147496660" r:id="rId7"/>
    <p:sldLayoutId id="2147496661" r:id="rId8"/>
    <p:sldLayoutId id="2147496662" r:id="rId9"/>
    <p:sldLayoutId id="2147496663" r:id="rId10"/>
    <p:sldLayoutId id="2147496664"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18" Type="http://schemas.openxmlformats.org/officeDocument/2006/relationships/tags" Target="../tags/tag178.xml" /><Relationship Id="rId19" Type="http://schemas.openxmlformats.org/officeDocument/2006/relationships/tags" Target="../tags/tag179.xml" /><Relationship Id="rId2" Type="http://schemas.openxmlformats.org/officeDocument/2006/relationships/tags" Target="../tags/tag162.xml" /><Relationship Id="rId20" Type="http://schemas.openxmlformats.org/officeDocument/2006/relationships/tags" Target="../tags/tag180.xml" /><Relationship Id="rId21" Type="http://schemas.openxmlformats.org/officeDocument/2006/relationships/tags" Target="../tags/tag181.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14" Type="http://schemas.openxmlformats.org/officeDocument/2006/relationships/tags" Target="../tags/tag217.xml" /><Relationship Id="rId15" Type="http://schemas.openxmlformats.org/officeDocument/2006/relationships/tags" Target="../tags/tag218.xml" /><Relationship Id="rId16" Type="http://schemas.openxmlformats.org/officeDocument/2006/relationships/tags" Target="../tags/tag219.xml" /><Relationship Id="rId17" Type="http://schemas.openxmlformats.org/officeDocument/2006/relationships/tags" Target="../tags/tag220.xml" /><Relationship Id="rId18" Type="http://schemas.openxmlformats.org/officeDocument/2006/relationships/tags" Target="../tags/tag221.xml" /><Relationship Id="rId19" Type="http://schemas.openxmlformats.org/officeDocument/2006/relationships/tags" Target="../tags/tag222.xml" /><Relationship Id="rId2" Type="http://schemas.openxmlformats.org/officeDocument/2006/relationships/tags" Target="../tags/tag205.xml" /><Relationship Id="rId20" Type="http://schemas.openxmlformats.org/officeDocument/2006/relationships/tags" Target="../tags/tag223.xml" /><Relationship Id="rId21" Type="http://schemas.openxmlformats.org/officeDocument/2006/relationships/tags" Target="../tags/tag224.xml" /><Relationship Id="rId22" Type="http://schemas.openxmlformats.org/officeDocument/2006/relationships/tags" Target="../tags/tag225.xml" /><Relationship Id="rId23" Type="http://schemas.openxmlformats.org/officeDocument/2006/relationships/tags" Target="../tags/tag226.xml" /><Relationship Id="rId24" Type="http://schemas.openxmlformats.org/officeDocument/2006/relationships/tags" Target="../tags/tag227.xml" /><Relationship Id="rId25" Type="http://schemas.openxmlformats.org/officeDocument/2006/relationships/tags" Target="../tags/tag228.xml" /><Relationship Id="rId26" Type="http://schemas.openxmlformats.org/officeDocument/2006/relationships/tags" Target="../tags/tag229.xml" /><Relationship Id="rId27" Type="http://schemas.openxmlformats.org/officeDocument/2006/relationships/tags" Target="../tags/tag230.xml" /><Relationship Id="rId28" Type="http://schemas.openxmlformats.org/officeDocument/2006/relationships/tags" Target="../tags/tag231.xml" /><Relationship Id="rId29" Type="http://schemas.openxmlformats.org/officeDocument/2006/relationships/tags" Target="../tags/tag232.xml" /><Relationship Id="rId3" Type="http://schemas.openxmlformats.org/officeDocument/2006/relationships/tags" Target="../tags/tag206.xml" /><Relationship Id="rId30" Type="http://schemas.openxmlformats.org/officeDocument/2006/relationships/tags" Target="../tags/tag233.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13204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normAutofit fontScale="90000"/>
          </a:bodyPr>
          <a:lstStyle/>
          <a:p>
            <a:r>
              <a:rPr lang="zh-CN" altLang="en-US"/>
              <a:t>新视野大学英语第三版第一册unit 7 Section </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新视野大学英语第三版第一册unit 7 Section 的概述</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新视野大学英语第三版第一册unit 7 Section 的教学过程设计</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新视野大学英语第三版第一册unit 7 Section 的教学评价与反馈</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新视野大学英语第三版第一册unit 7 Section 的教学重点与难点</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新视野大学英语第三版第一册unit 7 Section 的教学方法</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normAutofit/>
          </a:bodyPr>
          <a:lstStyle/>
          <a:p>
            <a:r>
              <a:rPr lang="zh-CN" altLang="en-US"/>
              <a:t>新视野大学英语第三版第一册unit 7 Section 的概述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主题介绍</a:t>
            </a:r>
            <a:endParaRPr lang="zh-CN" altLang="en-US"/>
          </a:p>
        </p:txBody>
      </p:sp>
      <p:sp>
        <p:nvSpPr>
          <p:cNvPr id="104906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文章通过分析媒体如何影响我们的认知和价值观帮助读者更好地理解媒体的作用和影响。</a:t>
            </a:r>
            <a:endParaRPr lang="zh-CN" altLang="en-US" sz="2400">
              <a:latin typeface="+mn-ea"/>
              <a:ea typeface="+mn-ea"/>
            </a:endParaRPr>
          </a:p>
        </p:txBody>
      </p:sp>
      <p:sp>
        <p:nvSpPr>
          <p:cNvPr id="104908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该单元还提供了相关的词汇和表达方式以帮助读者更好地理解和运用英语进行讨论和交流。</a:t>
            </a:r>
            <a:endParaRPr lang="zh-CN" altLang="en-US" sz="2400">
              <a:latin typeface="+mn-ea"/>
              <a:ea typeface="+mn-ea"/>
            </a:endParaRPr>
          </a:p>
        </p:txBody>
      </p:sp>
      <p:sp>
        <p:nvSpPr>
          <p:cNvPr id="104908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新视野大学英语第三版第一册unit 7 Section 的主题是"The Role of the Mss Medi in Shping Our Ides"。</a:t>
            </a:r>
            <a:endParaRPr lang="zh-CN" altLang="en-US" sz="2400">
              <a:latin typeface="+mn-ea"/>
              <a:ea typeface="+mn-ea"/>
            </a:endParaRPr>
          </a:p>
        </p:txBody>
      </p:sp>
      <p:sp>
        <p:nvSpPr>
          <p:cNvPr id="104908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该单元主要探讨了大众媒体在塑造我们的思想观念方面的作用。</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教学目标</a:t>
            </a:r>
            <a:endParaRPr lang="zh-CN" altLang="en-US"/>
          </a:p>
        </p:txBody>
      </p:sp>
      <p:sp>
        <p:nvSpPr>
          <p:cNvPr id="104913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3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4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4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4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培养英语口语表达和交际能力提高口语流利度和准确性。</a:t>
            </a:r>
            <a:endParaRPr lang="zh-CN" altLang="en-US" sz="2400">
              <a:latin typeface="+mn-ea"/>
              <a:ea typeface="+mn-ea"/>
            </a:endParaRPr>
          </a:p>
        </p:txBody>
      </p:sp>
      <p:sp>
        <p:nvSpPr>
          <p:cNvPr id="104915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培养英语写作能力掌握写作技巧和规范。</a:t>
            </a:r>
            <a:endParaRPr lang="zh-CN" altLang="en-US" sz="2400">
              <a:latin typeface="+mn-ea"/>
              <a:ea typeface="+mn-ea"/>
            </a:endParaRPr>
          </a:p>
        </p:txBody>
      </p:sp>
      <p:sp>
        <p:nvSpPr>
          <p:cNvPr id="104915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掌握本单元的词汇和短语理解并运用所学语法知识。</a:t>
            </a:r>
            <a:endParaRPr lang="zh-CN" altLang="en-US" sz="2400">
              <a:latin typeface="+mn-ea"/>
              <a:ea typeface="+mn-ea"/>
            </a:endParaRPr>
          </a:p>
        </p:txBody>
      </p:sp>
      <p:sp>
        <p:nvSpPr>
          <p:cNvPr id="104915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提高阅读理解能力和阅读技巧掌握阅读策略和技巧。</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4" name="标题 2"/>
          <p:cNvSpPr>
            <a:spLocks noGrp="1"/>
          </p:cNvSpPr>
          <p:nvPr>
            <p:ph type="title" idx="1"/>
          </p:nvPr>
        </p:nvSpPr>
        <p:spPr/>
        <p:txBody>
          <a:bodyPr/>
          <a:lstStyle/>
          <a:p>
            <a:r>
              <a:rPr lang="zh-CN" altLang="en-US"/>
              <a:t>教学内容</a:t>
            </a:r>
            <a:endParaRPr lang="zh-CN" altLang="en-US"/>
          </a:p>
        </p:txBody>
      </p:sp>
      <p:sp>
        <p:nvSpPr>
          <p:cNvPr id="104920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教学目标：培养学生英语听说读写能力提高英语应用能力</a:t>
            </a:r>
            <a:endParaRPr lang="zh-CN" altLang="en-US" sz="1200" spc="150">
              <a:solidFill>
                <a:schemeClr val="tx1">
                  <a:lumMod val="65000"/>
                  <a:lumOff val="35000"/>
                </a:schemeClr>
              </a:solidFill>
              <a:latin typeface="+mn-ea"/>
              <a:sym typeface="+mn-ea"/>
            </a:endParaRPr>
          </a:p>
        </p:txBody>
      </p:sp>
      <p:sp>
        <p:nvSpPr>
          <p:cNvPr id="104920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教学内容：以实际应用为核心注重听说训练强调语言实践</a:t>
            </a:r>
            <a:endParaRPr lang="zh-CN" altLang="en-US" sz="1200" spc="150">
              <a:solidFill>
                <a:schemeClr val="tx1">
                  <a:lumMod val="65000"/>
                  <a:lumOff val="35000"/>
                </a:schemeClr>
              </a:solidFill>
              <a:latin typeface="+mn-ea"/>
              <a:sym typeface="+mn-ea"/>
            </a:endParaRPr>
          </a:p>
        </p:txBody>
      </p:sp>
      <p:sp>
        <p:nvSpPr>
          <p:cNvPr id="104921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教学方法：采用任务型教学法通过多种教学活动提高学生的英语交际能力</a:t>
            </a:r>
            <a:endParaRPr lang="zh-CN" altLang="en-US" sz="1200" spc="150">
              <a:solidFill>
                <a:schemeClr val="tx1">
                  <a:lumMod val="65000"/>
                  <a:lumOff val="35000"/>
                </a:schemeClr>
              </a:solidFill>
              <a:latin typeface="+mn-ea"/>
              <a:sym typeface="+mn-ea"/>
            </a:endParaRPr>
          </a:p>
        </p:txBody>
      </p:sp>
      <p:sp>
        <p:nvSpPr>
          <p:cNvPr id="104921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教学资源：利用多媒体和网络资源提供丰富的学习材料和实践机会</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8"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60" name="标题 4"/>
          <p:cNvSpPr>
            <a:spLocks noGrp="1"/>
          </p:cNvSpPr>
          <p:nvPr>
            <p:ph type="title" idx="1"/>
            <p:custDataLst>
              <p:tags r:id="rId3"/>
            </p:custDataLst>
          </p:nvPr>
        </p:nvSpPr>
        <p:spPr/>
        <p:txBody>
          <a:bodyPr>
            <a:normAutofit fontScale="96250"/>
          </a:bodyPr>
          <a:lstStyle/>
          <a:p>
            <a:r>
              <a:rPr lang="zh-CN" altLang="en-US"/>
              <a:t>新视野大学英语第三版第一册unit 7 Section 的教学重点与难点</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4" name="标题 2"/>
          <p:cNvSpPr>
            <a:spLocks noGrp="1"/>
          </p:cNvSpPr>
          <p:nvPr>
            <p:ph type="title" idx="1"/>
          </p:nvPr>
        </p:nvSpPr>
        <p:spPr/>
        <p:txBody>
          <a:bodyPr/>
          <a:lstStyle/>
          <a:p>
            <a:r>
              <a:rPr lang="zh-CN" altLang="en-US"/>
              <a:t>重点词汇和表达</a:t>
            </a:r>
            <a:endParaRPr lang="zh-CN" altLang="en-US"/>
          </a:p>
        </p:txBody>
      </p:sp>
      <p:sp>
        <p:nvSpPr>
          <p:cNvPr id="104931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18"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20"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掌握课文中的重点词汇和表达如“be fmilir with”“be confident in”“be cpble of”等。</a:t>
            </a:r>
            <a:endParaRPr lang="zh-CN" altLang="en-US">
              <a:solidFill>
                <a:schemeClr val="tx1">
                  <a:lumMod val="65000"/>
                  <a:lumOff val="35000"/>
                </a:schemeClr>
              </a:solidFill>
              <a:latin typeface="+中文正文" charset="0"/>
            </a:endParaRPr>
          </a:p>
        </p:txBody>
      </p:sp>
      <p:sp>
        <p:nvSpPr>
          <p:cNvPr id="1049322"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24"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26"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28"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理解课文中出现的复杂句型和语法结构如“It is+形容词+ do sth”“There is no+名词+in doing sth”等。</a:t>
            </a:r>
            <a:endParaRPr lang="zh-CN" altLang="en-US">
              <a:solidFill>
                <a:schemeClr val="tx1">
                  <a:lumMod val="65000"/>
                  <a:lumOff val="35000"/>
                </a:schemeClr>
              </a:solidFill>
              <a:latin typeface="+中文正文" charset="0"/>
            </a:endParaRPr>
          </a:p>
        </p:txBody>
      </p:sp>
      <p:sp>
        <p:nvSpPr>
          <p:cNvPr id="104933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3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34"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36"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掌握课文中的重点短语和固定搭配如“mke sense”“keep up with”“ctch up with”等。</a:t>
            </a:r>
            <a:endParaRPr lang="zh-CN" altLang="en-US">
              <a:solidFill>
                <a:schemeClr val="tx1">
                  <a:lumMod val="65000"/>
                  <a:lumOff val="35000"/>
                </a:schemeClr>
              </a:solidFill>
              <a:latin typeface="+中文正文" charset="0"/>
            </a:endParaRPr>
          </a:p>
        </p:txBody>
      </p:sp>
      <p:sp>
        <p:nvSpPr>
          <p:cNvPr id="1049338"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40"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42"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44"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能够运用所学词汇和表达进行口头和书面表达提高英语应用能力。</a:t>
            </a:r>
            <a:endParaRPr lang="zh-CN" altLang="en-US">
              <a:solidFill>
                <a:schemeClr val="tx1">
                  <a:lumMod val="65000"/>
                  <a:lumOff val="35000"/>
                </a:schemeClr>
              </a:solidFill>
              <a:latin typeface="+中文正文" charset="0"/>
            </a:endParaRPr>
          </a:p>
        </p:txBody>
      </p:sp>
      <p:sp>
        <p:nvSpPr>
          <p:cNvPr id="1049346"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92" name="标题 2"/>
          <p:cNvSpPr>
            <a:spLocks noGrp="1"/>
          </p:cNvSpPr>
          <p:nvPr>
            <p:ph type="title" idx="1"/>
          </p:nvPr>
        </p:nvSpPr>
        <p:spPr/>
        <p:txBody>
          <a:bodyPr/>
          <a:lstStyle/>
          <a:p>
            <a:r>
              <a:rPr lang="zh-CN" altLang="en-US"/>
              <a:t>语法和句型</a:t>
            </a:r>
            <a:endParaRPr lang="zh-CN" altLang="en-US"/>
          </a:p>
        </p:txBody>
      </p:sp>
      <p:sp>
        <p:nvSpPr>
          <p:cNvPr id="104939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9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9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理解并运用本单元的常用句型</a:t>
            </a:r>
            <a:endParaRPr lang="zh-CN" altLang="en-US" sz="1400" spc="150">
              <a:solidFill>
                <a:schemeClr val="tx1"/>
              </a:solidFill>
              <a:effectLst/>
              <a:latin typeface="+mn-ea"/>
              <a:sym typeface="+mn-ea"/>
            </a:endParaRPr>
          </a:p>
        </p:txBody>
      </p:sp>
      <p:sp>
        <p:nvSpPr>
          <p:cNvPr id="104940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掌握本单元出现的重点语法结构</a:t>
            </a:r>
            <a:endParaRPr lang="zh-CN" altLang="en-US" sz="1400" spc="150">
              <a:solidFill>
                <a:schemeClr val="tx1"/>
              </a:solidFill>
              <a:effectLst/>
              <a:latin typeface="+mn-ea"/>
              <a:sym typeface="+mn-ea"/>
            </a:endParaRPr>
          </a:p>
        </p:txBody>
      </p:sp>
      <p:sp>
        <p:nvSpPr>
          <p:cNvPr id="104940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理解并运用本单元的复杂句型</a:t>
            </a:r>
            <a:endParaRPr lang="zh-CN" altLang="en-US" sz="1400" spc="150">
              <a:solidFill>
                <a:schemeClr val="tx1"/>
              </a:solidFill>
              <a:effectLst/>
              <a:latin typeface="+mn-ea"/>
              <a:sym typeface="+mn-ea"/>
            </a:endParaRPr>
          </a:p>
        </p:txBody>
      </p:sp>
      <p:sp>
        <p:nvSpPr>
          <p:cNvPr id="104940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掌握本单元的词汇和短语</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54" name="标题 2"/>
          <p:cNvSpPr>
            <a:spLocks noGrp="1"/>
          </p:cNvSpPr>
          <p:nvPr>
            <p:ph type="title" idx="1"/>
          </p:nvPr>
        </p:nvSpPr>
        <p:spPr/>
        <p:txBody>
          <a:bodyPr/>
          <a:lstStyle/>
          <a:p>
            <a:r>
              <a:rPr lang="zh-CN" altLang="en-US"/>
              <a:t>文化背景和语言应用</a:t>
            </a:r>
            <a:endParaRPr lang="zh-CN" altLang="en-US"/>
          </a:p>
        </p:txBody>
      </p:sp>
      <p:sp>
        <p:nvSpPr>
          <p:cNvPr id="104945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5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文化背景：介绍文章所涉及的文化背景和相关知识帮助学生更好地理解文章内容。</a:t>
            </a:r>
            <a:endParaRPr lang="zh-CN" altLang="en-US" sz="2000" spc="150">
              <a:solidFill>
                <a:schemeClr val="tx1">
                  <a:lumMod val="85000"/>
                  <a:lumOff val="15000"/>
                </a:schemeClr>
              </a:solidFill>
              <a:latin typeface="+mn-ea"/>
              <a:sym typeface="+mn-ea"/>
            </a:endParaRPr>
          </a:p>
        </p:txBody>
      </p:sp>
      <p:sp>
        <p:nvSpPr>
          <p:cNvPr id="104946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语言应用：重点讲解文章中的语言点和句型提高学生的语言应用能力。</a:t>
            </a:r>
            <a:endParaRPr lang="zh-CN" altLang="en-US" sz="2000" spc="150">
              <a:solidFill>
                <a:schemeClr val="tx1">
                  <a:lumMod val="85000"/>
                  <a:lumOff val="15000"/>
                </a:schemeClr>
              </a:solidFill>
              <a:latin typeface="+mn-ea"/>
              <a:sym typeface="+mn-ea"/>
            </a:endParaRPr>
          </a:p>
        </p:txBody>
      </p:sp>
      <p:sp>
        <p:nvSpPr>
          <p:cNvPr id="104946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词汇和语法：对文章中的重点词汇和语法进行讲解帮助学生掌握相关语言知识。</a:t>
            </a:r>
            <a:endParaRPr lang="zh-CN" altLang="en-US" sz="2000" spc="150">
              <a:solidFill>
                <a:schemeClr val="tx1">
                  <a:lumMod val="85000"/>
                  <a:lumOff val="15000"/>
                </a:schemeClr>
              </a:solidFill>
              <a:latin typeface="+mn-ea"/>
              <a:sym typeface="+mn-ea"/>
            </a:endParaRPr>
          </a:p>
        </p:txBody>
      </p:sp>
      <p:sp>
        <p:nvSpPr>
          <p:cNvPr id="104947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阅读理解：通过阅读理解练习提高学生的阅读能力和阅读技巧。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24"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526" name="标题 4"/>
          <p:cNvSpPr>
            <a:spLocks noGrp="1"/>
          </p:cNvSpPr>
          <p:nvPr>
            <p:ph type="title" idx="1"/>
            <p:custDataLst>
              <p:tags r:id="rId3"/>
            </p:custDataLst>
          </p:nvPr>
        </p:nvSpPr>
        <p:spPr/>
        <p:txBody>
          <a:bodyPr>
            <a:normAutofit fontScale="96250"/>
          </a:bodyPr>
          <a:lstStyle/>
          <a:p>
            <a:r>
              <a:rPr lang="zh-CN" altLang="en-US"/>
              <a:t>新视野大学英语第三版第一册unit 7 Section 的教学方法</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80" name="标题 2"/>
          <p:cNvSpPr>
            <a:spLocks noGrp="1"/>
          </p:cNvSpPr>
          <p:nvPr>
            <p:ph type="title" idx="1"/>
          </p:nvPr>
        </p:nvSpPr>
        <p:spPr/>
        <p:txBody>
          <a:bodyPr/>
          <a:lstStyle/>
          <a:p>
            <a:r>
              <a:rPr lang="zh-CN" altLang="en-US"/>
              <a:t>激活学生的前知</a:t>
            </a:r>
            <a:endParaRPr lang="zh-CN" altLang="en-US"/>
          </a:p>
        </p:txBody>
      </p:sp>
      <p:sp>
        <p:nvSpPr>
          <p:cNvPr id="104958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8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8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8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9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9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9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9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9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3"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0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0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0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5"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0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7"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0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9"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1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1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1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1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利用学生已有的知识和经验引导他们进入新话题。</a:t>
            </a:r>
            <a:endParaRPr lang="zh-CN" altLang="en-US" sz="1200" spc="150">
              <a:solidFill>
                <a:schemeClr val="tx1">
                  <a:lumMod val="65000"/>
                  <a:lumOff val="35000"/>
                </a:schemeClr>
              </a:solidFill>
              <a:latin typeface="+mn-ea"/>
              <a:sym typeface="+mn-ea"/>
            </a:endParaRPr>
          </a:p>
        </p:txBody>
      </p:sp>
      <p:sp>
        <p:nvSpPr>
          <p:cNvPr id="104962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利用多媒体和网络资源提供多样化的学习材料。</a:t>
            </a:r>
            <a:endParaRPr lang="zh-CN" altLang="en-US" sz="1200" spc="150">
              <a:solidFill>
                <a:schemeClr val="tx1">
                  <a:lumMod val="65000"/>
                  <a:lumOff val="35000"/>
                </a:schemeClr>
              </a:solidFill>
              <a:latin typeface="+mn-ea"/>
              <a:sym typeface="+mn-ea"/>
            </a:endParaRPr>
          </a:p>
        </p:txBody>
      </p:sp>
      <p:sp>
        <p:nvSpPr>
          <p:cNvPr id="104962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提供相关背景信息帮助学生建立新旧知识的联系。</a:t>
            </a:r>
            <a:endParaRPr lang="zh-CN" altLang="en-US" sz="1200" spc="150">
              <a:solidFill>
                <a:schemeClr val="tx1">
                  <a:lumMod val="65000"/>
                  <a:lumOff val="35000"/>
                </a:schemeClr>
              </a:solidFill>
              <a:latin typeface="+mn-ea"/>
              <a:sym typeface="+mn-ea"/>
            </a:endParaRPr>
          </a:p>
        </p:txBody>
      </p:sp>
      <p:sp>
        <p:nvSpPr>
          <p:cNvPr id="104962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设计激活思维的问题激发学生的思考和参与。</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https://d.book118.com/456113204224010043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4.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Calibri Light</vt:lpstr>
      <vt:lpstr>+中文正文</vt:lpstr>
      <vt:lpstr>Office Theme</vt:lpstr>
      <vt:lpstr>新视野大学英语第三版第一册unit 7 Section </vt:lpstr>
      <vt:lpstr>目录</vt:lpstr>
      <vt:lpstr>单击添加章节标题</vt:lpstr>
      <vt:lpstr>新视野大学英语第三版第一册unit 7 Section 的概述</vt:lpstr>
      <vt:lpstr>主题介绍</vt:lpstr>
      <vt:lpstr>教学目标</vt:lpstr>
      <vt:lpstr>教学内容</vt:lpstr>
      <vt:lpstr>新视野大学英语第三版第一册unit 7 Section 的教学重点与难点</vt:lpstr>
      <vt:lpstr>重点词汇和表达</vt:lpstr>
      <vt:lpstr>语法和句型</vt:lpstr>
      <vt:lpstr>文化背景和语言应用</vt:lpstr>
      <vt:lpstr>新视野大学英语第三版第一册unit 7 Section 的教学方法</vt:lpstr>
      <vt:lpstr>激活学生的前知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2024-09-11T22:58:17.734</cp:lastPrinted>
  <dcterms:created xsi:type="dcterms:W3CDTF">2024-09-11T14:58:17Z</dcterms:created>
  <dcterms:modified xsi:type="dcterms:W3CDTF">2024-09-11T14:58:19Z</dcterms:modified>
</cp:coreProperties>
</file>