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004FDA-DA2A-4929-A3B9-1F2E943B9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4D6A8-1249-41E1-857C-ED21A46734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DE19C3-A4C9-4E7C-B0AB-D7D3C5D39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148819-AD2D-43D2-9001-662745026C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DB695C-872C-4791-8E0C-1D8580D659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44E2B6-E348-4C61-8C18-2060723BFB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963CA1-ED3D-447E-B84F-13A2803A8D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169D28-6398-42E2-90CD-C7CE91976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17A367-FD53-43B3-A2C4-44BEF29EB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E48F7-D57D-41B9-ADFC-D635AECB8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5E7FD-DDCB-4B80-AEBB-6BFA47F20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22005011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绿色金融与可持续发展风险评估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绿色金融与可持续发展关系
 风险评估内涵与意义
 绿色金融风险类型识别
 可持续发展风险评估指标
 绿色金融与可持续发展相关性
 风险评估方法与模型构建
 风险评估结果应用与决策
 绿色金融与可持续发展协调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绿色金融与可持续发展关系</a:t>
            </a:r>
          </a:p>
        </p:txBody>
      </p:sp>
      <p:sp>
        <p:nvSpPr>
          <p:cNvPr id="3" name="Subtitle 2"/>
          <p:cNvSpPr>
            <a:spLocks noGrp="1"/>
          </p:cNvSpPr>
          <p:nvPr>
            <p:ph type="subTitle" idx="1"/>
          </p:nvPr>
        </p:nvSpPr>
        <p:spPr/>
        <p:txBody>
          <a:bodyPr/>
          <a:lstStyle/>
          <a:p>
            <a:r>
              <a:t>绿色金融与可持续发展风险评估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绿色金融与可持续发展关系</a:t>
            </a:r>
          </a:p>
        </p:txBody>
      </p:sp>
      <p:sp>
        <p:nvSpPr>
          <p:cNvPr id="3" name="Text Placeholder 2"/>
          <p:cNvSpPr>
            <a:spLocks noGrp="1"/>
          </p:cNvSpPr>
          <p:nvPr>
            <p:ph type="body" idx="1"/>
          </p:nvPr>
        </p:nvSpPr>
        <p:spPr/>
        <p:txBody>
          <a:bodyPr/>
          <a:lstStyle/>
          <a:p>
            <a:r>
              <a:t>绿色金融与可持续发展的互动关系</a:t>
            </a:r>
          </a:p>
        </p:txBody>
      </p:sp>
      <p:sp>
        <p:nvSpPr>
          <p:cNvPr id="4" name="Content Placeholder 3"/>
          <p:cNvSpPr>
            <a:spLocks noGrp="1"/>
          </p:cNvSpPr>
          <p:nvPr>
            <p:ph sz="half" idx="2"/>
          </p:nvPr>
        </p:nvSpPr>
        <p:spPr/>
        <p:txBody>
          <a:bodyPr/>
          <a:lstStyle/>
          <a:p>
            <a:r>
              <a:t>1. 绿色金融为可持续发展提供资金支持：绿色金融通过提供资金支持，帮助可持续发展项目和企业实现融资需求，促进可再生能源、环境保护、清洁运输等领域的投资和发展，推动经济向绿色、低碳、循环的方向转型。</a:t>
            </a:r>
          </a:p>
          <a:p>
            <a:r>
              <a:t>2. 可持续发展推动绿色金融创新：可持续发展的需求和挑战不断推动绿色金融创新，如绿色债券、绿色信贷、绿色保险、绿色基金等金融产品和服务不断涌现，满足日益增长的绿色投资需求，促进金融体系向绿色和可持续方向发展。</a:t>
            </a:r>
          </a:p>
          <a:p>
            <a:r>
              <a:t>3. 绿色金融与可持续发展相互促进：绿色金融通过为可持续发展项目提供资金支持，帮助企业和机构降低环境风险，提高资源利用效率，从而促进经济的绿色化和可持续发展。同时，可持续发展为绿色金融提供了广阔的市场空间和投资机会，促进了绿色金融行业的增长和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绿色金融与可持续发展关系</a:t>
            </a:r>
          </a:p>
        </p:txBody>
      </p:sp>
      <p:sp>
        <p:nvSpPr>
          <p:cNvPr id="3" name="Text Placeholder 2"/>
          <p:cNvSpPr>
            <a:spLocks noGrp="1"/>
          </p:cNvSpPr>
          <p:nvPr>
            <p:ph type="body" idx="1"/>
          </p:nvPr>
        </p:nvSpPr>
        <p:spPr/>
        <p:txBody>
          <a:bodyPr/>
          <a:lstStyle/>
          <a:p>
            <a:r>
              <a:t>绿色金融与可持续发展风险管理</a:t>
            </a:r>
          </a:p>
        </p:txBody>
      </p:sp>
      <p:sp>
        <p:nvSpPr>
          <p:cNvPr id="4" name="Content Placeholder 3"/>
          <p:cNvSpPr>
            <a:spLocks noGrp="1"/>
          </p:cNvSpPr>
          <p:nvPr>
            <p:ph sz="half" idx="2"/>
          </p:nvPr>
        </p:nvSpPr>
        <p:spPr/>
        <p:txBody>
          <a:bodyPr/>
          <a:lstStyle/>
          <a:p>
            <a:r>
              <a:t>1. 环境风险：绿色金融项目和投资可能面临环境风险，如气候变化、自然灾害、环境污染等，这些风险可能导致项目收益的不确定性和投资亏损。</a:t>
            </a:r>
          </a:p>
          <a:p>
            <a:r>
              <a:t>2. 社会风险：绿色金融项目和投资可能面临社会风险，如社区反对、利益冲突、社会动荡等，这些风险可能导致项目难以顺利实施，甚至引发社会冲突。</a:t>
            </a:r>
          </a:p>
          <a:p>
            <a:r>
              <a:t>3. 经济风险：绿色金融项目和投资可能面临经济风险，如市场波动、利率变化、政策调整等，这些风险可能影响项目的财务业绩，甚至导致投资亏损。</a:t>
            </a:r>
          </a:p>
        </p:txBody>
      </p:sp>
      <p:sp>
        <p:nvSpPr>
          <p:cNvPr id="5" name="Text Placeholder 4"/>
          <p:cNvSpPr>
            <a:spLocks noGrp="1"/>
          </p:cNvSpPr>
          <p:nvPr>
            <p:ph type="body" idx="3"/>
          </p:nvPr>
        </p:nvSpPr>
        <p:spPr/>
        <p:txBody>
          <a:bodyPr/>
          <a:lstStyle/>
          <a:p>
            <a:r>
              <a:t>绿色金融与可持续发展信息披露</a:t>
            </a:r>
          </a:p>
        </p:txBody>
      </p:sp>
      <p:sp>
        <p:nvSpPr>
          <p:cNvPr id="6" name="Content Placeholder 5"/>
          <p:cNvSpPr>
            <a:spLocks noGrp="1"/>
          </p:cNvSpPr>
          <p:nvPr>
            <p:ph sz="half" idx="4"/>
          </p:nvPr>
        </p:nvSpPr>
        <p:spPr/>
        <p:txBody>
          <a:bodyPr/>
          <a:lstStyle/>
          <a:p>
            <a:r>
              <a:t>1. 信息披露的重要性：绿色金融项目和投资的信息披露对于投资者、监管机构和其他利益相关者来说非常重要，有助于评估项目的绿色绩效、环境和社会影响，做出明智的投资决策。</a:t>
            </a:r>
          </a:p>
          <a:p>
            <a:r>
              <a:t>2. 信息披露标准和框架：目前，绿色金融领域存在多种信息披露标准和框架，如绿色债券原则、绿色信贷原则、气候相关财务信息披露工作组（TCFD）框架等，这些标准和框架有助于提高绿色金融项目和投资的信息披露质量和可比性。</a:t>
            </a:r>
          </a:p>
          <a:p>
            <a:r>
              <a:t>3. 信息披露面临的挑战：绿色金融项目和投资的信息披露还面临一些挑战，如数据收集和验证的难度、披露标准的多样性、缺乏统一的监管框架等，这些挑战需要通过合作和共同努力来解决。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风险评估内涵与意义</a:t>
            </a:r>
          </a:p>
        </p:txBody>
      </p:sp>
      <p:sp>
        <p:nvSpPr>
          <p:cNvPr id="3" name="Subtitle 2"/>
          <p:cNvSpPr>
            <a:spLocks noGrp="1"/>
          </p:cNvSpPr>
          <p:nvPr>
            <p:ph type="subTitle" idx="1"/>
          </p:nvPr>
        </p:nvSpPr>
        <p:spPr/>
        <p:txBody>
          <a:bodyPr/>
          <a:lstStyle/>
          <a:p>
            <a:r>
              <a:t>绿色金融与可持续发展风险评估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风险评估内涵与意义</a:t>
            </a:r>
          </a:p>
        </p:txBody>
      </p:sp>
      <p:sp>
        <p:nvSpPr>
          <p:cNvPr id="3" name="Text Placeholder 2"/>
          <p:cNvSpPr>
            <a:spLocks noGrp="1"/>
          </p:cNvSpPr>
          <p:nvPr>
            <p:ph type="body" idx="1"/>
          </p:nvPr>
        </p:nvSpPr>
        <p:spPr/>
        <p:txBody>
          <a:bodyPr/>
          <a:lstStyle/>
          <a:p>
            <a:r>
              <a:t>风险识别</a:t>
            </a:r>
          </a:p>
        </p:txBody>
      </p:sp>
      <p:sp>
        <p:nvSpPr>
          <p:cNvPr id="4" name="Content Placeholder 3"/>
          <p:cNvSpPr>
            <a:spLocks noGrp="1"/>
          </p:cNvSpPr>
          <p:nvPr>
            <p:ph sz="half" idx="2"/>
          </p:nvPr>
        </p:nvSpPr>
        <p:spPr/>
        <p:txBody>
          <a:bodyPr/>
          <a:lstStyle/>
          <a:p>
            <a:r>
              <a:t>1. 风险识别是风险评估的首要步骤，涉及识别项目或活动可能面临的所有潜在风险，包括环境、社会和经济风险。</a:t>
            </a:r>
          </a:p>
          <a:p>
            <a:r>
              <a:t>2. 有效的风险识别需要考虑项目或活动的性质、所在地区、相关方等多种因素。</a:t>
            </a:r>
          </a:p>
          <a:p>
            <a:r>
              <a:t>3. 风险识别可以采用多种方法，常见方法包括头脑风暴、文献回顾、专家咨询等。</a:t>
            </a:r>
          </a:p>
        </p:txBody>
      </p:sp>
      <p:sp>
        <p:nvSpPr>
          <p:cNvPr id="5" name="Text Placeholder 4"/>
          <p:cNvSpPr>
            <a:spLocks noGrp="1"/>
          </p:cNvSpPr>
          <p:nvPr>
            <p:ph type="body" idx="3"/>
          </p:nvPr>
        </p:nvSpPr>
        <p:spPr/>
        <p:txBody>
          <a:bodyPr/>
          <a:lstStyle/>
          <a:p>
            <a:r>
              <a:t>风险分析</a:t>
            </a:r>
          </a:p>
        </p:txBody>
      </p:sp>
      <p:sp>
        <p:nvSpPr>
          <p:cNvPr id="6" name="Content Placeholder 5"/>
          <p:cNvSpPr>
            <a:spLocks noGrp="1"/>
          </p:cNvSpPr>
          <p:nvPr>
            <p:ph sz="half" idx="4"/>
          </p:nvPr>
        </p:nvSpPr>
        <p:spPr/>
        <p:txBody>
          <a:bodyPr/>
          <a:lstStyle/>
          <a:p>
            <a:r>
              <a:t>1. 风险分析是对识别的潜在风险进行评估，以确定其发生可能性和可能造成的影响程度。</a:t>
            </a:r>
          </a:p>
          <a:p>
            <a:r>
              <a:t>2. 风险分析通常采用定量和定性相结合的方式进行。</a:t>
            </a:r>
          </a:p>
          <a:p>
            <a:r>
              <a:t>3. 定量风险分析使用数据来评估风险发生可能性和影响程度，而定性风险分析则使用专家判断来评估风险。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风险评估内涵与意义</a:t>
            </a:r>
          </a:p>
        </p:txBody>
      </p:sp>
      <p:sp>
        <p:nvSpPr>
          <p:cNvPr id="3" name="Text Placeholder 2"/>
          <p:cNvSpPr>
            <a:spLocks noGrp="1"/>
          </p:cNvSpPr>
          <p:nvPr>
            <p:ph type="body" idx="1"/>
          </p:nvPr>
        </p:nvSpPr>
        <p:spPr/>
        <p:txBody>
          <a:bodyPr/>
          <a:lstStyle/>
          <a:p>
            <a:r>
              <a:t>风险评估</a:t>
            </a:r>
          </a:p>
        </p:txBody>
      </p:sp>
      <p:sp>
        <p:nvSpPr>
          <p:cNvPr id="4" name="Content Placeholder 3"/>
          <p:cNvSpPr>
            <a:spLocks noGrp="1"/>
          </p:cNvSpPr>
          <p:nvPr>
            <p:ph sz="half" idx="2"/>
          </p:nvPr>
        </p:nvSpPr>
        <p:spPr/>
        <p:txBody>
          <a:bodyPr/>
          <a:lstStyle/>
          <a:p>
            <a:r>
              <a:t>1. 风险评估是风险识别和风险分析的结果，是对潜在风险发生的可能性和可能造成的影响程度进行综合评估。</a:t>
            </a:r>
          </a:p>
          <a:p>
            <a:r>
              <a:t>2. 风险评估通常使用风险矩阵的方式来进行，风险矩阵将风险发生可能性和影响程度分为几个等级，并根据不同等级的组合来确定风险水平。</a:t>
            </a:r>
          </a:p>
          <a:p>
            <a:r>
              <a:t>3. 风险评估可以帮助项目或活动管理者了解项目或活动面临的风险，并采取措施来降低风险。</a:t>
            </a:r>
          </a:p>
        </p:txBody>
      </p:sp>
      <p:sp>
        <p:nvSpPr>
          <p:cNvPr id="5" name="Text Placeholder 4"/>
          <p:cNvSpPr>
            <a:spLocks noGrp="1"/>
          </p:cNvSpPr>
          <p:nvPr>
            <p:ph type="body" idx="3"/>
          </p:nvPr>
        </p:nvSpPr>
        <p:spPr/>
        <p:txBody>
          <a:bodyPr/>
          <a:lstStyle/>
          <a:p>
            <a:r>
              <a:t>风险应对</a:t>
            </a:r>
          </a:p>
        </p:txBody>
      </p:sp>
      <p:sp>
        <p:nvSpPr>
          <p:cNvPr id="6" name="Content Placeholder 5"/>
          <p:cNvSpPr>
            <a:spLocks noGrp="1"/>
          </p:cNvSpPr>
          <p:nvPr>
            <p:ph sz="half" idx="4"/>
          </p:nvPr>
        </p:nvSpPr>
        <p:spPr/>
        <p:txBody>
          <a:bodyPr/>
          <a:lstStyle/>
          <a:p>
            <a:r>
              <a:t>1. 风险应对是指为降低风险而采取的措施，包括风险规避、风险转移、风险减轻和风险接受等。</a:t>
            </a:r>
          </a:p>
          <a:p>
            <a:r>
              <a:t>2. 风险规避是指完全避免发生风险，风险转移是指将风险转移给其他方，风险减轻是指采取措施降低风险发生可能性或影响程度，风险接受是指接受风险。</a:t>
            </a:r>
          </a:p>
          <a:p>
            <a:r>
              <a:t>3. 风险应对措施的选择应根据具体情况而定，以确保项目或活动能够安全、顺利地实施。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风险评估内涵与意义</a:t>
            </a:r>
          </a:p>
        </p:txBody>
      </p:sp>
      <p:sp>
        <p:nvSpPr>
          <p:cNvPr id="3" name="Content Placeholder 2"/>
          <p:cNvSpPr>
            <a:spLocks noGrp="1"/>
          </p:cNvSpPr>
          <p:nvPr>
            <p:ph sz="half" idx="2"/>
          </p:nvPr>
        </p:nvSpPr>
        <p:spPr/>
        <p:txBody>
          <a:bodyPr/>
          <a:lstStyle/>
          <a:p>
            <a:r>
              <a:t>1. 风险监测是对风险进行持续的跟踪和评估，以确保风险得到有效管理。</a:t>
            </a:r>
          </a:p>
          <a:p>
            <a:r>
              <a:t>2. 风险监测通常由项目或活动管理者负责，并根据风险评估的结果确定监测的频率和内容。</a:t>
            </a:r>
          </a:p>
          <a:p>
            <a:r>
              <a:t>3. 风险监测可以帮助项目或活动管理者及时发现风险的變化，并采取措施应对风险。</a:t>
            </a:r>
          </a:p>
        </p:txBody>
      </p:sp>
      <p:sp>
        <p:nvSpPr>
          <p:cNvPr id="4" name="Text Placeholder 3"/>
          <p:cNvSpPr>
            <a:spLocks noGrp="1"/>
          </p:cNvSpPr>
          <p:nvPr>
            <p:ph type="body" idx="3"/>
          </p:nvPr>
        </p:nvSpPr>
        <p:spPr/>
        <p:txBody>
          <a:bodyPr/>
          <a:lstStyle/>
          <a:p>
            <a:r>
              <a:t>风险评估的意义</a:t>
            </a:r>
          </a:p>
        </p:txBody>
      </p:sp>
      <p:sp>
        <p:nvSpPr>
          <p:cNvPr id="5" name="Content Placeholder 4"/>
          <p:cNvSpPr>
            <a:spLocks noGrp="1"/>
          </p:cNvSpPr>
          <p:nvPr>
            <p:ph sz="half" idx="4"/>
          </p:nvPr>
        </p:nvSpPr>
        <p:spPr/>
        <p:txBody>
          <a:bodyPr/>
          <a:lstStyle/>
          <a:p>
            <a:r>
              <a:t>1. 风险评估可以帮助项目或活动管理者了解项目或活动面临的风险，并采取措施来降低风险。</a:t>
            </a:r>
          </a:p>
          <a:p>
            <a:r>
              <a:t>2. 风险评估可以提高项目的安全性、可靠性和成功率，避免项目或活动失败带来的损失。</a:t>
            </a:r>
          </a:p>
          <a:p>
            <a:r>
              <a:t>3. 风险评估可以提高项目的可持续性，确保项目或活动能够长期健康地开展。</a:t>
            </a:r>
          </a:p>
        </p:txBody>
      </p:sp>
      <p:sp>
        <p:nvSpPr>
          <p:cNvPr id="6" name="Text Placeholder 5"/>
          <p:cNvSpPr>
            <a:spLocks noGrp="1"/>
          </p:cNvSpPr>
          <p:nvPr>
            <p:ph type="body" idx="1"/>
          </p:nvPr>
        </p:nvSpPr>
        <p:spPr/>
        <p:txBody>
          <a:bodyPr/>
          <a:lstStyle/>
          <a:p>
            <a:r>
              <a:t>风险监测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绿色金融风险类型识别</a:t>
            </a:r>
          </a:p>
        </p:txBody>
      </p:sp>
      <p:sp>
        <p:nvSpPr>
          <p:cNvPr id="3" name="Subtitle 2"/>
          <p:cNvSpPr>
            <a:spLocks noGrp="1"/>
          </p:cNvSpPr>
          <p:nvPr>
            <p:ph type="subTitle" idx="1"/>
          </p:nvPr>
        </p:nvSpPr>
        <p:spPr/>
        <p:txBody>
          <a:bodyPr/>
          <a:lstStyle/>
          <a:p>
            <a:r>
              <a:t>绿色金融与可持续发展风险评估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绿色金融风险类型识别</a:t>
            </a:r>
          </a:p>
        </p:txBody>
      </p:sp>
      <p:sp>
        <p:nvSpPr>
          <p:cNvPr id="3" name="Text Placeholder 2"/>
          <p:cNvSpPr>
            <a:spLocks noGrp="1"/>
          </p:cNvSpPr>
          <p:nvPr>
            <p:ph type="body" idx="1"/>
          </p:nvPr>
        </p:nvSpPr>
        <p:spPr/>
        <p:txBody>
          <a:bodyPr/>
          <a:lstStyle/>
          <a:p>
            <a:r>
              <a:t>绿色金融监管风险</a:t>
            </a:r>
          </a:p>
        </p:txBody>
      </p:sp>
      <p:sp>
        <p:nvSpPr>
          <p:cNvPr id="4" name="Content Placeholder 3"/>
          <p:cNvSpPr>
            <a:spLocks noGrp="1"/>
          </p:cNvSpPr>
          <p:nvPr>
            <p:ph sz="half" idx="2"/>
          </p:nvPr>
        </p:nvSpPr>
        <p:spPr/>
        <p:txBody>
          <a:bodyPr/>
          <a:lstStyle/>
          <a:p>
            <a:r>
              <a:t>1. 信用风险：绿色金融项目通常具有较长的投资期限和较高的技术难度，这可能导致更高的信用风险。</a:t>
            </a:r>
          </a:p>
          <a:p>
            <a:r>
              <a:t>2. 市场风险：绿色金融项目往往受到政策、技术和市场等因素的影响，这可能导致较高的市场风险。</a:t>
            </a:r>
          </a:p>
          <a:p>
            <a:r>
              <a:t>3. 管理风险：绿色金融项目通常需要较高的专业知识和管理能力，这可能导致较高的管理风险。</a:t>
            </a:r>
          </a:p>
        </p:txBody>
      </p:sp>
      <p:sp>
        <p:nvSpPr>
          <p:cNvPr id="5" name="Text Placeholder 4"/>
          <p:cNvSpPr>
            <a:spLocks noGrp="1"/>
          </p:cNvSpPr>
          <p:nvPr>
            <p:ph type="body" idx="3"/>
          </p:nvPr>
        </p:nvSpPr>
        <p:spPr/>
        <p:txBody>
          <a:bodyPr/>
          <a:lstStyle/>
          <a:p>
            <a:r>
              <a:t>绿色金融信息披露风险</a:t>
            </a:r>
          </a:p>
        </p:txBody>
      </p:sp>
      <p:sp>
        <p:nvSpPr>
          <p:cNvPr id="6" name="Content Placeholder 5"/>
          <p:cNvSpPr>
            <a:spLocks noGrp="1"/>
          </p:cNvSpPr>
          <p:nvPr>
            <p:ph sz="half" idx="4"/>
          </p:nvPr>
        </p:nvSpPr>
        <p:spPr/>
        <p:txBody>
          <a:bodyPr/>
          <a:lstStyle/>
          <a:p>
            <a:r>
              <a:t>1. 数据获取难：绿色金融项目往往涉及复杂的技术和数据，这可能导致数据获取困难。</a:t>
            </a:r>
          </a:p>
          <a:p>
            <a:r>
              <a:t>2. 信息披露不规范：目前我国对于绿色金融信息披露的规定还不够完善，这可能导致信息披露不规范。</a:t>
            </a:r>
          </a:p>
          <a:p>
            <a:r>
              <a:t>3. 信息披露成本高：绿色金融项目往往需要进行大量的环境和社会影响评估，这可能导致较高的信息披露成本。</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绿色金融风险类型识别</a:t>
            </a:r>
          </a:p>
        </p:txBody>
      </p:sp>
      <p:sp>
        <p:nvSpPr>
          <p:cNvPr id="3" name="Text Placeholder 2"/>
          <p:cNvSpPr>
            <a:spLocks noGrp="1"/>
          </p:cNvSpPr>
          <p:nvPr>
            <p:ph type="body" idx="1"/>
          </p:nvPr>
        </p:nvSpPr>
        <p:spPr/>
        <p:txBody>
          <a:bodyPr/>
          <a:lstStyle/>
          <a:p>
            <a:r>
              <a:t>绿色金融产品与服务风险</a:t>
            </a:r>
          </a:p>
        </p:txBody>
      </p:sp>
      <p:sp>
        <p:nvSpPr>
          <p:cNvPr id="4" name="Content Placeholder 3"/>
          <p:cNvSpPr>
            <a:spLocks noGrp="1"/>
          </p:cNvSpPr>
          <p:nvPr>
            <p:ph sz="half" idx="2"/>
          </p:nvPr>
        </p:nvSpPr>
        <p:spPr/>
        <p:txBody>
          <a:bodyPr/>
          <a:lstStyle/>
          <a:p>
            <a:r>
              <a:t>1. 产品设计不合理：绿色金融产品往往涉及复杂的金融知识和技术，这可能导致产品设计不合理。</a:t>
            </a:r>
          </a:p>
          <a:p>
            <a:r>
              <a:t>2. 服务质量不佳：绿色金融服务往往需要较高的专业知识和技能，这可能导致服务质量不佳。</a:t>
            </a:r>
          </a:p>
          <a:p>
            <a:r>
              <a:t>3. 客户满意度低：绿色金融服务往往需要较高的成本和较长的投资期限，这可能导致客户满意度低。</a:t>
            </a:r>
          </a:p>
        </p:txBody>
      </p:sp>
      <p:sp>
        <p:nvSpPr>
          <p:cNvPr id="5" name="Text Placeholder 4"/>
          <p:cNvSpPr>
            <a:spLocks noGrp="1"/>
          </p:cNvSpPr>
          <p:nvPr>
            <p:ph type="body" idx="3"/>
          </p:nvPr>
        </p:nvSpPr>
        <p:spPr/>
        <p:txBody>
          <a:bodyPr/>
          <a:lstStyle/>
          <a:p>
            <a:r>
              <a:t>绿色金融金融科技风险</a:t>
            </a:r>
          </a:p>
        </p:txBody>
      </p:sp>
      <p:sp>
        <p:nvSpPr>
          <p:cNvPr id="6" name="Content Placeholder 5"/>
          <p:cNvSpPr>
            <a:spLocks noGrp="1"/>
          </p:cNvSpPr>
          <p:nvPr>
            <p:ph sz="half" idx="4"/>
          </p:nvPr>
        </p:nvSpPr>
        <p:spPr/>
        <p:txBody>
          <a:bodyPr/>
          <a:lstStyle/>
          <a:p>
            <a:r>
              <a:t>1. 数据安全风险：绿色金融金融科技高度依赖数据，这可能导致数据安全风险。</a:t>
            </a:r>
          </a:p>
          <a:p>
            <a:r>
              <a:t>2. 网络安全风险：绿色金融金融科技高度依赖网络，这可能导致网络安全风险。</a:t>
            </a:r>
          </a:p>
          <a:p>
            <a:r>
              <a:t>3. 操作风险：绿色金融金融科技涉及复杂的技术和系统，这可能导致操作风险。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绿色金融风险类型识别</a:t>
            </a:r>
          </a:p>
        </p:txBody>
      </p:sp>
      <p:sp>
        <p:nvSpPr>
          <p:cNvPr id="3" name="Content Placeholder 2"/>
          <p:cNvSpPr>
            <a:spLocks noGrp="1"/>
          </p:cNvSpPr>
          <p:nvPr>
            <p:ph sz="half" idx="2"/>
          </p:nvPr>
        </p:nvSpPr>
        <p:spPr/>
        <p:txBody>
          <a:bodyPr/>
          <a:lstStyle/>
          <a:p>
            <a:r>
              <a:t>1. 政策差异风险：不同国家和地区对于绿色金融的政策和法规可能存在差异，这可能导致政策差异风险。</a:t>
            </a:r>
          </a:p>
          <a:p>
            <a:r>
              <a:t>2. 汇率风险：绿色金融项目往往涉及跨境交易，这可能导致汇率风险。</a:t>
            </a:r>
          </a:p>
          <a:p>
            <a:r>
              <a:t>3. 地缘政治风险：绿色金融项目往往受到地缘政治因素的影响，这可能导致地缘政治风险。</a:t>
            </a:r>
          </a:p>
        </p:txBody>
      </p:sp>
      <p:sp>
        <p:nvSpPr>
          <p:cNvPr id="4" name="Text Placeholder 3"/>
          <p:cNvSpPr>
            <a:spLocks noGrp="1"/>
          </p:cNvSpPr>
          <p:nvPr>
            <p:ph type="body" idx="3"/>
          </p:nvPr>
        </p:nvSpPr>
        <p:spPr/>
        <p:txBody>
          <a:bodyPr/>
          <a:lstStyle/>
          <a:p>
            <a:r>
              <a:t>绿色金融气候变化风险</a:t>
            </a:r>
          </a:p>
        </p:txBody>
      </p:sp>
      <p:sp>
        <p:nvSpPr>
          <p:cNvPr id="5" name="Content Placeholder 4"/>
          <p:cNvSpPr>
            <a:spLocks noGrp="1"/>
          </p:cNvSpPr>
          <p:nvPr>
            <p:ph sz="half" idx="4"/>
          </p:nvPr>
        </p:nvSpPr>
        <p:spPr/>
        <p:txBody>
          <a:bodyPr/>
          <a:lstStyle/>
          <a:p>
            <a:r>
              <a:t>1. 气候变化导致的经济政策变化风险：气候变化可能导致经济政策的变化，这可能对绿色金融项目产生影响。</a:t>
            </a:r>
          </a:p>
          <a:p>
            <a:r>
              <a:t>2. 气候变化导致的自然灾害风险：气候变化可能导致自然灾害的发生，这可能对绿色金融项目造成损失。</a:t>
            </a:r>
          </a:p>
          <a:p>
            <a:r>
              <a:t>3. 气候变化导致的资源短缺风险：气候变化可能导致资源短缺，这可能对绿色金融项目造成影响。</a:t>
            </a:r>
          </a:p>
        </p:txBody>
      </p:sp>
      <p:sp>
        <p:nvSpPr>
          <p:cNvPr id="6" name="Text Placeholder 5"/>
          <p:cNvSpPr>
            <a:spLocks noGrp="1"/>
          </p:cNvSpPr>
          <p:nvPr>
            <p:ph type="body" idx="1"/>
          </p:nvPr>
        </p:nvSpPr>
        <p:spPr/>
        <p:txBody>
          <a:bodyPr/>
          <a:lstStyle/>
          <a:p>
            <a:r>
              <a:t>绿色金融国际关系风险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可持续发展风险评估指标</a:t>
            </a:r>
          </a:p>
        </p:txBody>
      </p:sp>
      <p:sp>
        <p:nvSpPr>
          <p:cNvPr id="3" name="Subtitle 2"/>
          <p:cNvSpPr>
            <a:spLocks noGrp="1"/>
          </p:cNvSpPr>
          <p:nvPr>
            <p:ph type="subTitle" idx="1"/>
          </p:nvPr>
        </p:nvSpPr>
        <p:spPr/>
        <p:txBody>
          <a:bodyPr/>
          <a:lstStyle/>
          <a:p>
            <a:r>
              <a:t>绿色金融与可持续发展风险评估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可持续发展风险评估指标</a:t>
            </a:r>
          </a:p>
        </p:txBody>
      </p:sp>
      <p:sp>
        <p:nvSpPr>
          <p:cNvPr id="3" name="Content Placeholder 2"/>
          <p:cNvSpPr>
            <a:spLocks noGrp="1"/>
          </p:cNvSpPr>
          <p:nvPr>
            <p:ph sz="half" idx="2"/>
          </p:nvPr>
        </p:nvSpPr>
        <p:spPr/>
        <p:txBody>
          <a:bodyPr/>
          <a:lstStyle/>
          <a:p>
            <a:r>
              <a:t>1. 经济风险是指可持续发展过程中可能对经济发展产生的风险，也称为可持续发展经济风险。</a:t>
            </a:r>
          </a:p>
          <a:p>
            <a:r>
              <a:t>2. 可持续发展经济风险主要包括资源稀缺风险、环境污染风险、气候变化风险、经济结构风险、贸易风险、金融风险、社会风险等。</a:t>
            </a:r>
          </a:p>
          <a:p>
            <a:r>
              <a:t>3. 可持续发展经济风险具有不确定性、复杂性、长期性、全局性等特点，需要采取综合措施进行防范和化解。</a:t>
            </a:r>
          </a:p>
        </p:txBody>
      </p:sp>
      <p:sp>
        <p:nvSpPr>
          <p:cNvPr id="4" name="Text Placeholder 3"/>
          <p:cNvSpPr>
            <a:spLocks noGrp="1"/>
          </p:cNvSpPr>
          <p:nvPr>
            <p:ph type="body" idx="3"/>
          </p:nvPr>
        </p:nvSpPr>
        <p:spPr/>
        <p:txBody>
          <a:bodyPr/>
          <a:lstStyle/>
          <a:p>
            <a:r>
              <a:t>环境风险</a:t>
            </a:r>
          </a:p>
        </p:txBody>
      </p:sp>
      <p:sp>
        <p:nvSpPr>
          <p:cNvPr id="5" name="Content Placeholder 4"/>
          <p:cNvSpPr>
            <a:spLocks noGrp="1"/>
          </p:cNvSpPr>
          <p:nvPr>
            <p:ph sz="half" idx="4"/>
          </p:nvPr>
        </p:nvSpPr>
        <p:spPr/>
        <p:txBody>
          <a:bodyPr/>
          <a:lstStyle/>
          <a:p>
            <a:r>
              <a:t>1. 环境风险是指可持续发展过程中可能对环境质量产生的风险，也称为可持续发展环境风险。</a:t>
            </a:r>
          </a:p>
          <a:p>
            <a:r>
              <a:t>2. 可持续发展环境风险主要包括资源枯竭风险、环境污染风险、气候变化风险、生物多样性丧失风险、生态系统退化风险等。</a:t>
            </a:r>
          </a:p>
          <a:p>
            <a:r>
              <a:t>3. 可持续发展环境风险具有不可逆性、累积性、放大性和全球性等特点，需要采取综合措施进行防范和化解。</a:t>
            </a:r>
          </a:p>
        </p:txBody>
      </p:sp>
      <p:sp>
        <p:nvSpPr>
          <p:cNvPr id="6" name="Text Placeholder 5"/>
          <p:cNvSpPr>
            <a:spLocks noGrp="1"/>
          </p:cNvSpPr>
          <p:nvPr>
            <p:ph type="body" idx="1"/>
          </p:nvPr>
        </p:nvSpPr>
        <p:spPr/>
        <p:txBody>
          <a:bodyPr/>
          <a:lstStyle/>
          <a:p>
            <a:r>
              <a:t>经济风险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可持续发展风险评估指标</a:t>
            </a:r>
          </a:p>
        </p:txBody>
      </p:sp>
      <p:sp>
        <p:nvSpPr>
          <p:cNvPr id="3" name="Text Placeholder 2"/>
          <p:cNvSpPr>
            <a:spLocks noGrp="1"/>
          </p:cNvSpPr>
          <p:nvPr>
            <p:ph type="body" idx="1"/>
          </p:nvPr>
        </p:nvSpPr>
        <p:spPr/>
        <p:txBody>
          <a:bodyPr/>
          <a:lstStyle/>
          <a:p>
            <a:r>
              <a:t>社会风险</a:t>
            </a:r>
          </a:p>
        </p:txBody>
      </p:sp>
      <p:sp>
        <p:nvSpPr>
          <p:cNvPr id="4" name="Content Placeholder 3"/>
          <p:cNvSpPr>
            <a:spLocks noGrp="1"/>
          </p:cNvSpPr>
          <p:nvPr>
            <p:ph sz="half" idx="2"/>
          </p:nvPr>
        </p:nvSpPr>
        <p:spPr/>
        <p:txBody>
          <a:bodyPr/>
          <a:lstStyle/>
          <a:p>
            <a:r>
              <a:t>1. 社会风险是指可持续发展过程中可能对社会稳定和发展产生的风险，也称为可持续发展社会风险。</a:t>
            </a:r>
          </a:p>
          <a:p>
            <a:r>
              <a:t>2. 可持续发展社会风险主要包括人口老龄化风险、贫困风险、失业风险、社会不稳定风险、文化冲突风险、社会治安风险等。</a:t>
            </a:r>
          </a:p>
          <a:p>
            <a:r>
              <a:t>3. 可持续发展社会风险具有复杂性、动态性、关联性和全局性等特点，需要采取综合措施进行防范和化解。</a:t>
            </a:r>
          </a:p>
        </p:txBody>
      </p:sp>
      <p:sp>
        <p:nvSpPr>
          <p:cNvPr id="5" name="Text Placeholder 4"/>
          <p:cNvSpPr>
            <a:spLocks noGrp="1"/>
          </p:cNvSpPr>
          <p:nvPr>
            <p:ph type="body" idx="3"/>
          </p:nvPr>
        </p:nvSpPr>
        <p:spPr/>
        <p:txBody>
          <a:bodyPr/>
          <a:lstStyle/>
          <a:p>
            <a:r>
              <a:t>技术风险</a:t>
            </a:r>
          </a:p>
        </p:txBody>
      </p:sp>
      <p:sp>
        <p:nvSpPr>
          <p:cNvPr id="6" name="Content Placeholder 5"/>
          <p:cNvSpPr>
            <a:spLocks noGrp="1"/>
          </p:cNvSpPr>
          <p:nvPr>
            <p:ph sz="half" idx="4"/>
          </p:nvPr>
        </p:nvSpPr>
        <p:spPr/>
        <p:txBody>
          <a:bodyPr/>
          <a:lstStyle/>
          <a:p>
            <a:r>
              <a:t>1. 技术风险是指可持续发展过程中可能对技术进步和应用产生的风险，也称为可持续发展技术风险。</a:t>
            </a:r>
          </a:p>
          <a:p>
            <a:r>
              <a:t>2. 可持续发展技术风险主要包括技术垄断风险、技术泄露风险、技术失灵风险、技术滥用风险、技术伦理风险等。</a:t>
            </a:r>
          </a:p>
          <a:p>
            <a:r>
              <a:t>3. 可持续发展技术风险具有动态性、不确定性、复杂性和全球性等特点，需要采取综合措施进行防范和化解。</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https://d.book118.com/456122005011010103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绿色金融与可持续发展关系</vt:lpstr>
      <vt:lpstr> 绿色金融与可持续发展关系</vt:lpstr>
      <vt:lpstr> 绿色金融与可持续发展关系</vt:lpstr>
      <vt:lpstr> 风险评估内涵与意义</vt:lpstr>
      <vt:lpstr> 风险评估内涵与意义</vt:lpstr>
      <vt:lpstr> 风险评估内涵与意义</vt:lpstr>
      <vt:lpstr> 风险评估内涵与意义</vt:lpstr>
      <vt:lpstr> 绿色金融风险类型识别</vt:lpstr>
      <vt:lpstr> 绿色金融风险类型识别</vt:lpstr>
      <vt:lpstr> 绿色金融风险类型识别</vt:lpstr>
      <vt:lpstr> 绿色金融风险类型识别</vt:lpstr>
      <vt:lpstr> 可持续发展风险评估指标</vt:lpstr>
      <vt:lpstr> 可持续发展风险评估指标</vt:lpstr>
      <vt:lpstr> 可持续发展风险评估指标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2024-09-28T04:03:36.445</cp:lastPrinted>
  <dcterms:created xsi:type="dcterms:W3CDTF">2024-09-27T20:03:36Z</dcterms:created>
  <dcterms:modified xsi:type="dcterms:W3CDTF">2024-09-27T20:03:38Z</dcterms:modified>
</cp:coreProperties>
</file>