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jpeg" /><Relationship Id="rId6"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2FC11F-80D7-4509-8058-DA82553D0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F44382-5D63-474E-9146-2FFDC11DE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EF0838-B0B6-410B-BDA6-A80E3F857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AAD080-09C3-40B4-BEFA-F3F24E1DAB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D24944-52E9-4828-BA8D-DD73410052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D51CF9-DA78-42AA-9456-FA230E7BD5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FA0B93-261F-4D3D-9AA9-A93A7A9C45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8F0906-FA41-4CF3-9C86-EB3CBBB26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051DB9-B15E-48E7-A282-2E2FEC97E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15477-A649-4261-8A21-46A800F35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8D7432-DD3C-49D4-9734-2819A9D48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3088320" y="276701"/>
            <a:ext cx="5816600" cy="604519"/>
          </a:xfrm>
          <a:prstGeom prst="rect">
            <a:avLst/>
          </a:prstGeom>
        </p:spPr>
        <p:txBody>
          <a:bodyPr wrap="square" lIns="0" tIns="0" rIns="0" bIns="0">
            <a:spAutoFit/>
          </a:bodyPr>
          <a:lstStyle>
            <a:lvl1pPr>
              <a:defRPr sz="3800" b="0" i="0">
                <a:solidFill>
                  <a:schemeClr val="tx1"/>
                </a:solidFill>
                <a:latin typeface="黑体"/>
                <a:cs typeface="黑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1" i="0">
                <a:solidFill>
                  <a:schemeClr val="tx1"/>
                </a:solidFill>
                <a:latin typeface="Microsoft JhengHei"/>
                <a:cs typeface="Microsoft JhengHei"/>
              </a:defRPr>
            </a:lvl1pPr>
          </a:lstStyle>
          <a:p>
            <a:pPr marL="38100">
              <a:lnSpc>
                <a:spcPts val="1585"/>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800" b="0" i="0">
                <a:solidFill>
                  <a:schemeClr val="tx1"/>
                </a:solidFill>
                <a:latin typeface="黑体"/>
                <a:cs typeface="黑体"/>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1" i="0">
                <a:solidFill>
                  <a:schemeClr val="tx1"/>
                </a:solidFill>
                <a:latin typeface="Microsoft JhengHei"/>
                <a:cs typeface="Microsoft JhengHei"/>
              </a:defRPr>
            </a:lvl1pPr>
          </a:lstStyle>
          <a:p>
            <a:pPr marL="38100">
              <a:lnSpc>
                <a:spcPts val="1585"/>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800" b="0" i="0">
                <a:solidFill>
                  <a:schemeClr val="tx1"/>
                </a:solidFill>
                <a:latin typeface="黑体"/>
                <a:cs typeface="黑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1" i="0">
                <a:solidFill>
                  <a:schemeClr val="tx1"/>
                </a:solidFill>
                <a:latin typeface="Microsoft JhengHei"/>
                <a:cs typeface="Microsoft JhengHei"/>
              </a:defRPr>
            </a:lvl1pPr>
          </a:lstStyle>
          <a:p>
            <a:pPr marL="38100">
              <a:lnSpc>
                <a:spcPts val="1585"/>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8923338" y="220662"/>
            <a:ext cx="68262" cy="6332537"/>
          </a:xfrm>
          <a:prstGeom prst="rect">
            <a:avLst/>
          </a:prstGeom>
        </p:spPr>
      </p:pic>
      <p:pic>
        <p:nvPicPr>
          <p:cNvPr id="17" name="bg object 17"/>
          <p:cNvPicPr/>
          <p:nvPr/>
        </p:nvPicPr>
        <p:blipFill>
          <a:blip r:embed="rId2"/>
          <a:stretch>
            <a:fillRect/>
          </a:stretch>
        </p:blipFill>
        <p:spPr>
          <a:xfrm>
            <a:off x="295275" y="257175"/>
            <a:ext cx="8526462" cy="6477001"/>
          </a:xfrm>
          <a:prstGeom prst="rect">
            <a:avLst/>
          </a:prstGeom>
        </p:spPr>
      </p:pic>
      <p:pic>
        <p:nvPicPr>
          <p:cNvPr id="18" name="bg object 18"/>
          <p:cNvPicPr/>
          <p:nvPr/>
        </p:nvPicPr>
        <p:blipFill>
          <a:blip r:embed="rId3"/>
          <a:stretch>
            <a:fillRect/>
          </a:stretch>
        </p:blipFill>
        <p:spPr>
          <a:xfrm>
            <a:off x="412750" y="380999"/>
            <a:ext cx="8686800" cy="6325393"/>
          </a:xfrm>
          <a:prstGeom prst="rect">
            <a:avLst/>
          </a:prstGeom>
        </p:spPr>
      </p:pic>
      <p:pic>
        <p:nvPicPr>
          <p:cNvPr id="19" name="bg object 19"/>
          <p:cNvPicPr/>
          <p:nvPr/>
        </p:nvPicPr>
        <p:blipFill>
          <a:blip r:embed="rId4"/>
          <a:stretch>
            <a:fillRect/>
          </a:stretch>
        </p:blipFill>
        <p:spPr>
          <a:xfrm>
            <a:off x="73818" y="178593"/>
            <a:ext cx="8745537" cy="6307932"/>
          </a:xfrm>
          <a:prstGeom prst="rect">
            <a:avLst/>
          </a:prstGeom>
        </p:spPr>
      </p:pic>
      <p:pic>
        <p:nvPicPr>
          <p:cNvPr id="20" name="bg object 20"/>
          <p:cNvPicPr/>
          <p:nvPr/>
        </p:nvPicPr>
        <p:blipFill>
          <a:blip r:embed="rId5"/>
          <a:stretch>
            <a:fillRect/>
          </a:stretch>
        </p:blipFill>
        <p:spPr>
          <a:xfrm>
            <a:off x="0" y="0"/>
            <a:ext cx="9139237" cy="6858000"/>
          </a:xfrm>
          <a:prstGeom prst="rect">
            <a:avLst/>
          </a:prstGeom>
        </p:spPr>
      </p:pic>
      <p:sp>
        <p:nvSpPr>
          <p:cNvPr id="2" name="Holder 2"/>
          <p:cNvSpPr>
            <a:spLocks noGrp="1"/>
          </p:cNvSpPr>
          <p:nvPr>
            <p:ph type="title"/>
          </p:nvPr>
        </p:nvSpPr>
        <p:spPr/>
        <p:txBody>
          <a:bodyPr lIns="0" tIns="0" rIns="0" bIns="0"/>
          <a:lstStyle>
            <a:lvl1pPr>
              <a:defRPr sz="3800" b="0" i="0">
                <a:solidFill>
                  <a:schemeClr val="tx1"/>
                </a:solidFill>
                <a:latin typeface="黑体"/>
                <a:cs typeface="黑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1" i="0">
                <a:solidFill>
                  <a:schemeClr val="tx1"/>
                </a:solidFill>
                <a:latin typeface="Microsoft JhengHei"/>
                <a:cs typeface="Microsoft JhengHei"/>
              </a:defRPr>
            </a:lvl1pPr>
          </a:lstStyle>
          <a:p>
            <a:pPr marL="38100">
              <a:lnSpc>
                <a:spcPts val="1585"/>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1" i="0">
                <a:solidFill>
                  <a:schemeClr val="tx1"/>
                </a:solidFill>
                <a:latin typeface="Microsoft JhengHei"/>
                <a:cs typeface="Microsoft JhengHei"/>
              </a:defRPr>
            </a:lvl1pPr>
          </a:lstStyle>
          <a:p>
            <a:pPr marL="38100">
              <a:lnSpc>
                <a:spcPts val="1585"/>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6.png" /><Relationship Id="rId7" Type="http://schemas.openxmlformats.org/officeDocument/2006/relationships/image" Target="../media/image7.jpe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275936" y="800100"/>
            <a:ext cx="8829963" cy="6057900"/>
          </a:xfrm>
          <a:prstGeom prst="rect">
            <a:avLst/>
          </a:prstGeom>
        </p:spPr>
      </p:pic>
      <p:sp>
        <p:nvSpPr>
          <p:cNvPr id="17" name="bg object 17"/>
          <p:cNvSpPr/>
          <p:nvPr/>
        </p:nvSpPr>
        <p:spPr>
          <a:xfrm>
            <a:off x="0" y="6327775"/>
            <a:ext cx="9144000" cy="9525"/>
          </a:xfrm>
          <a:custGeom>
            <a:rect l="l" t="t" r="r" b="b"/>
            <a:pathLst>
              <a:path w="9144000" h="9525">
                <a:moveTo>
                  <a:pt x="0" y="0"/>
                </a:moveTo>
                <a:lnTo>
                  <a:pt x="9144000" y="9525"/>
                </a:lnTo>
              </a:path>
            </a:pathLst>
          </a:custGeom>
          <a:ln w="57150">
            <a:solidFill>
              <a:srgbClr val="000000"/>
            </a:solidFill>
          </a:ln>
        </p:spPr>
        <p:txBody>
          <a:bodyPr wrap="square" lIns="0" tIns="0" rIns="0" bIns="0" rtlCol="0"/>
          <a:lstStyle/>
          <a:p/>
        </p:txBody>
      </p:sp>
      <p:pic>
        <p:nvPicPr>
          <p:cNvPr id="18" name="bg object 18"/>
          <p:cNvPicPr/>
          <p:nvPr/>
        </p:nvPicPr>
        <p:blipFill>
          <a:blip r:embed="rId7"/>
          <a:stretch>
            <a:fillRect/>
          </a:stretch>
        </p:blipFill>
        <p:spPr>
          <a:xfrm>
            <a:off x="0" y="0"/>
            <a:ext cx="9144000" cy="1419225"/>
          </a:xfrm>
          <a:prstGeom prst="rect">
            <a:avLst/>
          </a:prstGeom>
        </p:spPr>
      </p:pic>
      <p:sp>
        <p:nvSpPr>
          <p:cNvPr id="2" name="Holder 2"/>
          <p:cNvSpPr>
            <a:spLocks noGrp="1"/>
          </p:cNvSpPr>
          <p:nvPr>
            <p:ph type="title"/>
          </p:nvPr>
        </p:nvSpPr>
        <p:spPr>
          <a:xfrm>
            <a:off x="3499486" y="341789"/>
            <a:ext cx="5334000" cy="604519"/>
          </a:xfrm>
          <a:prstGeom prst="rect">
            <a:avLst/>
          </a:prstGeom>
        </p:spPr>
        <p:txBody>
          <a:bodyPr wrap="square" lIns="0" tIns="0" rIns="0" bIns="0">
            <a:spAutoFit/>
          </a:bodyPr>
          <a:lstStyle>
            <a:lvl1pPr>
              <a:defRPr sz="3800" b="0" i="0">
                <a:solidFill>
                  <a:schemeClr val="tx1"/>
                </a:solidFill>
                <a:latin typeface="黑体"/>
                <a:cs typeface="黑体"/>
              </a:defRPr>
            </a:lvl1pPr>
          </a:lstStyle>
          <a:p/>
        </p:txBody>
      </p:sp>
      <p:sp>
        <p:nvSpPr>
          <p:cNvPr id="3" name="Holder 3"/>
          <p:cNvSpPr>
            <a:spLocks noGrp="1"/>
          </p:cNvSpPr>
          <p:nvPr>
            <p:ph type="body" idx="1"/>
          </p:nvPr>
        </p:nvSpPr>
        <p:spPr>
          <a:xfrm>
            <a:off x="507365" y="1649929"/>
            <a:ext cx="8293100" cy="3560445"/>
          </a:xfrm>
          <a:prstGeom prst="rect">
            <a:avLst/>
          </a:prstGeom>
        </p:spPr>
        <p:txBody>
          <a:bodyPr wrap="square" lIns="0" tIns="0" rIns="0" bIns="0">
            <a:spAutoFit/>
          </a:bodyPr>
          <a:lstStyle>
            <a:lvl1pPr>
              <a:defRPr sz="2800" b="0" i="0">
                <a:solidFill>
                  <a:schemeClr val="tx1"/>
                </a:solidFill>
                <a:latin typeface="黑体"/>
                <a:cs typeface="黑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38234" y="6497716"/>
            <a:ext cx="266700" cy="203200"/>
          </a:xfrm>
          <a:prstGeom prst="rect">
            <a:avLst/>
          </a:prstGeom>
        </p:spPr>
        <p:txBody>
          <a:bodyPr wrap="square" lIns="0" tIns="0" rIns="0" bIns="0">
            <a:spAutoFit/>
          </a:bodyPr>
          <a:lstStyle>
            <a:defPPr>
              <a:defRPr kern="0"/>
            </a:defPPr>
            <a:lvl1pPr>
              <a:defRPr sz="1400" b="1" i="0">
                <a:solidFill>
                  <a:schemeClr val="tx1"/>
                </a:solidFill>
                <a:latin typeface="Microsoft JhengHei"/>
                <a:cs typeface="Microsoft JhengHei"/>
              </a:defRPr>
            </a:lvl1pPr>
          </a:lstStyle>
          <a:p>
            <a:pPr marL="38100">
              <a:lnSpc>
                <a:spcPts val="1585"/>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5104203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35038" y="862329"/>
            <a:ext cx="7340600" cy="1488440"/>
          </a:xfrm>
          <a:prstGeom prst="rect">
            <a:avLst/>
          </a:prstGeom>
        </p:spPr>
        <p:txBody>
          <a:bodyPr vert="horz" wrap="square" lIns="0" tIns="12700" rIns="0" bIns="0" rtlCol="0">
            <a:spAutoFit/>
          </a:bodyPr>
          <a:lstStyle/>
          <a:p>
            <a:pPr marL="2450465" marR="5080" indent="-2438400">
              <a:lnSpc>
                <a:spcPct val="100000"/>
              </a:lnSpc>
              <a:spcBef>
                <a:spcPts val="100"/>
              </a:spcBef>
            </a:pPr>
            <a:r>
              <a:rPr sz="4800" spc="-5">
                <a:solidFill>
                  <a:srgbClr val="FFFF00"/>
                </a:solidFill>
              </a:rPr>
              <a:t>我国城市轨道交通行业运营</a:t>
            </a:r>
            <a:r>
              <a:rPr sz="4800" spc="-15">
                <a:solidFill>
                  <a:srgbClr val="FFFF00"/>
                </a:solidFill>
              </a:rPr>
              <a:t>情况分析</a:t>
            </a:r>
            <a:endParaRPr sz="48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11859" y="342582"/>
            <a:ext cx="8153400" cy="635000"/>
          </a:xfrm>
          <a:prstGeom prst="rect">
            <a:avLst/>
          </a:prstGeom>
        </p:spPr>
        <p:txBody>
          <a:bodyPr vert="horz" wrap="square" lIns="0" tIns="12700" rIns="0" bIns="0" rtlCol="0">
            <a:spAutoFit/>
          </a:bodyPr>
          <a:lstStyle/>
          <a:p>
            <a:pPr marL="12700">
              <a:lnSpc>
                <a:spcPct val="100000"/>
              </a:lnSpc>
              <a:spcBef>
                <a:spcPts val="100"/>
              </a:spcBef>
            </a:pPr>
            <a:r>
              <a:rPr sz="4000" spc="-5"/>
              <a:t>我国城市轨道交通行业运营情况分析</a:t>
            </a:r>
            <a:endParaRPr sz="4000"/>
          </a:p>
        </p:txBody>
      </p:sp>
      <p:sp>
        <p:nvSpPr>
          <p:cNvPr id="3" name="object 3"/>
          <p:cNvSpPr txBox="1"/>
          <p:nvPr/>
        </p:nvSpPr>
        <p:spPr>
          <a:xfrm>
            <a:off x="519479" y="2607173"/>
            <a:ext cx="4635500" cy="1336040"/>
          </a:xfrm>
          <a:prstGeom prst="rect">
            <a:avLst/>
          </a:prstGeom>
        </p:spPr>
        <p:txBody>
          <a:bodyPr vert="horz" wrap="square" lIns="0" tIns="71755" rIns="0" bIns="0" rtlCol="0">
            <a:spAutoFit/>
          </a:bodyPr>
          <a:lstStyle/>
          <a:p>
            <a:pPr marL="290195" indent="-278130">
              <a:lnSpc>
                <a:spcPct val="100000"/>
              </a:lnSpc>
              <a:spcBef>
                <a:spcPts val="565"/>
              </a:spcBef>
              <a:buClr>
                <a:srgbClr val="FFC000"/>
              </a:buClr>
              <a:buSzPct val="97916"/>
              <a:buFont typeface="Wingdings"/>
              <a:buChar char=""/>
              <a:tabLst>
                <a:tab pos="290830"/>
              </a:tabLst>
            </a:pPr>
            <a:r>
              <a:rPr sz="2400" spc="-5">
                <a:latin typeface="黑体"/>
                <a:cs typeface="黑体"/>
              </a:rPr>
              <a:t>城市轨道交通行业相关概述</a:t>
            </a:r>
            <a:endParaRPr sz="2400">
              <a:latin typeface="黑体"/>
              <a:cs typeface="黑体"/>
            </a:endParaRPr>
          </a:p>
          <a:p>
            <a:pPr marL="355600" indent="-342900">
              <a:lnSpc>
                <a:spcPct val="100000"/>
              </a:lnSpc>
              <a:spcBef>
                <a:spcPts val="565"/>
              </a:spcBef>
              <a:buClr>
                <a:srgbClr val="FFC000"/>
              </a:buClr>
              <a:buSzPct val="97916"/>
              <a:buFont typeface="Wingdings"/>
              <a:buChar char=""/>
              <a:tabLst>
                <a:tab pos="355600"/>
              </a:tabLst>
            </a:pPr>
            <a:r>
              <a:rPr sz="2400" spc="-5">
                <a:latin typeface="黑体"/>
                <a:cs typeface="黑体"/>
              </a:rPr>
              <a:t>城市轨道交通项目特点分析</a:t>
            </a:r>
            <a:endParaRPr sz="2400">
              <a:latin typeface="黑体"/>
              <a:cs typeface="黑体"/>
            </a:endParaRPr>
          </a:p>
          <a:p>
            <a:pPr marL="355600" indent="-342900">
              <a:lnSpc>
                <a:spcPct val="100000"/>
              </a:lnSpc>
              <a:spcBef>
                <a:spcPts val="575"/>
              </a:spcBef>
              <a:buClr>
                <a:srgbClr val="FFC000"/>
              </a:buClr>
              <a:buSzPct val="97916"/>
              <a:buFont typeface="Wingdings"/>
              <a:buChar char=""/>
              <a:tabLst>
                <a:tab pos="355600"/>
              </a:tabLst>
            </a:pPr>
            <a:r>
              <a:rPr sz="2400" spc="-5">
                <a:latin typeface="黑体"/>
                <a:cs typeface="黑体"/>
              </a:rPr>
              <a:t>全国城市轨道交通运营情况分析</a:t>
            </a:r>
            <a:endParaRPr sz="2400">
              <a:latin typeface="黑体"/>
              <a:cs typeface="黑体"/>
            </a:endParaRPr>
          </a:p>
        </p:txBody>
      </p:sp>
      <p:pic>
        <p:nvPicPr>
          <p:cNvPr id="4" name="object 4"/>
          <p:cNvPicPr/>
          <p:nvPr/>
        </p:nvPicPr>
        <p:blipFill>
          <a:blip r:embed="rId2"/>
          <a:stretch>
            <a:fillRect/>
          </a:stretch>
        </p:blipFill>
        <p:spPr>
          <a:xfrm>
            <a:off x="5270500" y="2578100"/>
            <a:ext cx="3606800" cy="2420938"/>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2</a:t>
            </a:fld>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835910" y="228282"/>
            <a:ext cx="6121400" cy="635000"/>
          </a:xfrm>
          <a:prstGeom prst="rect">
            <a:avLst/>
          </a:prstGeom>
        </p:spPr>
        <p:txBody>
          <a:bodyPr vert="horz" wrap="square" lIns="0" tIns="12700" rIns="0" bIns="0" rtlCol="0">
            <a:spAutoFit/>
          </a:bodyPr>
          <a:lstStyle/>
          <a:p>
            <a:pPr marL="12700">
              <a:lnSpc>
                <a:spcPct val="100000"/>
              </a:lnSpc>
              <a:spcBef>
                <a:spcPts val="100"/>
              </a:spcBef>
            </a:pPr>
            <a:r>
              <a:rPr sz="4000" spc="-5"/>
              <a:t>城市轨道交通行业相关概述</a:t>
            </a:r>
            <a:endParaRPr sz="4000"/>
          </a:p>
        </p:txBody>
      </p:sp>
      <p:sp>
        <p:nvSpPr>
          <p:cNvPr id="3" name="object 3"/>
          <p:cNvSpPr txBox="1"/>
          <p:nvPr/>
        </p:nvSpPr>
        <p:spPr>
          <a:xfrm>
            <a:off x="503152" y="2130866"/>
            <a:ext cx="4615180" cy="2727325"/>
          </a:xfrm>
          <a:prstGeom prst="rect">
            <a:avLst/>
          </a:prstGeom>
        </p:spPr>
        <p:txBody>
          <a:bodyPr vert="horz" wrap="square" lIns="0" tIns="83820" rIns="0" bIns="0" rtlCol="0">
            <a:spAutoFit/>
          </a:bodyPr>
          <a:lstStyle/>
          <a:p>
            <a:pPr marL="335280" indent="-323215">
              <a:lnSpc>
                <a:spcPct val="100000"/>
              </a:lnSpc>
              <a:spcBef>
                <a:spcPts val="660"/>
              </a:spcBef>
              <a:buClr>
                <a:srgbClr val="FFC000"/>
              </a:buClr>
              <a:buSzPct val="98214"/>
              <a:buFont typeface="Wingdings"/>
              <a:buChar char=""/>
              <a:tabLst>
                <a:tab pos="335915"/>
              </a:tabLst>
            </a:pPr>
            <a:r>
              <a:rPr sz="2800" spc="-5">
                <a:latin typeface="黑体"/>
                <a:cs typeface="黑体"/>
              </a:rPr>
              <a:t>城市轨道交通行业相关概述</a:t>
            </a:r>
            <a:endParaRPr sz="2800">
              <a:latin typeface="黑体"/>
              <a:cs typeface="黑体"/>
            </a:endParaRPr>
          </a:p>
          <a:p>
            <a:pPr marL="355600" indent="-342900">
              <a:lnSpc>
                <a:spcPct val="100000"/>
              </a:lnSpc>
              <a:spcBef>
                <a:spcPts val="580"/>
              </a:spcBef>
              <a:buClr>
                <a:srgbClr val="7993B3"/>
              </a:buClr>
              <a:buSzPct val="102083"/>
              <a:buFont typeface="Wingdings"/>
              <a:buChar char=""/>
              <a:tabLst>
                <a:tab pos="355600"/>
              </a:tabLst>
            </a:pPr>
            <a:r>
              <a:rPr sz="2400" spc="-5">
                <a:latin typeface="黑体"/>
                <a:cs typeface="黑体"/>
              </a:rPr>
              <a:t>城市轨道交通行业的定义</a:t>
            </a:r>
            <a:endParaRPr sz="2400">
              <a:latin typeface="黑体"/>
              <a:cs typeface="黑体"/>
            </a:endParaRPr>
          </a:p>
          <a:p>
            <a:pPr marL="355600" indent="-342900">
              <a:lnSpc>
                <a:spcPct val="100000"/>
              </a:lnSpc>
              <a:spcBef>
                <a:spcPts val="575"/>
              </a:spcBef>
              <a:buClr>
                <a:srgbClr val="7993B3"/>
              </a:buClr>
              <a:buSzPct val="102083"/>
              <a:buFont typeface="Wingdings"/>
              <a:buChar char=""/>
              <a:tabLst>
                <a:tab pos="355600"/>
              </a:tabLst>
            </a:pPr>
            <a:r>
              <a:rPr sz="2400" spc="-5">
                <a:latin typeface="黑体"/>
                <a:cs typeface="黑体"/>
              </a:rPr>
              <a:t>城市轨道交通系统的分类</a:t>
            </a:r>
            <a:endParaRPr sz="2400">
              <a:latin typeface="黑体"/>
              <a:cs typeface="黑体"/>
            </a:endParaRPr>
          </a:p>
          <a:p>
            <a:pPr marL="355600" indent="-342900">
              <a:lnSpc>
                <a:spcPct val="100000"/>
              </a:lnSpc>
              <a:spcBef>
                <a:spcPts val="575"/>
              </a:spcBef>
              <a:buClr>
                <a:srgbClr val="7993B3"/>
              </a:buClr>
              <a:buSzPct val="102083"/>
              <a:buFont typeface="Wingdings"/>
              <a:buChar char=""/>
              <a:tabLst>
                <a:tab pos="355600"/>
              </a:tabLst>
            </a:pPr>
            <a:r>
              <a:rPr sz="2400" spc="-5">
                <a:latin typeface="黑体"/>
                <a:cs typeface="黑体"/>
              </a:rPr>
              <a:t>城市轨道交通系统的特点</a:t>
            </a:r>
            <a:endParaRPr sz="2400">
              <a:latin typeface="黑体"/>
              <a:cs typeface="黑体"/>
            </a:endParaRPr>
          </a:p>
          <a:p>
            <a:pPr marL="355600" indent="-342900">
              <a:lnSpc>
                <a:spcPct val="100000"/>
              </a:lnSpc>
              <a:spcBef>
                <a:spcPts val="575"/>
              </a:spcBef>
              <a:buClr>
                <a:srgbClr val="7993B3"/>
              </a:buClr>
              <a:buSzPct val="102083"/>
              <a:buFont typeface="Wingdings"/>
              <a:buChar char=""/>
              <a:tabLst>
                <a:tab pos="355600"/>
              </a:tabLst>
            </a:pPr>
            <a:r>
              <a:rPr sz="2400" spc="-5">
                <a:latin typeface="黑体"/>
                <a:cs typeface="黑体"/>
              </a:rPr>
              <a:t>城轨交通项目的建设周期</a:t>
            </a:r>
            <a:endParaRPr sz="2400">
              <a:latin typeface="黑体"/>
              <a:cs typeface="黑体"/>
            </a:endParaRPr>
          </a:p>
          <a:p>
            <a:pPr marL="355600" indent="-342900">
              <a:lnSpc>
                <a:spcPct val="100000"/>
              </a:lnSpc>
              <a:spcBef>
                <a:spcPts val="575"/>
              </a:spcBef>
              <a:buClr>
                <a:srgbClr val="7993B3"/>
              </a:buClr>
              <a:buSzPct val="102083"/>
              <a:buFont typeface="Wingdings"/>
              <a:buChar char=""/>
              <a:tabLst>
                <a:tab pos="355600"/>
              </a:tabLst>
            </a:pPr>
            <a:r>
              <a:rPr sz="2400" spc="-5">
                <a:latin typeface="黑体"/>
                <a:cs typeface="黑体"/>
              </a:rPr>
              <a:t>城市轨道交通行业的地位</a:t>
            </a:r>
            <a:endParaRPr sz="2400">
              <a:latin typeface="黑体"/>
              <a:cs typeface="黑体"/>
            </a:endParaRPr>
          </a:p>
        </p:txBody>
      </p:sp>
      <p:pic>
        <p:nvPicPr>
          <p:cNvPr id="4" name="object 4"/>
          <p:cNvPicPr/>
          <p:nvPr/>
        </p:nvPicPr>
        <p:blipFill>
          <a:blip r:embed="rId2"/>
          <a:stretch>
            <a:fillRect/>
          </a:stretch>
        </p:blipFill>
        <p:spPr>
          <a:xfrm>
            <a:off x="5168900" y="3454400"/>
            <a:ext cx="3530600" cy="2106612"/>
          </a:xfrm>
          <a:prstGeom prst="rect">
            <a:avLst/>
          </a:prstGeom>
        </p:spPr>
      </p:pic>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58211"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城市轨道交通行业的定义</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4</a:t>
            </a:fld>
          </a:p>
        </p:txBody>
      </p:sp>
      <p:sp>
        <p:nvSpPr>
          <p:cNvPr id="3" name="object 3"/>
          <p:cNvSpPr txBox="1"/>
          <p:nvPr/>
        </p:nvSpPr>
        <p:spPr>
          <a:xfrm>
            <a:off x="503152" y="1685742"/>
            <a:ext cx="8559800" cy="2219960"/>
          </a:xfrm>
          <a:prstGeom prst="rect">
            <a:avLst/>
          </a:prstGeom>
        </p:spPr>
        <p:txBody>
          <a:bodyPr vert="horz" wrap="square" lIns="0" tIns="12700" rIns="0" bIns="0" rtlCol="0">
            <a:spAutoFit/>
          </a:bodyPr>
          <a:lstStyle/>
          <a:p>
            <a:pPr marL="12700" marR="5080">
              <a:lnSpc>
                <a:spcPct val="120000"/>
              </a:lnSpc>
              <a:spcBef>
                <a:spcPts val="100"/>
              </a:spcBef>
            </a:pPr>
            <a:r>
              <a:rPr sz="2400" spc="-5">
                <a:latin typeface="黑体"/>
                <a:cs typeface="黑体"/>
              </a:rPr>
              <a:t>城市经济的发展和道路的拥挤促进了轨道交通的发展，轨道交</a:t>
            </a:r>
            <a:r>
              <a:rPr sz="2400" spc="-50">
                <a:latin typeface="黑体"/>
                <a:cs typeface="黑体"/>
              </a:rPr>
              <a:t> </a:t>
            </a:r>
            <a:r>
              <a:rPr sz="2400" spc="-5">
                <a:latin typeface="黑体"/>
                <a:cs typeface="黑体"/>
              </a:rPr>
              <a:t>通主要用于城市公共交通系统。因此，人们把它称之为城市轨道道交通。在中国国家标准《城市公共交通常用名词术语》中，</a:t>
            </a:r>
            <a:r>
              <a:rPr sz="2400" spc="-50">
                <a:latin typeface="黑体"/>
                <a:cs typeface="黑体"/>
              </a:rPr>
              <a:t> </a:t>
            </a:r>
            <a:r>
              <a:rPr sz="2400" spc="-5">
                <a:latin typeface="黑体"/>
                <a:cs typeface="黑体"/>
              </a:rPr>
              <a:t>将城市轨道交通定义为“通常以电能为动力，采取轮轨运转方</a:t>
            </a:r>
            <a:r>
              <a:rPr sz="2400" spc="-50">
                <a:latin typeface="黑体"/>
                <a:cs typeface="黑体"/>
              </a:rPr>
              <a:t> </a:t>
            </a:r>
            <a:r>
              <a:rPr sz="2400" spc="-5">
                <a:latin typeface="黑体"/>
                <a:cs typeface="黑体"/>
              </a:rPr>
              <a:t>式的快速大运量公共交通的总称。”</a:t>
            </a:r>
            <a:endParaRPr sz="2400">
              <a:latin typeface="黑体"/>
              <a:cs typeface="黑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516948"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城市轨道交通系统的分类</a:t>
            </a:r>
          </a:p>
        </p:txBody>
      </p:sp>
      <p:sp>
        <p:nvSpPr>
          <p:cNvPr id="3" name="object 3"/>
          <p:cNvSpPr txBox="1"/>
          <p:nvPr/>
        </p:nvSpPr>
        <p:spPr>
          <a:xfrm>
            <a:off x="442278" y="1574482"/>
            <a:ext cx="8559800" cy="1305560"/>
          </a:xfrm>
          <a:prstGeom prst="rect">
            <a:avLst/>
          </a:prstGeom>
        </p:spPr>
        <p:txBody>
          <a:bodyPr vert="horz" wrap="square" lIns="0" tIns="12700" rIns="0" bIns="0" rtlCol="0">
            <a:spAutoFit/>
          </a:bodyPr>
          <a:lstStyle/>
          <a:p>
            <a:pPr marL="12700" marR="5080">
              <a:lnSpc>
                <a:spcPct val="100000"/>
              </a:lnSpc>
              <a:spcBef>
                <a:spcPts val="100"/>
              </a:spcBef>
            </a:pPr>
            <a:r>
              <a:rPr sz="2800" spc="-5">
                <a:latin typeface="黑体"/>
                <a:cs typeface="黑体"/>
              </a:rPr>
              <a:t>根据基本技术特征的不同，城市轨道交通可分为：地</a:t>
            </a:r>
            <a:r>
              <a:rPr sz="2800" spc="-50">
                <a:latin typeface="黑体"/>
                <a:cs typeface="黑体"/>
              </a:rPr>
              <a:t> </a:t>
            </a:r>
            <a:r>
              <a:rPr sz="2800">
                <a:latin typeface="黑体"/>
                <a:cs typeface="黑体"/>
              </a:rPr>
              <a:t>下铁道（地铁）</a:t>
            </a:r>
            <a:r>
              <a:rPr sz="2800" spc="-5">
                <a:latin typeface="黑体"/>
                <a:cs typeface="黑体"/>
              </a:rPr>
              <a:t>、轻轨交通、单轨铁路和有轨电车、市市郊铁路、磁悬浮铁路等类型。</a:t>
            </a:r>
            <a:endParaRPr sz="2800">
              <a:latin typeface="黑体"/>
              <a:cs typeface="黑体"/>
            </a:endParaRPr>
          </a:p>
        </p:txBody>
      </p:sp>
      <p:pic>
        <p:nvPicPr>
          <p:cNvPr id="4" name="object 4"/>
          <p:cNvPicPr/>
          <p:nvPr/>
        </p:nvPicPr>
        <p:blipFill>
          <a:blip r:embed="rId2"/>
          <a:stretch>
            <a:fillRect/>
          </a:stretch>
        </p:blipFill>
        <p:spPr>
          <a:xfrm>
            <a:off x="38100" y="3276600"/>
            <a:ext cx="9072562" cy="1927225"/>
          </a:xfrm>
          <a:prstGeom prst="rect">
            <a:avLst/>
          </a:prstGeom>
        </p:spPr>
      </p:pic>
      <p:sp>
        <p:nvSpPr>
          <p:cNvPr id="5" name="object 5"/>
          <p:cNvSpPr txBox="1"/>
          <p:nvPr/>
        </p:nvSpPr>
        <p:spPr>
          <a:xfrm>
            <a:off x="1058227" y="5290820"/>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Microsoft JhengHei"/>
                <a:cs typeface="Microsoft JhengHei"/>
              </a:rPr>
              <a:t>地铁</a:t>
            </a:r>
            <a:endParaRPr sz="2800">
              <a:latin typeface="Microsoft JhengHei"/>
              <a:cs typeface="Microsoft JhengHei"/>
            </a:endParaRP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5</a:t>
            </a:fld>
          </a:p>
        </p:txBody>
      </p:sp>
      <p:sp>
        <p:nvSpPr>
          <p:cNvPr id="6" name="object 6"/>
          <p:cNvSpPr txBox="1"/>
          <p:nvPr/>
        </p:nvSpPr>
        <p:spPr>
          <a:xfrm>
            <a:off x="3749040" y="5278120"/>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轻轨交通</a:t>
            </a:r>
            <a:endParaRPr sz="2800">
              <a:latin typeface="Microsoft JhengHei"/>
              <a:cs typeface="Microsoft JhengHei"/>
            </a:endParaRPr>
          </a:p>
        </p:txBody>
      </p:sp>
      <p:sp>
        <p:nvSpPr>
          <p:cNvPr id="7" name="object 7"/>
          <p:cNvSpPr txBox="1"/>
          <p:nvPr/>
        </p:nvSpPr>
        <p:spPr>
          <a:xfrm>
            <a:off x="6927212" y="5290820"/>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单轨铁路</a:t>
            </a:r>
            <a:endParaRPr sz="28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516948"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城市轨道交通系统的分类</a:t>
            </a:r>
          </a:p>
        </p:txBody>
      </p:sp>
      <p:sp>
        <p:nvSpPr>
          <p:cNvPr id="3" name="object 3"/>
          <p:cNvSpPr txBox="1"/>
          <p:nvPr/>
        </p:nvSpPr>
        <p:spPr>
          <a:xfrm>
            <a:off x="442278" y="1574482"/>
            <a:ext cx="8559800" cy="1305560"/>
          </a:xfrm>
          <a:prstGeom prst="rect">
            <a:avLst/>
          </a:prstGeom>
        </p:spPr>
        <p:txBody>
          <a:bodyPr vert="horz" wrap="square" lIns="0" tIns="12700" rIns="0" bIns="0" rtlCol="0">
            <a:spAutoFit/>
          </a:bodyPr>
          <a:lstStyle/>
          <a:p>
            <a:pPr marL="12700" marR="5080">
              <a:lnSpc>
                <a:spcPct val="100000"/>
              </a:lnSpc>
              <a:spcBef>
                <a:spcPts val="100"/>
              </a:spcBef>
            </a:pPr>
            <a:r>
              <a:rPr sz="2800" spc="-5">
                <a:latin typeface="黑体"/>
                <a:cs typeface="黑体"/>
              </a:rPr>
              <a:t>根据基本技术特征的不同，城市轨道交通可分为：地</a:t>
            </a:r>
            <a:r>
              <a:rPr sz="2800" spc="-50">
                <a:latin typeface="黑体"/>
                <a:cs typeface="黑体"/>
              </a:rPr>
              <a:t> </a:t>
            </a:r>
            <a:r>
              <a:rPr sz="2800" spc="-5">
                <a:latin typeface="黑体"/>
                <a:cs typeface="黑体"/>
              </a:rPr>
              <a:t>下铁道、轻轨交通、单轨铁路和有轨电车、市郊铁路、</a:t>
            </a:r>
            <a:r>
              <a:rPr sz="2800" spc="-10">
                <a:latin typeface="黑体"/>
                <a:cs typeface="黑体"/>
              </a:rPr>
              <a:t>磁悬浮铁路等类型。</a:t>
            </a:r>
            <a:endParaRPr sz="2800">
              <a:latin typeface="黑体"/>
              <a:cs typeface="黑体"/>
            </a:endParaRPr>
          </a:p>
        </p:txBody>
      </p:sp>
      <p:grpSp>
        <p:nvGrpSpPr>
          <p:cNvPr id="4" name="object 4"/>
          <p:cNvGrpSpPr/>
          <p:nvPr/>
        </p:nvGrpSpPr>
        <p:grpSpPr>
          <a:xfrm>
            <a:off x="0" y="3009900"/>
            <a:ext cx="9131300" cy="2079625"/>
            <a:chOff x="0" y="3009900"/>
            <a:chExt cx="9131300" cy="2079625"/>
          </a:xfrm>
        </p:grpSpPr>
        <p:pic>
          <p:nvPicPr>
            <p:cNvPr id="5" name="object 5"/>
            <p:cNvPicPr/>
            <p:nvPr/>
          </p:nvPicPr>
          <p:blipFill>
            <a:blip r:embed="rId2"/>
            <a:stretch>
              <a:fillRect/>
            </a:stretch>
          </p:blipFill>
          <p:spPr>
            <a:xfrm>
              <a:off x="0" y="3009900"/>
              <a:ext cx="3384550" cy="2030411"/>
            </a:xfrm>
            <a:prstGeom prst="rect">
              <a:avLst/>
            </a:prstGeom>
          </p:spPr>
        </p:pic>
        <p:pic>
          <p:nvPicPr>
            <p:cNvPr id="6" name="object 6"/>
            <p:cNvPicPr/>
            <p:nvPr/>
          </p:nvPicPr>
          <p:blipFill>
            <a:blip r:embed="rId3"/>
            <a:stretch>
              <a:fillRect/>
            </a:stretch>
          </p:blipFill>
          <p:spPr>
            <a:xfrm>
              <a:off x="3390900" y="3009900"/>
              <a:ext cx="2773362" cy="2079625"/>
            </a:xfrm>
            <a:prstGeom prst="rect">
              <a:avLst/>
            </a:prstGeom>
          </p:spPr>
        </p:pic>
        <p:pic>
          <p:nvPicPr>
            <p:cNvPr id="7" name="object 7"/>
            <p:cNvPicPr/>
            <p:nvPr/>
          </p:nvPicPr>
          <p:blipFill>
            <a:blip r:embed="rId4"/>
            <a:stretch>
              <a:fillRect/>
            </a:stretch>
          </p:blipFill>
          <p:spPr>
            <a:xfrm>
              <a:off x="6184900" y="3009900"/>
              <a:ext cx="2946400" cy="2030411"/>
            </a:xfrm>
            <a:prstGeom prst="rect">
              <a:avLst/>
            </a:prstGeom>
          </p:spPr>
        </p:pic>
      </p:grpSp>
      <p:sp>
        <p:nvSpPr>
          <p:cNvPr id="8" name="object 8"/>
          <p:cNvSpPr txBox="1"/>
          <p:nvPr/>
        </p:nvSpPr>
        <p:spPr>
          <a:xfrm>
            <a:off x="3944301" y="5170170"/>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市郊铁路</a:t>
            </a:r>
            <a:endParaRPr sz="2800">
              <a:latin typeface="Microsoft JhengHei"/>
              <a:cs typeface="Microsoft JhengHei"/>
            </a:endParaRPr>
          </a:p>
        </p:txBody>
      </p:sp>
      <p:sp>
        <p:nvSpPr>
          <p:cNvPr id="11" name="object 11"/>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6</a:t>
            </a:fld>
          </a:p>
        </p:txBody>
      </p:sp>
      <p:sp>
        <p:nvSpPr>
          <p:cNvPr id="9" name="object 9"/>
          <p:cNvSpPr txBox="1"/>
          <p:nvPr/>
        </p:nvSpPr>
        <p:spPr>
          <a:xfrm>
            <a:off x="6744651" y="5170170"/>
            <a:ext cx="18034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磁悬浮铁路</a:t>
            </a:r>
            <a:endParaRPr sz="2800">
              <a:latin typeface="Microsoft JhengHei"/>
              <a:cs typeface="Microsoft JhengHei"/>
            </a:endParaRPr>
          </a:p>
        </p:txBody>
      </p:sp>
      <p:sp>
        <p:nvSpPr>
          <p:cNvPr id="10" name="object 10"/>
          <p:cNvSpPr txBox="1"/>
          <p:nvPr/>
        </p:nvSpPr>
        <p:spPr>
          <a:xfrm>
            <a:off x="864552" y="5205094"/>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有轨电车</a:t>
            </a:r>
            <a:endParaRPr sz="28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5511"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城市轨道交通系统的特点</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7</a:t>
            </a:fld>
          </a:p>
        </p:txBody>
      </p:sp>
      <p:sp>
        <p:nvSpPr>
          <p:cNvPr id="3" name="object 3"/>
          <p:cNvSpPr txBox="1"/>
          <p:nvPr/>
        </p:nvSpPr>
        <p:spPr>
          <a:xfrm>
            <a:off x="503152" y="2088841"/>
            <a:ext cx="8293100" cy="2682875"/>
          </a:xfrm>
          <a:prstGeom prst="rect">
            <a:avLst/>
          </a:prstGeom>
        </p:spPr>
        <p:txBody>
          <a:bodyPr vert="horz" wrap="square" lIns="0" tIns="67310" rIns="0" bIns="0" rtlCol="0">
            <a:spAutoFit/>
          </a:bodyPr>
          <a:lstStyle/>
          <a:p>
            <a:pPr marL="12700">
              <a:lnSpc>
                <a:spcPct val="100000"/>
              </a:lnSpc>
              <a:spcBef>
                <a:spcPts val="530"/>
              </a:spcBef>
            </a:pPr>
            <a:r>
              <a:rPr sz="2800" spc="-20">
                <a:latin typeface="黑体"/>
                <a:cs typeface="黑体"/>
              </a:rPr>
              <a:t>大运力</a:t>
            </a:r>
            <a:endParaRPr sz="2800">
              <a:latin typeface="黑体"/>
              <a:cs typeface="黑体"/>
            </a:endParaRPr>
          </a:p>
          <a:p>
            <a:pPr marL="355600" marR="5080" indent="-342900">
              <a:lnSpc>
                <a:spcPts val="3460"/>
              </a:lnSpc>
              <a:buClr>
                <a:srgbClr val="7993B3"/>
              </a:buClr>
              <a:buSzPct val="102083"/>
              <a:buFont typeface="Wingdings"/>
              <a:buChar char=""/>
              <a:tabLst>
                <a:tab pos="355600"/>
              </a:tabLst>
            </a:pPr>
            <a:r>
              <a:rPr sz="2400" spc="-5">
                <a:latin typeface="黑体"/>
                <a:cs typeface="黑体"/>
              </a:rPr>
              <a:t>城市轨道交通的运输能力远远高于其他城市公共交通工具。</a:t>
            </a:r>
            <a:r>
              <a:rPr sz="2400">
                <a:latin typeface="黑体"/>
                <a:cs typeface="黑体"/>
              </a:rPr>
              <a:t>地铁的运输量最大，单向每小时可以运送4万至6</a:t>
            </a:r>
            <a:r>
              <a:rPr sz="2400" spc="-15">
                <a:latin typeface="黑体"/>
                <a:cs typeface="黑体"/>
              </a:rPr>
              <a:t>万人次，</a:t>
            </a:r>
            <a:r>
              <a:rPr sz="2400" spc="-50">
                <a:latin typeface="黑体"/>
                <a:cs typeface="黑体"/>
              </a:rPr>
              <a:t> </a:t>
            </a:r>
            <a:r>
              <a:rPr sz="2400">
                <a:latin typeface="黑体"/>
                <a:cs typeface="黑体"/>
              </a:rPr>
              <a:t>轻轨可以运送2万至3</a:t>
            </a:r>
            <a:r>
              <a:rPr sz="2400" spc="-5">
                <a:latin typeface="黑体"/>
                <a:cs typeface="黑体"/>
              </a:rPr>
              <a:t>万人次，有轨电车的运输量最小每小</a:t>
            </a:r>
            <a:r>
              <a:rPr sz="2400" spc="-50">
                <a:latin typeface="黑体"/>
                <a:cs typeface="黑体"/>
              </a:rPr>
              <a:t> </a:t>
            </a:r>
            <a:r>
              <a:rPr sz="2400">
                <a:latin typeface="黑体"/>
                <a:cs typeface="黑体"/>
              </a:rPr>
              <a:t>时有1万人次。而公共电汽车为2000至5000</a:t>
            </a:r>
            <a:r>
              <a:rPr sz="2400" spc="-10">
                <a:latin typeface="黑体"/>
                <a:cs typeface="黑体"/>
              </a:rPr>
              <a:t>人，小轿车为</a:t>
            </a:r>
            <a:r>
              <a:rPr sz="2400" spc="-50">
                <a:latin typeface="黑体"/>
                <a:cs typeface="黑体"/>
              </a:rPr>
              <a:t> </a:t>
            </a:r>
            <a:r>
              <a:rPr sz="2400">
                <a:latin typeface="黑体"/>
                <a:cs typeface="黑体"/>
              </a:rPr>
              <a:t>1000至2000</a:t>
            </a:r>
            <a:r>
              <a:rPr sz="2400" spc="-25">
                <a:latin typeface="黑体"/>
                <a:cs typeface="黑体"/>
              </a:rPr>
              <a:t>人。</a:t>
            </a:r>
            <a:endParaRPr sz="2400">
              <a:latin typeface="黑体"/>
              <a:cs typeface="黑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5511"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城市轨道交通系统的特点</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8</a:t>
            </a:fld>
          </a:p>
        </p:txBody>
      </p:sp>
      <p:sp>
        <p:nvSpPr>
          <p:cNvPr id="3" name="object 3"/>
          <p:cNvSpPr txBox="1">
            <a:spLocks noGrp="1"/>
          </p:cNvSpPr>
          <p:nvPr>
            <p:ph type="body" idx="1"/>
          </p:nvPr>
        </p:nvSpPr>
        <p:spPr>
          <a:prstGeom prst="rect">
            <a:avLst/>
          </a:prstGeom>
        </p:spPr>
        <p:txBody>
          <a:bodyPr vert="horz" wrap="square" lIns="0" tIns="67310" rIns="0" bIns="0" rtlCol="0">
            <a:spAutoFit/>
          </a:bodyPr>
          <a:lstStyle/>
          <a:p>
            <a:pPr marL="12700">
              <a:lnSpc>
                <a:spcPct val="100000"/>
              </a:lnSpc>
              <a:spcBef>
                <a:spcPts val="530"/>
              </a:spcBef>
            </a:pPr>
            <a:r>
              <a:rPr spc="-20"/>
              <a:t>更安全</a:t>
            </a:r>
          </a:p>
          <a:p>
            <a:pPr marL="355600" marR="5080" indent="-342900">
              <a:lnSpc>
                <a:spcPts val="3460"/>
              </a:lnSpc>
              <a:buClr>
                <a:srgbClr val="7993B3"/>
              </a:buClr>
              <a:buSzPct val="102083"/>
              <a:buFont typeface="Wingdings"/>
              <a:buChar char=""/>
              <a:tabLst>
                <a:tab pos="355600"/>
              </a:tabLst>
            </a:pPr>
            <a:r>
              <a:rPr sz="2400" spc="-5"/>
              <a:t>城市轨道交通零伤亡事故是其他任何现代交通运输方式难以以达到的。城市轨道交通采用了先进的列车运行控制系统，几乎与行车有关的固定设施与移动设备都有信息化程度很</a:t>
            </a:r>
            <a:r>
              <a:rPr sz="2400" spc="-50"/>
              <a:t> </a:t>
            </a:r>
            <a:r>
              <a:rPr sz="2400" spc="-5"/>
              <a:t>高的诊断与监测设备，对一些有可能危及行车安全的自然</a:t>
            </a:r>
            <a:r>
              <a:rPr sz="2400" spc="-50"/>
              <a:t> </a:t>
            </a:r>
            <a:r>
              <a:rPr sz="2400" spc="-5"/>
              <a:t>灾害设有预报预警装置。相比于其他城市公共交通工具而</a:t>
            </a:r>
            <a:r>
              <a:rPr sz="2400" spc="-50"/>
              <a:t> </a:t>
            </a:r>
            <a:r>
              <a:rPr sz="2400" spc="-5"/>
              <a:t>言，城市轨道交通的安全系数最高。</a:t>
            </a:r>
            <a:endParaRPr sz="2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5511"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城市轨道交通系统的特点</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9</a:t>
            </a:fld>
          </a:p>
        </p:txBody>
      </p:sp>
      <p:sp>
        <p:nvSpPr>
          <p:cNvPr id="3" name="object 3"/>
          <p:cNvSpPr txBox="1">
            <a:spLocks noGrp="1"/>
          </p:cNvSpPr>
          <p:nvPr>
            <p:ph type="body" idx="1"/>
          </p:nvPr>
        </p:nvSpPr>
        <p:spPr>
          <a:prstGeom prst="rect">
            <a:avLst/>
          </a:prstGeom>
        </p:spPr>
        <p:txBody>
          <a:bodyPr vert="horz" wrap="square" lIns="0" tIns="67310" rIns="0" bIns="0" rtlCol="0">
            <a:spAutoFit/>
          </a:bodyPr>
          <a:lstStyle/>
          <a:p>
            <a:pPr marL="12700">
              <a:lnSpc>
                <a:spcPct val="100000"/>
              </a:lnSpc>
              <a:spcBef>
                <a:spcPts val="530"/>
              </a:spcBef>
            </a:pPr>
            <a:r>
              <a:rPr spc="-20"/>
              <a:t>全天候</a:t>
            </a:r>
          </a:p>
          <a:p>
            <a:pPr marL="355600" marR="5080" indent="-342900">
              <a:lnSpc>
                <a:spcPts val="3460"/>
              </a:lnSpc>
              <a:buClr>
                <a:srgbClr val="7993B3"/>
              </a:buClr>
              <a:buSzPct val="102083"/>
              <a:buFont typeface="Wingdings"/>
              <a:buChar char=""/>
              <a:tabLst>
                <a:tab pos="355600"/>
              </a:tabLst>
            </a:pPr>
            <a:r>
              <a:rPr sz="2400" spc="-5"/>
              <a:t>城市轨道交通运行极其稳定，除可能危及行车安全的自然灾灾害外，几乎不受天气和气候条件的影响，正点率非常高，</a:t>
            </a:r>
            <a:r>
              <a:rPr sz="2400"/>
              <a:t>且24h</a:t>
            </a:r>
            <a:r>
              <a:rPr sz="2400" spc="-5"/>
              <a:t>内都可正常运行。日本东海道新干线列车平均晚点不</a:t>
            </a:r>
            <a:r>
              <a:rPr sz="2400"/>
              <a:t>到0.3min，</a:t>
            </a:r>
            <a:r>
              <a:rPr sz="2400" spc="-5"/>
              <a:t>几乎与钟表一样准。这一点，其他任何一种现</a:t>
            </a:r>
            <a:r>
              <a:rPr sz="2400" spc="-50"/>
              <a:t> </a:t>
            </a:r>
            <a:r>
              <a:rPr sz="2400" spc="-5"/>
              <a:t>代交通运输方式都无法做到。</a:t>
            </a:r>
            <a:endParaRPr sz="2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5511"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城市轨道交通系统的特点</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10</a:t>
            </a:fld>
          </a:p>
        </p:txBody>
      </p:sp>
      <p:sp>
        <p:nvSpPr>
          <p:cNvPr id="3" name="object 3"/>
          <p:cNvSpPr txBox="1">
            <a:spLocks noGrp="1"/>
          </p:cNvSpPr>
          <p:nvPr>
            <p:ph type="body" idx="1"/>
          </p:nvPr>
        </p:nvSpPr>
        <p:spPr>
          <a:prstGeom prst="rect">
            <a:avLst/>
          </a:prstGeom>
        </p:spPr>
        <p:txBody>
          <a:bodyPr vert="horz" wrap="square" lIns="0" tIns="67310" rIns="0" bIns="0" rtlCol="0">
            <a:spAutoFit/>
          </a:bodyPr>
          <a:lstStyle/>
          <a:p>
            <a:pPr marL="12700">
              <a:lnSpc>
                <a:spcPct val="100000"/>
              </a:lnSpc>
              <a:spcBef>
                <a:spcPts val="530"/>
              </a:spcBef>
            </a:pPr>
            <a:r>
              <a:rPr spc="-20"/>
              <a:t>低能耗</a:t>
            </a:r>
          </a:p>
          <a:p>
            <a:pPr marL="355600" marR="5080" indent="-342900">
              <a:lnSpc>
                <a:spcPts val="3460"/>
              </a:lnSpc>
              <a:buClr>
                <a:srgbClr val="7993B3"/>
              </a:buClr>
              <a:buSzPct val="102083"/>
              <a:buFont typeface="Wingdings"/>
              <a:buChar char=""/>
              <a:tabLst>
                <a:tab pos="355600"/>
              </a:tabLst>
            </a:pPr>
            <a:r>
              <a:rPr sz="2400" spc="-5"/>
              <a:t>从单位能耗来看，若以城市轨道交通每人每公里消耗的能量</a:t>
            </a:r>
            <a:r>
              <a:rPr sz="2400"/>
              <a:t>量为基准1，则公共汽车为1.5，小汽车为8.8</a:t>
            </a:r>
            <a:r>
              <a:rPr sz="2400" spc="-10"/>
              <a:t>。日本每人公</a:t>
            </a:r>
            <a:r>
              <a:rPr sz="2400"/>
              <a:t>里消耗能源的实际统计是：城市铁路为136</a:t>
            </a:r>
            <a:r>
              <a:rPr sz="2400" spc="-10"/>
              <a:t>大卡，小汽车为</a:t>
            </a:r>
            <a:r>
              <a:rPr sz="2400" spc="-50"/>
              <a:t> </a:t>
            </a:r>
            <a:r>
              <a:rPr sz="2400"/>
              <a:t>765大卡，飞机为714</a:t>
            </a:r>
            <a:r>
              <a:rPr sz="2400" spc="-5"/>
              <a:t>大卡。城市轨道交通单位能耗大约是</a:t>
            </a:r>
            <a:r>
              <a:rPr sz="2400" spc="-50"/>
              <a:t> </a:t>
            </a:r>
            <a:r>
              <a:rPr sz="2400"/>
              <a:t>小汽车和飞机的1/5</a:t>
            </a:r>
            <a:r>
              <a:rPr sz="2400" spc="-5"/>
              <a:t>。此外，由于城市轨道交通使用的是二次能源，在一次能源相对缺乏的情况下，在能源消耗方面</a:t>
            </a:r>
            <a:r>
              <a:rPr sz="2400" spc="-50"/>
              <a:t> </a:t>
            </a:r>
            <a:r>
              <a:rPr sz="2400" spc="-5"/>
              <a:t>城市轨道交通的优势将会更加突出。</a:t>
            </a:r>
            <a:endParaRPr sz="2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45511"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城市轨道交通系统的特点</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11</a:t>
            </a:fld>
          </a:p>
        </p:txBody>
      </p:sp>
      <p:sp>
        <p:nvSpPr>
          <p:cNvPr id="3" name="object 3"/>
          <p:cNvSpPr txBox="1">
            <a:spLocks noGrp="1"/>
          </p:cNvSpPr>
          <p:nvPr>
            <p:ph type="body" idx="1"/>
          </p:nvPr>
        </p:nvSpPr>
        <p:spPr>
          <a:prstGeom prst="rect">
            <a:avLst/>
          </a:prstGeom>
        </p:spPr>
        <p:txBody>
          <a:bodyPr vert="horz" wrap="square" lIns="0" tIns="67310" rIns="0" bIns="0" rtlCol="0">
            <a:spAutoFit/>
          </a:bodyPr>
          <a:lstStyle/>
          <a:p>
            <a:pPr marL="12700">
              <a:lnSpc>
                <a:spcPct val="100000"/>
              </a:lnSpc>
              <a:spcBef>
                <a:spcPts val="530"/>
              </a:spcBef>
            </a:pPr>
            <a:r>
              <a:rPr spc="-15"/>
              <a:t>乘坐舒适</a:t>
            </a:r>
          </a:p>
          <a:p>
            <a:pPr marL="355600" marR="5080" indent="-342900">
              <a:lnSpc>
                <a:spcPts val="3460"/>
              </a:lnSpc>
              <a:spcBef>
                <a:spcPts val="60"/>
              </a:spcBef>
              <a:buClr>
                <a:srgbClr val="7993B3"/>
              </a:buClr>
              <a:buSzPct val="102083"/>
              <a:buFont typeface="Wingdings"/>
              <a:buChar char=""/>
              <a:tabLst>
                <a:tab pos="355600"/>
              </a:tabLst>
            </a:pPr>
            <a:r>
              <a:rPr sz="2400" spc="-5"/>
              <a:t>城市轨道交通线路平顺，由于采用先进的缓震设备，除非出出现极端天气，否则全程平稳运输。车厢布置舒适，宽</a:t>
            </a:r>
            <a:endParaRPr sz="2400"/>
          </a:p>
          <a:p>
            <a:pPr marL="355600">
              <a:lnSpc>
                <a:spcPct val="100000"/>
              </a:lnSpc>
              <a:spcBef>
                <a:spcPts val="359"/>
              </a:spcBef>
            </a:pPr>
            <a:r>
              <a:rPr sz="2400" spc="-5"/>
              <a:t>敞的座位、先进的设施、齐全的装备使得乘坐全程都是一</a:t>
            </a:r>
            <a:endParaRPr sz="2400"/>
          </a:p>
          <a:p>
            <a:pPr marL="355600">
              <a:lnSpc>
                <a:spcPct val="100000"/>
              </a:lnSpc>
              <a:spcBef>
                <a:spcPts val="575"/>
              </a:spcBef>
            </a:pPr>
            <a:r>
              <a:rPr sz="2400" spc="-5"/>
              <a:t>种享受。这些是公共汽车无法相比的。</a:t>
            </a:r>
            <a:endParaRPr sz="2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472498" y="341789"/>
            <a:ext cx="5334000" cy="604520"/>
          </a:xfrm>
          <a:prstGeom prst="rect">
            <a:avLst/>
          </a:prstGeom>
        </p:spPr>
        <p:txBody>
          <a:bodyPr vert="horz" wrap="square" lIns="0" tIns="12700" rIns="0" bIns="0" rtlCol="0">
            <a:spAutoFit/>
          </a:bodyPr>
          <a:lstStyle/>
          <a:p>
            <a:pPr marL="12700">
              <a:lnSpc>
                <a:spcPct val="100000"/>
              </a:lnSpc>
              <a:spcBef>
                <a:spcPts val="100"/>
              </a:spcBef>
            </a:pPr>
            <a:r>
              <a:rPr spc="-5"/>
              <a:t>城轨交通项目的建设周期</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12</a:t>
            </a:fld>
          </a:p>
        </p:txBody>
      </p:sp>
      <p:sp>
        <p:nvSpPr>
          <p:cNvPr id="3" name="object 3"/>
          <p:cNvSpPr txBox="1">
            <a:spLocks noGrp="1"/>
          </p:cNvSpPr>
          <p:nvPr>
            <p:ph type="body" idx="1"/>
          </p:nvPr>
        </p:nvSpPr>
        <p:spPr>
          <a:prstGeom prst="rect">
            <a:avLst/>
          </a:prstGeom>
        </p:spPr>
        <p:txBody>
          <a:bodyPr vert="horz" wrap="square" lIns="0" tIns="67427" rIns="0" bIns="0" rtlCol="0">
            <a:spAutoFit/>
          </a:bodyPr>
          <a:lstStyle/>
          <a:p>
            <a:pPr marL="12700" marR="93980">
              <a:lnSpc>
                <a:spcPct val="100000"/>
              </a:lnSpc>
              <a:spcBef>
                <a:spcPts val="100"/>
              </a:spcBef>
            </a:pPr>
            <a:r>
              <a:rPr spc="-5"/>
              <a:t>从城市轨道交通项目的建设周期来看，从可行性研究</a:t>
            </a:r>
            <a:r>
              <a:rPr/>
              <a:t>获得批复到土建开工需要经历21-27</a:t>
            </a:r>
            <a:r>
              <a:rPr spc="-10"/>
              <a:t>个月的时间。</a:t>
            </a:r>
          </a:p>
          <a:p>
            <a:pPr>
              <a:lnSpc>
                <a:spcPct val="100000"/>
              </a:lnSpc>
              <a:spcBef>
                <a:spcPts val="5"/>
              </a:spcBef>
            </a:pPr>
            <a:endParaRPr sz="2500"/>
          </a:p>
          <a:p>
            <a:pPr marL="355600" marR="5080" indent="-342900">
              <a:lnSpc>
                <a:spcPct val="120000"/>
              </a:lnSpc>
              <a:buClr>
                <a:srgbClr val="7993B3"/>
              </a:buClr>
              <a:buSzPct val="102083"/>
              <a:buFont typeface="Wingdings"/>
              <a:buChar char=""/>
              <a:tabLst>
                <a:tab pos="355600"/>
              </a:tabLst>
            </a:pPr>
            <a:r>
              <a:rPr sz="2400" spc="-5"/>
              <a:t>根据《城市轨道交通工程项目建设标准》，工程可行性研究</a:t>
            </a:r>
            <a:r>
              <a:rPr sz="2400"/>
              <a:t>究获得批复之后，还需要经历总体设计（5-6个月）</a:t>
            </a:r>
            <a:r>
              <a:rPr sz="2400" spc="-20"/>
              <a:t>、初步</a:t>
            </a:r>
            <a:r>
              <a:rPr sz="2400"/>
              <a:t>步设计（6-9个月）、施工图设计（10-12个月）</a:t>
            </a:r>
            <a:r>
              <a:rPr sz="2400" spc="-15"/>
              <a:t>才能进入</a:t>
            </a:r>
            <a:r>
              <a:rPr sz="2400" spc="-50"/>
              <a:t> </a:t>
            </a:r>
            <a:r>
              <a:rPr sz="2400" spc="-10"/>
              <a:t>入土建施工阶段。</a:t>
            </a:r>
            <a:endParaRPr sz="24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472498" y="341789"/>
            <a:ext cx="5334000" cy="604520"/>
          </a:xfrm>
          <a:prstGeom prst="rect">
            <a:avLst/>
          </a:prstGeom>
        </p:spPr>
        <p:txBody>
          <a:bodyPr vert="horz" wrap="square" lIns="0" tIns="12700" rIns="0" bIns="0" rtlCol="0">
            <a:spAutoFit/>
          </a:bodyPr>
          <a:lstStyle/>
          <a:p>
            <a:pPr marL="12700">
              <a:lnSpc>
                <a:spcPct val="100000"/>
              </a:lnSpc>
              <a:spcBef>
                <a:spcPts val="100"/>
              </a:spcBef>
            </a:pPr>
            <a:r>
              <a:rPr sz="3800" spc="-5">
                <a:latin typeface="黑体"/>
                <a:cs typeface="黑体"/>
              </a:rPr>
              <a:t>城轨交通项目的建设周期</a:t>
            </a:r>
            <a:endParaRPr sz="3800">
              <a:latin typeface="黑体"/>
              <a:cs typeface="黑体"/>
            </a:endParaRPr>
          </a:p>
        </p:txBody>
      </p:sp>
      <p:pic>
        <p:nvPicPr>
          <p:cNvPr id="3" name="object 3"/>
          <p:cNvPicPr/>
          <p:nvPr/>
        </p:nvPicPr>
        <p:blipFill>
          <a:blip r:embed="rId2"/>
          <a:stretch>
            <a:fillRect/>
          </a:stretch>
        </p:blipFill>
        <p:spPr>
          <a:xfrm>
            <a:off x="596900" y="2159000"/>
            <a:ext cx="7920038" cy="3536950"/>
          </a:xfrm>
          <a:prstGeom prst="rect">
            <a:avLst/>
          </a:prstGeom>
        </p:spPr>
      </p:pic>
      <p:sp>
        <p:nvSpPr>
          <p:cNvPr id="4" name="object 4"/>
          <p:cNvSpPr txBox="1"/>
          <p:nvPr/>
        </p:nvSpPr>
        <p:spPr>
          <a:xfrm>
            <a:off x="3094990" y="1714182"/>
            <a:ext cx="46482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城市轨道交通项目的周期分析</a:t>
            </a:r>
            <a:endParaRPr sz="2800">
              <a:latin typeface="Microsoft JhengHei"/>
              <a:cs typeface="Microsoft JhengHei"/>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472498" y="341789"/>
            <a:ext cx="5334000" cy="604520"/>
          </a:xfrm>
          <a:prstGeom prst="rect">
            <a:avLst/>
          </a:prstGeom>
        </p:spPr>
        <p:txBody>
          <a:bodyPr vert="horz" wrap="square" lIns="0" tIns="12700" rIns="0" bIns="0" rtlCol="0">
            <a:spAutoFit/>
          </a:bodyPr>
          <a:lstStyle/>
          <a:p>
            <a:pPr marL="12700">
              <a:lnSpc>
                <a:spcPct val="100000"/>
              </a:lnSpc>
              <a:spcBef>
                <a:spcPts val="100"/>
              </a:spcBef>
            </a:pPr>
            <a:r>
              <a:rPr sz="3800" spc="-5">
                <a:latin typeface="黑体"/>
                <a:cs typeface="黑体"/>
              </a:rPr>
              <a:t>城轨交通项目的建设周期</a:t>
            </a:r>
            <a:endParaRPr sz="3800">
              <a:latin typeface="黑体"/>
              <a:cs typeface="黑体"/>
            </a:endParaRPr>
          </a:p>
        </p:txBody>
      </p:sp>
      <p:pic>
        <p:nvPicPr>
          <p:cNvPr id="3" name="object 3"/>
          <p:cNvPicPr/>
          <p:nvPr/>
        </p:nvPicPr>
        <p:blipFill>
          <a:blip r:embed="rId2"/>
          <a:stretch>
            <a:fillRect/>
          </a:stretch>
        </p:blipFill>
        <p:spPr>
          <a:xfrm>
            <a:off x="647700" y="2146300"/>
            <a:ext cx="7854950" cy="3462337"/>
          </a:xfrm>
          <a:prstGeom prst="rect">
            <a:avLst/>
          </a:prstGeom>
        </p:spPr>
      </p:pic>
      <p:sp>
        <p:nvSpPr>
          <p:cNvPr id="4" name="object 4"/>
          <p:cNvSpPr txBox="1"/>
          <p:nvPr/>
        </p:nvSpPr>
        <p:spPr>
          <a:xfrm>
            <a:off x="3094990" y="1714182"/>
            <a:ext cx="464820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城市轨道交通项目的周期分析</a:t>
            </a:r>
            <a:endParaRPr sz="2800">
              <a:latin typeface="Microsoft JhengHei"/>
              <a:cs typeface="Microsoft JhengHei"/>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城市轨道交通行业的地位</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15</a:t>
            </a:fld>
          </a:p>
        </p:txBody>
      </p:sp>
      <p:sp>
        <p:nvSpPr>
          <p:cNvPr id="3" name="object 3"/>
          <p:cNvSpPr txBox="1"/>
          <p:nvPr/>
        </p:nvSpPr>
        <p:spPr>
          <a:xfrm>
            <a:off x="507365" y="1998344"/>
            <a:ext cx="8559800" cy="2159000"/>
          </a:xfrm>
          <a:prstGeom prst="rect">
            <a:avLst/>
          </a:prstGeom>
        </p:spPr>
        <p:txBody>
          <a:bodyPr vert="horz" wrap="square" lIns="0" tIns="12700" rIns="0" bIns="0" rtlCol="0">
            <a:spAutoFit/>
          </a:bodyPr>
          <a:lstStyle/>
          <a:p>
            <a:pPr marL="12700" marR="5080">
              <a:lnSpc>
                <a:spcPct val="100000"/>
              </a:lnSpc>
              <a:spcBef>
                <a:spcPts val="100"/>
              </a:spcBef>
            </a:pPr>
            <a:r>
              <a:rPr sz="2800" spc="-5">
                <a:latin typeface="黑体"/>
                <a:cs typeface="黑体"/>
              </a:rPr>
              <a:t>城市轨道交通行业的发展促进了社会生产力的进步，满满足了人们增长的交通消费需求，带动了相关产业和地地区的经济增长，促进了产业创新，给人类社会带来了了巨大的财富。同时也满足了人们生产生活对公共交</a:t>
            </a:r>
            <a:r>
              <a:rPr sz="2800" spc="-50">
                <a:latin typeface="黑体"/>
                <a:cs typeface="黑体"/>
              </a:rPr>
              <a:t> </a:t>
            </a:r>
            <a:r>
              <a:rPr sz="2800" spc="-10">
                <a:latin typeface="黑体"/>
                <a:cs typeface="黑体"/>
              </a:rPr>
              <a:t>交通的需要。</a:t>
            </a:r>
            <a:endParaRPr sz="2800">
              <a:latin typeface="黑体"/>
              <a:cs typeface="黑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城市轨道交通行业的地位</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16</a:t>
            </a:fld>
          </a:p>
        </p:txBody>
      </p:sp>
      <p:sp>
        <p:nvSpPr>
          <p:cNvPr id="3" name="object 3"/>
          <p:cNvSpPr txBox="1"/>
          <p:nvPr/>
        </p:nvSpPr>
        <p:spPr>
          <a:xfrm>
            <a:off x="507365" y="1943845"/>
            <a:ext cx="8559800" cy="3943985"/>
          </a:xfrm>
          <a:prstGeom prst="rect">
            <a:avLst/>
          </a:prstGeom>
        </p:spPr>
        <p:txBody>
          <a:bodyPr vert="horz" wrap="square" lIns="0" tIns="67310" rIns="0" bIns="0" rtlCol="0">
            <a:spAutoFit/>
          </a:bodyPr>
          <a:lstStyle/>
          <a:p>
            <a:pPr marL="12700">
              <a:lnSpc>
                <a:spcPct val="100000"/>
              </a:lnSpc>
              <a:spcBef>
                <a:spcPts val="530"/>
              </a:spcBef>
            </a:pPr>
            <a:r>
              <a:rPr sz="2800" spc="-5">
                <a:latin typeface="黑体"/>
                <a:cs typeface="黑体"/>
              </a:rPr>
              <a:t>带动相关产业经济增长</a:t>
            </a:r>
            <a:endParaRPr sz="2800">
              <a:latin typeface="黑体"/>
              <a:cs typeface="黑体"/>
            </a:endParaRPr>
          </a:p>
          <a:p>
            <a:pPr marL="355600" indent="-342900">
              <a:lnSpc>
                <a:spcPct val="100000"/>
              </a:lnSpc>
              <a:spcBef>
                <a:spcPts val="425"/>
              </a:spcBef>
              <a:buClr>
                <a:srgbClr val="7993B3"/>
              </a:buClr>
              <a:buSzPct val="102083"/>
              <a:buFont typeface="Wingdings"/>
              <a:buChar char=""/>
              <a:tabLst>
                <a:tab pos="355600"/>
              </a:tabLst>
            </a:pPr>
            <a:r>
              <a:rPr sz="2400" spc="-10">
                <a:latin typeface="黑体"/>
                <a:cs typeface="黑体"/>
              </a:rPr>
              <a:t>轨道交通运营业</a:t>
            </a:r>
            <a:endParaRPr sz="2400">
              <a:latin typeface="黑体"/>
              <a:cs typeface="黑体"/>
            </a:endParaRPr>
          </a:p>
          <a:p>
            <a:pPr marL="12700" marR="5080">
              <a:lnSpc>
                <a:spcPct val="100000"/>
              </a:lnSpc>
              <a:spcBef>
                <a:spcPts val="140"/>
              </a:spcBef>
            </a:pPr>
            <a:r>
              <a:rPr sz="2400" spc="-5">
                <a:latin typeface="黑体"/>
                <a:cs typeface="黑体"/>
              </a:rPr>
              <a:t>城市轨道交通具有非常强的公益性质，且建设投资额大，所以其其商业化运营往往亏损。目前全世界的地铁载客服务基本上是</a:t>
            </a:r>
            <a:r>
              <a:rPr sz="2400" spc="-50">
                <a:latin typeface="黑体"/>
                <a:cs typeface="黑体"/>
              </a:rPr>
              <a:t> </a:t>
            </a:r>
            <a:r>
              <a:rPr sz="2400" spc="-5">
                <a:latin typeface="黑体"/>
                <a:cs typeface="黑体"/>
              </a:rPr>
              <a:t>是亏本的，香港地铁公司的运营比较成功，主要是靠地铁沿线的</a:t>
            </a:r>
            <a:r>
              <a:rPr sz="2400">
                <a:latin typeface="黑体"/>
                <a:cs typeface="黑体"/>
              </a:rPr>
              <a:t>的房地产来弥补建设资金的不足，运营近20</a:t>
            </a:r>
            <a:r>
              <a:rPr sz="2400" spc="-10">
                <a:latin typeface="黑体"/>
                <a:cs typeface="黑体"/>
              </a:rPr>
              <a:t>年才进入盈利期。</a:t>
            </a:r>
            <a:endParaRPr sz="2400">
              <a:latin typeface="黑体"/>
              <a:cs typeface="黑体"/>
            </a:endParaRPr>
          </a:p>
          <a:p>
            <a:pPr marL="355600" indent="-342900">
              <a:lnSpc>
                <a:spcPct val="100000"/>
              </a:lnSpc>
              <a:spcBef>
                <a:spcPts val="434"/>
              </a:spcBef>
              <a:buClr>
                <a:srgbClr val="7993B3"/>
              </a:buClr>
              <a:buSzPct val="102083"/>
              <a:buFont typeface="Wingdings"/>
              <a:buChar char=""/>
              <a:tabLst>
                <a:tab pos="355600"/>
              </a:tabLst>
            </a:pPr>
            <a:r>
              <a:rPr sz="2400" spc="-10">
                <a:latin typeface="黑体"/>
                <a:cs typeface="黑体"/>
              </a:rPr>
              <a:t>工程建筑业</a:t>
            </a:r>
            <a:endParaRPr sz="2400">
              <a:latin typeface="黑体"/>
              <a:cs typeface="黑体"/>
            </a:endParaRPr>
          </a:p>
          <a:p>
            <a:pPr marL="12700" marR="157480">
              <a:lnSpc>
                <a:spcPct val="100000"/>
              </a:lnSpc>
              <a:spcBef>
                <a:spcPts val="140"/>
              </a:spcBef>
            </a:pPr>
            <a:r>
              <a:rPr sz="2400" spc="-5">
                <a:latin typeface="黑体"/>
                <a:cs typeface="黑体"/>
              </a:rPr>
              <a:t>在城市轨道交通工程高昂的总造价中，土建工程一般可占到</a:t>
            </a:r>
            <a:r>
              <a:rPr sz="2400" spc="-50">
                <a:latin typeface="黑体"/>
                <a:cs typeface="黑体"/>
              </a:rPr>
              <a:t> </a:t>
            </a:r>
            <a:r>
              <a:rPr sz="2400">
                <a:latin typeface="黑体"/>
                <a:cs typeface="黑体"/>
              </a:rPr>
              <a:t>40%</a:t>
            </a:r>
            <a:r>
              <a:rPr sz="2400" spc="-5">
                <a:latin typeface="黑体"/>
                <a:cs typeface="黑体"/>
              </a:rPr>
              <a:t>左右，巨大的工程施工需求为工程建筑行业带来新的发展机</a:t>
            </a:r>
            <a:r>
              <a:rPr sz="2400" spc="-20">
                <a:latin typeface="黑体"/>
                <a:cs typeface="黑体"/>
              </a:rPr>
              <a:t>机遇。</a:t>
            </a:r>
            <a:endParaRPr sz="2400">
              <a:latin typeface="黑体"/>
              <a:cs typeface="黑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城市轨道交通行业的地位</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17</a:t>
            </a:fld>
          </a:p>
        </p:txBody>
      </p:sp>
      <p:sp>
        <p:nvSpPr>
          <p:cNvPr id="3" name="object 3"/>
          <p:cNvSpPr txBox="1"/>
          <p:nvPr/>
        </p:nvSpPr>
        <p:spPr>
          <a:xfrm>
            <a:off x="507365" y="1943845"/>
            <a:ext cx="8559800" cy="3504565"/>
          </a:xfrm>
          <a:prstGeom prst="rect">
            <a:avLst/>
          </a:prstGeom>
        </p:spPr>
        <p:txBody>
          <a:bodyPr vert="horz" wrap="square" lIns="0" tIns="67310" rIns="0" bIns="0" rtlCol="0">
            <a:spAutoFit/>
          </a:bodyPr>
          <a:lstStyle/>
          <a:p>
            <a:pPr marL="12700">
              <a:lnSpc>
                <a:spcPct val="100000"/>
              </a:lnSpc>
              <a:spcBef>
                <a:spcPts val="530"/>
              </a:spcBef>
            </a:pPr>
            <a:r>
              <a:rPr sz="2800" spc="-5">
                <a:latin typeface="黑体"/>
                <a:cs typeface="黑体"/>
              </a:rPr>
              <a:t>带动相关产业经济增长</a:t>
            </a:r>
            <a:endParaRPr sz="2800">
              <a:latin typeface="黑体"/>
              <a:cs typeface="黑体"/>
            </a:endParaRPr>
          </a:p>
          <a:p>
            <a:pPr marL="355600" indent="-342900">
              <a:lnSpc>
                <a:spcPct val="100000"/>
              </a:lnSpc>
              <a:spcBef>
                <a:spcPts val="425"/>
              </a:spcBef>
              <a:buClr>
                <a:srgbClr val="7993B3"/>
              </a:buClr>
              <a:buSzPct val="102083"/>
              <a:buFont typeface="Wingdings"/>
              <a:buChar char=""/>
              <a:tabLst>
                <a:tab pos="355600"/>
              </a:tabLst>
            </a:pPr>
            <a:r>
              <a:rPr sz="2400" spc="-10">
                <a:latin typeface="黑体"/>
                <a:cs typeface="黑体"/>
              </a:rPr>
              <a:t>工程机械制造业</a:t>
            </a:r>
            <a:endParaRPr sz="2400">
              <a:latin typeface="黑体"/>
              <a:cs typeface="黑体"/>
            </a:endParaRPr>
          </a:p>
          <a:p>
            <a:pPr marL="12700" marR="5080">
              <a:lnSpc>
                <a:spcPct val="100000"/>
              </a:lnSpc>
              <a:spcBef>
                <a:spcPts val="140"/>
              </a:spcBef>
            </a:pPr>
            <a:r>
              <a:rPr sz="2400" spc="-5">
                <a:latin typeface="黑体"/>
                <a:cs typeface="黑体"/>
              </a:rPr>
              <a:t>由于城市轨道交通建设中土建工程比较复杂，尤其是根据不同的的地质条件往往要购买专用的地下、地基施工设备，以满足庞</a:t>
            </a:r>
            <a:r>
              <a:rPr sz="2400" spc="-50">
                <a:latin typeface="黑体"/>
                <a:cs typeface="黑体"/>
              </a:rPr>
              <a:t> </a:t>
            </a:r>
            <a:r>
              <a:rPr sz="2400" spc="-5">
                <a:latin typeface="黑体"/>
                <a:cs typeface="黑体"/>
              </a:rPr>
              <a:t>庞大的施工作业需求，因此工程机械制造业将会因未来快速发展展的轨道交通建设受益。在地铁施工中盾构法已经成为主要的</a:t>
            </a:r>
            <a:r>
              <a:rPr sz="2400" spc="-50">
                <a:latin typeface="黑体"/>
                <a:cs typeface="黑体"/>
              </a:rPr>
              <a:t> </a:t>
            </a:r>
            <a:r>
              <a:rPr sz="2400" spc="-5">
                <a:latin typeface="黑体"/>
                <a:cs typeface="黑体"/>
              </a:rPr>
              <a:t>的施工方法，所以盾构机是轨道交通建设尤其是地铁建设中最需需要的工程机械。此外，混凝土机械和液压挖掘机也是城市轨</a:t>
            </a:r>
            <a:r>
              <a:rPr sz="2400" spc="-50">
                <a:latin typeface="黑体"/>
                <a:cs typeface="黑体"/>
              </a:rPr>
              <a:t> </a:t>
            </a:r>
            <a:r>
              <a:rPr sz="2400" spc="-5">
                <a:latin typeface="黑体"/>
                <a:cs typeface="黑体"/>
              </a:rPr>
              <a:t>轨道交通建设中大量采用的设备。</a:t>
            </a:r>
            <a:endParaRPr sz="2400">
              <a:latin typeface="黑体"/>
              <a:cs typeface="黑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城市轨道交通行业的地位</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18</a:t>
            </a:fld>
          </a:p>
        </p:txBody>
      </p:sp>
      <p:sp>
        <p:nvSpPr>
          <p:cNvPr id="3" name="object 3"/>
          <p:cNvSpPr txBox="1"/>
          <p:nvPr/>
        </p:nvSpPr>
        <p:spPr>
          <a:xfrm>
            <a:off x="507365" y="1943844"/>
            <a:ext cx="8559800" cy="3504565"/>
          </a:xfrm>
          <a:prstGeom prst="rect">
            <a:avLst/>
          </a:prstGeom>
        </p:spPr>
        <p:txBody>
          <a:bodyPr vert="horz" wrap="square" lIns="0" tIns="67310" rIns="0" bIns="0" rtlCol="0">
            <a:spAutoFit/>
          </a:bodyPr>
          <a:lstStyle/>
          <a:p>
            <a:pPr marL="12700">
              <a:lnSpc>
                <a:spcPct val="100000"/>
              </a:lnSpc>
              <a:spcBef>
                <a:spcPts val="530"/>
              </a:spcBef>
            </a:pPr>
            <a:r>
              <a:rPr sz="2800" spc="-5">
                <a:latin typeface="黑体"/>
                <a:cs typeface="黑体"/>
              </a:rPr>
              <a:t>带动相关产业经济增长</a:t>
            </a:r>
            <a:endParaRPr sz="2800">
              <a:latin typeface="黑体"/>
              <a:cs typeface="黑体"/>
            </a:endParaRPr>
          </a:p>
          <a:p>
            <a:pPr marL="355600" indent="-342900">
              <a:lnSpc>
                <a:spcPct val="100000"/>
              </a:lnSpc>
              <a:spcBef>
                <a:spcPts val="425"/>
              </a:spcBef>
              <a:buClr>
                <a:srgbClr val="7993B3"/>
              </a:buClr>
              <a:buSzPct val="102083"/>
              <a:buFont typeface="Wingdings"/>
              <a:buChar char=""/>
              <a:tabLst>
                <a:tab pos="355600"/>
              </a:tabLst>
            </a:pPr>
            <a:r>
              <a:rPr sz="2400" spc="-10">
                <a:latin typeface="黑体"/>
                <a:cs typeface="黑体"/>
              </a:rPr>
              <a:t>机电设备制造业</a:t>
            </a:r>
            <a:endParaRPr sz="2400">
              <a:latin typeface="黑体"/>
              <a:cs typeface="黑体"/>
            </a:endParaRPr>
          </a:p>
          <a:p>
            <a:pPr marL="12700" marR="5080" algn="just">
              <a:lnSpc>
                <a:spcPct val="100000"/>
              </a:lnSpc>
              <a:spcBef>
                <a:spcPts val="140"/>
              </a:spcBef>
            </a:pPr>
            <a:r>
              <a:rPr sz="2400" spc="-5">
                <a:latin typeface="黑体"/>
                <a:cs typeface="黑体"/>
              </a:rPr>
              <a:t>由于城市轨道交通行车密集大，运营管理的要求高，相应地需要要配置先进的机电设备以保障运输系统的运转。据统计，机电设</a:t>
            </a:r>
            <a:r>
              <a:rPr sz="2400">
                <a:latin typeface="黑体"/>
                <a:cs typeface="黑体"/>
              </a:rPr>
              <a:t>设备的采购一般占整个轨道交通系统工程造价的40%</a:t>
            </a:r>
            <a:r>
              <a:rPr sz="2400" spc="-15">
                <a:latin typeface="黑体"/>
                <a:cs typeface="黑体"/>
              </a:rPr>
              <a:t>左右，因</a:t>
            </a:r>
            <a:endParaRPr sz="2400">
              <a:latin typeface="黑体"/>
              <a:cs typeface="黑体"/>
            </a:endParaRPr>
          </a:p>
          <a:p>
            <a:pPr marL="12700" marR="5080" algn="just">
              <a:lnSpc>
                <a:spcPct val="100000"/>
              </a:lnSpc>
            </a:pPr>
            <a:r>
              <a:rPr sz="2400" spc="-5">
                <a:latin typeface="黑体"/>
                <a:cs typeface="黑体"/>
              </a:rPr>
              <a:t>此轨道交通建设的发展又为机电设备制造厂商带来了新的市场。城市轨道交通常用的机电设备包括动车组、列车自动控制系统、自动售检票系统、牵引供电系统等，其中造价最高的部分是动车</a:t>
            </a:r>
            <a:r>
              <a:rPr sz="2400" spc="-20">
                <a:latin typeface="黑体"/>
                <a:cs typeface="黑体"/>
              </a:rPr>
              <a:t>车组。</a:t>
            </a:r>
            <a:endParaRPr sz="2400">
              <a:latin typeface="黑体"/>
              <a:cs typeface="黑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5"/>
              <a:t>城市轨道交通行业的地位</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585"/>
              </a:lnSpc>
            </a:pPr>
            <a:fld id="{81D60167-4931-47E6-BA6A-407CBD079E47}" type="slidenum">
              <a:rPr spc="-25"/>
              <a:t>19</a:t>
            </a:fld>
          </a:p>
        </p:txBody>
      </p:sp>
      <p:sp>
        <p:nvSpPr>
          <p:cNvPr id="3" name="object 3"/>
          <p:cNvSpPr txBox="1"/>
          <p:nvPr/>
        </p:nvSpPr>
        <p:spPr>
          <a:xfrm>
            <a:off x="507365" y="1943844"/>
            <a:ext cx="8255000" cy="3504565"/>
          </a:xfrm>
          <a:prstGeom prst="rect">
            <a:avLst/>
          </a:prstGeom>
        </p:spPr>
        <p:txBody>
          <a:bodyPr vert="horz" wrap="square" lIns="0" tIns="67310" rIns="0" bIns="0" rtlCol="0">
            <a:spAutoFit/>
          </a:bodyPr>
          <a:lstStyle/>
          <a:p>
            <a:pPr marL="12700">
              <a:lnSpc>
                <a:spcPct val="100000"/>
              </a:lnSpc>
              <a:spcBef>
                <a:spcPts val="530"/>
              </a:spcBef>
            </a:pPr>
            <a:r>
              <a:rPr sz="2800" spc="-5">
                <a:latin typeface="黑体"/>
                <a:cs typeface="黑体"/>
              </a:rPr>
              <a:t>带动相关产业经济增长</a:t>
            </a:r>
            <a:endParaRPr sz="2800">
              <a:latin typeface="黑体"/>
              <a:cs typeface="黑体"/>
            </a:endParaRPr>
          </a:p>
          <a:p>
            <a:pPr marL="355600" indent="-342900">
              <a:lnSpc>
                <a:spcPct val="100000"/>
              </a:lnSpc>
              <a:spcBef>
                <a:spcPts val="425"/>
              </a:spcBef>
              <a:buClr>
                <a:srgbClr val="7993B3"/>
              </a:buClr>
              <a:buSzPct val="102083"/>
              <a:buFont typeface="Wingdings"/>
              <a:buChar char=""/>
              <a:tabLst>
                <a:tab pos="355600"/>
              </a:tabLst>
            </a:pPr>
            <a:r>
              <a:rPr sz="2400" spc="-10">
                <a:latin typeface="黑体"/>
                <a:cs typeface="黑体"/>
              </a:rPr>
              <a:t>城市轨道车辆产业</a:t>
            </a:r>
            <a:endParaRPr sz="2400">
              <a:latin typeface="黑体"/>
              <a:cs typeface="黑体"/>
            </a:endParaRPr>
          </a:p>
          <a:p>
            <a:pPr marL="12700" marR="5080">
              <a:lnSpc>
                <a:spcPct val="100000"/>
              </a:lnSpc>
              <a:spcBef>
                <a:spcPts val="140"/>
              </a:spcBef>
            </a:pPr>
            <a:r>
              <a:rPr sz="2400" spc="-5">
                <a:latin typeface="黑体"/>
                <a:cs typeface="黑体"/>
              </a:rPr>
              <a:t>城市轨道交通之所以受到各国的重视，是因为它的快捷、方</a:t>
            </a:r>
            <a:r>
              <a:rPr sz="2400" spc="-50">
                <a:latin typeface="黑体"/>
                <a:cs typeface="黑体"/>
              </a:rPr>
              <a:t> </a:t>
            </a:r>
            <a:r>
              <a:rPr sz="2400" spc="-5">
                <a:latin typeface="黑体"/>
                <a:cs typeface="黑体"/>
              </a:rPr>
              <a:t>便，而快捷方便是建立在高速、间隔时间短的基础上，这就</a:t>
            </a:r>
            <a:r>
              <a:rPr sz="2400" spc="-50">
                <a:latin typeface="黑体"/>
                <a:cs typeface="黑体"/>
              </a:rPr>
              <a:t> </a:t>
            </a:r>
            <a:r>
              <a:rPr sz="2400" spc="-5">
                <a:latin typeface="黑体"/>
                <a:cs typeface="黑体"/>
              </a:rPr>
              <a:t>决定地铁车辆不仅要保持一定的速度，更重要的是要保证一定的数量，这样才能形成持续的运力。经过统计，以正常的六辆</a:t>
            </a:r>
            <a:r>
              <a:rPr sz="2400">
                <a:latin typeface="黑体"/>
                <a:cs typeface="黑体"/>
              </a:rPr>
              <a:t>编组和最短间隔时间3分钟计算，每一公里城市轨道交通需要</a:t>
            </a:r>
            <a:r>
              <a:rPr sz="2400" spc="-50">
                <a:latin typeface="黑体"/>
                <a:cs typeface="黑体"/>
              </a:rPr>
              <a:t>6</a:t>
            </a:r>
            <a:endParaRPr sz="2400">
              <a:latin typeface="黑体"/>
              <a:cs typeface="黑体"/>
            </a:endParaRPr>
          </a:p>
          <a:p>
            <a:pPr marL="12700" marR="5080">
              <a:lnSpc>
                <a:spcPct val="100000"/>
              </a:lnSpc>
            </a:pPr>
            <a:r>
              <a:rPr sz="2400">
                <a:latin typeface="黑体"/>
                <a:cs typeface="黑体"/>
              </a:rPr>
              <a:t>-8</a:t>
            </a:r>
            <a:r>
              <a:rPr sz="2400" spc="-5">
                <a:latin typeface="黑体"/>
                <a:cs typeface="黑体"/>
              </a:rPr>
              <a:t>辆客车，这就给城市轨道车辆产业提供了千载难逢的发展良</a:t>
            </a:r>
            <a:r>
              <a:rPr sz="2400" spc="-25">
                <a:latin typeface="黑体"/>
                <a:cs typeface="黑体"/>
              </a:rPr>
              <a:t>机。</a:t>
            </a:r>
            <a:endParaRPr sz="2400">
              <a:latin typeface="黑体"/>
              <a:cs typeface="黑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https://d.book118.com/456151042034010051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20</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20</vt:i4>
      </vt:variant>
    </vt:vector>
  </HeadingPairs>
  <TitlesOfParts>
    <vt:vector baseType="lpstr" size="26">
      <vt:lpstr>Arial</vt:lpstr>
      <vt:lpstr>Calibri</vt:lpstr>
      <vt:lpstr>黑体</vt:lpstr>
      <vt:lpstr>Microsoft JhengHei</vt:lpstr>
      <vt:lpstr>Wingdings</vt:lpstr>
      <vt:lpstr>Office Theme</vt:lpstr>
      <vt:lpstr>我国城市轨道交通行业运营情况分析</vt:lpstr>
      <vt:lpstr>我国城市轨道交通行业运营情况分析</vt:lpstr>
      <vt:lpstr>城市轨道交通行业相关概述</vt:lpstr>
      <vt:lpstr>城市轨道交通行业的定义</vt:lpstr>
      <vt:lpstr>城市轨道交通系统的分类</vt:lpstr>
      <vt:lpstr>城市轨道交通系统的分类</vt:lpstr>
      <vt:lpstr>城市轨道交通系统的特点</vt:lpstr>
      <vt:lpstr>城市轨道交通系统的特点</vt:lpstr>
      <vt:lpstr>城市轨道交通系统的特点</vt:lpstr>
      <vt:lpstr>城市轨道交通系统的特点</vt:lpstr>
      <vt:lpstr>城市轨道交通系统的特点</vt:lpstr>
      <vt:lpstr>城轨交通项目的建设周期</vt:lpstr>
      <vt:lpstr>PowerPoint Presentation</vt:lpstr>
      <vt:lpstr>PowerPoint Presentation</vt:lpstr>
      <vt:lpstr>城市轨道交通行业的地位</vt:lpstr>
      <vt:lpstr>城市轨道交通行业的地位</vt:lpstr>
      <vt:lpstr>城市轨道交通行业的地位</vt:lpstr>
      <vt:lpstr>城市轨道交通行业的地位</vt:lpstr>
      <vt:lpstr>城市轨道交通行业的地位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2024-09-16T22:11:53.172</cp:lastPrinted>
  <dcterms:created xsi:type="dcterms:W3CDTF">2024-09-16T14:11:53Z</dcterms:created>
  <dcterms:modified xsi:type="dcterms:W3CDTF">2024-09-16T14:11:54Z</dcterms:modified>
</cp:coreProperties>
</file>