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C0C9A3-C12F-4034-B81E-2C7A9D59BE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49636D-E13C-4EEC-9824-302748128C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C1052-C381-4570-84EA-5274B95E4C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F0CB20D-01C5-48EE-ADAD-73BEADC12F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37104E6-C4FE-4DE3-A67A-5A20577CE6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C7C11C2-1240-454B-B5DE-BC1F2616A8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C2B0ABD-1E4B-401F-A02D-5454BC513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0D9A7C5-1814-47A0-B7B9-A9E593198E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78F3E0-E036-47D8-B05E-61068EC6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BEFBCD-3607-4AC0-81FE-AD0315D694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C282C-8E89-4F70-B7C9-3CBD9A238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615212405301004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中医诊断学问诊在气血和法中的应用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气血和法基本概念与原理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问诊方法与技巧在气血和法中运用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常见气血失调类型及辨证施治原则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rgbClr val="FFFFFF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  <a:ln>
              <a:solidFill>
                <a:srgbClr val="FFFFFF">
                  <a:alpha val="100000"/>
                </a:srgbClr>
              </a:solidFill>
            </a:ln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案例分析：成功运用问诊技巧调理气血平衡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注意事项与误区提示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总结与展望未来发展趋势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气血和法基本概念与原理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412666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气血和法通过调和气血、疏通经络、调整脏腑功能等手段，使人体内部环境达到平衡状态，从而增强机体抵抗力，预防和治疗疾病。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258305" y="1926781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气血和法是中医学中一种重要的治疗方法，旨在调整人体气血平衡，促进气血和谐，以达到治疗疾病、保健养生的目的。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气血和法定义及作用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21934" b="21934"/>
          <a:stretch>
            <a:fillRect/>
          </a:stretch>
        </p:blipFill>
        <p:spPr>
          <a:xfrm>
            <a:off x="6099052" y="1665911"/>
            <a:ext cx="5058969" cy="426057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4" y="1933035"/>
            <a:ext cx="4276714" cy="15971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气血平衡是人体健康的重要保障，气血充足、运行畅通则身体健康，反之则容易引发各种疾病。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4" y="3640012"/>
            <a:ext cx="4276714" cy="156157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气血失调会导致脏腑功能减退、经络阻塞、机体免疫力下降等问题，进而引发各种病症，如头痛、失眠、心悸、胃痛、月经不调等。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气血平衡对人体健康影响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503105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504" y="2151888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中医诊断学是气血和法的重要基础，通过望、闻、问、切四诊合参，全面收集患者病情信息，为制定气血和法治疗方案提供依据。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2127391" y="3840884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医诊断学能够准确判断患者气血状况，辨别气血失调的类型和程度，从而指导临床用药和针灸、推拿等治疗手段的选择。同时，中医诊断学还能够评估治疗效果，及时调整治疗方案，确保治疗的有效性和安全性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927447" y="1138342"/>
            <a:ext cx="5386942" cy="5386942"/>
            <a:chOff x="8927447" y="1138342"/>
            <a:chExt cx="5386942" cy="5386942"/>
          </a:xfrm>
        </p:grpSpPr>
        <p:sp>
          <p:nvSpPr>
            <p:cNvPr id="6" name="AutoShape 6"/>
            <p:cNvSpPr/>
            <p:nvPr/>
          </p:nvSpPr>
          <p:spPr>
            <a:xfrm>
              <a:off x="11148379" y="3359274"/>
              <a:ext cx="945078" cy="945078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10926285" y="3137181"/>
              <a:ext cx="1389264" cy="1389264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10704193" y="2915088"/>
              <a:ext cx="1833451" cy="1833451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10482100" y="2692994"/>
              <a:ext cx="2277637" cy="2277637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10260006" y="2470901"/>
              <a:ext cx="2721823" cy="272182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037913" y="2248808"/>
              <a:ext cx="3166010" cy="3166010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815819" y="2026715"/>
              <a:ext cx="3610196" cy="361019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593727" y="1804622"/>
              <a:ext cx="4054383" cy="4054383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371633" y="1582528"/>
              <a:ext cx="4498569" cy="4498569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149540" y="1360435"/>
              <a:ext cx="4942756" cy="4942756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8927447" y="1138342"/>
              <a:ext cx="5386942" cy="5386942"/>
            </a:xfrm>
            <a:prstGeom prst="ellipse">
              <a:avLst/>
            </a:prstGeom>
            <a:noFill/>
            <a:ln w="9525">
              <a:solidFill>
                <a:srgbClr val="D2D2D2">
                  <a:alpha val="100000"/>
                </a:srgbClr>
              </a:solidFill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中医诊断学在气血和法中地位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问诊方法与技巧在气血和法中运用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1" b="1792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509" b="3550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营造良好环境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保持诊室安静、整洁，为患者提供一个舒适、放松的就诊环境。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了解患者基本情况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询问患者姓名、年龄、职业等基本信息，了解患者生活习惯及环境。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明确问诊目的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根据患者病情，明确气血和法的问诊目的，以便有针对性地询问病史和症状。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问诊前准备工作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7292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705053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37185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9169412" y="2599767"/>
            <a:ext cx="2150213" cy="2889707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2470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询问发病经过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30805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了解患者发病时间、原因、诱因及病情演变过程。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705053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询问症状特点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11153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详细询问患者疼痛、胀满、眩晕等症状的性质、程度、发作频率及持续时间。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94975" y="3279213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关注伴随症状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01074" y="3664675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注意询问患者是否伴有乏力、气短、心悸等气血不和的相关症状。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57221" y="3291405"/>
            <a:ext cx="2192423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了解治疗经过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263320" y="3676867"/>
            <a:ext cx="1980224" cy="162440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询问患者既往治疗情况，包括药物使用、疗效及不良反应等。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针对性询问病史及症状表现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观察舌象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切诊脉象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通过切诊寸口脉，了解脉象的浮沉、迟数、虚实等变化，以判断气血运行状况。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闻诊气味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注意患者口气、体味等变化，以辅助判断病情。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注意舌质、舌苔的变化，判断气血盈亏及脏腑功能状况。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望诊神色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观察患者面色、眼神等变化，了解气血盛衰及脏腑功能状况。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9839316" y="2370492"/>
            <a:ext cx="722974" cy="640809"/>
            <a:chOff x="9839316" y="2370492"/>
            <a:chExt cx="722974" cy="640809"/>
          </a:xfrm>
        </p:grpSpPr>
        <p:sp>
          <p:nvSpPr>
            <p:cNvPr id="24" name="Freeform 24"/>
            <p:cNvSpPr/>
            <p:nvPr/>
          </p:nvSpPr>
          <p:spPr>
            <a:xfrm>
              <a:off x="9997934" y="2525994"/>
              <a:ext cx="406673" cy="177835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>
              <a:solidFill>
                <a:schemeClr val="lt2">
                  <a:alpha val="100000"/>
                </a:schemeClr>
              </a:solidFill>
              <a:prstDash val="sysDot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9839316" y="2370492"/>
              <a:ext cx="722974" cy="640809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>
              <a:solidFill>
                <a:schemeClr val="lt2">
                  <a:alpha val="100000"/>
                </a:schemeClr>
              </a:solidFill>
              <a:prstDash val="sysDot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观察舌象、脉象等辅助手段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常见气血失调类型及辨证施治原则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929" b="1792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1" b="17921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补气养血，健脾益气。常用中药有人参、黄芪、党参等，同时可配合食疗，如食用山药、大枣等益气食物。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气短乏力、神疲懒言、自汗、舌淡苔白、脉细弱等。多因先天不足、后天失养、久病体虚等导致。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气虚型失调特点及治疗方法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036424" y="1665910"/>
            <a:ext cx="5058967" cy="4264973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0420" r="10420"/>
          <a:stretch>
            <a:fillRect/>
          </a:stretch>
        </p:blipFill>
        <p:spPr>
          <a:xfrm>
            <a:off x="6099052" y="1665911"/>
            <a:ext cx="5058969" cy="42605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52702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204679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056534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908511" y="5392034"/>
            <a:ext cx="382463" cy="382463"/>
          </a:xfrm>
          <a:prstGeom prst="ellipse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52702" y="2211388"/>
            <a:ext cx="4276714" cy="119686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面色萎黄或苍白、头晕眼花、心悸失眠、手足发麻、舌淡苔白、脉细无力等。多因失血过多、脾胃虚弱、生化不足等导致。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52702" y="3980984"/>
            <a:ext cx="4276714" cy="122060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补血养心，健脾生血。常用中药有当归、熟地黄、白芍等，同时可配合食疗，如食用猪肝、菠菜等富含铁元素的食物。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1422013" y="5461304"/>
            <a:ext cx="243840" cy="243840"/>
          </a:xfrm>
          <a:custGeom>
            <a:rect l="l" t="t" r="r" b="b"/>
            <a:pathLst>
              <a:path w="304800" h="304800">
                <a:moveTo>
                  <a:pt x="242888" y="85725"/>
                </a:moveTo>
                <a:cubicBezTo>
                  <a:pt x="240078" y="85725"/>
                  <a:pt x="237363" y="86077"/>
                  <a:pt x="234725" y="86649"/>
                </a:cubicBezTo>
                <a:cubicBezTo>
                  <a:pt x="233553" y="69304"/>
                  <a:pt x="219256" y="55559"/>
                  <a:pt x="201616" y="55559"/>
                </a:cubicBezTo>
                <a:cubicBezTo>
                  <a:pt x="197663" y="55559"/>
                  <a:pt x="193919" y="56369"/>
                  <a:pt x="190405" y="57636"/>
                </a:cubicBezTo>
                <a:cubicBezTo>
                  <a:pt x="179451" y="40224"/>
                  <a:pt x="160191" y="28575"/>
                  <a:pt x="138113" y="28575"/>
                </a:cubicBezTo>
                <a:cubicBezTo>
                  <a:pt x="104565" y="28575"/>
                  <a:pt x="77410" y="55312"/>
                  <a:pt x="76391" y="88611"/>
                </a:cubicBezTo>
                <a:cubicBezTo>
                  <a:pt x="71923" y="86773"/>
                  <a:pt x="67046" y="85725"/>
                  <a:pt x="61913" y="85725"/>
                </a:cubicBezTo>
                <a:cubicBezTo>
                  <a:pt x="40872" y="85725"/>
                  <a:pt x="23813" y="102784"/>
                  <a:pt x="23813" y="123825"/>
                </a:cubicBezTo>
                <a:cubicBezTo>
                  <a:pt x="23813" y="144323"/>
                  <a:pt x="40034" y="160915"/>
                  <a:pt x="60322" y="161754"/>
                </a:cubicBezTo>
                <a:lnTo>
                  <a:pt x="75600" y="146475"/>
                </a:lnTo>
                <a:lnTo>
                  <a:pt x="91049" y="161925"/>
                </a:lnTo>
                <a:lnTo>
                  <a:pt x="98269" y="161925"/>
                </a:lnTo>
                <a:lnTo>
                  <a:pt x="113709" y="146475"/>
                </a:lnTo>
                <a:lnTo>
                  <a:pt x="129149" y="161925"/>
                </a:lnTo>
                <a:lnTo>
                  <a:pt x="136369" y="161925"/>
                </a:lnTo>
                <a:lnTo>
                  <a:pt x="151809" y="146475"/>
                </a:lnTo>
                <a:lnTo>
                  <a:pt x="167249" y="161925"/>
                </a:lnTo>
                <a:lnTo>
                  <a:pt x="174469" y="161925"/>
                </a:lnTo>
                <a:lnTo>
                  <a:pt x="189909" y="146475"/>
                </a:lnTo>
                <a:lnTo>
                  <a:pt x="205349" y="161925"/>
                </a:lnTo>
                <a:lnTo>
                  <a:pt x="212569" y="161925"/>
                </a:lnTo>
                <a:lnTo>
                  <a:pt x="228009" y="146475"/>
                </a:lnTo>
                <a:lnTo>
                  <a:pt x="243402" y="161868"/>
                </a:lnTo>
                <a:cubicBezTo>
                  <a:pt x="264195" y="161592"/>
                  <a:pt x="280988" y="144694"/>
                  <a:pt x="280988" y="123825"/>
                </a:cubicBezTo>
                <a:cubicBezTo>
                  <a:pt x="280988" y="102784"/>
                  <a:pt x="263928" y="85725"/>
                  <a:pt x="242888" y="85725"/>
                </a:cubicBezTo>
                <a:close/>
                <a:moveTo>
                  <a:pt x="228600" y="157791"/>
                </a:moveTo>
                <a:lnTo>
                  <a:pt x="214941" y="171450"/>
                </a:lnTo>
                <a:lnTo>
                  <a:pt x="202959" y="171450"/>
                </a:lnTo>
                <a:lnTo>
                  <a:pt x="189900" y="158391"/>
                </a:lnTo>
                <a:lnTo>
                  <a:pt x="176841" y="171450"/>
                </a:lnTo>
                <a:lnTo>
                  <a:pt x="164859" y="171450"/>
                </a:lnTo>
                <a:lnTo>
                  <a:pt x="151800" y="158391"/>
                </a:lnTo>
                <a:lnTo>
                  <a:pt x="138741" y="171450"/>
                </a:lnTo>
                <a:lnTo>
                  <a:pt x="126759" y="171450"/>
                </a:lnTo>
                <a:lnTo>
                  <a:pt x="113700" y="158391"/>
                </a:lnTo>
                <a:lnTo>
                  <a:pt x="100641" y="171450"/>
                </a:lnTo>
                <a:lnTo>
                  <a:pt x="88668" y="171450"/>
                </a:lnTo>
                <a:lnTo>
                  <a:pt x="75609" y="158391"/>
                </a:lnTo>
                <a:lnTo>
                  <a:pt x="62541" y="171450"/>
                </a:lnTo>
                <a:lnTo>
                  <a:pt x="61913" y="171450"/>
                </a:lnTo>
                <a:lnTo>
                  <a:pt x="87154" y="276225"/>
                </a:lnTo>
                <a:lnTo>
                  <a:pt x="216932" y="276225"/>
                </a:lnTo>
                <a:lnTo>
                  <a:pt x="242888" y="171450"/>
                </a:lnTo>
                <a:lnTo>
                  <a:pt x="242259" y="171450"/>
                </a:lnTo>
                <a:lnTo>
                  <a:pt x="228600" y="157791"/>
                </a:lnTo>
                <a:close/>
                <a:moveTo>
                  <a:pt x="109538" y="266700"/>
                </a:moveTo>
                <a:lnTo>
                  <a:pt x="89697" y="180975"/>
                </a:lnTo>
                <a:lnTo>
                  <a:pt x="99222" y="180975"/>
                </a:lnTo>
                <a:lnTo>
                  <a:pt x="119063" y="266700"/>
                </a:lnTo>
                <a:lnTo>
                  <a:pt x="109538" y="266700"/>
                </a:lnTo>
                <a:close/>
                <a:moveTo>
                  <a:pt x="128588" y="266700"/>
                </a:moveTo>
                <a:lnTo>
                  <a:pt x="118472" y="180975"/>
                </a:lnTo>
                <a:lnTo>
                  <a:pt x="127997" y="180975"/>
                </a:lnTo>
                <a:lnTo>
                  <a:pt x="138113" y="266700"/>
                </a:lnTo>
                <a:lnTo>
                  <a:pt x="128588" y="266700"/>
                </a:lnTo>
                <a:close/>
                <a:moveTo>
                  <a:pt x="157163" y="266700"/>
                </a:moveTo>
                <a:lnTo>
                  <a:pt x="147638" y="266700"/>
                </a:lnTo>
                <a:lnTo>
                  <a:pt x="147638" y="180975"/>
                </a:lnTo>
                <a:lnTo>
                  <a:pt x="157163" y="180975"/>
                </a:lnTo>
                <a:lnTo>
                  <a:pt x="157163" y="266700"/>
                </a:lnTo>
                <a:close/>
                <a:moveTo>
                  <a:pt x="166688" y="266700"/>
                </a:moveTo>
                <a:lnTo>
                  <a:pt x="176803" y="180975"/>
                </a:lnTo>
                <a:lnTo>
                  <a:pt x="186328" y="180975"/>
                </a:lnTo>
                <a:lnTo>
                  <a:pt x="176213" y="266700"/>
                </a:lnTo>
                <a:lnTo>
                  <a:pt x="166688" y="266700"/>
                </a:lnTo>
                <a:close/>
                <a:moveTo>
                  <a:pt x="195263" y="266700"/>
                </a:moveTo>
                <a:lnTo>
                  <a:pt x="185738" y="266700"/>
                </a:lnTo>
                <a:lnTo>
                  <a:pt x="205378" y="180975"/>
                </a:lnTo>
                <a:lnTo>
                  <a:pt x="214903" y="180975"/>
                </a:lnTo>
                <a:lnTo>
                  <a:pt x="195263" y="2667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2273990" y="5461304"/>
            <a:ext cx="243840" cy="243840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089453" y="5461304"/>
            <a:ext cx="243840" cy="243840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77823" y="5461304"/>
            <a:ext cx="243840" cy="243840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352702" y="1804117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52702" y="359476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治疗方法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血虚型失调特点及治疗方法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https://d.book118.com/456152124053010045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2024-09-14T00:58:58.638</cp:lastPrinted>
  <dcterms:created xsi:type="dcterms:W3CDTF">2024-09-13T16:58:58Z</dcterms:created>
  <dcterms:modified xsi:type="dcterms:W3CDTF">2024-09-13T16:59:00Z</dcterms:modified>
</cp:coreProperties>
</file>