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7FBCC-05C8-4487-95C2-BAE4AC74F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E87EB-7AB3-4A99-A099-0ECE5FB8D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04B11-D967-4C9A-8F8B-0206A7B1B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DC749-481E-4DEC-A4C7-259FAD301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945312-FE46-4446-961B-DA6FF8507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B6CC3-3BD2-4629-A40B-001EC986C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F861EB-0F7B-4562-87DE-308C375F9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7DDB3-758F-4327-9478-9107D88E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E2E5C-EF46-48C1-A023-371844EAD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F2A61-A20C-48D5-831E-1D2FF3CDA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87495-CDFB-4584-B180-C3707115C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55230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Swatch案例分析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Swatch品牌简介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Swatch品牌的市场营销策略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Swatch品牌的产品创新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Swatch品牌的供应链管理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Swatch品牌的未来展望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Swatch品牌简介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07012" y="804508"/>
            <a:ext cx="4614367" cy="5154067"/>
          </a:xfrm>
          <a:prstGeom prst="flowChartOffpageConnector">
            <a:avLst/>
          </a:prstGeom>
          <a:solidFill>
            <a:schemeClr val="accent5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97580" y="804508"/>
            <a:ext cx="4614367" cy="5154067"/>
          </a:xfrm>
          <a:prstGeom prst="flowChartOffpageConnector">
            <a:avLst/>
          </a:prstGeom>
          <a:solidFill>
            <a:schemeClr val="accent3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70621" y="804508"/>
            <a:ext cx="4614367" cy="5154067"/>
          </a:xfrm>
          <a:prstGeom prst="flowChartOffpageConnector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556266" y="1830399"/>
            <a:ext cx="1829276" cy="5651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176324" y="1830399"/>
            <a:ext cx="1832452" cy="5651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99558" y="1830399"/>
            <a:ext cx="1829276" cy="5651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4973" y="1893007"/>
            <a:ext cx="2005662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1980年代初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82882" y="1893007"/>
            <a:ext cx="2005662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1980年代中期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711364" y="1893007"/>
            <a:ext cx="2005662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456502" y="5720271"/>
            <a:ext cx="7278996" cy="703263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634535" y="5798305"/>
            <a:ext cx="5073533" cy="6252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799104" y="5812018"/>
            <a:ext cx="519769" cy="519769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Swatch品牌的发展历程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513727" y="2688997"/>
            <a:ext cx="7089870" cy="1613688"/>
            <a:chOff x="2513727" y="2688997"/>
            <a:chExt cx="7089870" cy="1613688"/>
          </a:xfrm>
        </p:grpSpPr>
        <p:sp>
          <p:nvSpPr>
            <p:cNvPr id="37" name="AutoShape 37"/>
            <p:cNvSpPr/>
            <p:nvPr/>
          </p:nvSpPr>
          <p:spPr>
            <a:xfrm>
              <a:off x="2513727" y="2688997"/>
              <a:ext cx="1853480" cy="1613688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Swatch品牌由Nicolas G Hayek创立，以时尚、创新和高质量的手表设计著称。</a:t>
              </a:r>
              <a:endParaRPr lang="en-US" sz="1100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140685" y="2688997"/>
              <a:ext cx="1853480" cy="1613688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Swatch推出了一系列具有影响力的产品，如Swatch Original、Swatch Art Collection等，迅速占领了中低端市场。</a:t>
              </a:r>
              <a:endParaRPr lang="en-US" sz="1100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750117" y="2688997"/>
              <a:ext cx="1853480" cy="1613688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Swatch开始拓展全球市场，与多个国际品牌合作推出联名款，进一步巩固了品牌地位。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Swatch品牌的市场定位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时尚潮流的引领者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Swatch始终站在时尚前沿，不断创新设计，成为时尚潮流的引领者。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中低端市场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Swatch始终坚持中低端的定价策略，以满足广大消费者的需求。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年轻人市场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Swatch的设计风格时尚、年轻化，吸引了大量年轻人关注和购买。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时尚创新的设计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高品质的材料和工艺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精准的市场定位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Swatch品牌的成功因素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Swatch始终坚持时尚、创新的设计理念，不断推出符合市场需求的新品。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Swatch始终坚持中低端市场定位，满足了广大消费者的需求。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尽管定位中低端市场，但Swatch在材料和工艺方面始终保持高品质的标准。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Swatch品牌的市场营销策略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05245" y="2859433"/>
            <a:ext cx="265078" cy="274637"/>
          </a:xfrm>
          <a:prstGeom prst="rightArrow">
            <a:avLst/>
          </a:prstGeom>
          <a:effectLst>
            <a:outerShdw blurRad="57150" dist="19050" dir="5400000">
              <a:srgbClr val="000000">
                <a:alpha val="63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56029" y="2859433"/>
            <a:ext cx="265077" cy="274637"/>
          </a:xfrm>
          <a:prstGeom prst="rightArrow">
            <a:avLst/>
          </a:prstGeom>
          <a:effectLst>
            <a:outerShdw blurRad="57150" dist="19050" dir="5400000">
              <a:srgbClr val="000000">
                <a:alpha val="63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835467" y="1987867"/>
            <a:ext cx="1901571" cy="3722751"/>
            <a:chOff x="1835467" y="1987867"/>
            <a:chExt cx="1901571" cy="3722751"/>
          </a:xfrm>
        </p:grpSpPr>
        <p:sp>
          <p:nvSpPr>
            <p:cNvPr id="5" name="AutoShape 5"/>
            <p:cNvSpPr/>
            <p:nvPr/>
          </p:nvSpPr>
          <p:spPr>
            <a:xfrm>
              <a:off x="1835467" y="1987867"/>
              <a:ext cx="1885664" cy="3722751"/>
            </a:xfrm>
            <a:prstGeom prst="roundRect">
              <a:avLst>
                <a:gd name="adj" fmla="val 16667"/>
              </a:avLst>
            </a:prstGeom>
            <a:effectLst>
              <a:outerShdw blurRad="57150" dist="19050" dir="5400000">
                <a:srgbClr val="000000">
                  <a:alpha val="63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1967198" y="2978468"/>
              <a:ext cx="1666684" cy="802779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80000"/>
                </a:lnSpc>
                <a:buFont typeface="Arial"/>
                <a:buChar char="•"/>
              </a:pPr>
              <a:r>
                <a:rPr lang="en-US" sz="14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文字内容</a:t>
              </a:r>
            </a:p>
            <a:p>
              <a:pPr marL="203200" lvl="0" indent="-203200" algn="l">
                <a:lnSpc>
                  <a:spcPct val="80000"/>
                </a:lnSpc>
                <a:buFont typeface="Arial"/>
                <a:buChar char="•"/>
              </a:pPr>
              <a:r>
                <a:rPr lang="en-US" sz="14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文字内容</a:t>
              </a:r>
            </a:p>
            <a:p>
              <a:pPr marL="203200" lvl="0" indent="-203200" algn="l">
                <a:lnSpc>
                  <a:spcPct val="80000"/>
                </a:lnSpc>
                <a:buFont typeface="Arial"/>
                <a:buChar char="•"/>
              </a:pPr>
              <a:r>
                <a:rPr lang="en-US" sz="14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文字内容</a:t>
              </a:r>
            </a:p>
            <a:p>
              <a:pPr marL="203200" lvl="0" indent="-203200" algn="l">
                <a:lnSpc>
                  <a:spcPct val="80000"/>
                </a:lnSpc>
                <a:buFont typeface="Arial"/>
                <a:buChar char="•"/>
              </a:pPr>
              <a:r>
                <a:rPr lang="en-US" sz="14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文字内容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854517" y="2216467"/>
              <a:ext cx="1882521" cy="3199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18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019550" y="1987867"/>
            <a:ext cx="1885664" cy="3722751"/>
            <a:chOff x="4019550" y="1987867"/>
            <a:chExt cx="1885664" cy="3722751"/>
          </a:xfrm>
        </p:grpSpPr>
        <p:sp>
          <p:nvSpPr>
            <p:cNvPr id="9" name="AutoShape 9"/>
            <p:cNvSpPr/>
            <p:nvPr/>
          </p:nvSpPr>
          <p:spPr>
            <a:xfrm>
              <a:off x="4019550" y="1987867"/>
              <a:ext cx="1885664" cy="3722751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302903" y="1987867"/>
            <a:ext cx="1885664" cy="3722751"/>
            <a:chOff x="6302903" y="1987867"/>
            <a:chExt cx="1885664" cy="3722751"/>
          </a:xfrm>
        </p:grpSpPr>
        <p:sp>
          <p:nvSpPr>
            <p:cNvPr id="11" name="AutoShape 11"/>
            <p:cNvSpPr/>
            <p:nvPr/>
          </p:nvSpPr>
          <p:spPr>
            <a:xfrm>
              <a:off x="6302903" y="1987867"/>
              <a:ext cx="1885664" cy="3722751"/>
            </a:xfrm>
            <a:prstGeom prst="roundRect">
              <a:avLst>
                <a:gd name="adj" fmla="val 16667"/>
              </a:avLst>
            </a:prstGeom>
            <a:solidFill>
              <a:schemeClr val="accent2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748218" y="1987867"/>
            <a:ext cx="1885664" cy="3722751"/>
            <a:chOff x="1748218" y="1987867"/>
            <a:chExt cx="1885664" cy="3722751"/>
          </a:xfrm>
        </p:grpSpPr>
        <p:sp>
          <p:nvSpPr>
            <p:cNvPr id="13" name="AutoShape 13"/>
            <p:cNvSpPr/>
            <p:nvPr/>
          </p:nvSpPr>
          <p:spPr>
            <a:xfrm>
              <a:off x="1748218" y="1987867"/>
              <a:ext cx="1885664" cy="3722751"/>
            </a:xfrm>
            <a:prstGeom prst="roundRect">
              <a:avLst>
                <a:gd name="adj" fmla="val 16667"/>
              </a:avLst>
            </a:prstGeom>
            <a:solidFill>
              <a:schemeClr val="accent2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625153" y="1919871"/>
            <a:ext cx="1885664" cy="3722751"/>
            <a:chOff x="8625153" y="1919871"/>
            <a:chExt cx="1885664" cy="3722751"/>
          </a:xfrm>
        </p:grpSpPr>
        <p:sp>
          <p:nvSpPr>
            <p:cNvPr id="15" name="AutoShape 15"/>
            <p:cNvSpPr/>
            <p:nvPr/>
          </p:nvSpPr>
          <p:spPr>
            <a:xfrm>
              <a:off x="8625153" y="1919871"/>
              <a:ext cx="1885664" cy="3722751"/>
            </a:xfrm>
            <a:prstGeom prst="roundRect">
              <a:avLst>
                <a:gd name="adj" fmla="val 16667"/>
              </a:avLst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6" name="Connector 16"/>
          <p:cNvCxnSpPr/>
          <p:nvPr/>
        </p:nvCxnSpPr>
        <p:spPr>
          <a:xfrm>
            <a:off x="1745182" y="2859433"/>
            <a:ext cx="1872811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3633883" y="2251408"/>
            <a:ext cx="2565575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>
            <a:off x="4029064" y="2859433"/>
            <a:ext cx="1872811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5957888" y="2279983"/>
            <a:ext cx="2494788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cxnSp>
        <p:nvCxnSpPr>
          <p:cNvPr id="20" name="Connector 20"/>
          <p:cNvCxnSpPr/>
          <p:nvPr/>
        </p:nvCxnSpPr>
        <p:spPr>
          <a:xfrm>
            <a:off x="6282282" y="2859433"/>
            <a:ext cx="1872811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AutoShape 21"/>
          <p:cNvSpPr/>
          <p:nvPr/>
        </p:nvSpPr>
        <p:spPr>
          <a:xfrm>
            <a:off x="8321106" y="2279983"/>
            <a:ext cx="247444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cxnSp>
        <p:nvCxnSpPr>
          <p:cNvPr id="22" name="Connector 22"/>
          <p:cNvCxnSpPr/>
          <p:nvPr/>
        </p:nvCxnSpPr>
        <p:spPr>
          <a:xfrm>
            <a:off x="8625153" y="2859433"/>
            <a:ext cx="1872811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355101" y="2245042"/>
            <a:ext cx="2572822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596741" y="1263070"/>
            <a:ext cx="717911" cy="983226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-10800000">
            <a:off x="10973908" y="5370878"/>
            <a:ext cx="717911" cy="983226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Swatch品牌的营销组合策略</a:t>
              </a:r>
            </a:p>
          </p:txBody>
        </p:sp>
      </p:grpSp>
      <p:sp>
        <p:nvSpPr>
          <p:cNvPr id="48" name="AutoShape 48"/>
          <p:cNvSpPr/>
          <p:nvPr/>
        </p:nvSpPr>
        <p:spPr>
          <a:xfrm>
            <a:off x="1793829" y="2901501"/>
            <a:ext cx="1728135" cy="2440846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Swatch不断推陈出新，设计出各种时尚、个性化的手表，满足不同消费者的需求。同时，Swatch也注重产品的品质和耐用性。</a:t>
            </a:r>
            <a:endParaRPr lang="en-US" sz="1100"/>
          </a:p>
        </p:txBody>
      </p:sp>
      <p:sp>
        <p:nvSpPr>
          <p:cNvPr id="49" name="AutoShape 49"/>
          <p:cNvSpPr/>
          <p:nvPr/>
        </p:nvSpPr>
        <p:spPr>
          <a:xfrm>
            <a:off x="4096761" y="2930032"/>
            <a:ext cx="1728135" cy="2440846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Swatch采用中低价位策略，吸引广大消费者。同时，Swatch也推出限量版、纪念版等高价位产品，满足高端消费者的需求。</a:t>
            </a:r>
            <a:endParaRPr lang="en-US" sz="1100"/>
          </a:p>
        </p:txBody>
      </p:sp>
      <p:sp>
        <p:nvSpPr>
          <p:cNvPr id="50" name="AutoShape 50"/>
          <p:cNvSpPr/>
          <p:nvPr/>
        </p:nvSpPr>
        <p:spPr>
          <a:xfrm>
            <a:off x="6349979" y="2958607"/>
            <a:ext cx="1728135" cy="2440846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Swatch主要通过自有门店和授权经销商销售产品，同时也在电商平台和社交媒体上开展销售。</a:t>
            </a:r>
            <a:endParaRPr lang="en-US" sz="1100"/>
          </a:p>
        </p:txBody>
      </p:sp>
      <p:sp>
        <p:nvSpPr>
          <p:cNvPr id="51" name="AutoShape 51"/>
          <p:cNvSpPr/>
          <p:nvPr/>
        </p:nvSpPr>
        <p:spPr>
          <a:xfrm>
            <a:off x="8692850" y="2958607"/>
            <a:ext cx="1728135" cy="2440846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Swatch采用多种促销方式，如打折、赠品、积分等，吸引消费者购买。此外，Swatch还通过举办活动、赞助等方式提升品牌知名度和美誉度。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76573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420594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676573" y="4076033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449169" y="4029837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移动营销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2083243" y="2351977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Swatch在社交媒体上积极开展营销活动，通过发布时尚、生活化的内容吸引粉丝关注，并与粉丝互动，提高品牌忠诚度。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21868" y="2408369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Swatch优化搜索引擎排名，提高品牌在搜索引擎中的曝光率。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049239" y="5084769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Swatch向消费者发送定制的电子邮件，推广新品和促销活动，提高消费者的购买意愿。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21835" y="5084769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Swatch通过移动应用程序和手机网站向消费者提供个性化服务和优惠信息，提升用户体验和忠诚度。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87944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702795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067588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702795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Swatch品牌的数字营销策略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媒体公关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明星代言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Swatch品牌的公关策略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Swatch积极参与公益活动，如慈善拍卖、捐款等，提升品牌形象和社会责任感。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Swatch与各大媒体保持良好的合作关系，通过媒体发布新品信息和品牌动态，提高品牌知名度。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Swatch邀请明星代言，借助明星的影响力扩大品牌知名度。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Swatch品牌的产品创新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https://d.book118.com/456155230041010041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2024-09-08T01:06:50.041</cp:lastPrinted>
  <dcterms:created xsi:type="dcterms:W3CDTF">2024-09-07T17:06:50Z</dcterms:created>
  <dcterms:modified xsi:type="dcterms:W3CDTF">2024-09-07T17:06:51Z</dcterms:modified>
</cp:coreProperties>
</file>