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3DAD9-29AC-41EE-A8E4-777E08CC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79C7C-3AA9-4357-B7D2-D22FEB04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D162C-D9DD-4EE4-8E42-9536B489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42FFD-D676-4DD9-A836-48ED0EC8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422F9-2EEC-4268-BD70-1C272E09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4FCD2-2171-40FF-BFE2-C92FCC4A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6B661-8005-4F4B-AEF5-282BDB523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61010-5215-45D7-99B6-AE4EF11BC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334A2-572D-48F1-B5CF-D2815B0F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766F4-3DC2-4FF7-93E8-3C0F2E01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22A41-C983-4A2D-8878-AE5B068A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1103223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806498" y="1754363"/>
            <a:ext cx="6588125" cy="739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景区运营现状分析报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661928"/>
            <a:ext cx="4175125" cy="364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8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概况与背景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市场现状及趋势分析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资源开发与利用情况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管理与服务质量评价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状况与经济效益分析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态势与合作伙伴关系构建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389914" y="2510894"/>
            <a:ext cx="3418840" cy="1721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28073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9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景区概况与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8487211" y="4651426"/>
            <a:ext cx="256158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19043" algn="l" rtl="0" eaLnBrk="0">
              <a:lnSpc>
                <a:spcPct val="86000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以自然风光为主，集山水、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峡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谷、</a:t>
            </a:r>
            <a:endParaRPr lang="Microsoft YaHei" altLang="Microsoft YaHei" sz="1300"/>
          </a:p>
          <a:p>
            <a:pPr marL="13214" indent="-514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瀑布、森林等自然景观于一体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 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具有独特的生态旅游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景区地理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位置及特色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textbox 35"/>
          <p:cNvSpPr/>
          <p:nvPr/>
        </p:nvSpPr>
        <p:spPr>
          <a:xfrm>
            <a:off x="8487382" y="2547269"/>
            <a:ext cx="252348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市，交通便利，周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</a:t>
            </a:r>
            <a:endParaRPr lang="Microsoft YaHei" altLang="Microsoft YaHei" sz="1300"/>
          </a:p>
          <a:p>
            <a:pPr marL="12872" algn="l" rtl="0" eaLnBrk="0">
              <a:lnSpc>
                <a:spcPts val="2427"/>
              </a:lnSpc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旅游资源丰富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6" name="textbox 36"/>
          <p:cNvSpPr/>
          <p:nvPr/>
        </p:nvSpPr>
        <p:spPr>
          <a:xfrm>
            <a:off x="9534158" y="1991972"/>
            <a:ext cx="82296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9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1500"/>
          </a:p>
        </p:txBody>
      </p:sp>
      <p:sp>
        <p:nvSpPr>
          <p:cNvPr id="37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39"/>
          <p:cNvSpPr/>
          <p:nvPr/>
        </p:nvSpPr>
        <p:spPr>
          <a:xfrm>
            <a:off x="9733983" y="4135919"/>
            <a:ext cx="422909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1" name="textbox 41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CA72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algn="l" rtl="0" eaLnBrk="0">
              <a:lnSpc>
                <a:spcPct val="8028"/>
              </a:lnSpc>
            </a:pPr>
            <a:endParaRPr lang="Arial" altLang="Arial" sz="100"/>
          </a:p>
          <a:p>
            <a:pPr marL="2298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文化底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蕴</a:t>
            </a:r>
            <a:endParaRPr lang="Microsoft YaHei" altLang="Microsoft YaHei" sz="1500"/>
          </a:p>
          <a:p>
            <a:pPr marL="235754" algn="l" rtl="0" eaLnBrk="0">
              <a:lnSpc>
                <a:spcPct val="85000"/>
              </a:lnSpc>
              <a:spcBef>
                <a:spcPts val="15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景区内拥有丰富的历史文化遗产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</a:t>
            </a:r>
            <a:endParaRPr lang="Microsoft YaHei" altLang="Microsoft YaHei" sz="1300"/>
          </a:p>
          <a:p>
            <a:pPr marL="227696" algn="l" rtl="0" eaLnBrk="0">
              <a:lnSpc>
                <a:spcPts val="2434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俗风情，如古代建筑、传统手工艺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227868" algn="l" rtl="0" eaLnBrk="0">
              <a:lnSpc>
                <a:spcPts val="2432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地方戏曲等，为游客提供了丰富的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</a:t>
            </a:r>
            <a:endParaRPr lang="Microsoft YaHei" altLang="Microsoft YaHei" sz="1300"/>
          </a:p>
          <a:p>
            <a:pPr marL="229068" algn="l" rtl="0" eaLnBrk="0">
              <a:lnSpc>
                <a:spcPts val="2412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化体验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2" name="textbox 42"/>
          <p:cNvSpPr/>
          <p:nvPr/>
        </p:nvSpPr>
        <p:spPr>
          <a:xfrm>
            <a:off x="644564" y="1461540"/>
            <a:ext cx="2766695" cy="1315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历史发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9586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景区自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年开发以来，经过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</a:t>
            </a:r>
            <a:endParaRPr lang="Microsoft YaHei" altLang="Microsoft YaHei" sz="1300"/>
          </a:p>
          <a:p>
            <a:pPr marL="13757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年的发展，已成为国内外知名的旅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7025"/>
              </a:lnSpc>
            </a:pPr>
            <a:endParaRPr lang="Arial" altLang="Arial" sz="100"/>
          </a:p>
          <a:p>
            <a:pPr marL="13242" algn="l" rtl="0" eaLnBrk="0">
              <a:lnSpc>
                <a:spcPct val="100000"/>
              </a:lnSpc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胜地。</a:t>
            </a:r>
            <a:endParaRPr lang="Microsoft YaHei" altLang="Microsoft YaHei" sz="1200"/>
          </a:p>
        </p:txBody>
      </p:sp>
      <p:sp>
        <p:nvSpPr>
          <p:cNvPr id="43" name="textbox 43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历史发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展与文化底蕴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802432" y="4281194"/>
            <a:ext cx="6501129" cy="1154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66"/>
              </a:lnSpc>
            </a:pPr>
            <a:endParaRPr lang="Arial" altLang="Arial" sz="100"/>
          </a:p>
          <a:p>
            <a:pPr marL="163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indent="12191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团队秉承“以人为本、服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务至上”的管理理念，致力于为游客提供优质的旅游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877811" y="1745387"/>
            <a:ext cx="646239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39"/>
              </a:lnSpc>
            </a:pPr>
            <a:endParaRPr lang="Arial" altLang="Arial" sz="100"/>
          </a:p>
          <a:p>
            <a:pPr marL="26377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2700" indent="7238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景区运营管理团队由专业的管理人员、市场营销人员、客户服务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员等组成，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具备丰富的景区运营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理经验。</a:t>
            </a:r>
            <a:endParaRPr lang="Microsoft YaHei" altLang="Microsoft YaHei" sz="15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3837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960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95" name="textbox 95"/>
          <p:cNvSpPr/>
          <p:nvPr/>
        </p:nvSpPr>
        <p:spPr>
          <a:xfrm>
            <a:off x="4868748" y="4028218"/>
            <a:ext cx="6023609" cy="1132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37"/>
              </a:lnSpc>
            </a:pPr>
            <a:endParaRPr lang="Arial" altLang="Arial" sz="100"/>
          </a:p>
          <a:p>
            <a:pPr marL="14090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本报告对于提高景区运营管理水平、推动景区可持续发展、增强景区竞争力具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3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重要意义。同时，也为其他类似景区的运营管理提供了借鉴和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参考。</a:t>
            </a:r>
            <a:endParaRPr lang="Microsoft YaHei" altLang="Microsoft YaHei" sz="1300"/>
          </a:p>
        </p:txBody>
      </p:sp>
      <p:sp>
        <p:nvSpPr>
          <p:cNvPr id="96" name="textbox 96"/>
          <p:cNvSpPr/>
          <p:nvPr/>
        </p:nvSpPr>
        <p:spPr>
          <a:xfrm>
            <a:off x="4868062" y="1974781"/>
            <a:ext cx="6024245" cy="1052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44598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通过对景区运营现状的全面分析，总结经验教训，提出改进措施和发展建议，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9729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景区未来发展提供决策依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300"/>
          </a:p>
        </p:txBody>
      </p:sp>
      <p:sp>
        <p:nvSpPr>
          <p:cNvPr id="97" name="textbox 97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报告编制目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的和意义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19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5" name="textbox 125"/>
          <p:cNvSpPr/>
          <p:nvPr/>
        </p:nvSpPr>
        <p:spPr>
          <a:xfrm>
            <a:off x="3413021" y="2513827"/>
            <a:ext cx="5367020" cy="1721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763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游客市场现状及趋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7" name="textbox 127"/>
          <p:cNvSpPr/>
          <p:nvPr/>
        </p:nvSpPr>
        <p:spPr>
          <a:xfrm>
            <a:off x="6186512" y="5072434"/>
            <a:ext cx="5316854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8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游客年龄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结构多样化</a:t>
            </a:r>
            <a:endParaRPr lang="Microsoft YaHei" altLang="Microsoft YaHei" sz="1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21980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景区游客年龄结构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覆盖各个年龄段，但以25-45岁的中青年游客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8551" algn="l" rtl="0" eaLnBrk="0">
              <a:lnSpc>
                <a:spcPts val="1610"/>
              </a:lnSpc>
              <a:spcBef>
                <a:spcPts val="4"/>
              </a:spcBef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为主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8" name="textbox 128"/>
          <p:cNvSpPr/>
          <p:nvPr/>
        </p:nvSpPr>
        <p:spPr>
          <a:xfrm>
            <a:off x="6189125" y="3878938"/>
            <a:ext cx="5318759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近年来，随着景区国际知名度的提升，国际游客数量增长迅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8605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以欧美、东南亚等地区游客为主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9" name="textbox 129"/>
          <p:cNvSpPr/>
          <p:nvPr/>
        </p:nvSpPr>
        <p:spPr>
          <a:xfrm>
            <a:off x="6188935" y="2216364"/>
            <a:ext cx="5175250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9748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当前景区游客以国内游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客为主，占比超过90%，其中来自周边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省市的游客占比较大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0" name="textbox 130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787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来源地分布及特点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textbox 15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textbox 154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55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textbox 156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57" name="textbox 157"/>
          <p:cNvSpPr/>
          <p:nvPr/>
        </p:nvSpPr>
        <p:spPr>
          <a:xfrm>
            <a:off x="6197118" y="3410267"/>
            <a:ext cx="1645920" cy="250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8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国际游客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增长迅速</a:t>
            </a:r>
            <a:endParaRPr lang="Microsoft YaHei" altLang="Microsoft YaHei" sz="1600"/>
          </a:p>
        </p:txBody>
      </p:sp>
      <p:sp>
        <p:nvSpPr>
          <p:cNvPr id="158" name="textbox 158"/>
          <p:cNvSpPr/>
          <p:nvPr/>
        </p:nvSpPr>
        <p:spPr>
          <a:xfrm>
            <a:off x="6197118" y="1759069"/>
            <a:ext cx="1238250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1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国内游客为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60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9" name="textbox 169"/>
          <p:cNvSpPr/>
          <p:nvPr/>
        </p:nvSpPr>
        <p:spPr>
          <a:xfrm>
            <a:off x="4819880" y="1754173"/>
            <a:ext cx="283972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20520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二次消费意愿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4223" indent="-1523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在景区内的餐饮、住宿、娱   </a:t>
            </a: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乐等二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次消费意愿强烈，消费潜   </a:t>
            </a:r>
            <a:r>
              <a:rPr sz="1500" spc="-6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力巨大。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8340827" y="1754173"/>
            <a:ext cx="2764789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marL="14568" indent="-590" algn="l" rtl="0" eaLnBrk="0">
              <a:lnSpc>
                <a:spcPct val="117000"/>
              </a:lnSpc>
              <a:spcBef>
                <a:spcPts val="698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特色旅游商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受欢</a:t>
            </a:r>
            <a:r>
              <a:rPr sz="2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迎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4034" indent="-1334" algn="l" rtl="0" eaLnBrk="0">
              <a:lnSpc>
                <a:spcPct val="14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区特色和文化内涵的旅游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商品受到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游客的欢迎，销量逐年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上升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1" name="textbox 171"/>
          <p:cNvSpPr/>
          <p:nvPr/>
        </p:nvSpPr>
        <p:spPr>
          <a:xfrm>
            <a:off x="1283060" y="1752420"/>
            <a:ext cx="2691129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28301" algn="l" rtl="0" eaLnBrk="0">
              <a:lnSpc>
                <a:spcPct val="93000"/>
              </a:lnSpc>
              <a:spcBef>
                <a:spcPts val="702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门票消费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占比高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8572" algn="l" rtl="0" eaLnBrk="0">
              <a:lnSpc>
                <a:spcPct val="14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景区门票收入是主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要的收入来源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，游客在门票上的消费占比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较大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2" name="textbox 172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787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消费行为与偏好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3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sp>
        <p:nvSpPr>
          <p:cNvPr id="197" name="textbox 197"/>
          <p:cNvSpPr/>
          <p:nvPr/>
        </p:nvSpPr>
        <p:spPr>
          <a:xfrm>
            <a:off x="5163132" y="1294831"/>
            <a:ext cx="6264909" cy="1488439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01498" algn="l" rtl="0" eaLnBrk="0">
              <a:lnSpc>
                <a:spcPct val="92000"/>
              </a:lnSpc>
              <a:spcBef>
                <a:spcPts val="3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旺季游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客量集中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601602" indent="-7429" algn="l" rtl="0" eaLnBrk="0">
              <a:lnSpc>
                <a:spcPct val="123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景区在节假日、寒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暑假等旅游旺季时，游客量会大幅增加，甚至     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出现拥挤现象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5163132" y="2945065"/>
            <a:ext cx="6264909" cy="1487805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588506" algn="l" rtl="0" eaLnBrk="0">
              <a:lnSpc>
                <a:spcPct val="92000"/>
              </a:lnSpc>
              <a:spcBef>
                <a:spcPts val="5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淡季游客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较少</a:t>
            </a:r>
            <a:endParaRPr lang="Microsoft YaHei" altLang="Microsoft YaHei" sz="2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586362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在旅游淡季时，景区游客量相对较少，但仍有稳定的客源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5163132" y="4595300"/>
            <a:ext cx="6264909" cy="1487805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588506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季节性变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明显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585410" indent="8763" algn="l" rtl="0" eaLnBrk="0">
              <a:lnSpc>
                <a:spcPct val="123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景区游客量受季节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影响较大，春秋两季是旅游高峰期，而冬季则    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是旅游淡季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0" name="textbox 200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淡旺季游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客量变化规律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22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textbox 223"/>
            <p:cNvSpPr/>
            <p:nvPr/>
          </p:nvSpPr>
          <p:spPr>
            <a:xfrm>
              <a:off x="372410" y="374222"/>
              <a:ext cx="3034664" cy="19316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844"/>
                </a:lnSpc>
              </a:pPr>
              <a:endParaRPr lang="Arial" altLang="Arial" sz="100"/>
            </a:p>
            <a:p>
              <a:pPr marL="52546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绿色低碳旅游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推崇</a:t>
              </a:r>
              <a:endParaRPr lang="Microsoft YaHei" altLang="Microsoft YaHei" sz="23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绿色低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碳旅游将成为未来旅游市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场的重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要发展方向，景区需要注   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重环保、节能等方面的建设和管理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24" name="picture 22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8" name="group 28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225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textbox 226"/>
            <p:cNvSpPr/>
            <p:nvPr/>
          </p:nvSpPr>
          <p:spPr>
            <a:xfrm>
              <a:off x="370314" y="385233"/>
              <a:ext cx="27412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04"/>
                </a:lnSpc>
              </a:pPr>
              <a:endParaRPr lang="Arial" altLang="Arial" sz="100"/>
            </a:p>
            <a:p>
              <a:pPr marL="75230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个性化旅游需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714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，随着游客对旅游体验的个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化需求增加，景区需要提供更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加多样化的旅游产品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服务。</a:t>
              </a:r>
              <a:endParaRPr lang="Microsoft YaHei" altLang="Microsoft YaHei" sz="1500"/>
            </a:p>
          </p:txBody>
        </p:sp>
        <p:pic>
          <p:nvPicPr>
            <p:cNvPr id="227" name="picture 22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0" name="group 30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28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F771B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textbox 229"/>
            <p:cNvSpPr/>
            <p:nvPr/>
          </p:nvSpPr>
          <p:spPr>
            <a:xfrm>
              <a:off x="371457" y="398607"/>
              <a:ext cx="2691129" cy="22498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945"/>
                </a:lnSpc>
              </a:pPr>
              <a:endParaRPr lang="Arial" altLang="Arial" sz="100"/>
            </a:p>
            <a:p>
              <a:pPr marL="223670" algn="l" rtl="0" eaLnBrk="0">
                <a:lnSpc>
                  <a:spcPct val="93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智慧旅游发展迅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</a:t>
              </a:r>
              <a:endParaRPr lang="Microsoft YaHei" altLang="Microsoft YaHei" sz="23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3271" indent="-571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旅游将成为未来景区发展的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趋势，包括智能导览、在线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、虚拟现实等技术的应用将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提升游客体验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30" name="picture 23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31" name="textbox 231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3" name="textbox 253"/>
          <p:cNvSpPr/>
          <p:nvPr/>
        </p:nvSpPr>
        <p:spPr>
          <a:xfrm>
            <a:off x="3418364" y="2513827"/>
            <a:ext cx="5361940" cy="1715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228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景区资源开发与利用情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255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64C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8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9" name="textbox 259"/>
          <p:cNvSpPr/>
          <p:nvPr/>
        </p:nvSpPr>
        <p:spPr>
          <a:xfrm>
            <a:off x="7109676" y="1403272"/>
            <a:ext cx="3761740" cy="1367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219"/>
              </a:lnSpc>
            </a:pPr>
            <a:endParaRPr lang="Arial" altLang="Arial" sz="100"/>
          </a:p>
          <a:p>
            <a:pPr marL="175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2"/>
              </a:spcBef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对景区内的自然资源进行科学合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理的规划和开发，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遵循可持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续发展原则，确保资源的永续利用。</a:t>
            </a:r>
            <a:endParaRPr lang="Microsoft YaHei" altLang="Microsoft YaHei" sz="1300"/>
          </a:p>
        </p:txBody>
      </p:sp>
      <p:sp>
        <p:nvSpPr>
          <p:cNvPr id="260" name="textbox 260"/>
          <p:cNvSpPr/>
          <p:nvPr/>
        </p:nvSpPr>
        <p:spPr>
          <a:xfrm>
            <a:off x="8253337" y="4631759"/>
            <a:ext cx="328231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2"/>
              </a:lnSpc>
            </a:pPr>
            <a:endParaRPr lang="Arial" altLang="Arial" sz="100"/>
          </a:p>
          <a:p>
            <a:pPr marL="14414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推广生态旅游理念，开展生态教育，提高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客的环保意识和参与度，促进旅游与生态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414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护的良性循环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61" name="textbox 261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81597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自然资源保护与开发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2" name="textbox 282"/>
          <p:cNvSpPr/>
          <p:nvPr/>
        </p:nvSpPr>
        <p:spPr>
          <a:xfrm>
            <a:off x="980473" y="3735793"/>
            <a:ext cx="3282950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物多样性、水源涵养和自然景观，确保旅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1300"/>
          </a:p>
          <a:p>
            <a:pPr marL="13557" algn="l" rtl="0" eaLnBrk="0">
              <a:lnSpc>
                <a:spcPts val="2424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活动与生态环境和谐共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83" name="textbox 283"/>
          <p:cNvSpPr/>
          <p:nvPr/>
        </p:nvSpPr>
        <p:spPr>
          <a:xfrm>
            <a:off x="983216" y="3427526"/>
            <a:ext cx="3280409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2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制定严格的生态保护政策，保护景区内的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</p:txBody>
      </p:sp>
      <p:sp>
        <p:nvSpPr>
          <p:cNvPr id="284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FFEAC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5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351E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textbox 286"/>
          <p:cNvSpPr/>
          <p:nvPr/>
        </p:nvSpPr>
        <p:spPr>
          <a:xfrm>
            <a:off x="8246364" y="3696515"/>
            <a:ext cx="1200785" cy="351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3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2300"/>
          </a:p>
        </p:txBody>
      </p:sp>
      <p:sp>
        <p:nvSpPr>
          <p:cNvPr id="287" name="textbox 287"/>
          <p:cNvSpPr/>
          <p:nvPr/>
        </p:nvSpPr>
        <p:spPr>
          <a:xfrm>
            <a:off x="986036" y="2491920"/>
            <a:ext cx="1200785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8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2300"/>
          </a:p>
        </p:txBody>
      </p:sp>
      <p:sp>
        <p:nvSpPr>
          <p:cNvPr id="288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9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1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2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3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5" name="textbox 295"/>
          <p:cNvSpPr/>
          <p:nvPr/>
        </p:nvSpPr>
        <p:spPr>
          <a:xfrm>
            <a:off x="5763129" y="1491105"/>
            <a:ext cx="5547995" cy="4345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10"/>
              </a:lnSpc>
            </a:pPr>
            <a:endParaRPr lang="Arial" altLang="Arial" sz="100"/>
          </a:p>
          <a:p>
            <a:pPr marL="1513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掘</a:t>
            </a:r>
            <a:endParaRPr lang="Microsoft YaHei" altLang="Microsoft YaHei" sz="2300"/>
          </a:p>
          <a:p>
            <a:pPr marL="14985" indent="-1523" algn="l" rtl="0" eaLnBrk="0">
              <a:lnSpc>
                <a:spcPct val="122000"/>
              </a:lnSpc>
              <a:spcBef>
                <a:spcPts val="1105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深入挖掘景区内的历史文化、民俗风情、传统手工艺等人文资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丰富旅游产品的文化内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5138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</a:t>
            </a:r>
            <a:endParaRPr lang="Microsoft YaHei" altLang="Microsoft YaHei" sz="2300"/>
          </a:p>
          <a:p>
            <a:pPr marL="13652" indent="-952" algn="l" rtl="0" eaLnBrk="0">
              <a:lnSpc>
                <a:spcPct val="123000"/>
              </a:lnSpc>
              <a:spcBef>
                <a:spcPts val="105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举办文化活动、民俗表演、手工艺体验等方式，让游客亲身感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受当地文化的魅力，促进文化的传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承与发扬。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5138" algn="l" rtl="0" eaLnBrk="0">
              <a:lnSpc>
                <a:spcPct val="92000"/>
              </a:lnSpc>
              <a:spcBef>
                <a:spcPts val="70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21082" indent="-6858" algn="l" rtl="0" eaLnBrk="0">
              <a:lnSpc>
                <a:spcPct val="123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化创新，将传统文化与现代元素相结合，打造具有独特魅力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的文化旅游产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296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9" name="textbox 299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挖掘与传承途径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320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FFA7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322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324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32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72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0" name="textbox 330"/>
          <p:cNvSpPr/>
          <p:nvPr/>
        </p:nvSpPr>
        <p:spPr>
          <a:xfrm>
            <a:off x="1174258" y="1650577"/>
            <a:ext cx="4558665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意产品设计</a:t>
            </a:r>
            <a:endParaRPr lang="Microsoft YaHei" altLang="Microsoft YaHei" sz="1800"/>
          </a:p>
          <a:p>
            <a:pPr marL="12890" indent="952" algn="l" rtl="0" eaLnBrk="0">
              <a:lnSpc>
                <a:spcPct val="122000"/>
              </a:lnSpc>
              <a:spcBef>
                <a:spcPts val="1246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结合景区特色和文化元素，设计独具特色的创意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满足游客的多样化需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071" algn="l" rtl="0" eaLnBrk="0">
              <a:lnSpc>
                <a:spcPct val="91000"/>
              </a:lnSpc>
              <a:spcBef>
                <a:spcPts val="542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</a:t>
            </a:r>
            <a:endParaRPr lang="Microsoft YaHei" altLang="Microsoft YaHei" sz="1800"/>
          </a:p>
          <a:p>
            <a:pPr marL="13842" indent="380" algn="l" rtl="0" eaLnBrk="0">
              <a:lnSpc>
                <a:spcPct val="123000"/>
              </a:lnSpc>
              <a:spcBef>
                <a:spcPts val="121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游产业与文化创意产业、体育产业、农业产业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等融合发展，形成多元化的旅游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业链。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548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新营销</a:t>
            </a:r>
            <a:endParaRPr lang="Microsoft YaHei" altLang="Microsoft YaHei" sz="18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9740"/>
              </a:lnSpc>
            </a:pPr>
            <a:endParaRPr lang="Arial" altLang="Arial" sz="100"/>
          </a:p>
          <a:p>
            <a:pPr marL="13842" indent="761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联网、大数据等现代科技手段，开展精准营销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和个性化服务，提高景区的知名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和美誉度。</a:t>
            </a:r>
            <a:endParaRPr lang="Microsoft YaHei" altLang="Microsoft YaHei" sz="1500"/>
          </a:p>
        </p:txBody>
      </p:sp>
      <p:sp>
        <p:nvSpPr>
          <p:cNvPr id="331" name="textbox 331"/>
          <p:cNvSpPr/>
          <p:nvPr/>
        </p:nvSpPr>
        <p:spPr>
          <a:xfrm>
            <a:off x="1207872" y="376361"/>
            <a:ext cx="3833495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产业融合发展举措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33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3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2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3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4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6" name="textbox 356"/>
          <p:cNvSpPr/>
          <p:nvPr/>
        </p:nvSpPr>
        <p:spPr>
          <a:xfrm>
            <a:off x="721601" y="4456181"/>
            <a:ext cx="3414395" cy="1357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33"/>
              </a:lnSpc>
            </a:pPr>
            <a:endParaRPr lang="Arial" altLang="Arial" sz="100"/>
          </a:p>
          <a:p>
            <a:pPr marL="15557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节能技术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Microsoft YaHei" altLang="Microsoft YaHei" sz="21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890" indent="-190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采用先进的节能技术，对景区内的建筑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具等进行节能改造，降低能源消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耗。</a:t>
            </a:r>
            <a:endParaRPr lang="Microsoft YaHei" altLang="Microsoft YaHei" sz="1500"/>
          </a:p>
        </p:txBody>
      </p:sp>
      <p:sp>
        <p:nvSpPr>
          <p:cNvPr id="357" name="textbox 357"/>
          <p:cNvSpPr/>
          <p:nvPr/>
        </p:nvSpPr>
        <p:spPr>
          <a:xfrm>
            <a:off x="8156424" y="4452705"/>
            <a:ext cx="3070860" cy="1360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1"/>
              </a:lnSpc>
            </a:pPr>
            <a:endParaRPr lang="Arial" altLang="Arial" sz="100"/>
          </a:p>
          <a:p>
            <a:pPr marL="1389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89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建立完善的废弃物分类和处理系统，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弃物的减量化、资源化和无害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化处理。</a:t>
            </a:r>
            <a:endParaRPr lang="Microsoft YaHei" altLang="Microsoft YaHei" sz="15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6298190" y="3588289"/>
            <a:ext cx="1540004" cy="1573964"/>
            <a:chExt cx="1540004" cy="1573964"/>
          </a:xfrm>
        </p:grpSpPr>
        <p:grpSp>
          <p:nvGrpSpPr>
            <p:cNvPr id="60" name="group 60"/>
            <p:cNvGrpSpPr/>
            <p:nvPr/>
          </p:nvGrpSpPr>
          <p:grpSpPr>
            <a:xfrm rot="21600000">
              <a:off x="0" y="0"/>
              <a:ext cx="1540004" cy="1573964"/>
              <a:chExt cx="1540004" cy="1573964"/>
            </a:xfrm>
          </p:grpSpPr>
          <p:sp>
            <p:nvSpPr>
              <p:cNvPr id="358" name="path"/>
              <p:cNvSpPr/>
              <p:nvPr/>
            </p:nvSpPr>
            <p:spPr>
              <a:xfrm>
                <a:off x="0" y="0"/>
                <a:ext cx="1540004" cy="1573964"/>
              </a:xfrm>
              <a:custGeom>
                <a:rect l="0" t="0" r="0" b="0"/>
                <a:pathLst>
                  <a:path w="2425" h="2478">
                    <a:moveTo>
                      <a:pt x="0" y="1239"/>
                    </a:moveTo>
                    <a:cubicBezTo>
                      <a:pt x="0" y="554"/>
                      <a:pt x="542" y="0"/>
                      <a:pt x="1212" y="0"/>
                    </a:cubicBezTo>
                    <a:lnTo>
                      <a:pt x="1212" y="0"/>
                    </a:lnTo>
                    <a:lnTo>
                      <a:pt x="1212" y="0"/>
                    </a:lnTo>
                    <a:lnTo>
                      <a:pt x="1212" y="0"/>
                    </a:lnTo>
                    <a:cubicBezTo>
                      <a:pt x="1882" y="0"/>
                      <a:pt x="2425" y="554"/>
                      <a:pt x="2425" y="1239"/>
                    </a:cubicBezTo>
                    <a:lnTo>
                      <a:pt x="2425" y="1239"/>
                    </a:lnTo>
                    <a:cubicBezTo>
                      <a:pt x="2425" y="1239"/>
                      <a:pt x="2425" y="1239"/>
                      <a:pt x="2425" y="1239"/>
                    </a:cubicBezTo>
                    <a:lnTo>
                      <a:pt x="2425" y="1239"/>
                    </a:lnTo>
                    <a:lnTo>
                      <a:pt x="2425" y="1239"/>
                    </a:lnTo>
                    <a:lnTo>
                      <a:pt x="2425" y="1239"/>
                    </a:lnTo>
                    <a:cubicBezTo>
                      <a:pt x="2425" y="1923"/>
                      <a:pt x="1882" y="2478"/>
                      <a:pt x="1212" y="2478"/>
                    </a:cubicBezTo>
                    <a:lnTo>
                      <a:pt x="1212" y="2478"/>
                    </a:lnTo>
                    <a:lnTo>
                      <a:pt x="1212" y="2478"/>
                    </a:lnTo>
                    <a:lnTo>
                      <a:pt x="1212" y="2478"/>
                    </a:lnTo>
                    <a:cubicBezTo>
                      <a:pt x="542" y="2478"/>
                      <a:pt x="0" y="1923"/>
                      <a:pt x="0" y="1239"/>
                    </a:cubicBezTo>
                    <a:lnTo>
                      <a:pt x="0" y="1239"/>
                    </a:lnTo>
                    <a:cubicBezTo>
                      <a:pt x="0" y="1239"/>
                      <a:pt x="0" y="1239"/>
                      <a:pt x="0" y="1239"/>
                    </a:cubicBezTo>
                    <a:lnTo>
                      <a:pt x="0" y="1239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9" name="path"/>
              <p:cNvSpPr/>
              <p:nvPr/>
            </p:nvSpPr>
            <p:spPr>
              <a:xfrm>
                <a:off x="173568" y="177391"/>
                <a:ext cx="1192875" cy="1219181"/>
              </a:xfrm>
              <a:custGeom>
                <a:rect l="0" t="0" r="0" b="0"/>
                <a:pathLst>
                  <a:path w="1878" h="1919">
                    <a:moveTo>
                      <a:pt x="0" y="959"/>
                    </a:moveTo>
                    <a:cubicBezTo>
                      <a:pt x="0" y="429"/>
                      <a:pt x="420" y="0"/>
                      <a:pt x="939" y="0"/>
                    </a:cubicBezTo>
                    <a:lnTo>
                      <a:pt x="939" y="0"/>
                    </a:lnTo>
                    <a:lnTo>
                      <a:pt x="939" y="0"/>
                    </a:lnTo>
                    <a:lnTo>
                      <a:pt x="939" y="0"/>
                    </a:lnTo>
                    <a:cubicBezTo>
                      <a:pt x="1458" y="0"/>
                      <a:pt x="1878" y="429"/>
                      <a:pt x="1878" y="959"/>
                    </a:cubicBezTo>
                    <a:lnTo>
                      <a:pt x="1878" y="959"/>
                    </a:lnTo>
                    <a:cubicBezTo>
                      <a:pt x="1878" y="959"/>
                      <a:pt x="1878" y="959"/>
                      <a:pt x="1878" y="959"/>
                    </a:cubicBezTo>
                    <a:lnTo>
                      <a:pt x="1878" y="959"/>
                    </a:lnTo>
                    <a:lnTo>
                      <a:pt x="1878" y="959"/>
                    </a:lnTo>
                    <a:lnTo>
                      <a:pt x="1878" y="959"/>
                    </a:lnTo>
                    <a:cubicBezTo>
                      <a:pt x="1878" y="1490"/>
                      <a:pt x="1458" y="1919"/>
                      <a:pt x="939" y="1919"/>
                    </a:cubicBezTo>
                    <a:lnTo>
                      <a:pt x="939" y="1919"/>
                    </a:lnTo>
                    <a:lnTo>
                      <a:pt x="939" y="1919"/>
                    </a:lnTo>
                    <a:lnTo>
                      <a:pt x="939" y="1919"/>
                    </a:lnTo>
                    <a:cubicBezTo>
                      <a:pt x="420" y="1919"/>
                      <a:pt x="0" y="1490"/>
                      <a:pt x="0" y="959"/>
                    </a:cubicBezTo>
                    <a:lnTo>
                      <a:pt x="0" y="959"/>
                    </a:lnTo>
                    <a:cubicBezTo>
                      <a:pt x="0" y="959"/>
                      <a:pt x="0" y="959"/>
                      <a:pt x="0" y="959"/>
                    </a:cubicBezTo>
                    <a:lnTo>
                      <a:pt x="0" y="959"/>
                    </a:lnTo>
                    <a:close/>
                  </a:path>
                </a:pathLst>
              </a:custGeom>
              <a:solidFill>
                <a:srgbClr val="CA72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60" name="textbox 360"/>
            <p:cNvSpPr/>
            <p:nvPr/>
          </p:nvSpPr>
          <p:spPr>
            <a:xfrm>
              <a:off x="-12700" y="-12700"/>
              <a:ext cx="1565910" cy="1746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marL="415517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5100" spc="10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100" spc="9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5100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7141815" y="1572574"/>
            <a:ext cx="1540002" cy="1573965"/>
            <a:chExt cx="1540002" cy="1573965"/>
          </a:xfrm>
        </p:grpSpPr>
        <p:grpSp>
          <p:nvGrpSpPr>
            <p:cNvPr id="64" name="group 64"/>
            <p:cNvGrpSpPr/>
            <p:nvPr/>
          </p:nvGrpSpPr>
          <p:grpSpPr>
            <a:xfrm rot="21600000">
              <a:off x="0" y="0"/>
              <a:ext cx="1540002" cy="1573965"/>
              <a:chExt cx="1540002" cy="1573965"/>
            </a:xfrm>
          </p:grpSpPr>
          <p:sp>
            <p:nvSpPr>
              <p:cNvPr id="361" name="path"/>
              <p:cNvSpPr/>
              <p:nvPr/>
            </p:nvSpPr>
            <p:spPr>
              <a:xfrm>
                <a:off x="0" y="0"/>
                <a:ext cx="1540002" cy="1573965"/>
              </a:xfrm>
              <a:custGeom>
                <a:rect l="0" t="0" r="0" b="0"/>
                <a:pathLst>
                  <a:path w="2425" h="2478">
                    <a:moveTo>
                      <a:pt x="0" y="1239"/>
                    </a:moveTo>
                    <a:cubicBezTo>
                      <a:pt x="0" y="554"/>
                      <a:pt x="542" y="0"/>
                      <a:pt x="1212" y="0"/>
                    </a:cubicBezTo>
                    <a:lnTo>
                      <a:pt x="1212" y="0"/>
                    </a:lnTo>
                    <a:lnTo>
                      <a:pt x="1212" y="0"/>
                    </a:lnTo>
                    <a:lnTo>
                      <a:pt x="1212" y="0"/>
                    </a:lnTo>
                    <a:cubicBezTo>
                      <a:pt x="1882" y="0"/>
                      <a:pt x="2425" y="554"/>
                      <a:pt x="2425" y="1239"/>
                    </a:cubicBezTo>
                    <a:lnTo>
                      <a:pt x="2425" y="1239"/>
                    </a:lnTo>
                    <a:cubicBezTo>
                      <a:pt x="2425" y="1239"/>
                      <a:pt x="2425" y="1239"/>
                      <a:pt x="2425" y="1239"/>
                    </a:cubicBezTo>
                    <a:lnTo>
                      <a:pt x="2425" y="1239"/>
                    </a:lnTo>
                    <a:lnTo>
                      <a:pt x="2425" y="1239"/>
                    </a:lnTo>
                    <a:lnTo>
                      <a:pt x="2425" y="1239"/>
                    </a:lnTo>
                    <a:cubicBezTo>
                      <a:pt x="2425" y="1923"/>
                      <a:pt x="1882" y="2478"/>
                      <a:pt x="1212" y="2478"/>
                    </a:cubicBezTo>
                    <a:lnTo>
                      <a:pt x="1212" y="2478"/>
                    </a:lnTo>
                    <a:lnTo>
                      <a:pt x="1212" y="2478"/>
                    </a:lnTo>
                    <a:lnTo>
                      <a:pt x="1212" y="2478"/>
                    </a:lnTo>
                    <a:cubicBezTo>
                      <a:pt x="542" y="2478"/>
                      <a:pt x="0" y="1923"/>
                      <a:pt x="0" y="1239"/>
                    </a:cubicBezTo>
                    <a:lnTo>
                      <a:pt x="0" y="1239"/>
                    </a:lnTo>
                    <a:cubicBezTo>
                      <a:pt x="0" y="1239"/>
                      <a:pt x="0" y="1239"/>
                      <a:pt x="0" y="1239"/>
                    </a:cubicBezTo>
                    <a:lnTo>
                      <a:pt x="0" y="1239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2" name="path"/>
              <p:cNvSpPr/>
              <p:nvPr/>
            </p:nvSpPr>
            <p:spPr>
              <a:xfrm>
                <a:off x="173565" y="177390"/>
                <a:ext cx="1192876" cy="1219182"/>
              </a:xfrm>
              <a:custGeom>
                <a:rect l="0" t="0" r="0" b="0"/>
                <a:pathLst>
                  <a:path w="1878" h="1919">
                    <a:moveTo>
                      <a:pt x="0" y="959"/>
                    </a:moveTo>
                    <a:cubicBezTo>
                      <a:pt x="0" y="429"/>
                      <a:pt x="420" y="0"/>
                      <a:pt x="939" y="0"/>
                    </a:cubicBezTo>
                    <a:lnTo>
                      <a:pt x="939" y="0"/>
                    </a:lnTo>
                    <a:lnTo>
                      <a:pt x="939" y="0"/>
                    </a:lnTo>
                    <a:lnTo>
                      <a:pt x="939" y="0"/>
                    </a:lnTo>
                    <a:cubicBezTo>
                      <a:pt x="1458" y="0"/>
                      <a:pt x="1878" y="429"/>
                      <a:pt x="1878" y="959"/>
                    </a:cubicBezTo>
                    <a:lnTo>
                      <a:pt x="1878" y="959"/>
                    </a:lnTo>
                    <a:cubicBezTo>
                      <a:pt x="1878" y="959"/>
                      <a:pt x="1878" y="959"/>
                      <a:pt x="1878" y="959"/>
                    </a:cubicBezTo>
                    <a:lnTo>
                      <a:pt x="1878" y="959"/>
                    </a:lnTo>
                    <a:lnTo>
                      <a:pt x="1878" y="959"/>
                    </a:lnTo>
                    <a:lnTo>
                      <a:pt x="1878" y="959"/>
                    </a:lnTo>
                    <a:cubicBezTo>
                      <a:pt x="1878" y="1490"/>
                      <a:pt x="1458" y="1919"/>
                      <a:pt x="939" y="1919"/>
                    </a:cubicBezTo>
                    <a:lnTo>
                      <a:pt x="939" y="1919"/>
                    </a:lnTo>
                    <a:lnTo>
                      <a:pt x="939" y="1919"/>
                    </a:lnTo>
                    <a:lnTo>
                      <a:pt x="939" y="1919"/>
                    </a:lnTo>
                    <a:cubicBezTo>
                      <a:pt x="420" y="1919"/>
                      <a:pt x="0" y="1490"/>
                      <a:pt x="0" y="959"/>
                    </a:cubicBezTo>
                    <a:lnTo>
                      <a:pt x="0" y="959"/>
                    </a:lnTo>
                    <a:cubicBezTo>
                      <a:pt x="0" y="959"/>
                      <a:pt x="0" y="959"/>
                      <a:pt x="0" y="959"/>
                    </a:cubicBezTo>
                    <a:lnTo>
                      <a:pt x="0" y="959"/>
                    </a:lnTo>
                    <a:close/>
                  </a:path>
                </a:pathLst>
              </a:custGeom>
              <a:solidFill>
                <a:srgbClr val="CA72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63" name="textbox 363"/>
            <p:cNvSpPr/>
            <p:nvPr/>
          </p:nvSpPr>
          <p:spPr>
            <a:xfrm>
              <a:off x="-12700" y="-12700"/>
              <a:ext cx="1565910" cy="1746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marL="42533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5100" spc="10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100" spc="9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5100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333926" y="3588289"/>
            <a:ext cx="1540002" cy="1573964"/>
            <a:chExt cx="1540002" cy="1573964"/>
          </a:xfrm>
        </p:grpSpPr>
        <p:grpSp>
          <p:nvGrpSpPr>
            <p:cNvPr id="68" name="group 68"/>
            <p:cNvGrpSpPr/>
            <p:nvPr/>
          </p:nvGrpSpPr>
          <p:grpSpPr>
            <a:xfrm rot="21600000">
              <a:off x="0" y="0"/>
              <a:ext cx="1540002" cy="1573964"/>
              <a:chExt cx="1540002" cy="1573964"/>
            </a:xfrm>
          </p:grpSpPr>
          <p:sp>
            <p:nvSpPr>
              <p:cNvPr id="364" name="path"/>
              <p:cNvSpPr/>
              <p:nvPr/>
            </p:nvSpPr>
            <p:spPr>
              <a:xfrm>
                <a:off x="0" y="0"/>
                <a:ext cx="1540002" cy="1573964"/>
              </a:xfrm>
              <a:custGeom>
                <a:rect l="0" t="0" r="0" b="0"/>
                <a:pathLst>
                  <a:path w="2425" h="2478">
                    <a:moveTo>
                      <a:pt x="0" y="1239"/>
                    </a:moveTo>
                    <a:cubicBezTo>
                      <a:pt x="0" y="554"/>
                      <a:pt x="542" y="0"/>
                      <a:pt x="1212" y="0"/>
                    </a:cubicBezTo>
                    <a:lnTo>
                      <a:pt x="1212" y="0"/>
                    </a:lnTo>
                    <a:lnTo>
                      <a:pt x="1212" y="0"/>
                    </a:lnTo>
                    <a:lnTo>
                      <a:pt x="1212" y="0"/>
                    </a:lnTo>
                    <a:cubicBezTo>
                      <a:pt x="1882" y="0"/>
                      <a:pt x="2425" y="554"/>
                      <a:pt x="2425" y="1239"/>
                    </a:cubicBezTo>
                    <a:lnTo>
                      <a:pt x="2425" y="1239"/>
                    </a:lnTo>
                    <a:cubicBezTo>
                      <a:pt x="2425" y="1239"/>
                      <a:pt x="2425" y="1239"/>
                      <a:pt x="2425" y="1239"/>
                    </a:cubicBezTo>
                    <a:lnTo>
                      <a:pt x="2425" y="1239"/>
                    </a:lnTo>
                    <a:lnTo>
                      <a:pt x="2425" y="1239"/>
                    </a:lnTo>
                    <a:lnTo>
                      <a:pt x="2425" y="1239"/>
                    </a:lnTo>
                    <a:cubicBezTo>
                      <a:pt x="2425" y="1923"/>
                      <a:pt x="1882" y="2478"/>
                      <a:pt x="1212" y="2478"/>
                    </a:cubicBezTo>
                    <a:lnTo>
                      <a:pt x="1212" y="2478"/>
                    </a:lnTo>
                    <a:lnTo>
                      <a:pt x="1212" y="2478"/>
                    </a:lnTo>
                    <a:lnTo>
                      <a:pt x="1212" y="2478"/>
                    </a:lnTo>
                    <a:cubicBezTo>
                      <a:pt x="542" y="2478"/>
                      <a:pt x="0" y="1923"/>
                      <a:pt x="0" y="1239"/>
                    </a:cubicBezTo>
                    <a:lnTo>
                      <a:pt x="0" y="1239"/>
                    </a:lnTo>
                    <a:cubicBezTo>
                      <a:pt x="0" y="1239"/>
                      <a:pt x="0" y="1239"/>
                      <a:pt x="0" y="1239"/>
                    </a:cubicBezTo>
                    <a:lnTo>
                      <a:pt x="0" y="1239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5" name="path"/>
              <p:cNvSpPr/>
              <p:nvPr/>
            </p:nvSpPr>
            <p:spPr>
              <a:xfrm>
                <a:off x="173564" y="177391"/>
                <a:ext cx="1192873" cy="1219181"/>
              </a:xfrm>
              <a:custGeom>
                <a:rect l="0" t="0" r="0" b="0"/>
                <a:pathLst>
                  <a:path w="1878" h="1919">
                    <a:moveTo>
                      <a:pt x="0" y="959"/>
                    </a:moveTo>
                    <a:cubicBezTo>
                      <a:pt x="0" y="429"/>
                      <a:pt x="420" y="0"/>
                      <a:pt x="939" y="0"/>
                    </a:cubicBezTo>
                    <a:lnTo>
                      <a:pt x="939" y="0"/>
                    </a:lnTo>
                    <a:lnTo>
                      <a:pt x="939" y="0"/>
                    </a:lnTo>
                    <a:lnTo>
                      <a:pt x="939" y="0"/>
                    </a:lnTo>
                    <a:cubicBezTo>
                      <a:pt x="1458" y="0"/>
                      <a:pt x="1878" y="429"/>
                      <a:pt x="1878" y="959"/>
                    </a:cubicBezTo>
                    <a:lnTo>
                      <a:pt x="1878" y="959"/>
                    </a:lnTo>
                    <a:cubicBezTo>
                      <a:pt x="1878" y="959"/>
                      <a:pt x="1878" y="959"/>
                      <a:pt x="1878" y="959"/>
                    </a:cubicBezTo>
                    <a:lnTo>
                      <a:pt x="1878" y="959"/>
                    </a:lnTo>
                    <a:lnTo>
                      <a:pt x="1878" y="959"/>
                    </a:lnTo>
                    <a:lnTo>
                      <a:pt x="1878" y="959"/>
                    </a:lnTo>
                    <a:cubicBezTo>
                      <a:pt x="1878" y="1490"/>
                      <a:pt x="1458" y="1919"/>
                      <a:pt x="939" y="1919"/>
                    </a:cubicBezTo>
                    <a:lnTo>
                      <a:pt x="939" y="1919"/>
                    </a:lnTo>
                    <a:lnTo>
                      <a:pt x="939" y="1919"/>
                    </a:lnTo>
                    <a:lnTo>
                      <a:pt x="939" y="1919"/>
                    </a:lnTo>
                    <a:cubicBezTo>
                      <a:pt x="420" y="1919"/>
                      <a:pt x="0" y="1490"/>
                      <a:pt x="0" y="959"/>
                    </a:cubicBezTo>
                    <a:lnTo>
                      <a:pt x="0" y="959"/>
                    </a:lnTo>
                    <a:cubicBezTo>
                      <a:pt x="0" y="959"/>
                      <a:pt x="0" y="959"/>
                      <a:pt x="0" y="959"/>
                    </a:cubicBezTo>
                    <a:lnTo>
                      <a:pt x="0" y="959"/>
                    </a:lnTo>
                    <a:close/>
                  </a:path>
                </a:pathLst>
              </a:custGeom>
              <a:solidFill>
                <a:srgbClr val="CA72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66" name="textbox 366"/>
            <p:cNvSpPr/>
            <p:nvPr/>
          </p:nvSpPr>
          <p:spPr>
            <a:xfrm>
              <a:off x="-12700" y="-12700"/>
              <a:ext cx="1565910" cy="1746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6781"/>
                </a:lnSpc>
              </a:pPr>
              <a:endParaRPr lang="Arial" altLang="Arial" sz="100"/>
            </a:p>
            <a:p>
              <a:pPr marL="397838" algn="l" rtl="0" eaLnBrk="0">
                <a:lnSpc>
                  <a:spcPct val="86000"/>
                </a:lnSpc>
              </a:pPr>
              <a:r>
                <a:rPr sz="5100" spc="10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100" spc="9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5100"/>
            </a:p>
          </p:txBody>
        </p:sp>
      </p:grpSp>
      <p:sp>
        <p:nvSpPr>
          <p:cNvPr id="367" name="textbox 367"/>
          <p:cNvSpPr/>
          <p:nvPr/>
        </p:nvSpPr>
        <p:spPr>
          <a:xfrm>
            <a:off x="1408294" y="1953224"/>
            <a:ext cx="4785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75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广太阳能、风能等清洁能源在景区内的应用，减少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对传统能源的依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赖。</a:t>
            </a:r>
            <a:endParaRPr lang="Microsoft YaHei" altLang="Microsoft YaHei" sz="1500"/>
          </a:p>
        </p:txBody>
      </p:sp>
      <p:sp>
        <p:nvSpPr>
          <p:cNvPr id="368" name="textbox 368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术应用</a:t>
            </a:r>
            <a:endParaRPr lang="Microsoft YaHei" altLang="Microsoft YaHei" sz="30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9" name="rect"/>
          <p:cNvSpPr/>
          <p:nvPr/>
        </p:nvSpPr>
        <p:spPr>
          <a:xfrm>
            <a:off x="0" y="3001454"/>
            <a:ext cx="7893794" cy="145084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0" name="rect"/>
          <p:cNvSpPr/>
          <p:nvPr/>
        </p:nvSpPr>
        <p:spPr>
          <a:xfrm>
            <a:off x="7068197" y="3588291"/>
            <a:ext cx="5123802" cy="145084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1" name="rect"/>
          <p:cNvSpPr/>
          <p:nvPr/>
        </p:nvSpPr>
        <p:spPr>
          <a:xfrm>
            <a:off x="0" y="3588291"/>
            <a:ext cx="5123801" cy="145084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2" name="textbox 392"/>
          <p:cNvSpPr/>
          <p:nvPr/>
        </p:nvSpPr>
        <p:spPr>
          <a:xfrm>
            <a:off x="1408751" y="1401757"/>
            <a:ext cx="1623060" cy="31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8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能源利用</a:t>
            </a:r>
            <a:endParaRPr lang="Microsoft YaHei" altLang="Microsoft YaHei" sz="2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3" name="picture 3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94" name="textbox 394"/>
          <p:cNvSpPr/>
          <p:nvPr/>
        </p:nvSpPr>
        <p:spPr>
          <a:xfrm>
            <a:off x="3417392" y="2513827"/>
            <a:ext cx="5363209" cy="1715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3258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运营管理与服务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量评价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6" name="picture 3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72" name="group 72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74" name="group 74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397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98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99" name="textbox 399"/>
            <p:cNvSpPr/>
            <p:nvPr/>
          </p:nvSpPr>
          <p:spPr>
            <a:xfrm>
              <a:off x="313301" y="217594"/>
              <a:ext cx="3225800" cy="15100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44"/>
                </a:lnSpc>
              </a:pPr>
              <a:endParaRPr lang="Arial" altLang="Arial" sz="100"/>
            </a:p>
            <a:p>
              <a:pPr marL="27276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144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景区已建立完善的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安全管理制度，包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括应急预案、安全检查、事故报告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确保游客和员工的安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全。</a:t>
              </a:r>
              <a:endParaRPr lang="Microsoft YaHei" altLang="Microsoft YaHei" sz="1500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78" name="group 78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400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01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02" name="textbox 402"/>
            <p:cNvSpPr/>
            <p:nvPr/>
          </p:nvSpPr>
          <p:spPr>
            <a:xfrm>
              <a:off x="312919" y="217390"/>
              <a:ext cx="3225800" cy="15100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404"/>
                </a:lnSpc>
              </a:pPr>
              <a:endParaRPr lang="Arial" altLang="Arial" sz="100"/>
            </a:p>
            <a:p>
              <a:pPr marL="27658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全设施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9525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景区内各类安全设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施齐全，如消防设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备、安全警示标识、紧急救援设备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且定期进行检查和维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护。</a:t>
              </a:r>
              <a:endParaRPr lang="Microsoft YaHei" altLang="Microsoft YaHei" sz="1500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82" name="group 82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403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04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05" name="textbox 405"/>
            <p:cNvSpPr/>
            <p:nvPr/>
          </p:nvSpPr>
          <p:spPr>
            <a:xfrm>
              <a:off x="314825" y="217593"/>
              <a:ext cx="3071495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44"/>
                </a:lnSpc>
              </a:pPr>
              <a:endParaRPr lang="Arial" altLang="Arial" sz="100"/>
            </a:p>
            <a:p>
              <a:pPr marL="25752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全培训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8414" indent="-5714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对员工进行安全培训，提高员工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的安全意识和应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急处理能力，确保在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紧急情况下能够迅速响应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86" name="group 86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406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07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08" name="textbox 408"/>
            <p:cNvSpPr/>
            <p:nvPr/>
          </p:nvSpPr>
          <p:spPr>
            <a:xfrm>
              <a:off x="313681" y="217593"/>
              <a:ext cx="3072129" cy="15132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822"/>
                </a:lnSpc>
              </a:pPr>
              <a:endParaRPr lang="Arial" altLang="Arial" sz="100"/>
            </a:p>
            <a:p>
              <a:pPr marL="25265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52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定期的安全检查和事故统计，评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估安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全管理体系的效果，针对存在的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问题及时进行调整和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进。</a:t>
              </a:r>
              <a:endParaRPr lang="Microsoft YaHei" altLang="Microsoft YaHei" sz="1500"/>
            </a:p>
          </p:txBody>
        </p:sp>
      </p:grpSp>
      <p:sp>
        <p:nvSpPr>
          <p:cNvPr id="409" name="textbox 409"/>
          <p:cNvSpPr/>
          <p:nvPr/>
        </p:nvSpPr>
        <p:spPr>
          <a:xfrm>
            <a:off x="442263" y="318468"/>
            <a:ext cx="5742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系建设及效果评估</a:t>
            </a:r>
            <a:endParaRPr lang="Microsoft YaHei" altLang="Microsoft YaHei" sz="3000"/>
          </a:p>
        </p:txBody>
      </p:sp>
      <p:grpSp>
        <p:nvGrpSpPr>
          <p:cNvPr id="88" name="group 8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https://d.book118.com/456211032232010100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2024-09-25T05:11:31.207</cp:lastPrinted>
  <dcterms:created xsi:type="dcterms:W3CDTF">2024-09-24T21:11:31Z</dcterms:created>
  <dcterms:modified xsi:type="dcterms:W3CDTF">2024-09-24T21:11:32Z</dcterms:modified>
</cp:coreProperties>
</file>