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5C77528-46B6-4625-9EB4-FA28E41913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41D0CF9-259C-4931-B2E9-6322C63F2A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2281532-0387-48A0-8DB1-463535F108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5A0EBA4-38D1-43B0-8AC6-53BE5DBA46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D502916-B1C8-4227-8A32-3050FB47B7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50E2705-236C-4A20-9D6A-8F0858D5EC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81EC815-2D42-46A4-8D0C-C92E39EE75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E2471AE-E1CA-43C5-877F-8B49015C53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E9140C9-7A0E-4B05-A622-D9C125D354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27D3F57-9029-4855-A5AE-35007EB56D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BAB3A6B-3854-480F-BEB2-7CC4791885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5621105520501004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17451" y="1574432"/>
            <a:ext cx="6939686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XX项目EHS管理策划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项目概述与目标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EHS风险评估与应对措施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法规遵从与合规性管理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资源配置与保障措施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培训教育与能力提升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监督检查与持续改进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项目概述与目标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74680" y="1337640"/>
            <a:ext cx="3525078" cy="4704522"/>
          </a:xfrm>
          <a:prstGeom prst="rect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33461" y="1337640"/>
            <a:ext cx="3525078" cy="4704522"/>
          </a:xfrm>
          <a:prstGeom prst="rect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15335" y="1337640"/>
            <a:ext cx="3525078" cy="4704522"/>
          </a:xfrm>
          <a:prstGeom prst="rect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393985" y="-922877"/>
            <a:ext cx="1317650" cy="670369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4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要点三</a:t>
            </a:r>
          </a:p>
        </p:txBody>
      </p:sp>
      <p:sp>
        <p:nvSpPr>
          <p:cNvPr id="6" name="AutoShape 6"/>
          <p:cNvSpPr/>
          <p:nvPr/>
        </p:nvSpPr>
        <p:spPr>
          <a:xfrm>
            <a:off x="8115335" y="1337640"/>
            <a:ext cx="1554579" cy="505943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358793" y="1337640"/>
            <a:ext cx="505943" cy="505943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346600" y="1337640"/>
            <a:ext cx="1554579" cy="50594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590056" y="1337640"/>
            <a:ext cx="505943" cy="505943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74680" y="1337640"/>
            <a:ext cx="1554579" cy="505943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818137" y="1337640"/>
            <a:ext cx="505943" cy="505943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877907" y="2036706"/>
            <a:ext cx="2990850" cy="1133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环境保护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77907" y="3026770"/>
            <a:ext cx="2990850" cy="24955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全球环境问题的日益严重，加强环境保护已成为各国共同关注的焦点。XX项目作为一项重要工程，其建设和运营对环境的影响不容忽视。通过实施EHS管理策划，可以确保项目在建设和运营过程中严格遵守环境保护法规和标准，降低对环境的负面影响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77907" y="1261999"/>
            <a:ext cx="1103690" cy="6705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要点一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76018" y="1261999"/>
            <a:ext cx="1103690" cy="6705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要点二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598427" y="2036706"/>
            <a:ext cx="2990850" cy="1133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健康安全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598427" y="3026770"/>
            <a:ext cx="2990850" cy="24955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员工和公众的健康安全是企业社会责任的重要体现。XX项目涉及大量人员和设备，存在各种潜在的安全风险。通过EHS管理策划，可以识别并评估项目中的危险源和风险点，制定相应的防范措施和应急预案，确保人员和设备的安全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406125" y="2036706"/>
            <a:ext cx="2990850" cy="1133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可持续发展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8406125" y="3026770"/>
            <a:ext cx="2990850" cy="24955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现可持续发展已成为全球共识。XX项目作为企业发展的重要组成部分，其可持续性对企业和社会的未来发展具有重要意义。通过EHS管理策划，可以推动项目在环境保护、资源节约、社会责任等方面实现可持续发展，为企业赢得良好的社会声誉和经济效益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447115" y="1264488"/>
            <a:ext cx="1103690" cy="6705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要点三</a:t>
            </a:r>
          </a:p>
        </p:txBody>
      </p:sp>
      <p:sp>
        <p:nvSpPr>
          <p:cNvPr id="21" name="AutoShape 21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24" name="Connector 24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25" name="Group 2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6" name="AutoShape 2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TextBox 4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项目背景及意义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环境目标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确保项目建设和运营过程中污染物排放达标，减少对环境的负面影响；推动资源节约和循环利用，提高资源利用效率；加强生态保护，促进生物多样性保护。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健康目标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保障员工和公众的健康安全，降低职业病和工伤事故发生率；提供健康的工作环境和生活条件，促进员工身心健康；加强健康宣传和培训，提高员工健康意识和技能。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安全目标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确保项目建设和运营过程中的安全生产，防止重大安全事故的发生；加强安全监管和检查，及时发现和消除安全隐患；建立健全应急预案和救援体系，提高应对突发事件的能力。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EHS管理目标设定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270200" y="1337640"/>
            <a:ext cx="5127218" cy="4704522"/>
          </a:xfrm>
          <a:prstGeom prst="rect">
            <a:avLst/>
          </a:prstGeom>
          <a:solidFill>
            <a:schemeClr val="accent1">
              <a:lumMod val="60000"/>
              <a:lumOff val="40000"/>
              <a:alpha val="1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829" y="1337640"/>
            <a:ext cx="5127218" cy="4704522"/>
          </a:xfrm>
          <a:prstGeom prst="rect">
            <a:avLst/>
          </a:prstGeom>
          <a:solidFill>
            <a:schemeClr val="accent1">
              <a:lumMod val="60000"/>
              <a:lumOff val="40000"/>
              <a:alpha val="1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56128" y="1337640"/>
            <a:ext cx="2037627" cy="50594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385959" y="1337640"/>
            <a:ext cx="663153" cy="505943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270200" y="1337640"/>
            <a:ext cx="2037627" cy="50594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900031" y="1337640"/>
            <a:ext cx="663153" cy="505943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1027151" y="1991575"/>
            <a:ext cx="4600575" cy="1800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策划范围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27151" y="3277450"/>
            <a:ext cx="4600575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涵盖XX项目的整个生命周期，包括项目前期规划、建设实施、运营管理和后期维护等各个阶段。同时，涉及项目中的所有相关方，包括项目业主、承包商、供应商、员工和公众等。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1218180" y="1247318"/>
            <a:ext cx="1167779" cy="6705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要点一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775216" y="1261999"/>
            <a:ext cx="1167779" cy="6705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要点二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533522" y="1991575"/>
            <a:ext cx="4600575" cy="12858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策划重点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6547810" y="3277450"/>
            <a:ext cx="4572000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项目建设和运营过程中可能存在的重大环境、健康和安全风险进行重点策划和管理。例如，对于可能产生重大环境影响的关键环节和因素进行深入分析和评估，制定相应的防范措施和应急预案；对于可能存在的重大危险源和风险点进行重点监控和管理，确保安全生产；对于员工和公众的健康安全进行全面保障，提供良好的工作和生活环境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策划范围与重点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EHS风险评估与应对措施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设备设施风险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评估项目所涉及的设备设施，识别潜在的安全隐患和故障风险，如电气设备、机械设备、压力容器等。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人员操作风险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了解项目人员构成和操作习惯，识别可能因人为因素导致的EHS风险，如违章操作、缺乏安全意识等。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生产工艺风险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分析项目生产工艺流程，识别可能存在的危险源和风险因素，如高温、高压、有毒有害物质等。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4542" r="1454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识别潜在EHS风险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根据风险的严重程度和发生概率，将识别出的EHS风险划分为不同等级，如高风险、中风险、低风险等。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风险等级划分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分析EHS风险可能对项目进度、成本、质量等方面产生的影响，以及可能涉及的法律法规和利益相关方要求。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影响范围评估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编制详细的风险评估报告，明确各风险的等级、影响范围和应对措施建议，为后续管理提供依据。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风险评估报告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评估风险等级及影响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772" r="16772"/>
          <a:stretch>
            <a:fillRect/>
          </a:stretch>
        </p:blipFill>
        <p:spPr>
          <a:xfrm>
            <a:off x="705128" y="1258733"/>
            <a:ext cx="5140490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针对识别出的EHS风险，制定相应的技术措施，如改进生产工艺、更新设备设施、提高自动化水平等，以降低风险发生的可能性。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技术措施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建立完善的管理制度和操作规程，加强人员培训和安全意识教育，提高项目管理的规范性和有效性。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管理措施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制定应急预案和现场处置方案，明确应急组织、通讯联络、现场处置、医疗救护等方面的要求，确保在紧急情况下能够迅速响应并妥善处理。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应急措施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制定针对性应对措施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法规遵从与合规性管理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659243" y="3119345"/>
            <a:ext cx="5783287" cy="1160526"/>
            <a:chOff x="5659243" y="3119345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659243" y="3119345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关键法规要求解读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659243" y="3577688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针对项目所在国家或地区的EHS法规，详细解读关键条款和要求，以便企业明确自身责任和义务。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659243" y="4772000"/>
            <a:ext cx="5783287" cy="1160526"/>
            <a:chOff x="5659243" y="4772000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659243" y="477200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法规差异分析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659243" y="5230343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对比国内外EHS法规的差异，分析可能对项目产生的影响，并提出应对措施。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482093" y="4861535"/>
            <a:ext cx="810236" cy="810236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659243" y="1470704"/>
            <a:ext cx="5783287" cy="1160526"/>
            <a:chOff x="5659243" y="1470704"/>
            <a:chExt cx="5783287" cy="1160526"/>
          </a:xfrm>
        </p:grpSpPr>
        <p:sp>
          <p:nvSpPr>
            <p:cNvPr id="10" name="TextBox 10"/>
            <p:cNvSpPr txBox="1"/>
            <p:nvPr/>
          </p:nvSpPr>
          <p:spPr>
            <a:xfrm>
              <a:off x="5659243" y="14707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国内外EHS法规概述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59243" y="19290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简要介绍国内外EHS法规的体系结构、核心内容及其对企业的影响。</a:t>
              </a:r>
            </a:p>
          </p:txBody>
        </p:sp>
      </p:grpSp>
      <p:sp>
        <p:nvSpPr>
          <p:cNvPr id="12" name="Freeform 12"/>
          <p:cNvSpPr/>
          <p:nvPr/>
        </p:nvSpPr>
        <p:spPr>
          <a:xfrm>
            <a:off x="4610240" y="4989683"/>
            <a:ext cx="553940" cy="553940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482093" y="3221072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482093" y="156013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666510" y="1762961"/>
            <a:ext cx="405314" cy="405314"/>
          </a:xfrm>
          <a:custGeom>
            <a:rect l="l" t="t" r="r" b="b"/>
            <a:pathLst>
              <a:path w="304800" h="304800">
                <a:moveTo>
                  <a:pt x="173841" y="122930"/>
                </a:moveTo>
                <a:cubicBezTo>
                  <a:pt x="179718" y="102937"/>
                  <a:pt x="177232" y="81020"/>
                  <a:pt x="166392" y="62665"/>
                </a:cubicBezTo>
                <a:cubicBezTo>
                  <a:pt x="166630" y="62998"/>
                  <a:pt x="62770" y="167697"/>
                  <a:pt x="62027" y="167040"/>
                </a:cubicBezTo>
                <a:cubicBezTo>
                  <a:pt x="80077" y="177698"/>
                  <a:pt x="101994" y="180699"/>
                  <a:pt x="121720" y="175193"/>
                </a:cubicBezTo>
                <a:cubicBezTo>
                  <a:pt x="121577" y="174689"/>
                  <a:pt x="173422" y="122853"/>
                  <a:pt x="173841" y="122930"/>
                </a:cubicBezTo>
                <a:close/>
                <a:moveTo>
                  <a:pt x="155315" y="45968"/>
                </a:moveTo>
                <a:cubicBezTo>
                  <a:pt x="141322" y="32175"/>
                  <a:pt x="121301" y="22822"/>
                  <a:pt x="100127" y="22822"/>
                </a:cubicBezTo>
                <a:cubicBezTo>
                  <a:pt x="57331" y="22822"/>
                  <a:pt x="22631" y="57607"/>
                  <a:pt x="22631" y="100508"/>
                </a:cubicBezTo>
                <a:cubicBezTo>
                  <a:pt x="22631" y="121444"/>
                  <a:pt x="32156" y="141713"/>
                  <a:pt x="45587" y="155686"/>
                </a:cubicBezTo>
                <a:cubicBezTo>
                  <a:pt x="45615" y="155686"/>
                  <a:pt x="154657" y="46863"/>
                  <a:pt x="155315" y="45968"/>
                </a:cubicBezTo>
                <a:close/>
                <a:moveTo>
                  <a:pt x="264909" y="252089"/>
                </a:moveTo>
                <a:cubicBezTo>
                  <a:pt x="264909" y="252089"/>
                  <a:pt x="267443" y="230200"/>
                  <a:pt x="261128" y="223885"/>
                </a:cubicBezTo>
                <a:cubicBezTo>
                  <a:pt x="260709" y="223466"/>
                  <a:pt x="188300" y="135065"/>
                  <a:pt x="188300" y="135065"/>
                </a:cubicBezTo>
                <a:lnTo>
                  <a:pt x="134417" y="188947"/>
                </a:lnTo>
                <a:lnTo>
                  <a:pt x="222818" y="262185"/>
                </a:lnTo>
                <a:cubicBezTo>
                  <a:pt x="228714" y="268919"/>
                  <a:pt x="251441" y="265557"/>
                  <a:pt x="251441" y="265557"/>
                </a:cubicBezTo>
                <a:lnTo>
                  <a:pt x="269538" y="281978"/>
                </a:lnTo>
                <a:lnTo>
                  <a:pt x="282169" y="269348"/>
                </a:lnTo>
                <a:lnTo>
                  <a:pt x="264909" y="2520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4678702" y="3406734"/>
            <a:ext cx="424244" cy="424244"/>
          </a:xfrm>
          <a:custGeom>
            <a:rect l="l" t="t" r="r" b="b"/>
            <a:pathLst>
              <a:path w="304800" h="304800">
                <a:moveTo>
                  <a:pt x="167640" y="106680"/>
                </a:moveTo>
                <a:lnTo>
                  <a:pt x="189586" y="139598"/>
                </a:lnTo>
                <a:cubicBezTo>
                  <a:pt x="194310" y="146761"/>
                  <a:pt x="204978" y="152400"/>
                  <a:pt x="213512" y="152400"/>
                </a:cubicBezTo>
                <a:lnTo>
                  <a:pt x="259080" y="152400"/>
                </a:lnTo>
                <a:lnTo>
                  <a:pt x="259080" y="121920"/>
                </a:lnTo>
                <a:lnTo>
                  <a:pt x="213360" y="121920"/>
                </a:lnTo>
                <a:lnTo>
                  <a:pt x="191414" y="89002"/>
                </a:lnTo>
                <a:cubicBezTo>
                  <a:pt x="185452" y="80686"/>
                  <a:pt x="178394" y="73628"/>
                  <a:pt x="170345" y="67847"/>
                </a:cubicBezTo>
                <a:lnTo>
                  <a:pt x="170069" y="67666"/>
                </a:lnTo>
                <a:lnTo>
                  <a:pt x="149952" y="54254"/>
                </a:lnTo>
                <a:cubicBezTo>
                  <a:pt x="146104" y="51911"/>
                  <a:pt x="141446" y="50521"/>
                  <a:pt x="136465" y="50521"/>
                </a:cubicBezTo>
                <a:cubicBezTo>
                  <a:pt x="131912" y="50521"/>
                  <a:pt x="127635" y="51683"/>
                  <a:pt x="123911" y="53721"/>
                </a:cubicBezTo>
                <a:lnTo>
                  <a:pt x="124044" y="53654"/>
                </a:lnTo>
                <a:lnTo>
                  <a:pt x="60950" y="91450"/>
                </a:lnTo>
                <a:lnTo>
                  <a:pt x="60950" y="167650"/>
                </a:lnTo>
                <a:lnTo>
                  <a:pt x="91430" y="167650"/>
                </a:lnTo>
                <a:lnTo>
                  <a:pt x="91430" y="106690"/>
                </a:lnTo>
                <a:lnTo>
                  <a:pt x="121910" y="91450"/>
                </a:lnTo>
                <a:lnTo>
                  <a:pt x="76190" y="304810"/>
                </a:lnTo>
                <a:lnTo>
                  <a:pt x="106670" y="304810"/>
                </a:lnTo>
                <a:lnTo>
                  <a:pt x="142484" y="188224"/>
                </a:lnTo>
                <a:lnTo>
                  <a:pt x="167630" y="213370"/>
                </a:lnTo>
                <a:lnTo>
                  <a:pt x="167630" y="304810"/>
                </a:lnTo>
                <a:lnTo>
                  <a:pt x="198110" y="304810"/>
                </a:lnTo>
                <a:lnTo>
                  <a:pt x="198110" y="182890"/>
                </a:lnTo>
                <a:lnTo>
                  <a:pt x="156962" y="141742"/>
                </a:lnTo>
                <a:lnTo>
                  <a:pt x="167630" y="106690"/>
                </a:lnTo>
                <a:close/>
                <a:moveTo>
                  <a:pt x="182880" y="60960"/>
                </a:moveTo>
                <a:cubicBezTo>
                  <a:pt x="199711" y="60960"/>
                  <a:pt x="213360" y="47311"/>
                  <a:pt x="213360" y="30480"/>
                </a:cubicBezTo>
                <a:cubicBezTo>
                  <a:pt x="213360" y="13649"/>
                  <a:pt x="199711" y="0"/>
                  <a:pt x="182880" y="0"/>
                </a:cubicBezTo>
                <a:lnTo>
                  <a:pt x="182880" y="0"/>
                </a:lnTo>
                <a:cubicBezTo>
                  <a:pt x="166049" y="0"/>
                  <a:pt x="152400" y="13649"/>
                  <a:pt x="152400" y="30480"/>
                </a:cubicBezTo>
                <a:cubicBezTo>
                  <a:pt x="152400" y="47311"/>
                  <a:pt x="166049" y="60960"/>
                  <a:pt x="182880" y="60960"/>
                </a:cubicBezTo>
                <a:lnTo>
                  <a:pt x="18288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70539" y="2236546"/>
            <a:ext cx="2648574" cy="2933980"/>
          </a:xfrm>
          <a:custGeom>
            <a:rect l="l" t="t" r="r" b="b"/>
            <a:pathLst>
              <a:path w="1905000" h="1905000">
                <a:moveTo>
                  <a:pt x="0" y="952500"/>
                </a:moveTo>
                <a:lnTo>
                  <a:pt x="476250" y="190500"/>
                </a:lnTo>
                <a:lnTo>
                  <a:pt x="1428750" y="190500"/>
                </a:lnTo>
                <a:lnTo>
                  <a:pt x="1905000" y="952500"/>
                </a:lnTo>
                <a:lnTo>
                  <a:pt x="1428750" y="1714500"/>
                </a:lnTo>
                <a:lnTo>
                  <a:pt x="476250" y="17145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  <a:ln w="7620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655515" y="3001353"/>
            <a:ext cx="1278622" cy="119519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国内外EHS法规要求解读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4966" r="14966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整改效果评估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对整改方案的实施效果进行评估，确保问题得到有效解决，并持续改进相关管理流程。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合规性检查流程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建立合规性检查流程，包括检查计划、检查内容、检查方法、检查结果记录等。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整改方案制定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针对合规性检查中发现的问题，制定具体的整改方案，明确整改目标、措施、责任人和完成时限。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合规性检查及整改方案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https://d.book118.com/456211055205010045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85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2024-09-14T16:27:01.323</cp:lastPrinted>
  <dcterms:created xsi:type="dcterms:W3CDTF">2024-09-14T08:27:01Z</dcterms:created>
  <dcterms:modified xsi:type="dcterms:W3CDTF">2024-09-14T08:27:03Z</dcterms:modified>
</cp:coreProperties>
</file>