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D21E6-37E8-4BCD-AE04-90264ED92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0B5B1-3700-4F6F-8F9B-74EA92864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C8A5A-2FFC-43CB-B2A4-7849D838E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81834-86FE-4AE3-B38C-5716F1B3F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F1C3B-5D30-4A87-B186-2E4219742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D1545D-0985-4215-B334-6738960DF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7F4C51-8158-455B-95BB-EAFFA6F18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F0365-0303-4A20-B8A3-2A4D80D9F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49F59-FB21-4F89-9BAE-64CF5FD59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00B9C-77BC-474B-939E-F344E09B3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2BDAF-3A46-4C53-8894-98B581C30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221130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任务型教学缺点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任务型教学概述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缺点一：学生自主性不足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缺点二：难以保证任务质量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缺点三：课堂管理难度较大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缺点四：忽视语言知识传授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缺点五：评价方式单一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针对以上缺点的改进建议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任务型教学概述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强调“在做中学”，注重学生的实践能力和语言运用能力。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重视学生的主体地位，鼓励学生积极参与、合作与探究。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以任务为驱动，激发学生的学习动机和兴趣。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定义：任务型教学是一种以任务为核心，通过组织学生进行各种实际活动来达到教学目标的教学方法。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培养学生的综合语言运用能力，包括听、说、读、写、译等方面。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提高学生的自主学习能力、合作能力和创新能力。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1917" r="11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教学目标与任务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增强学生的跨文化意识和国际视野。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教学任务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设计具有真实性和实际意义的任务，让学生在完成任务的过程中学习和掌握语言知识和技能。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引导学生积极参与任务，鼓励他们通过合作、探究等方式解决问题。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对学生的任务完成情况进行及时、有效的评价，提供反馈和建议。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适用于各种语言技能的教学，如听、说、读、写、译等。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适用于不同年级和水平的学生，可根据学生的实际情况进行调整。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适用范围及限制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50654" cy="914400"/>
            <a:chOff x="454963" y="93878"/>
            <a:chExt cx="10650654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10775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适用范围及限制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237534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适用于多种课型，如新课、复习课、拓展课等。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8869284" y="1724456"/>
            <a:ext cx="1112806" cy="1111282"/>
            <a:chOff x="8869284" y="1724456"/>
            <a:chExt cx="1112806" cy="1111282"/>
          </a:xfrm>
        </p:grpSpPr>
        <p:sp>
          <p:nvSpPr>
            <p:cNvPr id="26" name="AutoShape 26"/>
            <p:cNvSpPr/>
            <p:nvPr/>
          </p:nvSpPr>
          <p:spPr>
            <a:xfrm>
              <a:off x="8869284" y="1724456"/>
              <a:ext cx="1112806" cy="111128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9246951" y="2006396"/>
            <a:ext cx="355759" cy="488728"/>
            <a:chOff x="9246951" y="2006396"/>
            <a:chExt cx="355759" cy="488728"/>
          </a:xfrm>
        </p:grpSpPr>
        <p:sp>
          <p:nvSpPr>
            <p:cNvPr id="28" name="AutoShape 28"/>
            <p:cNvSpPr/>
            <p:nvPr/>
          </p:nvSpPr>
          <p:spPr>
            <a:xfrm>
              <a:off x="9249427" y="2006396"/>
              <a:ext cx="350996" cy="48872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246951" y="2006396"/>
              <a:ext cx="355759" cy="488728"/>
            </a:xfrm>
            <a:custGeom>
              <a:rect l="l" t="t" r="r" b="b"/>
              <a:pathLst>
                <a:path w="122" h="168">
                  <a:moveTo>
                    <a:pt x="0" y="21"/>
                  </a:moveTo>
                  <a:cubicBezTo>
                    <a:pt x="53" y="21"/>
                    <a:pt x="61" y="0"/>
                    <a:pt x="61" y="0"/>
                  </a:cubicBezTo>
                  <a:cubicBezTo>
                    <a:pt x="61" y="0"/>
                    <a:pt x="69" y="21"/>
                    <a:pt x="122" y="21"/>
                  </a:cubicBezTo>
                  <a:cubicBezTo>
                    <a:pt x="122" y="107"/>
                    <a:pt x="122" y="107"/>
                    <a:pt x="122" y="107"/>
                  </a:cubicBezTo>
                  <a:cubicBezTo>
                    <a:pt x="122" y="141"/>
                    <a:pt x="61" y="168"/>
                    <a:pt x="61" y="168"/>
                  </a:cubicBezTo>
                  <a:cubicBezTo>
                    <a:pt x="61" y="168"/>
                    <a:pt x="0" y="141"/>
                    <a:pt x="0" y="10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7154784" y="2168988"/>
            <a:ext cx="754094" cy="754094"/>
            <a:chOff x="7154784" y="2168988"/>
            <a:chExt cx="754094" cy="754094"/>
          </a:xfrm>
        </p:grpSpPr>
        <p:sp>
          <p:nvSpPr>
            <p:cNvPr id="31" name="AutoShape 31"/>
            <p:cNvSpPr/>
            <p:nvPr/>
          </p:nvSpPr>
          <p:spPr>
            <a:xfrm>
              <a:off x="7154784" y="2168988"/>
              <a:ext cx="754094" cy="7540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AutoShape 32"/>
          <p:cNvSpPr/>
          <p:nvPr/>
        </p:nvSpPr>
        <p:spPr>
          <a:xfrm>
            <a:off x="8974059" y="4475657"/>
            <a:ext cx="942975" cy="93983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253761" y="4762883"/>
            <a:ext cx="381952" cy="365379"/>
          </a:xfrm>
          <a:custGeom>
            <a:rect l="l" t="t" r="r" b="b"/>
            <a:pathLst>
              <a:path w="174" h="166">
                <a:moveTo>
                  <a:pt x="174" y="139"/>
                </a:moveTo>
                <a:cubicBezTo>
                  <a:pt x="171" y="131"/>
                  <a:pt x="161" y="129"/>
                  <a:pt x="153" y="126"/>
                </a:cubicBezTo>
                <a:cubicBezTo>
                  <a:pt x="144" y="122"/>
                  <a:pt x="135" y="118"/>
                  <a:pt x="126" y="115"/>
                </a:cubicBezTo>
                <a:cubicBezTo>
                  <a:pt x="123" y="114"/>
                  <a:pt x="121" y="113"/>
                  <a:pt x="118" y="112"/>
                </a:cubicBezTo>
                <a:cubicBezTo>
                  <a:pt x="115" y="110"/>
                  <a:pt x="113" y="104"/>
                  <a:pt x="111" y="100"/>
                </a:cubicBezTo>
                <a:cubicBezTo>
                  <a:pt x="109" y="100"/>
                  <a:pt x="108" y="100"/>
                  <a:pt x="106" y="100"/>
                </a:cubicBezTo>
                <a:cubicBezTo>
                  <a:pt x="106" y="94"/>
                  <a:pt x="110" y="94"/>
                  <a:pt x="111" y="90"/>
                </a:cubicBezTo>
                <a:cubicBezTo>
                  <a:pt x="112" y="86"/>
                  <a:pt x="111" y="82"/>
                  <a:pt x="113" y="79"/>
                </a:cubicBezTo>
                <a:cubicBezTo>
                  <a:pt x="114" y="76"/>
                  <a:pt x="117" y="76"/>
                  <a:pt x="118" y="74"/>
                </a:cubicBezTo>
                <a:cubicBezTo>
                  <a:pt x="120" y="73"/>
                  <a:pt x="120" y="69"/>
                  <a:pt x="121" y="67"/>
                </a:cubicBezTo>
                <a:cubicBezTo>
                  <a:pt x="122" y="63"/>
                  <a:pt x="122" y="58"/>
                  <a:pt x="120" y="54"/>
                </a:cubicBezTo>
                <a:cubicBezTo>
                  <a:pt x="119" y="52"/>
                  <a:pt x="119" y="51"/>
                  <a:pt x="118" y="49"/>
                </a:cubicBezTo>
                <a:cubicBezTo>
                  <a:pt x="118" y="45"/>
                  <a:pt x="119" y="35"/>
                  <a:pt x="119" y="32"/>
                </a:cubicBezTo>
                <a:cubicBezTo>
                  <a:pt x="119" y="26"/>
                  <a:pt x="119" y="26"/>
                  <a:pt x="118" y="20"/>
                </a:cubicBezTo>
                <a:cubicBezTo>
                  <a:pt x="118" y="20"/>
                  <a:pt x="116" y="14"/>
                  <a:pt x="113" y="13"/>
                </a:cubicBezTo>
                <a:cubicBezTo>
                  <a:pt x="108" y="12"/>
                  <a:pt x="108" y="12"/>
                  <a:pt x="108" y="12"/>
                </a:cubicBezTo>
                <a:cubicBezTo>
                  <a:pt x="104" y="9"/>
                  <a:pt x="104" y="9"/>
                  <a:pt x="104" y="9"/>
                </a:cubicBezTo>
                <a:cubicBezTo>
                  <a:pt x="90" y="0"/>
                  <a:pt x="75" y="6"/>
                  <a:pt x="67" y="9"/>
                </a:cubicBezTo>
                <a:cubicBezTo>
                  <a:pt x="56" y="13"/>
                  <a:pt x="49" y="24"/>
                  <a:pt x="54" y="48"/>
                </a:cubicBezTo>
                <a:cubicBezTo>
                  <a:pt x="55" y="52"/>
                  <a:pt x="51" y="54"/>
                  <a:pt x="52" y="57"/>
                </a:cubicBezTo>
                <a:cubicBezTo>
                  <a:pt x="52" y="61"/>
                  <a:pt x="52" y="73"/>
                  <a:pt x="57" y="76"/>
                </a:cubicBezTo>
                <a:cubicBezTo>
                  <a:pt x="57" y="76"/>
                  <a:pt x="61" y="77"/>
                  <a:pt x="60" y="77"/>
                </a:cubicBezTo>
                <a:cubicBezTo>
                  <a:pt x="61" y="82"/>
                  <a:pt x="61" y="87"/>
                  <a:pt x="62" y="91"/>
                </a:cubicBezTo>
                <a:cubicBezTo>
                  <a:pt x="63" y="94"/>
                  <a:pt x="66" y="95"/>
                  <a:pt x="67" y="99"/>
                </a:cubicBezTo>
                <a:cubicBezTo>
                  <a:pt x="63" y="100"/>
                  <a:pt x="63" y="100"/>
                  <a:pt x="63" y="100"/>
                </a:cubicBezTo>
                <a:cubicBezTo>
                  <a:pt x="61" y="104"/>
                  <a:pt x="59" y="110"/>
                  <a:pt x="56" y="112"/>
                </a:cubicBezTo>
                <a:cubicBezTo>
                  <a:pt x="53" y="113"/>
                  <a:pt x="51" y="114"/>
                  <a:pt x="48" y="115"/>
                </a:cubicBezTo>
                <a:cubicBezTo>
                  <a:pt x="39" y="118"/>
                  <a:pt x="30" y="122"/>
                  <a:pt x="21" y="126"/>
                </a:cubicBezTo>
                <a:cubicBezTo>
                  <a:pt x="13" y="129"/>
                  <a:pt x="3" y="131"/>
                  <a:pt x="0" y="139"/>
                </a:cubicBezTo>
                <a:cubicBezTo>
                  <a:pt x="0" y="145"/>
                  <a:pt x="0" y="158"/>
                  <a:pt x="0" y="166"/>
                </a:cubicBezTo>
                <a:cubicBezTo>
                  <a:pt x="76" y="166"/>
                  <a:pt x="76" y="166"/>
                  <a:pt x="76" y="166"/>
                </a:cubicBezTo>
                <a:cubicBezTo>
                  <a:pt x="82" y="127"/>
                  <a:pt x="82" y="127"/>
                  <a:pt x="82" y="127"/>
                </a:cubicBezTo>
                <a:cubicBezTo>
                  <a:pt x="77" y="117"/>
                  <a:pt x="77" y="117"/>
                  <a:pt x="77" y="117"/>
                </a:cubicBezTo>
                <a:cubicBezTo>
                  <a:pt x="88" y="112"/>
                  <a:pt x="88" y="112"/>
                  <a:pt x="88" y="112"/>
                </a:cubicBezTo>
                <a:cubicBezTo>
                  <a:pt x="97" y="117"/>
                  <a:pt x="97" y="117"/>
                  <a:pt x="97" y="117"/>
                </a:cubicBezTo>
                <a:cubicBezTo>
                  <a:pt x="92" y="128"/>
                  <a:pt x="92" y="128"/>
                  <a:pt x="92" y="128"/>
                </a:cubicBezTo>
                <a:cubicBezTo>
                  <a:pt x="101" y="166"/>
                  <a:pt x="101" y="166"/>
                  <a:pt x="101" y="166"/>
                </a:cubicBezTo>
                <a:cubicBezTo>
                  <a:pt x="174" y="166"/>
                  <a:pt x="174" y="166"/>
                  <a:pt x="174" y="166"/>
                </a:cubicBezTo>
                <a:cubicBezTo>
                  <a:pt x="174" y="158"/>
                  <a:pt x="174" y="145"/>
                  <a:pt x="174" y="139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05615" y="2719818"/>
            <a:ext cx="1655731" cy="16557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50039" y="3166160"/>
            <a:ext cx="965549" cy="862584"/>
          </a:xfrm>
          <a:custGeom>
            <a:rect l="l" t="t" r="r" b="b"/>
            <a:pathLst>
              <a:path w="200" h="178">
                <a:moveTo>
                  <a:pt x="200" y="62"/>
                </a:moveTo>
                <a:cubicBezTo>
                  <a:pt x="200" y="49"/>
                  <a:pt x="189" y="39"/>
                  <a:pt x="176" y="39"/>
                </a:cubicBezTo>
                <a:cubicBezTo>
                  <a:pt x="174" y="39"/>
                  <a:pt x="172" y="39"/>
                  <a:pt x="171" y="39"/>
                </a:cubicBezTo>
                <a:cubicBezTo>
                  <a:pt x="171" y="39"/>
                  <a:pt x="171" y="38"/>
                  <a:pt x="171" y="38"/>
                </a:cubicBezTo>
                <a:cubicBezTo>
                  <a:pt x="171" y="18"/>
                  <a:pt x="155" y="3"/>
                  <a:pt x="135" y="3"/>
                </a:cubicBezTo>
                <a:cubicBezTo>
                  <a:pt x="123" y="3"/>
                  <a:pt x="113" y="8"/>
                  <a:pt x="106" y="16"/>
                </a:cubicBezTo>
                <a:cubicBezTo>
                  <a:pt x="98" y="6"/>
                  <a:pt x="85" y="0"/>
                  <a:pt x="70" y="0"/>
                </a:cubicBezTo>
                <a:cubicBezTo>
                  <a:pt x="45" y="0"/>
                  <a:pt x="24" y="20"/>
                  <a:pt x="24" y="45"/>
                </a:cubicBezTo>
                <a:cubicBezTo>
                  <a:pt x="24" y="50"/>
                  <a:pt x="25" y="55"/>
                  <a:pt x="26" y="59"/>
                </a:cubicBezTo>
                <a:cubicBezTo>
                  <a:pt x="11" y="62"/>
                  <a:pt x="0" y="74"/>
                  <a:pt x="0" y="89"/>
                </a:cubicBezTo>
                <a:cubicBezTo>
                  <a:pt x="0" y="106"/>
                  <a:pt x="14" y="119"/>
                  <a:pt x="31" y="119"/>
                </a:cubicBezTo>
                <a:cubicBezTo>
                  <a:pt x="36" y="119"/>
                  <a:pt x="39" y="119"/>
                  <a:pt x="43" y="117"/>
                </a:cubicBezTo>
                <a:cubicBezTo>
                  <a:pt x="44" y="126"/>
                  <a:pt x="51" y="133"/>
                  <a:pt x="60" y="133"/>
                </a:cubicBezTo>
                <a:cubicBezTo>
                  <a:pt x="61" y="133"/>
                  <a:pt x="61" y="133"/>
                  <a:pt x="61" y="133"/>
                </a:cubicBezTo>
                <a:cubicBezTo>
                  <a:pt x="62" y="138"/>
                  <a:pt x="67" y="143"/>
                  <a:pt x="73" y="143"/>
                </a:cubicBezTo>
                <a:cubicBezTo>
                  <a:pt x="79" y="143"/>
                  <a:pt x="84" y="137"/>
                  <a:pt x="84" y="131"/>
                </a:cubicBezTo>
                <a:cubicBezTo>
                  <a:pt x="84" y="127"/>
                  <a:pt x="81" y="123"/>
                  <a:pt x="77" y="122"/>
                </a:cubicBezTo>
                <a:cubicBezTo>
                  <a:pt x="78" y="120"/>
                  <a:pt x="78" y="118"/>
                  <a:pt x="78" y="116"/>
                </a:cubicBezTo>
                <a:cubicBezTo>
                  <a:pt x="78" y="115"/>
                  <a:pt x="78" y="115"/>
                  <a:pt x="78" y="115"/>
                </a:cubicBezTo>
                <a:cubicBezTo>
                  <a:pt x="81" y="116"/>
                  <a:pt x="84" y="117"/>
                  <a:pt x="88" y="117"/>
                </a:cubicBezTo>
                <a:cubicBezTo>
                  <a:pt x="89" y="117"/>
                  <a:pt x="90" y="117"/>
                  <a:pt x="92" y="117"/>
                </a:cubicBezTo>
                <a:cubicBezTo>
                  <a:pt x="92" y="122"/>
                  <a:pt x="94" y="127"/>
                  <a:pt x="97" y="131"/>
                </a:cubicBezTo>
                <a:cubicBezTo>
                  <a:pt x="92" y="132"/>
                  <a:pt x="88" y="136"/>
                  <a:pt x="89" y="141"/>
                </a:cubicBezTo>
                <a:cubicBezTo>
                  <a:pt x="89" y="146"/>
                  <a:pt x="93" y="151"/>
                  <a:pt x="99" y="151"/>
                </a:cubicBezTo>
                <a:cubicBezTo>
                  <a:pt x="105" y="150"/>
                  <a:pt x="109" y="146"/>
                  <a:pt x="109" y="140"/>
                </a:cubicBezTo>
                <a:cubicBezTo>
                  <a:pt x="109" y="140"/>
                  <a:pt x="109" y="139"/>
                  <a:pt x="109" y="139"/>
                </a:cubicBezTo>
                <a:cubicBezTo>
                  <a:pt x="111" y="140"/>
                  <a:pt x="114" y="140"/>
                  <a:pt x="117" y="140"/>
                </a:cubicBezTo>
                <a:cubicBezTo>
                  <a:pt x="131" y="140"/>
                  <a:pt x="142" y="129"/>
                  <a:pt x="142" y="116"/>
                </a:cubicBezTo>
                <a:cubicBezTo>
                  <a:pt x="145" y="117"/>
                  <a:pt x="148" y="117"/>
                  <a:pt x="152" y="117"/>
                </a:cubicBezTo>
                <a:cubicBezTo>
                  <a:pt x="166" y="117"/>
                  <a:pt x="177" y="106"/>
                  <a:pt x="177" y="93"/>
                </a:cubicBezTo>
                <a:cubicBezTo>
                  <a:pt x="177" y="90"/>
                  <a:pt x="176" y="87"/>
                  <a:pt x="175" y="84"/>
                </a:cubicBezTo>
                <a:cubicBezTo>
                  <a:pt x="176" y="84"/>
                  <a:pt x="176" y="84"/>
                  <a:pt x="176" y="84"/>
                </a:cubicBezTo>
                <a:cubicBezTo>
                  <a:pt x="189" y="84"/>
                  <a:pt x="200" y="74"/>
                  <a:pt x="200" y="62"/>
                </a:cubicBezTo>
                <a:close/>
                <a:moveTo>
                  <a:pt x="117" y="147"/>
                </a:moveTo>
                <a:cubicBezTo>
                  <a:pt x="119" y="147"/>
                  <a:pt x="120" y="146"/>
                  <a:pt x="120" y="145"/>
                </a:cubicBezTo>
                <a:cubicBezTo>
                  <a:pt x="120" y="144"/>
                  <a:pt x="118" y="142"/>
                  <a:pt x="117" y="143"/>
                </a:cubicBezTo>
                <a:cubicBezTo>
                  <a:pt x="116" y="143"/>
                  <a:pt x="114" y="144"/>
                  <a:pt x="114" y="145"/>
                </a:cubicBezTo>
                <a:cubicBezTo>
                  <a:pt x="115" y="146"/>
                  <a:pt x="116" y="148"/>
                  <a:pt x="117" y="147"/>
                </a:cubicBezTo>
                <a:close/>
                <a:moveTo>
                  <a:pt x="116" y="168"/>
                </a:moveTo>
                <a:cubicBezTo>
                  <a:pt x="113" y="168"/>
                  <a:pt x="111" y="170"/>
                  <a:pt x="111" y="173"/>
                </a:cubicBezTo>
                <a:cubicBezTo>
                  <a:pt x="111" y="176"/>
                  <a:pt x="114" y="178"/>
                  <a:pt x="117" y="178"/>
                </a:cubicBezTo>
                <a:cubicBezTo>
                  <a:pt x="120" y="178"/>
                  <a:pt x="122" y="175"/>
                  <a:pt x="122" y="173"/>
                </a:cubicBezTo>
                <a:cubicBezTo>
                  <a:pt x="122" y="170"/>
                  <a:pt x="119" y="167"/>
                  <a:pt x="116" y="168"/>
                </a:cubicBezTo>
                <a:close/>
                <a:moveTo>
                  <a:pt x="116" y="155"/>
                </a:moveTo>
                <a:cubicBezTo>
                  <a:pt x="116" y="152"/>
                  <a:pt x="114" y="150"/>
                  <a:pt x="111" y="150"/>
                </a:cubicBezTo>
                <a:cubicBezTo>
                  <a:pt x="108" y="150"/>
                  <a:pt x="106" y="152"/>
                  <a:pt x="106" y="155"/>
                </a:cubicBezTo>
                <a:cubicBezTo>
                  <a:pt x="106" y="158"/>
                  <a:pt x="108" y="161"/>
                  <a:pt x="111" y="160"/>
                </a:cubicBezTo>
                <a:cubicBezTo>
                  <a:pt x="114" y="160"/>
                  <a:pt x="117" y="158"/>
                  <a:pt x="116" y="155"/>
                </a:cubicBezTo>
                <a:close/>
                <a:moveTo>
                  <a:pt x="97" y="156"/>
                </a:moveTo>
                <a:cubicBezTo>
                  <a:pt x="92" y="156"/>
                  <a:pt x="89" y="159"/>
                  <a:pt x="89" y="164"/>
                </a:cubicBezTo>
                <a:cubicBezTo>
                  <a:pt x="89" y="168"/>
                  <a:pt x="93" y="172"/>
                  <a:pt x="98" y="172"/>
                </a:cubicBezTo>
                <a:cubicBezTo>
                  <a:pt x="102" y="172"/>
                  <a:pt x="106" y="168"/>
                  <a:pt x="106" y="163"/>
                </a:cubicBezTo>
                <a:cubicBezTo>
                  <a:pt x="106" y="159"/>
                  <a:pt x="102" y="155"/>
                  <a:pt x="97" y="15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6" name="Group 36"/>
          <p:cNvGrpSpPr/>
          <p:nvPr/>
        </p:nvGrpSpPr>
        <p:grpSpPr>
          <a:xfrm>
            <a:off x="9888459" y="3223119"/>
            <a:ext cx="996982" cy="996982"/>
            <a:chOff x="9888459" y="3223119"/>
            <a:chExt cx="996982" cy="996982"/>
          </a:xfrm>
        </p:grpSpPr>
        <p:sp>
          <p:nvSpPr>
            <p:cNvPr id="37" name="AutoShape 37"/>
            <p:cNvSpPr/>
            <p:nvPr/>
          </p:nvSpPr>
          <p:spPr>
            <a:xfrm>
              <a:off x="9888459" y="3223119"/>
              <a:ext cx="996982" cy="996982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6438790" y="3427907"/>
            <a:ext cx="941356" cy="939832"/>
            <a:chOff x="6438790" y="3427907"/>
            <a:chExt cx="941356" cy="939832"/>
          </a:xfrm>
        </p:grpSpPr>
        <p:sp>
          <p:nvSpPr>
            <p:cNvPr id="39" name="AutoShape 39"/>
            <p:cNvSpPr/>
            <p:nvPr/>
          </p:nvSpPr>
          <p:spPr>
            <a:xfrm>
              <a:off x="6438790" y="3427907"/>
              <a:ext cx="941356" cy="93983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6726064" y="3627837"/>
            <a:ext cx="376047" cy="403289"/>
            <a:chOff x="6726064" y="3627837"/>
            <a:chExt cx="376047" cy="403289"/>
          </a:xfrm>
        </p:grpSpPr>
        <p:sp>
          <p:nvSpPr>
            <p:cNvPr id="41" name="AutoShape 41"/>
            <p:cNvSpPr/>
            <p:nvPr/>
          </p:nvSpPr>
          <p:spPr>
            <a:xfrm>
              <a:off x="6728064" y="3627837"/>
              <a:ext cx="374047" cy="403289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6855318" y="3629837"/>
              <a:ext cx="246793" cy="278987"/>
            </a:xfrm>
            <a:custGeom>
              <a:rect l="l" t="t" r="r" b="b"/>
              <a:pathLst>
                <a:path w="105" h="118">
                  <a:moveTo>
                    <a:pt x="32" y="118"/>
                  </a:moveTo>
                  <a:cubicBezTo>
                    <a:pt x="21" y="118"/>
                    <a:pt x="10" y="113"/>
                    <a:pt x="1" y="105"/>
                  </a:cubicBezTo>
                  <a:cubicBezTo>
                    <a:pt x="1" y="105"/>
                    <a:pt x="1" y="105"/>
                    <a:pt x="1" y="105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19" y="85"/>
                    <a:pt x="19" y="85"/>
                    <a:pt x="19" y="85"/>
                  </a:cubicBezTo>
                  <a:cubicBezTo>
                    <a:pt x="20" y="86"/>
                    <a:pt x="20" y="86"/>
                    <a:pt x="20" y="86"/>
                  </a:cubicBezTo>
                  <a:cubicBezTo>
                    <a:pt x="23" y="90"/>
                    <a:pt x="27" y="91"/>
                    <a:pt x="32" y="91"/>
                  </a:cubicBezTo>
                  <a:cubicBezTo>
                    <a:pt x="32" y="91"/>
                    <a:pt x="32" y="91"/>
                    <a:pt x="32" y="91"/>
                  </a:cubicBezTo>
                  <a:cubicBezTo>
                    <a:pt x="36" y="91"/>
                    <a:pt x="40" y="90"/>
                    <a:pt x="43" y="86"/>
                  </a:cubicBezTo>
                  <a:cubicBezTo>
                    <a:pt x="43" y="86"/>
                    <a:pt x="43" y="86"/>
                    <a:pt x="43" y="86"/>
                  </a:cubicBezTo>
                  <a:cubicBezTo>
                    <a:pt x="74" y="56"/>
                    <a:pt x="74" y="56"/>
                    <a:pt x="74" y="56"/>
                  </a:cubicBezTo>
                  <a:cubicBezTo>
                    <a:pt x="77" y="53"/>
                    <a:pt x="79" y="48"/>
                    <a:pt x="79" y="44"/>
                  </a:cubicBezTo>
                  <a:cubicBezTo>
                    <a:pt x="79" y="44"/>
                    <a:pt x="79" y="44"/>
                    <a:pt x="79" y="44"/>
                  </a:cubicBezTo>
                  <a:cubicBezTo>
                    <a:pt x="79" y="40"/>
                    <a:pt x="77" y="36"/>
                    <a:pt x="74" y="33"/>
                  </a:cubicBezTo>
                  <a:cubicBezTo>
                    <a:pt x="74" y="33"/>
                    <a:pt x="74" y="33"/>
                    <a:pt x="74" y="33"/>
                  </a:cubicBezTo>
                  <a:cubicBezTo>
                    <a:pt x="73" y="31"/>
                    <a:pt x="73" y="31"/>
                    <a:pt x="73" y="31"/>
                  </a:cubicBezTo>
                  <a:cubicBezTo>
                    <a:pt x="69" y="28"/>
                    <a:pt x="65" y="27"/>
                    <a:pt x="61" y="27"/>
                  </a:cubicBezTo>
                  <a:cubicBezTo>
                    <a:pt x="61" y="27"/>
                    <a:pt x="61" y="27"/>
                    <a:pt x="61" y="27"/>
                  </a:cubicBezTo>
                  <a:cubicBezTo>
                    <a:pt x="57" y="27"/>
                    <a:pt x="53" y="28"/>
                    <a:pt x="49" y="31"/>
                  </a:cubicBezTo>
                  <a:cubicBezTo>
                    <a:pt x="49" y="31"/>
                    <a:pt x="49" y="31"/>
                    <a:pt x="49" y="31"/>
                  </a:cubicBezTo>
                  <a:cubicBezTo>
                    <a:pt x="37" y="44"/>
                    <a:pt x="37" y="44"/>
                    <a:pt x="37" y="44"/>
                  </a:cubicBezTo>
                  <a:cubicBezTo>
                    <a:pt x="32" y="49"/>
                    <a:pt x="23" y="49"/>
                    <a:pt x="18" y="44"/>
                  </a:cubicBezTo>
                  <a:cubicBezTo>
                    <a:pt x="18" y="44"/>
                    <a:pt x="18" y="44"/>
                    <a:pt x="18" y="44"/>
                  </a:cubicBezTo>
                  <a:cubicBezTo>
                    <a:pt x="13" y="39"/>
                    <a:pt x="13" y="30"/>
                    <a:pt x="18" y="25"/>
                  </a:cubicBezTo>
                  <a:cubicBezTo>
                    <a:pt x="18" y="25"/>
                    <a:pt x="18" y="25"/>
                    <a:pt x="18" y="25"/>
                  </a:cubicBezTo>
                  <a:cubicBezTo>
                    <a:pt x="31" y="13"/>
                    <a:pt x="31" y="13"/>
                    <a:pt x="31" y="13"/>
                  </a:cubicBezTo>
                  <a:cubicBezTo>
                    <a:pt x="39" y="4"/>
                    <a:pt x="50" y="0"/>
                    <a:pt x="61" y="0"/>
                  </a:cubicBezTo>
                  <a:cubicBezTo>
                    <a:pt x="61" y="0"/>
                    <a:pt x="61" y="0"/>
                    <a:pt x="61" y="0"/>
                  </a:cubicBezTo>
                  <a:cubicBezTo>
                    <a:pt x="72" y="0"/>
                    <a:pt x="83" y="4"/>
                    <a:pt x="91" y="13"/>
                  </a:cubicBezTo>
                  <a:cubicBezTo>
                    <a:pt x="91" y="13"/>
                    <a:pt x="91" y="13"/>
                    <a:pt x="91" y="13"/>
                  </a:cubicBezTo>
                  <a:cubicBezTo>
                    <a:pt x="93" y="14"/>
                    <a:pt x="93" y="14"/>
                    <a:pt x="93" y="14"/>
                  </a:cubicBezTo>
                  <a:cubicBezTo>
                    <a:pt x="101" y="22"/>
                    <a:pt x="105" y="33"/>
                    <a:pt x="105" y="44"/>
                  </a:cubicBezTo>
                  <a:cubicBezTo>
                    <a:pt x="105" y="44"/>
                    <a:pt x="105" y="44"/>
                    <a:pt x="105" y="44"/>
                  </a:cubicBezTo>
                  <a:cubicBezTo>
                    <a:pt x="105" y="55"/>
                    <a:pt x="101" y="66"/>
                    <a:pt x="93" y="74"/>
                  </a:cubicBezTo>
                  <a:cubicBezTo>
                    <a:pt x="93" y="74"/>
                    <a:pt x="93" y="74"/>
                    <a:pt x="93" y="74"/>
                  </a:cubicBezTo>
                  <a:cubicBezTo>
                    <a:pt x="62" y="105"/>
                    <a:pt x="62" y="105"/>
                    <a:pt x="62" y="105"/>
                  </a:cubicBezTo>
                  <a:cubicBezTo>
                    <a:pt x="54" y="114"/>
                    <a:pt x="4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ubicBezTo>
                    <a:pt x="32" y="118"/>
                    <a:pt x="32" y="118"/>
                    <a:pt x="32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6726064" y="3753090"/>
              <a:ext cx="246793" cy="278035"/>
            </a:xfrm>
            <a:custGeom>
              <a:rect l="l" t="t" r="r" b="b"/>
              <a:pathLst>
                <a:path w="105" h="118">
                  <a:moveTo>
                    <a:pt x="44" y="118"/>
                  </a:moveTo>
                  <a:cubicBezTo>
                    <a:pt x="33" y="118"/>
                    <a:pt x="22" y="114"/>
                    <a:pt x="14" y="105"/>
                  </a:cubicBezTo>
                  <a:cubicBezTo>
                    <a:pt x="14" y="105"/>
                    <a:pt x="14" y="105"/>
                    <a:pt x="14" y="105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4" y="96"/>
                    <a:pt x="0" y="85"/>
                    <a:pt x="0" y="74"/>
                  </a:cubicBezTo>
                  <a:cubicBezTo>
                    <a:pt x="0" y="74"/>
                    <a:pt x="0" y="74"/>
                    <a:pt x="0" y="74"/>
                  </a:cubicBezTo>
                  <a:cubicBezTo>
                    <a:pt x="0" y="63"/>
                    <a:pt x="4" y="52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43" y="13"/>
                    <a:pt x="43" y="13"/>
                    <a:pt x="43" y="13"/>
                  </a:cubicBezTo>
                  <a:cubicBezTo>
                    <a:pt x="51" y="5"/>
                    <a:pt x="62" y="0"/>
                    <a:pt x="73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82" y="0"/>
                    <a:pt x="91" y="3"/>
                    <a:pt x="98" y="8"/>
                  </a:cubicBezTo>
                  <a:cubicBezTo>
                    <a:pt x="98" y="8"/>
                    <a:pt x="98" y="8"/>
                    <a:pt x="98" y="8"/>
                  </a:cubicBezTo>
                  <a:cubicBezTo>
                    <a:pt x="99" y="9"/>
                    <a:pt x="100" y="9"/>
                    <a:pt x="101" y="10"/>
                  </a:cubicBezTo>
                  <a:cubicBezTo>
                    <a:pt x="101" y="10"/>
                    <a:pt x="101" y="10"/>
                    <a:pt x="101" y="10"/>
                  </a:cubicBezTo>
                  <a:cubicBezTo>
                    <a:pt x="104" y="13"/>
                    <a:pt x="104" y="13"/>
                    <a:pt x="104" y="13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105" y="14"/>
                    <a:pt x="105" y="14"/>
                    <a:pt x="105" y="14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6" y="33"/>
                    <a:pt x="86" y="33"/>
                    <a:pt x="86" y="33"/>
                  </a:cubicBezTo>
                  <a:cubicBezTo>
                    <a:pt x="85" y="32"/>
                    <a:pt x="85" y="32"/>
                    <a:pt x="85" y="32"/>
                  </a:cubicBezTo>
                  <a:cubicBezTo>
                    <a:pt x="82" y="28"/>
                    <a:pt x="78" y="27"/>
                    <a:pt x="73" y="27"/>
                  </a:cubicBezTo>
                  <a:cubicBezTo>
                    <a:pt x="73" y="27"/>
                    <a:pt x="73" y="27"/>
                    <a:pt x="73" y="27"/>
                  </a:cubicBezTo>
                  <a:cubicBezTo>
                    <a:pt x="69" y="27"/>
                    <a:pt x="65" y="28"/>
                    <a:pt x="62" y="32"/>
                  </a:cubicBezTo>
                  <a:cubicBezTo>
                    <a:pt x="62" y="32"/>
                    <a:pt x="62" y="32"/>
                    <a:pt x="62" y="32"/>
                  </a:cubicBezTo>
                  <a:cubicBezTo>
                    <a:pt x="31" y="62"/>
                    <a:pt x="31" y="62"/>
                    <a:pt x="31" y="62"/>
                  </a:cubicBezTo>
                  <a:cubicBezTo>
                    <a:pt x="28" y="65"/>
                    <a:pt x="26" y="70"/>
                    <a:pt x="26" y="74"/>
                  </a:cubicBezTo>
                  <a:cubicBezTo>
                    <a:pt x="26" y="74"/>
                    <a:pt x="26" y="74"/>
                    <a:pt x="26" y="74"/>
                  </a:cubicBezTo>
                  <a:cubicBezTo>
                    <a:pt x="26" y="78"/>
                    <a:pt x="28" y="82"/>
                    <a:pt x="31" y="85"/>
                  </a:cubicBezTo>
                  <a:cubicBezTo>
                    <a:pt x="31" y="85"/>
                    <a:pt x="31" y="85"/>
                    <a:pt x="31" y="85"/>
                  </a:cubicBezTo>
                  <a:cubicBezTo>
                    <a:pt x="32" y="87"/>
                    <a:pt x="32" y="87"/>
                    <a:pt x="32" y="87"/>
                  </a:cubicBezTo>
                  <a:cubicBezTo>
                    <a:pt x="36" y="90"/>
                    <a:pt x="40" y="91"/>
                    <a:pt x="44" y="91"/>
                  </a:cubicBezTo>
                  <a:cubicBezTo>
                    <a:pt x="44" y="91"/>
                    <a:pt x="44" y="91"/>
                    <a:pt x="44" y="91"/>
                  </a:cubicBezTo>
                  <a:cubicBezTo>
                    <a:pt x="48" y="91"/>
                    <a:pt x="52" y="90"/>
                    <a:pt x="56" y="87"/>
                  </a:cubicBezTo>
                  <a:cubicBezTo>
                    <a:pt x="56" y="87"/>
                    <a:pt x="56" y="87"/>
                    <a:pt x="56" y="87"/>
                  </a:cubicBezTo>
                  <a:cubicBezTo>
                    <a:pt x="69" y="73"/>
                    <a:pt x="69" y="73"/>
                    <a:pt x="69" y="73"/>
                  </a:cubicBezTo>
                  <a:cubicBezTo>
                    <a:pt x="74" y="68"/>
                    <a:pt x="82" y="68"/>
                    <a:pt x="87" y="73"/>
                  </a:cubicBezTo>
                  <a:cubicBezTo>
                    <a:pt x="87" y="73"/>
                    <a:pt x="87" y="73"/>
                    <a:pt x="87" y="73"/>
                  </a:cubicBezTo>
                  <a:cubicBezTo>
                    <a:pt x="93" y="79"/>
                    <a:pt x="93" y="87"/>
                    <a:pt x="87" y="92"/>
                  </a:cubicBezTo>
                  <a:cubicBezTo>
                    <a:pt x="87" y="92"/>
                    <a:pt x="87" y="92"/>
                    <a:pt x="87" y="92"/>
                  </a:cubicBezTo>
                  <a:cubicBezTo>
                    <a:pt x="74" y="105"/>
                    <a:pt x="74" y="105"/>
                    <a:pt x="74" y="105"/>
                  </a:cubicBezTo>
                  <a:cubicBezTo>
                    <a:pt x="66" y="114"/>
                    <a:pt x="55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ubicBezTo>
                    <a:pt x="44" y="118"/>
                    <a:pt x="44" y="118"/>
                    <a:pt x="44" y="118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7334997" y="4608940"/>
            <a:ext cx="1147763" cy="1147763"/>
            <a:chOff x="7334997" y="4608940"/>
            <a:chExt cx="1147763" cy="1147763"/>
          </a:xfrm>
        </p:grpSpPr>
        <p:sp>
          <p:nvSpPr>
            <p:cNvPr id="45" name="AutoShape 45"/>
            <p:cNvSpPr/>
            <p:nvPr/>
          </p:nvSpPr>
          <p:spPr>
            <a:xfrm>
              <a:off x="7334997" y="4608940"/>
              <a:ext cx="1147763" cy="1147763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7679450" y="4875395"/>
            <a:ext cx="458857" cy="474497"/>
            <a:chOff x="7679450" y="4875395"/>
            <a:chExt cx="458857" cy="474497"/>
          </a:xfrm>
        </p:grpSpPr>
        <p:sp>
          <p:nvSpPr>
            <p:cNvPr id="47" name="AutoShape 47"/>
            <p:cNvSpPr/>
            <p:nvPr/>
          </p:nvSpPr>
          <p:spPr>
            <a:xfrm>
              <a:off x="7805622" y="4875395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7679450" y="5135348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9" name="Freeform 49"/>
          <p:cNvSpPr/>
          <p:nvPr/>
        </p:nvSpPr>
        <p:spPr>
          <a:xfrm>
            <a:off x="10218660" y="3455593"/>
            <a:ext cx="412781" cy="412781"/>
          </a:xfrm>
          <a:custGeom>
            <a:rect l="l" t="t" r="r" b="b"/>
            <a:pathLst>
              <a:path w="20512" h="21600">
                <a:moveTo>
                  <a:pt x="13692" y="8626"/>
                </a:moveTo>
                <a:lnTo>
                  <a:pt x="12040" y="10330"/>
                </a:lnTo>
                <a:cubicBezTo>
                  <a:pt x="12133" y="10461"/>
                  <a:pt x="12223" y="10598"/>
                  <a:pt x="12309" y="10739"/>
                </a:cubicBezTo>
                <a:cubicBezTo>
                  <a:pt x="13857" y="13353"/>
                  <a:pt x="13057" y="16782"/>
                  <a:pt x="10523" y="18381"/>
                </a:cubicBezTo>
                <a:cubicBezTo>
                  <a:pt x="9676" y="18917"/>
                  <a:pt x="8707" y="19199"/>
                  <a:pt x="7721" y="19199"/>
                </a:cubicBezTo>
                <a:cubicBezTo>
                  <a:pt x="5825" y="19199"/>
                  <a:pt x="4105" y="18206"/>
                  <a:pt x="3118" y="16540"/>
                </a:cubicBezTo>
                <a:cubicBezTo>
                  <a:pt x="2367" y="15274"/>
                  <a:pt x="2141" y="13783"/>
                  <a:pt x="2477" y="12337"/>
                </a:cubicBezTo>
                <a:cubicBezTo>
                  <a:pt x="2815" y="10895"/>
                  <a:pt x="3674" y="9673"/>
                  <a:pt x="4902" y="8899"/>
                </a:cubicBezTo>
                <a:cubicBezTo>
                  <a:pt x="5751" y="8364"/>
                  <a:pt x="6720" y="8081"/>
                  <a:pt x="7707" y="8081"/>
                </a:cubicBezTo>
                <a:cubicBezTo>
                  <a:pt x="8723" y="8081"/>
                  <a:pt x="9686" y="8368"/>
                  <a:pt x="10517" y="8891"/>
                </a:cubicBezTo>
                <a:lnTo>
                  <a:pt x="9430" y="10070"/>
                </a:lnTo>
                <a:cubicBezTo>
                  <a:pt x="8906" y="9801"/>
                  <a:pt x="8322" y="9649"/>
                  <a:pt x="7711" y="9649"/>
                </a:cubicBezTo>
                <a:cubicBezTo>
                  <a:pt x="7000" y="9649"/>
                  <a:pt x="6303" y="9853"/>
                  <a:pt x="5695" y="10236"/>
                </a:cubicBezTo>
                <a:cubicBezTo>
                  <a:pt x="3875" y="11384"/>
                  <a:pt x="3302" y="13845"/>
                  <a:pt x="4414" y="15722"/>
                </a:cubicBezTo>
                <a:cubicBezTo>
                  <a:pt x="5123" y="16918"/>
                  <a:pt x="6358" y="17632"/>
                  <a:pt x="7715" y="17632"/>
                </a:cubicBezTo>
                <a:cubicBezTo>
                  <a:pt x="8425" y="17632"/>
                  <a:pt x="9122" y="17428"/>
                  <a:pt x="9730" y="17045"/>
                </a:cubicBezTo>
                <a:cubicBezTo>
                  <a:pt x="10611" y="16490"/>
                  <a:pt x="11230" y="15614"/>
                  <a:pt x="11471" y="14577"/>
                </a:cubicBezTo>
                <a:cubicBezTo>
                  <a:pt x="11713" y="13538"/>
                  <a:pt x="11550" y="12468"/>
                  <a:pt x="11010" y="11560"/>
                </a:cubicBezTo>
                <a:cubicBezTo>
                  <a:pt x="10991" y="11525"/>
                  <a:pt x="10967" y="11494"/>
                  <a:pt x="10946" y="11460"/>
                </a:cubicBezTo>
                <a:lnTo>
                  <a:pt x="8192" y="14304"/>
                </a:lnTo>
                <a:cubicBezTo>
                  <a:pt x="8116" y="14383"/>
                  <a:pt x="8016" y="14422"/>
                  <a:pt x="7917" y="14422"/>
                </a:cubicBezTo>
                <a:cubicBezTo>
                  <a:pt x="7819" y="14422"/>
                  <a:pt x="7718" y="14383"/>
                  <a:pt x="7644" y="14304"/>
                </a:cubicBezTo>
                <a:cubicBezTo>
                  <a:pt x="7490" y="14146"/>
                  <a:pt x="7490" y="13895"/>
                  <a:pt x="7644" y="13739"/>
                </a:cubicBezTo>
                <a:lnTo>
                  <a:pt x="17851" y="3203"/>
                </a:lnTo>
                <a:lnTo>
                  <a:pt x="17079" y="2942"/>
                </a:lnTo>
                <a:lnTo>
                  <a:pt x="15933" y="0"/>
                </a:lnTo>
                <a:lnTo>
                  <a:pt x="11871" y="4408"/>
                </a:lnTo>
                <a:lnTo>
                  <a:pt x="12605" y="6622"/>
                </a:lnTo>
                <a:lnTo>
                  <a:pt x="12142" y="7125"/>
                </a:lnTo>
                <a:cubicBezTo>
                  <a:pt x="10838" y="6182"/>
                  <a:pt x="9285" y="5680"/>
                  <a:pt x="7706" y="5680"/>
                </a:cubicBezTo>
                <a:cubicBezTo>
                  <a:pt x="6334" y="5680"/>
                  <a:pt x="4945" y="6058"/>
                  <a:pt x="3690" y="6850"/>
                </a:cubicBezTo>
                <a:cubicBezTo>
                  <a:pt x="56" y="9143"/>
                  <a:pt x="-1088" y="14042"/>
                  <a:pt x="1135" y="17791"/>
                </a:cubicBezTo>
                <a:cubicBezTo>
                  <a:pt x="2588" y="20245"/>
                  <a:pt x="5125" y="21600"/>
                  <a:pt x="7722" y="21600"/>
                </a:cubicBezTo>
                <a:cubicBezTo>
                  <a:pt x="9093" y="21600"/>
                  <a:pt x="10482" y="21221"/>
                  <a:pt x="11738" y="20430"/>
                </a:cubicBezTo>
                <a:cubicBezTo>
                  <a:pt x="15371" y="18135"/>
                  <a:pt x="16514" y="13237"/>
                  <a:pt x="14292" y="9487"/>
                </a:cubicBezTo>
                <a:cubicBezTo>
                  <a:pt x="14111" y="9179"/>
                  <a:pt x="13906" y="8898"/>
                  <a:pt x="13692" y="8626"/>
                </a:cubicBezTo>
                <a:moveTo>
                  <a:pt x="18676" y="3481"/>
                </a:moveTo>
                <a:lnTo>
                  <a:pt x="14381" y="7915"/>
                </a:lnTo>
                <a:lnTo>
                  <a:pt x="16451" y="8512"/>
                </a:lnTo>
                <a:lnTo>
                  <a:pt x="20512" y="4103"/>
                </a:lnTo>
                <a:lnTo>
                  <a:pt x="18676" y="3481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0" name="Group 50"/>
          <p:cNvGrpSpPr/>
          <p:nvPr/>
        </p:nvGrpSpPr>
        <p:grpSpPr>
          <a:xfrm>
            <a:off x="7380145" y="2375347"/>
            <a:ext cx="272942" cy="241109"/>
            <a:chOff x="7380145" y="2375347"/>
            <a:chExt cx="272942" cy="241109"/>
          </a:xfrm>
        </p:grpSpPr>
        <p:sp>
          <p:nvSpPr>
            <p:cNvPr id="51" name="Freeform 51"/>
            <p:cNvSpPr/>
            <p:nvPr/>
          </p:nvSpPr>
          <p:spPr>
            <a:xfrm>
              <a:off x="7399265" y="2485735"/>
              <a:ext cx="233260" cy="130721"/>
            </a:xfrm>
            <a:custGeom>
              <a:rect l="l" t="t" r="r" b="b"/>
              <a:pathLst>
                <a:path w="21600" h="21600">
                  <a:moveTo>
                    <a:pt x="0" y="21600"/>
                  </a:moveTo>
                  <a:lnTo>
                    <a:pt x="21600" y="21600"/>
                  </a:lnTo>
                  <a:lnTo>
                    <a:pt x="108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380145" y="2375347"/>
              <a:ext cx="272942" cy="16159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0" y="21600"/>
                  </a:lnTo>
                  <a:lnTo>
                    <a:pt x="5023" y="21600"/>
                  </a:lnTo>
                  <a:lnTo>
                    <a:pt x="6823" y="18190"/>
                  </a:lnTo>
                  <a:lnTo>
                    <a:pt x="2314" y="18190"/>
                  </a:lnTo>
                  <a:lnTo>
                    <a:pt x="2314" y="3410"/>
                  </a:lnTo>
                  <a:lnTo>
                    <a:pt x="19286" y="3410"/>
                  </a:lnTo>
                  <a:lnTo>
                    <a:pt x="19286" y="18190"/>
                  </a:lnTo>
                  <a:lnTo>
                    <a:pt x="14777" y="18190"/>
                  </a:lnTo>
                  <a:lnTo>
                    <a:pt x="16577" y="21600"/>
                  </a:lnTo>
                  <a:lnTo>
                    <a:pt x="216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1066267" y="2006396"/>
            <a:ext cx="1203412" cy="1616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适用范围及限制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任务的设计和实施需要一定的时间和资源支持，可能会受到课时、教材等因素的限制。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学生的语言水平和认知能力对任务的完成质量有一定影响，需要教师在设计时予以考虑。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任务型教学强调学生的主体地位，但也需要教师的有效指导和监控，以确保教学效果。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缺点一：学生自主性不足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3" b="3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如果任务设计过于简单，学生可能无法充分挑战自我，提升能力；相反，任务过难则可能导致学生产生挫败感，失去参与兴趣。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没有考虑到学生的个体差异，任务设计缺乏层次性，使得部分学生无法找到适合自己的任务，从而影响他们的自主性和积极性。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任务设计过于简单或复杂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缺乏层次性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任务难度不适宜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17" r="591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在任务型教学中，教师应作为引导者和监督者，但在实际教学中可能出现角色定位不清的情况，导致对学生的引导和监督不足。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教师角色定位不清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没有对学生的任务完成情况给予及时反馈，学生无法了解自己的学习进度和效果，从而影响他们的自主性和积极性。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缺乏及时反馈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缺乏有效引导和监督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缺乏兴趣和动力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由于任务设计不合理或缺乏吸引力，学生可能对任务失去兴趣，缺乏参与的动力。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小组合作不顺畅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在小组合作完成任务时，可能出现沟通不畅、分工不明确等问题，导致学生参与度降低。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学生参与度不高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缺点二：难以保证任务质量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在任务型教学中，任务的完成度和质量往往缺乏明确的评价标准，导致教师难以对学生的表现进行客观、准确的评价。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缺乏明确的任务评价标准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任务的评价往往依赖于教师的主观判断，容易受到个人喜好、经验等因素的影响，从而影响评价的公正性和客观性。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主观性较强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任务评价标准模糊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52" r="22552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学生水平参差不齐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由于学生的知识水平、技能和能力存在差异，同样的任务对于不同学生来说难度不同，容易导致任务完成质量的差异。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难以兼顾所有学生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型教学强调学生的自主性和探究性，但对于基础较差的学生来说，可能难以独立完成任务，需要教师的指导和帮助。然而，在大班教学中，教师往往难以兼顾所有学生，导致部分学生得不到及时的指导和帮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学生水平差异导致质量参差不齐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任务相似度高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在任务型教学中，学生通常需要提交书面报告或展示等形式的成果。如果任务设计不合理或者学生缺乏创新意识，就容易出现抄袭现象。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缺乏有效的监督机制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在任务型教学中，学生通常独立完成任务并提交成果。如果教师缺乏有效的监督机制或者对抄袭行为的惩罚力度不够，就容易导致抄袭现象的蔓延。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容易出现抄袭现象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https://d.book118.com/456221130111010045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2024-09-14T04:25:56.823</cp:lastPrinted>
  <dcterms:created xsi:type="dcterms:W3CDTF">2024-09-13T20:25:56Z</dcterms:created>
  <dcterms:modified xsi:type="dcterms:W3CDTF">2024-09-13T20:25:58Z</dcterms:modified>
</cp:coreProperties>
</file>