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412DE03-9AFF-4056-8F8A-60CED45EBF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6F7025-FDE4-42A2-8E9E-1243BABBBE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EC3A678-F74F-459D-A244-34CF9D60B8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4BA0193-54E3-4129-B478-16F95B8542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48BCB34-4808-4CBF-87D4-58BCF85CE50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7EAAF12-6985-4702-B937-7A6E56984B0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A23E026-4394-4384-A399-A8B2B268446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26B1075-3A4A-4795-A0D4-5EACFCEF19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832C53-2748-4F7A-9A26-74D9548C91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68E5DA-5176-4357-A810-812F374C40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612DED-69D4-453F-BA5E-C7E4CA5402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6224142242010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推动旅游服务标准化的培训课程</a:t>
            </a:r>
          </a:p>
        </p:txBody>
      </p:sp>
      <p:sp>
        <p:nvSpPr>
          <p:cNvPr id="5" name="TextBox 5"/>
          <p:cNvSpPr txBox="1"/>
          <p:nvPr/>
        </p:nvSpPr>
        <p:spPr>
          <a:xfrm>
            <a:off x="4704397" y="3288030"/>
            <a:ext cx="2783205"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rgbClr val="FFFFFF">
                    <a:alpha val="100000"/>
                  </a:srgbClr>
                </a:solidFill>
                <a:latin typeface="Microsoft Yahei"/>
                <a:ea typeface="Microsoft Yahei"/>
                <a:cs typeface="Microsoft Yahei"/>
              </a:rPr>
              <a:t>汇报人：PPT可修改</a:t>
            </a:r>
          </a:p>
        </p:txBody>
      </p:sp>
      <p:sp>
        <p:nvSpPr>
          <p:cNvPr id="6" name="TextBox 6"/>
          <p:cNvSpPr txBox="1"/>
          <p:nvPr/>
        </p:nvSpPr>
        <p:spPr>
          <a:xfrm>
            <a:off x="4704397" y="3754755"/>
            <a:ext cx="2783205"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rgbClr val="FFFFFF">
                    <a:alpha val="100000"/>
                  </a:srgbClr>
                </a:solidFill>
                <a:latin typeface="Microsoft Yahei"/>
                <a:ea typeface="Microsoft Yahei"/>
                <a:cs typeface="Microsoft Yahei"/>
              </a:rPr>
              <a:t>2024-02-06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旅游服务标准化概述</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旅游服务标准化内容与要求</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旅游服务标准化实施策略</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旅游服务标准化对企业影响分析</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案例分析：成功实施旅游服务标准化企业经验分享</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实战演练：如何推进本企业旅游服务标准化工作</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TextBox 2"/>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000" b="1">
                <a:solidFill>
                  <a:srgbClr val="FFFEFE">
                    <a:alpha val="100000"/>
                  </a:srgbClr>
                </a:solidFill>
                <a:latin typeface="Microsoft Yahei"/>
                <a:ea typeface="Microsoft Yahei"/>
                <a:cs typeface="Microsoft Yahei"/>
              </a:rPr>
              <a:t>01</a:t>
            </a:r>
          </a:p>
        </p:txBody>
      </p:sp>
      <p:sp>
        <p:nvSpPr>
          <p:cNvPr id="3" name="TextBox 3"/>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旅游服务标准化概述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077" r="2907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9492" r="2949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8859" r="2885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标准化是指为了在一定范围内获得最佳秩序，对现实问题或潜在问题制定共同使用和重复使用的条款的活动。</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标准化定义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标准化有助于提高旅游服务质量，保障游客权益，促进旅游业健康发展。</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标准化重要性</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标准化定义与重要性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995" r="30995"/>
          <a:stretch>
            <a:fillRect/>
          </a:stretch>
        </p:blipFill>
        <p:spPr>
          <a:xfrm>
            <a:off x="1256535" y="1126660"/>
            <a:ext cx="3172116" cy="5563760"/>
          </a:xfrm>
          <a:prstGeom prst="rect">
            <a:avLst/>
          </a:prstGeom>
        </p:spPr>
      </p:pic>
      <p:grpSp>
        <p:nvGrpSpPr>
          <p:cNvPr id="3" name="Group 3"/>
          <p:cNvGrpSpPr/>
          <p:nvPr/>
        </p:nvGrpSpPr>
        <p:grpSpPr>
          <a:xfrm>
            <a:off x="2298700" y="1457325"/>
            <a:ext cx="9242457" cy="4849697"/>
            <a:chOff x="2298700" y="1457325"/>
            <a:chExt cx="9242457" cy="4849697"/>
          </a:xfrm>
        </p:grpSpPr>
        <p:cxnSp>
          <p:nvCxnSpPr>
            <p:cNvPr id="4" name="Connector 4"/>
            <p:cNvCxnSpPr/>
            <p:nvPr/>
          </p:nvCxnSpPr>
          <p:spPr>
            <a:xfrm>
              <a:off x="4422775" y="1963738"/>
              <a:ext cx="1419225"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3970338" y="3735388"/>
              <a:ext cx="2301875"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2298700" y="5410200"/>
              <a:ext cx="2921000"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5541931" y="1492282"/>
              <a:ext cx="1192244" cy="973169"/>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643563" y="1590675"/>
              <a:ext cx="773144" cy="776288"/>
            </a:xfrm>
            <a:prstGeom prst="ellipse">
              <a:avLst/>
            </a:pr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986463" y="3243263"/>
              <a:ext cx="1192244"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088094" y="3341656"/>
              <a:ext cx="773144" cy="774668"/>
            </a:xfrm>
            <a:prstGeom prst="ellipse">
              <a:avLst/>
            </a:pr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18043" y="4924425"/>
              <a:ext cx="1193768"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022818" y="5022818"/>
              <a:ext cx="774668" cy="774668"/>
            </a:xfrm>
            <a:prstGeom prst="ellipse">
              <a:avLst/>
            </a:prstGeom>
            <a:solidFill>
              <a:schemeClr val="accent3">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5753100" y="1714071"/>
              <a:ext cx="693277"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01</a:t>
              </a:r>
            </a:p>
          </p:txBody>
        </p:sp>
        <p:sp>
          <p:nvSpPr>
            <p:cNvPr id="14" name="TextBox 14"/>
            <p:cNvSpPr txBox="1"/>
            <p:nvPr/>
          </p:nvSpPr>
          <p:spPr>
            <a:xfrm>
              <a:off x="6176010" y="3464243"/>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02</a:t>
              </a:r>
            </a:p>
          </p:txBody>
        </p:sp>
        <p:sp>
          <p:nvSpPr>
            <p:cNvPr id="15" name="TextBox 15"/>
            <p:cNvSpPr txBox="1"/>
            <p:nvPr/>
          </p:nvSpPr>
          <p:spPr>
            <a:xfrm>
              <a:off x="5118735" y="5145405"/>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03</a:t>
              </a:r>
            </a:p>
          </p:txBody>
        </p:sp>
        <p:sp>
          <p:nvSpPr>
            <p:cNvPr id="16" name="TextBox 16"/>
            <p:cNvSpPr txBox="1"/>
            <p:nvPr/>
          </p:nvSpPr>
          <p:spPr>
            <a:xfrm>
              <a:off x="6861239" y="145732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旅游业快速发展</a:t>
              </a:r>
            </a:p>
          </p:txBody>
        </p:sp>
        <p:sp>
          <p:nvSpPr>
            <p:cNvPr id="17" name="TextBox 17"/>
            <p:cNvSpPr txBox="1"/>
            <p:nvPr/>
          </p:nvSpPr>
          <p:spPr>
            <a:xfrm>
              <a:off x="6861239" y="1795982"/>
              <a:ext cx="4364355"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随着全球旅游业的蓬勃发展，旅游服务标准化成为提升旅游服务质量的重要手段。</a:t>
              </a:r>
            </a:p>
          </p:txBody>
        </p:sp>
        <p:sp>
          <p:nvSpPr>
            <p:cNvPr id="18" name="TextBox 18"/>
            <p:cNvSpPr txBox="1"/>
            <p:nvPr/>
          </p:nvSpPr>
          <p:spPr>
            <a:xfrm>
              <a:off x="7178707" y="321321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游客需求多样化</a:t>
              </a:r>
            </a:p>
          </p:txBody>
        </p:sp>
        <p:sp>
          <p:nvSpPr>
            <p:cNvPr id="19" name="TextBox 19"/>
            <p:cNvSpPr txBox="1"/>
            <p:nvPr/>
          </p:nvSpPr>
          <p:spPr>
            <a:xfrm>
              <a:off x="7178707" y="3551872"/>
              <a:ext cx="4362450"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游客对旅游服务的需求日益多样化，标准化有助于满足游客的个性化需求。</a:t>
              </a:r>
            </a:p>
          </p:txBody>
        </p:sp>
        <p:sp>
          <p:nvSpPr>
            <p:cNvPr id="20" name="TextBox 20"/>
            <p:cNvSpPr txBox="1"/>
            <p:nvPr/>
          </p:nvSpPr>
          <p:spPr>
            <a:xfrm>
              <a:off x="6257377" y="4914900"/>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国际竞争加剧</a:t>
              </a:r>
            </a:p>
          </p:txBody>
        </p:sp>
        <p:sp>
          <p:nvSpPr>
            <p:cNvPr id="21" name="TextBox 21"/>
            <p:cNvSpPr txBox="1"/>
            <p:nvPr/>
          </p:nvSpPr>
          <p:spPr>
            <a:xfrm>
              <a:off x="6257377" y="5253557"/>
              <a:ext cx="4362450"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国际旅游市场竞争加剧，标准化成为提高旅游服务国际竞争力的关键。</a:t>
              </a:r>
            </a:p>
          </p:txBody>
        </p:sp>
      </p:gr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旅游服务标准化背景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我国旅游服务标准化工作已经取得了一定的成果，制定了一系列旅游服务标准，但在实施和推广方面仍需加强。</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国内旅游服务标准化现状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国际上，许多国家和地区已经建立了完善的旅游服务标准化体系，并在实践中不断完善和提高。这些国家和地区的成功经验对我国旅游服务标准化的发展具有重要的借鉴意义。同时，国际旅游服务标准化的发展也呈现出一些新的趋势和特点，如注重个性化服务、强调绿色环保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国外旅游服务标准化现状</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国内外旅游服务标准化现状</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TextBox 2"/>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000" b="1">
                <a:solidFill>
                  <a:srgbClr val="FFFEFE">
                    <a:alpha val="100000"/>
                  </a:srgbClr>
                </a:solidFill>
                <a:latin typeface="Microsoft Yahei"/>
                <a:ea typeface="Microsoft Yahei"/>
                <a:cs typeface="Microsoft Yahei"/>
              </a:rPr>
              <a:t>02</a:t>
            </a:r>
          </a:p>
        </p:txBody>
      </p:sp>
      <p:sp>
        <p:nvSpPr>
          <p:cNvPr id="3" name="TextBox 3"/>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旅游服务标准化内容与要求</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售后服务流程</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建立完善的售后服务流程，包括游客反馈收集、问题处理、改进措施等环节，提高游客满意度。</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接待流程</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制定统一、规范的接待流程，包括迎接、登记、安排住宿、提供旅游咨询等环节。</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导游服务流程</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明确导游服务标准，包括导游讲解、带领游览、解答疑问、处理突发事件等方面。</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服务流程标准化</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9223" r="9223"/>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520" b="2520"/>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服务质量标准化</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服务态度</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规定员工服务态度标准，包括礼貌用语、微笑服务、主动帮助等方面，提升游客体验。</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服务技能</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制定员工服务技能培训标准，提高员工专业技能水平，确保为游客提供优质服务。</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服务环境</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明确旅游服务场所环境标准，包括清洁卫生、绿化美化、文化氛围等方面，营造舒适、愉悦的旅游环境。</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制定住宿设施标准，包括房间大小、床铺舒适度、卫生设施等方面，确保游客住宿体验。</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住宿设施</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餐饮设施</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750" r="167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娱乐设施</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25" r="166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规范餐饮服务标准，包括餐厅环境、餐具卫生、菜品质量等方面，保障游客饮食安全。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明确娱乐设施标准，包括游乐设备安全、娱乐项目多样性等方面，为游客提供丰富多彩的娱乐活动。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服务设施标准化</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安全制度</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建立完善的安全管理制度，包括安全检查、应急预案、事故处理等方面，确保游客安全。</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安全设施</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配备齐全的安全设施，如消防器材、救生设备等，提高应对突发事件的能力。</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安全教育</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加强员工安全教育培训，提高员工安全意识，为游客提供安全保障。</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安全管理标准化</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TextBox 2"/>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000" b="1">
                <a:solidFill>
                  <a:srgbClr val="FFFEFE">
                    <a:alpha val="100000"/>
                  </a:srgbClr>
                </a:solidFill>
                <a:latin typeface="Microsoft Yahei"/>
                <a:ea typeface="Microsoft Yahei"/>
                <a:cs typeface="Microsoft Yahei"/>
              </a:rPr>
              <a:t>03</a:t>
            </a:r>
          </a:p>
        </p:txBody>
      </p:sp>
      <p:sp>
        <p:nvSpPr>
          <p:cNvPr id="3" name="TextBox 3"/>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旅游服务标准化实施策略</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对旅游服务市场进行调研，了解行业现状、服务质量和顾客需求。</a:t>
            </a:r>
          </a:p>
        </p:txBody>
      </p:sp>
      <p:pic>
        <p:nvPicPr>
          <p:cNvPr id="4" name="Picture 4"/>
          <p:cNvPicPr>
            <a:picLocks noChangeAspect="1"/>
          </p:cNvPicPr>
          <p:nvPr/>
        </p:nvPicPr>
        <p:blipFill>
          <a:blip r:embed="rId2"/>
          <a:srcRect l="16667" r="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7375" r="17375"/>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67" r="1666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调研分析</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根据调研结果，设定旅游服务标准化的目标和指标。</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目标设定</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制定详细的实施计划，包括时间节点、责任人和具体任务。</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制定计划</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制定详细实施方案</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培训内容</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包括旅游服务标准、服务技能、沟通技巧、应急处理等。</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培训方式</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采用线上、线下相结合的方式，如集中授课、案例分析、角色扮演等。</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培训评估</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对员工培训效果进行评估，确保员工掌握相关知识和技能。</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加强员工培训与教育</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采用定期巡查、顾客反馈、内部审核等方式进行监督。</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监督方式</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对旅游服务标准化的实施情况进行监督，包括服务质量、顾客满意度等。</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监督内容</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对监督结果进行分析，针对问题制定改进措施并跟踪落实。</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监督结果处理</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建立有效监督机制</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https://d.book118.com/456224142242010053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97</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2024-09-20T21:02:18.190</cp:lastPrinted>
  <dcterms:created xsi:type="dcterms:W3CDTF">2024-09-20T13:02:18Z</dcterms:created>
  <dcterms:modified xsi:type="dcterms:W3CDTF">2024-09-20T13:02:20Z</dcterms:modified>
</cp:coreProperties>
</file>