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0E230-DE58-48A8-AF09-C02CB232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E2AAC-7B84-4278-BD2C-72CD4CECE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63188-1732-410A-91D6-90362C497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4AE8F-9501-49A3-9224-0023A0645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54C2F-5FDC-45EC-9B35-F8E0F7386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18807E-47D4-4A51-9C3E-01D827920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D7983-6D39-4108-BD0A-E7CD72A1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22FA5-8B44-4B8F-979A-6EA411BC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EE392-A458-4D60-B16C-1241CE04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4B4A0-3A1A-445E-8F18-2E4F3CAC4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B6846-CD4B-4E74-97A8-D7D5E242D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10144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结节手术用药护理PPT\n## 1.肺结节的基本概念与诊断\n### 1.1肺结节的定义与分类\n### 1.2肺结节的临床表现与诊断方法\n### 1.3肺结节的影像学特征与诊断价值\n## 2.肺结节手术适应症与禁忌症\n### 2.1肺结节手术的适应症\n### 2.2肺结节手术的禁忌症\n### 2.3肺结节手术的术前评估与准备\n## 3.肺结节手术方法与并发症预防\n### 3.1肺结节手术的常用方法\n### 3.2肺结节手术的并发症预防与处理\n### 3.3肺结节手术的术后护理与康复\n## 4.肺结节手术用药原则与护理\n### 4.1肺结节手术的用药原则与药物选择\n### 4.2肺结节手术的术后用药护理\n### 4.3肺结节手术的药物治疗副作用与防治\n## 5.肺结节患者的心理护理与生活质量\n### 5.1肺结节患者的心理特点与需求\n### 5.2肺结节患者的心理护理策略与方法\n### 5.3肺结节患者的生活质量评估与改善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肺结节手术用药护理PPT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肺结节的基本概念与诊断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肺结节的定义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肺组织内直径小于或等于3厘米的局限性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边界清晰，不伴有肺不张或肺炎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肺结节的分类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良性结节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：如肺错构瘤、肺纤维化等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恶性结节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：如肺癌、肺转移癌等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其他结节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：如肺感染性病变、肺寄生虫病等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肺结节的临床表现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：多数肺结节患者无明显症状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：如胸痛、咳嗽、咳痰等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：如发热、乏力、体重减轻等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肺结节的诊断方法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：如胸部X线、CT等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：如血常规、肿瘤标志物等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：如穿刺活检、手术切除等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肺结节的影像学特征与诊断价值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肺结节的影像学特征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：肺结节直径小于或等于3厘米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：肺结节边界清晰，无毛刺、分叶等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：肺结节密度均匀，无空洞、钙化等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肺结节的诊断价值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良性结节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：影像学特征稳定，生长缓慢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恶性结节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：影像学特征不规律，生长较快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其他结节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：影像学特征多样，需结合临床表现和实验室检查进行诊断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肺结节手术适应症与禁忌症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良性结节</a:t>
                </a:r>
                <a:endParaRPr/>
              </a:p>
            </p:txBody>
          </p:sp>
          <p:sp>
            <p:nvSpPr>
              <p:cNvPr id="2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影响患者生活质量，如胸痛、咳嗽等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结节直径大于1厘米，有潜在恶变风险</a:t>
                </a:r>
                <a:endParaRPr/>
              </a:p>
            </p:txBody>
          </p:sp>
        </p:grpSp>
        <p:grpSp>
          <p:nvGrpSpPr>
            <p:cNvPr id="21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恶性结节</a:t>
                </a:r>
                <a:endParaRPr/>
              </a:p>
            </p:txBody>
          </p:sp>
          <p:sp>
            <p:nvSpPr>
              <p:cNvPr id="2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确诊为肺癌或肺转移癌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无远处转移，适合手术治疗</a:t>
                </a:r>
                <a:endParaRPr/>
              </a:p>
            </p:txBody>
          </p:sp>
        </p:grpSp>
        <p:grpSp>
          <p:nvGrpSpPr>
            <p:cNvPr id="22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其他结节</a:t>
                </a:r>
                <a:endParaRPr/>
              </a:p>
            </p:txBody>
          </p:sp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药物治疗无效，病情加重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结节直径大于1厘米，有潜在恶变风险</a:t>
                </a:r>
                <a:endParaRPr/>
              </a:p>
            </p:txBody>
          </p:sp>
        </p:grpSp>
      </p:grpSp>
      <p:pic>
        <p:nvPicPr>
          <p:cNvPr id="22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肺结节手术的适应症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心功能衰竭、肺功能严重障碍等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无法耐受手术治疗</a:t>
                </a:r>
                <a:endParaRPr/>
              </a:p>
            </p:txBody>
          </p:sp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严重心肺功能不全</a:t>
                </a:r>
                <a:endParaRPr/>
              </a:p>
            </p:txBody>
          </p:sp>
        </p:grpSp>
        <p:grpSp>
          <p:nvGrpSpPr>
            <p:cNvPr id="2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血小板减少、凝血酶原时间延长等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手术出血风险高</a:t>
                </a:r>
                <a:endParaRPr/>
              </a:p>
            </p:txBody>
          </p:sp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严重凝血功能障碍</a:t>
                </a:r>
                <a:endParaRPr/>
              </a:p>
            </p:txBody>
          </p:sp>
        </p:grpSp>
        <p:grpSp>
          <p:nvGrpSpPr>
            <p:cNvPr id="2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肺部或其他部位严重感染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手术风险高，需控制感染后再考虑手术</a:t>
                </a:r>
                <a:endParaRPr/>
              </a:p>
            </p:txBody>
          </p: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严重感染</a:t>
                </a:r>
                <a:endParaRPr/>
              </a:p>
            </p:txBody>
          </p:sp>
        </p:grpSp>
      </p:grpSp>
      <p:pic>
        <p:nvPicPr>
          <p:cNvPr id="2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肺结节手术的禁忌症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术前评估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感染情况评估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调整患者身体状况，如控制血压、血糖等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停用影响手术的药物，如抗凝药、抗血小板药等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术前宣教，缓解患者紧张情绪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肺结节手术的术前评估与准备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肺结节手术方法与并发症预防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肺结节手术的常用方法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开胸手术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适用于肺结节较大、位置较深的情况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手术创伤较大，恢复较慢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腹腔镜手术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适用于肺结节较小、位置较浅的情况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手术创伤较小，恢复较快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胸腔镜手术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适用于肺结节大小、位置适中的情况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手术创伤小，恢复较快，美观度较高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https://d.book118.com/457010144050006043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肺结节手术用药护理PPT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2024-09-17T01:25:03.373</cp:lastPrinted>
  <dcterms:created xsi:type="dcterms:W3CDTF">2024-09-16T17:25:03Z</dcterms:created>
  <dcterms:modified xsi:type="dcterms:W3CDTF">2024-09-16T17:25:05Z</dcterms:modified>
</cp:coreProperties>
</file>