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vml" ContentType="application/vnd.openxmlformats-officedocument.vmlDrawing"/>
  <Default Extension="xls" ContentType="application/vnd.ms-excel"/>
  <Default Extension="bin" ContentType="application/vnd.openxmlformats-officedocument.oleObject"/>
  <Default Extension="png" ContentType="image/png"/>
  <Default Extension="gif" ContentType="image/gif"/>
  <Default Extension="wmf" ContentType="image/x-wmf"/>
  <Default Extension="emf" ContentType="image/x-emf"/>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4109"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5" r:id="rId16"/>
    <p:sldId id="298" r:id="rId17"/>
    <p:sldId id="301" r:id="rId18"/>
    <p:sldId id="304" r:id="rId19"/>
    <p:sldId id="307" r:id="rId20"/>
    <p:sldId id="310" r:id="rId21"/>
    <p:sldId id="313" r:id="rId22"/>
    <p:sldId id="316" r:id="rId23"/>
    <p:sldId id="319" r:id="rId24"/>
    <p:sldId id="322" r:id="rId25"/>
    <p:sldId id="325" r:id="rId26"/>
    <p:sldId id="328" r:id="rId27"/>
    <p:sldId id="331" r:id="rId28"/>
    <p:sldId id="334" r:id="rId29"/>
    <p:sldId id="337" r:id="rId30"/>
    <p:sldId id="340" r:id="rId31"/>
    <p:sldId id="343" r:id="rId32"/>
    <p:sldId id="346" r:id="rId33"/>
    <p:sldId id="349" r:id="rId34"/>
    <p:sldId id="352" r:id="rId35"/>
    <p:sldId id="355" r:id="rId36"/>
    <p:sldId id="357" r:id="rId37"/>
  </p:sldIdLst>
  <p:sldSz cx="9144000" cy="6858000"/>
  <p:notesSz cx="6858000" cy="9144000"/>
  <p:custDataLst>
    <p:tags r:id="rId3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slideMaster" Target="slideMasters/slideMaster2.xml" /><Relationship Id="rId20" Type="http://schemas.openxmlformats.org/officeDocument/2006/relationships/slide" Target="slides/slide17.xml" /><Relationship Id="rId21" Type="http://schemas.openxmlformats.org/officeDocument/2006/relationships/slide" Target="slides/slide18.xml" /><Relationship Id="rId22" Type="http://schemas.openxmlformats.org/officeDocument/2006/relationships/slide" Target="slides/slide19.xml" /><Relationship Id="rId23" Type="http://schemas.openxmlformats.org/officeDocument/2006/relationships/slide" Target="slides/slide20.xml" /><Relationship Id="rId24" Type="http://schemas.openxmlformats.org/officeDocument/2006/relationships/slide" Target="slides/slide21.xml" /><Relationship Id="rId25" Type="http://schemas.openxmlformats.org/officeDocument/2006/relationships/slide" Target="slides/slide22.xml" /><Relationship Id="rId26" Type="http://schemas.openxmlformats.org/officeDocument/2006/relationships/slide" Target="slides/slide23.xml" /><Relationship Id="rId27" Type="http://schemas.openxmlformats.org/officeDocument/2006/relationships/slide" Target="slides/slide24.xml" /><Relationship Id="rId28" Type="http://schemas.openxmlformats.org/officeDocument/2006/relationships/slide" Target="slides/slide25.xml" /><Relationship Id="rId29" Type="http://schemas.openxmlformats.org/officeDocument/2006/relationships/slide" Target="slides/slide26.xml" /><Relationship Id="rId3" Type="http://schemas.openxmlformats.org/officeDocument/2006/relationships/notesMaster" Target="notesMasters/notesMaster1.xml" /><Relationship Id="rId30" Type="http://schemas.openxmlformats.org/officeDocument/2006/relationships/slide" Target="slides/slide27.xml" /><Relationship Id="rId31" Type="http://schemas.openxmlformats.org/officeDocument/2006/relationships/slide" Target="slides/slide28.xml" /><Relationship Id="rId32" Type="http://schemas.openxmlformats.org/officeDocument/2006/relationships/slide" Target="slides/slide29.xml" /><Relationship Id="rId33" Type="http://schemas.openxmlformats.org/officeDocument/2006/relationships/slide" Target="slides/slide30.xml" /><Relationship Id="rId34" Type="http://schemas.openxmlformats.org/officeDocument/2006/relationships/slide" Target="slides/slide31.xml" /><Relationship Id="rId35" Type="http://schemas.openxmlformats.org/officeDocument/2006/relationships/slide" Target="slides/slide32.xml" /><Relationship Id="rId36" Type="http://schemas.openxmlformats.org/officeDocument/2006/relationships/slide" Target="slides/slide33.xml" /><Relationship Id="rId37" Type="http://schemas.openxmlformats.org/officeDocument/2006/relationships/slide" Target="slides/slide34.xml" /><Relationship Id="rId38" Type="http://schemas.openxmlformats.org/officeDocument/2006/relationships/tags" Target="tags/tag5.xml" /><Relationship Id="rId39" Type="http://schemas.openxmlformats.org/officeDocument/2006/relationships/presProps" Target="presProps.xml" /><Relationship Id="rId4" Type="http://schemas.openxmlformats.org/officeDocument/2006/relationships/slide" Target="slides/slide1.xml" /><Relationship Id="rId40" Type="http://schemas.openxmlformats.org/officeDocument/2006/relationships/viewProps" Target="viewProps.xml" /><Relationship Id="rId41" Type="http://schemas.openxmlformats.org/officeDocument/2006/relationships/theme" Target="theme/theme1.xml" /><Relationship Id="rId42" Type="http://schemas.openxmlformats.org/officeDocument/2006/relationships/tableStyles" Target="tableStyles.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drawings/_rels/vmlDrawing1.vml.rels>&#65279;<?xml version="1.0" encoding="utf-8" standalone="yes"?><Relationships xmlns="http://schemas.openxmlformats.org/package/2006/relationships"><Relationship Id="rId1" Type="http://schemas.openxmlformats.org/officeDocument/2006/relationships/image" Target="../media/image5.emf" /></Relationships>
</file>

<file path=ppt/drawings/_rels/vmlDrawing2.vml.rels>&#65279;<?xml version="1.0" encoding="utf-8" standalone="yes"?><Relationships xmlns="http://schemas.openxmlformats.org/package/2006/relationships"><Relationship Id="rId1" Type="http://schemas.openxmlformats.org/officeDocument/2006/relationships/image" Target="../media/image14.wmf"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Pr>
        <a:solidFill>
          <a:schemeClr val="bg1"/>
        </a:solidFill>
        <a:effectLst/>
      </p:bgPr>
    </p:bg>
    <p:spTree>
      <p:nvGrpSpPr>
        <p:cNvPr id="1" name=""/>
        <p:cNvGrpSpPr/>
        <p:nvPr/>
      </p:nvGrpSpPr>
      <p:grpSpPr>
        <a:xfrm>
          <a:off x="0" y="0"/>
          <a:ext cx="0" cy="0"/>
        </a:xfrm>
      </p:grpSpPr>
      <p:sp>
        <p:nvSpPr>
          <p:cNvPr id="2050" name="Rectangle 2"/>
          <p:cNvSpPr>
            <a:spLocks noGrp="1" noChangeArrowheads="1"/>
          </p:cNvSpPr>
          <p:nvPr>
            <p:ph type="hdr" sz="quarter"/>
          </p:nvPr>
        </p:nvSpPr>
        <p:spPr bwMode="auto">
          <a:xfrm>
            <a:off x="0" y="0"/>
            <a:ext cx="3076575" cy="511175"/>
          </a:xfrm>
          <a:prstGeom prst="rect">
            <a:avLst/>
          </a:prstGeom>
          <a:noFill/>
          <a:ln>
            <a:noFill/>
          </a:ln>
          <a:effectLst/>
          <a:extLst/>
        </p:spPr>
        <p:txBody>
          <a:bodyPr vert="horz" wrap="square" lIns="99736" tIns="49868" rIns="99736" bIns="49868" numCol="1" anchor="t" anchorCtr="0" compatLnSpc="1">
            <a:prstTxWarp prst="textNoShape">
              <a:avLst/>
            </a:prstTxWarp>
          </a:bodyPr>
          <a:lstStyle>
            <a:lvl1pPr defTabSz="990600">
              <a:defRPr sz="1300" b="0">
                <a:solidFill>
                  <a:schemeClr val="tx1"/>
                </a:solidFill>
                <a:ea typeface="微软雅黑" pitchFamily="34" charset="-122"/>
                <a:cs typeface="Times New Roman" pitchFamily="18" charset="0"/>
              </a:defRPr>
            </a:lvl1pPr>
          </a:lstStyle>
          <a:p>
            <a:pPr>
              <a:defRPr/>
            </a:pPr>
            <a:endParaRPr lang="en-US" altLang="zh-CN"/>
          </a:p>
        </p:txBody>
      </p:sp>
      <p:sp>
        <p:nvSpPr>
          <p:cNvPr id="2051" name="Rectangle 3"/>
          <p:cNvSpPr>
            <a:spLocks noGrp="1" noChangeArrowheads="1"/>
          </p:cNvSpPr>
          <p:nvPr>
            <p:ph type="dt" idx="1"/>
          </p:nvPr>
        </p:nvSpPr>
        <p:spPr bwMode="auto">
          <a:xfrm>
            <a:off x="4021138" y="0"/>
            <a:ext cx="3076575" cy="511175"/>
          </a:xfrm>
          <a:prstGeom prst="rect">
            <a:avLst/>
          </a:prstGeom>
          <a:noFill/>
          <a:ln>
            <a:noFill/>
          </a:ln>
          <a:effectLst/>
          <a:extLst/>
        </p:spPr>
        <p:txBody>
          <a:bodyPr vert="horz" wrap="square" lIns="99736" tIns="49868" rIns="99736" bIns="49868" numCol="1" anchor="t" anchorCtr="0" compatLnSpc="1">
            <a:prstTxWarp prst="textNoShape">
              <a:avLst/>
            </a:prstTxWarp>
          </a:bodyPr>
          <a:lstStyle>
            <a:lvl1pPr algn="r" defTabSz="990600">
              <a:defRPr sz="1300" b="0">
                <a:solidFill>
                  <a:schemeClr val="tx1"/>
                </a:solidFill>
                <a:ea typeface="微软雅黑" pitchFamily="34" charset="-122"/>
                <a:cs typeface="Times New Roman" pitchFamily="18" charset="0"/>
              </a:defRPr>
            </a:lvl1pPr>
          </a:lstStyle>
          <a:p>
            <a:pPr>
              <a:defRPr/>
            </a:pPr>
            <a:endParaRPr lang="en-US" altLang="zh-CN"/>
          </a:p>
        </p:txBody>
      </p:sp>
      <p:sp>
        <p:nvSpPr>
          <p:cNvPr id="73732" name="Rectangle 4"/>
          <p:cNvSpPr>
            <a:spLocks noGrp="1" noRot="1" noChangeAspect="1" noChangeArrowheads="1" noTextEdit="1"/>
          </p:cNvSpPr>
          <p:nvPr>
            <p:ph type="sldImg" idx="2"/>
          </p:nvPr>
        </p:nvSpPr>
        <p:spPr bwMode="auto">
          <a:xfrm>
            <a:off x="993775" y="769938"/>
            <a:ext cx="5111750" cy="3833812"/>
          </a:xfrm>
          <a:prstGeom prst="rect">
            <a:avLst/>
          </a:prstGeom>
          <a:noFill/>
          <a:ln w="12700">
            <a:solidFill>
              <a:srgbClr val="000000"/>
            </a:solidFill>
            <a:miter lim="800000"/>
          </a:ln>
        </p:spPr>
      </p:sp>
      <p:sp>
        <p:nvSpPr>
          <p:cNvPr id="2053" name="Rectangle 5"/>
          <p:cNvSpPr>
            <a:spLocks noGrp="1" noChangeArrowheads="1"/>
          </p:cNvSpPr>
          <p:nvPr>
            <p:ph type="body" sz="quarter" idx="3"/>
          </p:nvPr>
        </p:nvSpPr>
        <p:spPr bwMode="auto">
          <a:xfrm>
            <a:off x="709613" y="4860925"/>
            <a:ext cx="5680075" cy="4605338"/>
          </a:xfrm>
          <a:prstGeom prst="rect">
            <a:avLst/>
          </a:prstGeom>
          <a:noFill/>
          <a:ln>
            <a:noFill/>
          </a:ln>
          <a:effectLst/>
          <a:extLst/>
        </p:spPr>
        <p:txBody>
          <a:bodyPr vert="horz" wrap="square" lIns="99736" tIns="49868" rIns="99736" bIns="49868" numCol="1" anchor="t" anchorCtr="0" compatLnSpc="1">
            <a:prstTxWarp prst="textNoShape">
              <a:avLst/>
            </a:prstTxWarp>
          </a:bodyPr>
          <a:lstStyle/>
          <a:p>
            <a:pPr lvl="0"/>
            <a:r>
              <a:rPr lang="en-US" altLang="zh-CN" noProof="0" smtClean="0"/>
              <a:t>Click to edit Master text styles</a:t>
            </a:r>
          </a:p>
          <a:p>
            <a:pPr lvl="1"/>
            <a:r>
              <a:rPr lang="en-US" altLang="zh-CN" noProof="0" smtClean="0"/>
              <a:t>Second level</a:t>
            </a:r>
          </a:p>
          <a:p>
            <a:pPr lvl="2"/>
            <a:r>
              <a:rPr lang="en-US" altLang="zh-CN" noProof="0" smtClean="0"/>
              <a:t>Third level</a:t>
            </a:r>
          </a:p>
          <a:p>
            <a:pPr lvl="3"/>
            <a:r>
              <a:rPr lang="en-US" altLang="zh-CN" noProof="0" smtClean="0"/>
              <a:t>Fourth level</a:t>
            </a:r>
          </a:p>
          <a:p>
            <a:pPr lvl="4"/>
            <a:r>
              <a:rPr lang="en-US" altLang="zh-CN" noProof="0" smtClean="0"/>
              <a:t>Fifth level</a:t>
            </a:r>
          </a:p>
        </p:txBody>
      </p:sp>
      <p:sp>
        <p:nvSpPr>
          <p:cNvPr id="2054" name="Rectangle 6"/>
          <p:cNvSpPr>
            <a:spLocks noGrp="1" noChangeArrowheads="1"/>
          </p:cNvSpPr>
          <p:nvPr>
            <p:ph type="ftr" sz="quarter" idx="4"/>
          </p:nvPr>
        </p:nvSpPr>
        <p:spPr bwMode="auto">
          <a:xfrm>
            <a:off x="0" y="9721850"/>
            <a:ext cx="3076575" cy="511175"/>
          </a:xfrm>
          <a:prstGeom prst="rect">
            <a:avLst/>
          </a:prstGeom>
          <a:noFill/>
          <a:ln>
            <a:noFill/>
          </a:ln>
          <a:effectLst/>
          <a:extLst/>
        </p:spPr>
        <p:txBody>
          <a:bodyPr vert="horz" wrap="square" lIns="99736" tIns="49868" rIns="99736" bIns="49868" numCol="1" anchor="b" anchorCtr="0" compatLnSpc="1">
            <a:prstTxWarp prst="textNoShape">
              <a:avLst/>
            </a:prstTxWarp>
          </a:bodyPr>
          <a:lstStyle>
            <a:lvl1pPr defTabSz="990600">
              <a:defRPr sz="1300" b="0">
                <a:solidFill>
                  <a:schemeClr val="tx1"/>
                </a:solidFill>
                <a:ea typeface="微软雅黑" pitchFamily="34" charset="-122"/>
                <a:cs typeface="Times New Roman" pitchFamily="18" charset="0"/>
              </a:defRPr>
            </a:lvl1pPr>
          </a:lstStyle>
          <a:p>
            <a:pPr>
              <a:defRPr/>
            </a:pPr>
            <a:endParaRPr lang="en-US" altLang="zh-CN"/>
          </a:p>
        </p:txBody>
      </p:sp>
      <p:sp>
        <p:nvSpPr>
          <p:cNvPr id="2055" name="Rectangle 7"/>
          <p:cNvSpPr>
            <a:spLocks noGrp="1" noChangeArrowheads="1"/>
          </p:cNvSpPr>
          <p:nvPr>
            <p:ph type="sldNum" sz="quarter" idx="5"/>
          </p:nvPr>
        </p:nvSpPr>
        <p:spPr bwMode="auto">
          <a:xfrm>
            <a:off x="4021138" y="9721850"/>
            <a:ext cx="3076575" cy="511175"/>
          </a:xfrm>
          <a:prstGeom prst="rect">
            <a:avLst/>
          </a:prstGeom>
          <a:noFill/>
          <a:ln>
            <a:noFill/>
          </a:ln>
          <a:effectLst/>
          <a:extLst/>
        </p:spPr>
        <p:txBody>
          <a:bodyPr vert="horz" wrap="square" lIns="99736" tIns="49868" rIns="99736" bIns="49868" numCol="1" anchor="b" anchorCtr="0" compatLnSpc="1">
            <a:prstTxWarp prst="textNoShape">
              <a:avLst/>
            </a:prstTxWarp>
          </a:bodyPr>
          <a:lstStyle>
            <a:lvl1pPr algn="r" defTabSz="990600">
              <a:defRPr sz="1300" b="0">
                <a:solidFill>
                  <a:schemeClr val="tx1"/>
                </a:solidFill>
                <a:ea typeface="微软雅黑" pitchFamily="34" charset="-122"/>
                <a:cs typeface="Times New Roman" pitchFamily="18" charset="0"/>
              </a:defRPr>
            </a:lvl1pPr>
          </a:lstStyle>
          <a:p>
            <a:pPr>
              <a:defRPr/>
            </a:pPr>
            <a:fld id="{D5DC4636-1F2B-4CF4-8064-5AE196F3E063}" type="slidenum">
              <a:rPr lang="zh-CN" altLang="en-US" smtClean="0"/>
              <a:pPr>
                <a:defRPr/>
              </a:pPr>
              <a:t>‹#›</a:t>
            </a:fld>
            <a:endParaRPr lang="en-US" altLang="zh-CN"/>
          </a:p>
        </p:txBody>
      </p:sp>
    </p:spTree>
    <p:extLst>
      <p:ext uri="{BB962C8B-B14F-4D97-AF65-F5344CB8AC3E}">
        <p14:creationId xmlns:p14="http://schemas.microsoft.com/office/powerpoint/2010/main" xmlns="" val="31087613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微软雅黑" pitchFamily="34" charset="-122"/>
        <a:cs typeface="Times New Roman" pitchFamily="18" charset="0"/>
      </a:defRPr>
    </a:lvl1pPr>
    <a:lvl2pPr marL="457200" algn="l" rtl="0" eaLnBrk="0" fontAlgn="base" hangingPunct="0">
      <a:spcBef>
        <a:spcPct val="30000"/>
      </a:spcBef>
      <a:spcAft>
        <a:spcPct val="0"/>
      </a:spcAft>
      <a:defRPr sz="1200" kern="1200">
        <a:solidFill>
          <a:schemeClr val="tx1"/>
        </a:solidFill>
        <a:latin typeface="Arial" pitchFamily="34" charset="0"/>
        <a:ea typeface="微软雅黑" pitchFamily="34" charset="-122"/>
        <a:cs typeface="Times New Roman" pitchFamily="18" charset="0"/>
      </a:defRPr>
    </a:lvl2pPr>
    <a:lvl3pPr marL="914400" algn="l" rtl="0" eaLnBrk="0" fontAlgn="base" hangingPunct="0">
      <a:spcBef>
        <a:spcPct val="30000"/>
      </a:spcBef>
      <a:spcAft>
        <a:spcPct val="0"/>
      </a:spcAft>
      <a:defRPr sz="1200" kern="1200">
        <a:solidFill>
          <a:schemeClr val="tx1"/>
        </a:solidFill>
        <a:latin typeface="Arial" pitchFamily="34" charset="0"/>
        <a:ea typeface="微软雅黑" pitchFamily="34" charset="-122"/>
        <a:cs typeface="Times New Roman" pitchFamily="18" charset="0"/>
      </a:defRPr>
    </a:lvl3pPr>
    <a:lvl4pPr marL="1371600" algn="l" rtl="0" eaLnBrk="0" fontAlgn="base" hangingPunct="0">
      <a:spcBef>
        <a:spcPct val="30000"/>
      </a:spcBef>
      <a:spcAft>
        <a:spcPct val="0"/>
      </a:spcAft>
      <a:defRPr sz="1200" kern="1200">
        <a:solidFill>
          <a:schemeClr val="tx1"/>
        </a:solidFill>
        <a:latin typeface="Arial" pitchFamily="34" charset="0"/>
        <a:ea typeface="微软雅黑" pitchFamily="34" charset="-122"/>
        <a:cs typeface="Times New Roman" pitchFamily="18" charset="0"/>
      </a:defRPr>
    </a:lvl4pPr>
    <a:lvl5pPr marL="1828800" algn="l" rtl="0" eaLnBrk="0" fontAlgn="base" hangingPunct="0">
      <a:spcBef>
        <a:spcPct val="30000"/>
      </a:spcBef>
      <a:spcAft>
        <a:spcPct val="0"/>
      </a:spcAft>
      <a:defRPr sz="1200" kern="1200">
        <a:solidFill>
          <a:schemeClr val="tx1"/>
        </a:solidFill>
        <a:latin typeface="Arial" pitchFamily="34" charset="0"/>
        <a:ea typeface="微软雅黑" pitchFamily="34" charset="-122"/>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22.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23.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24.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28.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zh-CN" altLang="en-US" smtClean="0"/>
              <a:t>更加专业化，更加接近客户和市场，降低风险、提升客户体验</a:t>
            </a:r>
            <a:endParaRPr lang="zh-CN" altLang="en-US"/>
          </a:p>
        </p:txBody>
      </p:sp>
      <p:sp>
        <p:nvSpPr>
          <p:cNvPr id="4" name="Slide Number Placeholder 3"/>
          <p:cNvSpPr>
            <a:spLocks noGrp="1"/>
          </p:cNvSpPr>
          <p:nvPr>
            <p:ph type="sldNum" sz="quarter" idx="10"/>
          </p:nvPr>
        </p:nvSpPr>
        <p:spPr/>
        <p:txBody>
          <a:bodyPr/>
          <a:lstStyle/>
          <a:p>
            <a:pPr>
              <a:defRPr/>
            </a:pPr>
            <a:fld id="{D5DC4636-1F2B-4CF4-8064-5AE196F3E063}" type="slidenum">
              <a:rPr lang="zh-CN" altLang="en-US" smtClean="0"/>
              <a:pPr>
                <a:defRPr/>
              </a:pPr>
              <a:t>4</a:t>
            </a:fld>
            <a:endParaRPr lang="en-US"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CN" altLang="en-US"/>
          </a:p>
        </p:txBody>
      </p:sp>
      <p:sp>
        <p:nvSpPr>
          <p:cNvPr id="4" name="Slide Number Placeholder 3"/>
          <p:cNvSpPr>
            <a:spLocks noGrp="1"/>
          </p:cNvSpPr>
          <p:nvPr>
            <p:ph type="sldNum" sz="quarter" idx="10"/>
          </p:nvPr>
        </p:nvSpPr>
        <p:spPr/>
        <p:txBody>
          <a:bodyPr/>
          <a:lstStyle/>
          <a:p>
            <a:pPr>
              <a:defRPr/>
            </a:pPr>
            <a:fld id="{D5DC4636-1F2B-4CF4-8064-5AE196F3E063}" type="slidenum">
              <a:rPr lang="zh-CN" altLang="en-US" smtClean="0"/>
              <a:pPr>
                <a:defRPr/>
              </a:pPr>
              <a:t>5</a:t>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CN" altLang="en-US"/>
          </a:p>
        </p:txBody>
      </p:sp>
      <p:sp>
        <p:nvSpPr>
          <p:cNvPr id="4" name="Slide Number Placeholder 3"/>
          <p:cNvSpPr>
            <a:spLocks noGrp="1"/>
          </p:cNvSpPr>
          <p:nvPr>
            <p:ph type="sldNum" sz="quarter" idx="10"/>
          </p:nvPr>
        </p:nvSpPr>
        <p:spPr/>
        <p:txBody>
          <a:bodyPr/>
          <a:lstStyle/>
          <a:p>
            <a:pPr>
              <a:defRPr/>
            </a:pPr>
            <a:fld id="{D5DC4636-1F2B-4CF4-8064-5AE196F3E063}" type="slidenum">
              <a:rPr lang="zh-CN" altLang="en-US" smtClean="0"/>
              <a:pPr>
                <a:defRPr/>
              </a:pPr>
              <a:t>7</a:t>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CN" altLang="en-US"/>
          </a:p>
        </p:txBody>
      </p:sp>
      <p:sp>
        <p:nvSpPr>
          <p:cNvPr id="4" name="Slide Number Placeholder 3"/>
          <p:cNvSpPr>
            <a:spLocks noGrp="1"/>
          </p:cNvSpPr>
          <p:nvPr>
            <p:ph type="sldNum" sz="quarter" idx="10"/>
          </p:nvPr>
        </p:nvSpPr>
        <p:spPr/>
        <p:txBody>
          <a:bodyPr/>
          <a:lstStyle/>
          <a:p>
            <a:pPr>
              <a:defRPr/>
            </a:pPr>
            <a:fld id="{D5DC4636-1F2B-4CF4-8064-5AE196F3E063}" type="slidenum">
              <a:rPr lang="zh-CN" altLang="en-US" smtClean="0"/>
              <a:pPr>
                <a:defRPr/>
              </a:pPr>
              <a:t>22</a:t>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CN" altLang="en-US"/>
          </a:p>
        </p:txBody>
      </p:sp>
      <p:sp>
        <p:nvSpPr>
          <p:cNvPr id="4" name="Slide Number Placeholder 3"/>
          <p:cNvSpPr>
            <a:spLocks noGrp="1"/>
          </p:cNvSpPr>
          <p:nvPr>
            <p:ph type="sldNum" sz="quarter" idx="10"/>
          </p:nvPr>
        </p:nvSpPr>
        <p:spPr/>
        <p:txBody>
          <a:bodyPr/>
          <a:lstStyle/>
          <a:p>
            <a:pPr>
              <a:defRPr/>
            </a:pPr>
            <a:fld id="{D5DC4636-1F2B-4CF4-8064-5AE196F3E063}" type="slidenum">
              <a:rPr lang="zh-CN" altLang="en-US" smtClean="0"/>
              <a:pPr>
                <a:defRPr/>
              </a:pPr>
              <a:t>23</a:t>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CN" altLang="en-US"/>
          </a:p>
        </p:txBody>
      </p:sp>
      <p:sp>
        <p:nvSpPr>
          <p:cNvPr id="4" name="Slide Number Placeholder 3"/>
          <p:cNvSpPr>
            <a:spLocks noGrp="1"/>
          </p:cNvSpPr>
          <p:nvPr>
            <p:ph type="sldNum" sz="quarter" idx="10"/>
          </p:nvPr>
        </p:nvSpPr>
        <p:spPr/>
        <p:txBody>
          <a:bodyPr/>
          <a:lstStyle/>
          <a:p>
            <a:pPr>
              <a:defRPr/>
            </a:pPr>
            <a:fld id="{D5DC4636-1F2B-4CF4-8064-5AE196F3E063}" type="slidenum">
              <a:rPr lang="zh-CN" altLang="en-US" smtClean="0"/>
              <a:pPr>
                <a:defRPr/>
              </a:pPr>
              <a:t>24</a:t>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CN" altLang="en-US"/>
          </a:p>
        </p:txBody>
      </p:sp>
      <p:sp>
        <p:nvSpPr>
          <p:cNvPr id="4" name="Slide Number Placeholder 3"/>
          <p:cNvSpPr>
            <a:spLocks noGrp="1"/>
          </p:cNvSpPr>
          <p:nvPr>
            <p:ph type="sldNum" sz="quarter" idx="10"/>
          </p:nvPr>
        </p:nvSpPr>
        <p:spPr/>
        <p:txBody>
          <a:bodyPr/>
          <a:lstStyle/>
          <a:p>
            <a:pPr>
              <a:defRPr/>
            </a:pPr>
            <a:fld id="{D5DC4636-1F2B-4CF4-8064-5AE196F3E063}" type="slidenum">
              <a:rPr lang="zh-CN" altLang="en-US" smtClean="0"/>
              <a:pPr>
                <a:defRPr/>
              </a:pPr>
              <a:t>28</a:t>
            </a:fld>
            <a:endParaRPr lang="en-US" altLang="zh-CN"/>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image" Target="../media/image2.png" /><Relationship Id="rId3" Type="http://schemas.openxmlformats.org/officeDocument/2006/relationships/image" Target="../media/image3.jpeg" /><Relationship Id="rId4" Type="http://schemas.openxmlformats.org/officeDocument/2006/relationships/image" Target="../media/image4.png" /><Relationship Id="rId5"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oleObject" Target="../embeddings/oleObject1.bin" TargetMode="Internal" /><Relationship Id="rId2" Type="http://schemas.openxmlformats.org/officeDocument/2006/relationships/image" Target="../media/image5.emf" /><Relationship Id="rId3" Type="http://schemas.openxmlformats.org/officeDocument/2006/relationships/tags" Target="../tags/tag1.xml" /><Relationship Id="rId4" Type="http://schemas.openxmlformats.org/officeDocument/2006/relationships/vmlDrawing" Target="../drawings/vmlDrawing1.vml" /><Relationship Id="rId5"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C9E3E2B-C510-40B3-AD30-90FD678D026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D6E73BC-C141-4196-8E18-CBC29C11241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537E20B-5F12-4AF8-A174-CFB5AFDB011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8C8660A-3BCD-4C48-94AB-79919C3261B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19A516D-64FA-4393-B0A1-0114896CC94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03899E0-0393-469A-951F-AEF0D845DFC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4A2F9C4-35A0-4513-849B-0CF009F9738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FE2368F-2778-4C34-9187-5FC34F84991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1522056-5351-4BB2-B8A9-9BE64CEDF2B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8B035E0-351F-4106-856D-A14220707E2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1FD2567-6D87-47A1-BAA9-7C3DD9DE85C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Title Slide">
    <p:spTree>
      <p:nvGrpSpPr>
        <p:cNvPr id="1" name=""/>
        <p:cNvGrpSpPr/>
        <p:nvPr/>
      </p:nvGrpSpPr>
      <p:grpSpPr>
        <a:xfrm>
          <a:off x="0" y="0"/>
          <a:ext cx="0" cy="0"/>
        </a:xfrm>
      </p:grpSpPr>
      <p:pic>
        <p:nvPicPr>
          <p:cNvPr id="2" name="Picture 2"/>
          <p:cNvPicPr>
            <a:picLocks noChangeAspect="1" noChangeArrowheads="1"/>
          </p:cNvPicPr>
          <p:nvPr userDrawn="1"/>
        </p:nvPicPr>
        <p:blipFill>
          <a:blip r:embed="rId1"/>
          <a:stretch>
            <a:fillRect/>
          </a:stretch>
        </p:blipFill>
        <p:spPr bwMode="auto">
          <a:xfrm>
            <a:off x="0" y="1447800"/>
            <a:ext cx="9144000" cy="5402263"/>
          </a:xfrm>
          <a:prstGeom prst="rect">
            <a:avLst/>
          </a:prstGeom>
          <a:noFill/>
          <a:ln w="9525">
            <a:noFill/>
            <a:miter lim="800000"/>
          </a:ln>
        </p:spPr>
      </p:pic>
      <p:sp>
        <p:nvSpPr>
          <p:cNvPr id="4" name="Rectangle 31"/>
          <p:cNvSpPr>
            <a:spLocks noChangeArrowheads="1"/>
          </p:cNvSpPr>
          <p:nvPr userDrawn="1"/>
        </p:nvSpPr>
        <p:spPr bwMode="white">
          <a:xfrm>
            <a:off x="-14288" y="-14288"/>
            <a:ext cx="9158288" cy="1282701"/>
          </a:xfrm>
          <a:prstGeom prst="rect">
            <a:avLst/>
          </a:prstGeom>
          <a:solidFill>
            <a:schemeClr val="bg2"/>
          </a:solidFill>
          <a:ln w="9525" algn="ctr">
            <a:noFill/>
            <a:miter lim="800000"/>
          </a:ln>
        </p:spPr>
        <p:txBody>
          <a:bodyPr wrap="none"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lnSpc>
                <a:spcPct val="85000"/>
              </a:lnSpc>
              <a:defRPr/>
            </a:pPr>
            <a:endParaRPr lang="en-US" altLang="zh-CN">
              <a:solidFill>
                <a:schemeClr val="bg1"/>
              </a:solidFill>
              <a:ea typeface="微软雅黑" pitchFamily="34" charset="-122"/>
              <a:cs typeface="Arial" pitchFamily="34" charset="0"/>
            </a:endParaRPr>
          </a:p>
        </p:txBody>
      </p:sp>
      <p:pic>
        <p:nvPicPr>
          <p:cNvPr id="5" name="Picture 27" descr="Capgemini_chinese_png"/>
          <p:cNvPicPr>
            <a:picLocks noChangeAspect="1" noChangeArrowheads="1"/>
          </p:cNvPicPr>
          <p:nvPr userDrawn="1"/>
        </p:nvPicPr>
        <p:blipFill>
          <a:blip r:embed="rId2"/>
          <a:stretch>
            <a:fillRect/>
          </a:stretch>
        </p:blipFill>
        <p:spPr bwMode="auto">
          <a:xfrm>
            <a:off x="368300" y="419100"/>
            <a:ext cx="2247900" cy="490538"/>
          </a:xfrm>
          <a:prstGeom prst="rect">
            <a:avLst/>
          </a:prstGeom>
          <a:noFill/>
          <a:ln w="9525">
            <a:noFill/>
            <a:miter lim="800000"/>
          </a:ln>
        </p:spPr>
      </p:pic>
      <p:pic>
        <p:nvPicPr>
          <p:cNvPr id="118786" name="Picture 2"/>
          <p:cNvPicPr>
            <a:picLocks noChangeAspect="1" noChangeArrowheads="1"/>
          </p:cNvPicPr>
          <p:nvPr userDrawn="1"/>
        </p:nvPicPr>
        <p:blipFill>
          <a:blip r:embed="rId3">
            <a:extLst>
              <a:ext uri="{28A0092B-C50C-407E-A947-70E740481C1C}">
                <a14:useLocalDpi xmlns:a14="http://schemas.microsoft.com/office/drawing/2010/main" xmlns="" val="0"/>
              </a:ext>
            </a:extLst>
          </a:blip>
          <a:stretch>
            <a:fillRect/>
          </a:stretch>
        </p:blipFill>
        <p:spPr bwMode="auto">
          <a:xfrm>
            <a:off x="6577529" y="380999"/>
            <a:ext cx="2132567" cy="457201"/>
          </a:xfrm>
          <a:prstGeom prst="rect">
            <a:avLst/>
          </a:prstGeom>
          <a:noFill/>
          <a:ln w="9525">
            <a:noFill/>
            <a:miter lim="800000"/>
          </a:ln>
        </p:spPr>
      </p:pic>
      <p:pic>
        <p:nvPicPr>
          <p:cNvPr id="7" name="Freeform 30"/>
          <p:cNvPicPr>
            <a:picLocks noChangeArrowheads="1"/>
          </p:cNvPicPr>
          <p:nvPr userDrawn="1"/>
        </p:nvPicPr>
        <p:blipFill>
          <a:blip r:embed="rId4"/>
          <a:stretch>
            <a:fillRect/>
          </a:stretch>
        </p:blipFill>
        <p:spPr bwMode="white">
          <a:xfrm>
            <a:off x="-51556" y="1224868"/>
            <a:ext cx="9271756" cy="5624512"/>
          </a:xfrm>
          <a:prstGeom prst="rect">
            <a:avLst/>
          </a:prstGeom>
          <a:noFill/>
          <a:ln w="9525">
            <a:noFill/>
            <a:miter lim="800000"/>
          </a:ln>
        </p:spPr>
      </p:pic>
    </p:spTree>
  </p:cSld>
  <p:clrMapOvr>
    <a:masterClrMapping/>
  </p:clrMapOvr>
  <p:transition/>
  <p:timing/>
  <p:hf hdr="0"/>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lvl1pPr>
              <a:defRPr baseline="0">
                <a:latin typeface="微软雅黑" pitchFamily="34" charset="-122"/>
                <a:ea typeface="微软雅黑" pitchFamily="34" charset="-122"/>
              </a:defRPr>
            </a:lvl1pPr>
          </a:lstStyle>
          <a:p>
            <a:r>
              <a:rPr lang="en-US" altLang="zh-CN" smtClean="0"/>
              <a:t>Click to edit Master title style</a:t>
            </a:r>
            <a:endParaRPr lang="zh-CN" altLang="en-US"/>
          </a:p>
        </p:txBody>
      </p:sp>
      <p:sp>
        <p:nvSpPr>
          <p:cNvPr id="3" name="Content Placeholder 2"/>
          <p:cNvSpPr>
            <a:spLocks noGrp="1"/>
          </p:cNvSpPr>
          <p:nvPr>
            <p:ph idx="1"/>
          </p:nvPr>
        </p:nvSpPr>
        <p:spPr/>
        <p:txBody>
          <a:bodyPr/>
          <a:lstStyle>
            <a:lvl1pPr>
              <a:defRPr sz="1400" b="0"/>
            </a:lvl1pPr>
            <a:lvl5pPr>
              <a:defRPr sz="1200"/>
            </a:lvl5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435" y="4406929"/>
            <a:ext cx="7772400" cy="1362075"/>
          </a:xfrm>
        </p:spPr>
        <p:txBody>
          <a:bodyPr anchor="t"/>
          <a:lstStyle>
            <a:lvl1pPr algn="l">
              <a:defRPr sz="4000" b="1" cap="all"/>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722435"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ltLang="zh-CN" smtClean="0"/>
              <a:t>Click to edit Master text styles</a:t>
            </a:r>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a:xfrm>
            <a:off x="1314450" y="0"/>
            <a:ext cx="7829550" cy="1052513"/>
          </a:xfrm>
        </p:spPr>
        <p:txBody>
          <a:bodyPr/>
          <a:lstStyle/>
          <a:p>
            <a:r>
              <a:rPr lang="en-US" altLang="zh-CN" smtClean="0"/>
              <a:t>Click to edit Master title style</a:t>
            </a:r>
            <a:endParaRPr lang="zh-CN" altLang="en-US"/>
          </a:p>
        </p:txBody>
      </p:sp>
      <p:sp>
        <p:nvSpPr>
          <p:cNvPr id="3" name="Content Placeholder 2"/>
          <p:cNvSpPr>
            <a:spLocks noGrp="1"/>
          </p:cNvSpPr>
          <p:nvPr>
            <p:ph sz="half" idx="1"/>
          </p:nvPr>
        </p:nvSpPr>
        <p:spPr>
          <a:xfrm>
            <a:off x="3" y="1268413"/>
            <a:ext cx="4501662" cy="4964112"/>
          </a:xfrm>
        </p:spPr>
        <p:txBody>
          <a:bodyPr/>
          <a:lstStyle>
            <a:lvl1pPr>
              <a:defRPr sz="1200">
                <a:solidFill>
                  <a:schemeClr val="tx1"/>
                </a:solidFill>
              </a:defRPr>
            </a:lvl1pPr>
            <a:lvl2pPr>
              <a:defRPr sz="1200">
                <a:solidFill>
                  <a:schemeClr val="tx1"/>
                </a:solidFill>
              </a:defRPr>
            </a:lvl2pPr>
            <a:lvl3pPr>
              <a:defRPr sz="1200">
                <a:solidFill>
                  <a:schemeClr val="tx1"/>
                </a:solidFill>
              </a:defRPr>
            </a:lvl3pPr>
            <a:lvl4pPr>
              <a:defRPr sz="1200">
                <a:solidFill>
                  <a:schemeClr val="tx1"/>
                </a:solidFill>
              </a:defRPr>
            </a:lvl4pPr>
            <a:lvl5pPr>
              <a:defRPr sz="1200">
                <a:solidFill>
                  <a:schemeClr val="tx1"/>
                </a:solidFill>
              </a:defRPr>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Content Placeholder 3"/>
          <p:cNvSpPr>
            <a:spLocks noGrp="1"/>
          </p:cNvSpPr>
          <p:nvPr>
            <p:ph sz="half" idx="2"/>
          </p:nvPr>
        </p:nvSpPr>
        <p:spPr>
          <a:xfrm>
            <a:off x="4642338" y="1268413"/>
            <a:ext cx="4501662" cy="4964112"/>
          </a:xfrm>
        </p:spPr>
        <p:txBody>
          <a:bodyPr/>
          <a:lstStyle>
            <a:lvl1pPr>
              <a:defRPr sz="1200">
                <a:solidFill>
                  <a:schemeClr val="tx1"/>
                </a:solidFill>
              </a:defRPr>
            </a:lvl1pPr>
            <a:lvl2pPr>
              <a:defRPr sz="1200">
                <a:solidFill>
                  <a:schemeClr val="tx1"/>
                </a:solidFill>
              </a:defRPr>
            </a:lvl2pPr>
            <a:lvl3pPr>
              <a:defRPr sz="1200">
                <a:solidFill>
                  <a:schemeClr val="tx1"/>
                </a:solidFill>
              </a:defRPr>
            </a:lvl3pPr>
            <a:lvl4pPr>
              <a:defRPr sz="1200">
                <a:solidFill>
                  <a:schemeClr val="tx1"/>
                </a:solidFill>
              </a:defRPr>
            </a:lvl4pPr>
            <a:lvl5pPr>
              <a:defRPr sz="1200">
                <a:solidFill>
                  <a:schemeClr val="tx1"/>
                </a:solidFill>
              </a:defRPr>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a:xfrm>
            <a:off x="1314450" y="274638"/>
            <a:ext cx="7372350" cy="1143000"/>
          </a:xfrm>
        </p:spPr>
        <p:txBody>
          <a:bodyPr/>
          <a:lstStyle>
            <a:lvl1pPr>
              <a:defRPr/>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457200" y="1535113"/>
            <a:ext cx="4040066" cy="639762"/>
          </a:xfrm>
        </p:spPr>
        <p:txBody>
          <a:bodyPr anchor="b"/>
          <a:lstStyle>
            <a:lvl1pPr marL="0" indent="0">
              <a:buNone/>
              <a:defRPr sz="1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4" name="Content Placeholder 3"/>
          <p:cNvSpPr>
            <a:spLocks noGrp="1"/>
          </p:cNvSpPr>
          <p:nvPr>
            <p:ph sz="half" idx="2"/>
          </p:nvPr>
        </p:nvSpPr>
        <p:spPr>
          <a:xfrm>
            <a:off x="457200" y="2174875"/>
            <a:ext cx="4040066" cy="3951288"/>
          </a:xfrm>
        </p:spPr>
        <p:txBody>
          <a:bodyPr/>
          <a:lstStyle>
            <a:lvl1pPr>
              <a:defRPr sz="1200">
                <a:solidFill>
                  <a:schemeClr val="tx1"/>
                </a:solidFill>
              </a:defRPr>
            </a:lvl1pPr>
            <a:lvl2pPr>
              <a:defRPr sz="1200">
                <a:solidFill>
                  <a:schemeClr val="tx1"/>
                </a:solidFill>
              </a:defRPr>
            </a:lvl2pPr>
            <a:lvl3pPr>
              <a:defRPr sz="1200">
                <a:solidFill>
                  <a:schemeClr val="tx1"/>
                </a:solidFill>
              </a:defRPr>
            </a:lvl3pPr>
            <a:lvl4pPr>
              <a:defRPr sz="1200">
                <a:solidFill>
                  <a:schemeClr val="tx1"/>
                </a:solidFill>
              </a:defRPr>
            </a:lvl4pPr>
            <a:lvl5pPr>
              <a:defRPr sz="1200">
                <a:solidFill>
                  <a:schemeClr val="tx1"/>
                </a:solidFill>
              </a:defRPr>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Text Placeholder 4"/>
          <p:cNvSpPr>
            <a:spLocks noGrp="1"/>
          </p:cNvSpPr>
          <p:nvPr>
            <p:ph type="body" sz="quarter" idx="3"/>
          </p:nvPr>
        </p:nvSpPr>
        <p:spPr>
          <a:xfrm>
            <a:off x="4645284" y="1535113"/>
            <a:ext cx="4041531" cy="639762"/>
          </a:xfrm>
        </p:spPr>
        <p:txBody>
          <a:bodyPr anchor="b"/>
          <a:lstStyle>
            <a:lvl1pPr marL="0" indent="0">
              <a:buNone/>
              <a:defRPr sz="1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6" name="Content Placeholder 5"/>
          <p:cNvSpPr>
            <a:spLocks noGrp="1"/>
          </p:cNvSpPr>
          <p:nvPr>
            <p:ph sz="quarter" idx="4"/>
          </p:nvPr>
        </p:nvSpPr>
        <p:spPr>
          <a:xfrm>
            <a:off x="4645284" y="2174875"/>
            <a:ext cx="4041531" cy="3951288"/>
          </a:xfrm>
        </p:spPr>
        <p:txBody>
          <a:bodyPr/>
          <a:lstStyle>
            <a:lvl1pPr>
              <a:defRPr sz="1200">
                <a:solidFill>
                  <a:schemeClr val="tx1"/>
                </a:solidFill>
              </a:defRPr>
            </a:lvl1pPr>
            <a:lvl2pPr>
              <a:defRPr sz="1200">
                <a:solidFill>
                  <a:schemeClr val="tx1"/>
                </a:solidFill>
              </a:defRPr>
            </a:lvl2pPr>
            <a:lvl3pPr>
              <a:defRPr sz="1200">
                <a:solidFill>
                  <a:schemeClr val="tx1"/>
                </a:solidFill>
              </a:defRPr>
            </a:lvl3pPr>
            <a:lvl4pPr>
              <a:defRPr sz="1200">
                <a:solidFill>
                  <a:schemeClr val="tx1"/>
                </a:solidFill>
              </a:defRPr>
            </a:lvl4pPr>
            <a:lvl5pPr>
              <a:defRPr sz="1200">
                <a:solidFill>
                  <a:schemeClr val="tx1"/>
                </a:solidFill>
              </a:defRPr>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a:xfrm>
            <a:off x="1314450" y="0"/>
            <a:ext cx="7829550" cy="1052513"/>
          </a:xfrm>
        </p:spPr>
        <p:txBody>
          <a:bodyPr/>
          <a:lstStyle>
            <a:lvl1pPr marL="0" indent="0">
              <a:defRPr/>
            </a:lvl1pPr>
          </a:lstStyle>
          <a:p>
            <a:r>
              <a:rPr lang="en-US" altLang="zh-CN" smtClean="0"/>
              <a:t>Click to edit Master title style</a:t>
            </a:r>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435" cy="1162050"/>
          </a:xfrm>
        </p:spPr>
        <p:txBody>
          <a:bodyPr anchor="b"/>
          <a:lstStyle>
            <a:lvl1pPr algn="l">
              <a:defRPr sz="2000" b="1"/>
            </a:lvl1pPr>
          </a:lstStyle>
          <a:p>
            <a:r>
              <a:rPr lang="en-US" altLang="zh-CN" smtClean="0"/>
              <a:t>Click to edit Master title style</a:t>
            </a:r>
            <a:endParaRPr lang="zh-CN" altLang="en-US"/>
          </a:p>
        </p:txBody>
      </p:sp>
      <p:sp>
        <p:nvSpPr>
          <p:cNvPr id="3" name="Content Placeholder 2"/>
          <p:cNvSpPr>
            <a:spLocks noGrp="1"/>
          </p:cNvSpPr>
          <p:nvPr>
            <p:ph idx="1"/>
          </p:nvPr>
        </p:nvSpPr>
        <p:spPr>
          <a:xfrm>
            <a:off x="3575538" y="273052"/>
            <a:ext cx="5111262" cy="5853113"/>
          </a:xfrm>
        </p:spPr>
        <p:txBody>
          <a:bodyPr/>
          <a:lstStyle>
            <a:lvl1pPr>
              <a:defRPr sz="1200"/>
            </a:lvl1pPr>
            <a:lvl2pPr>
              <a:defRPr sz="1200"/>
            </a:lvl2pPr>
            <a:lvl3pPr>
              <a:defRPr sz="1200"/>
            </a:lvl3pPr>
            <a:lvl4pPr>
              <a:defRPr sz="1200"/>
            </a:lvl4pPr>
            <a:lvl5pPr>
              <a:defRPr sz="1200"/>
            </a:lvl5pPr>
            <a:lvl6pPr>
              <a:defRPr sz="2000"/>
            </a:lvl6pPr>
            <a:lvl7pPr>
              <a:defRPr sz="2000"/>
            </a:lvl7pPr>
            <a:lvl8pPr>
              <a:defRPr sz="2000"/>
            </a:lvl8pPr>
            <a:lvl9pPr>
              <a:defRPr sz="20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Text Placeholder 3"/>
          <p:cNvSpPr>
            <a:spLocks noGrp="1"/>
          </p:cNvSpPr>
          <p:nvPr>
            <p:ph type="body" sz="half" idx="2"/>
          </p:nvPr>
        </p:nvSpPr>
        <p:spPr>
          <a:xfrm>
            <a:off x="457200" y="1435102"/>
            <a:ext cx="3008435"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166" y="4800600"/>
            <a:ext cx="5486400" cy="566738"/>
          </a:xfrm>
        </p:spPr>
        <p:txBody>
          <a:bodyPr anchor="b"/>
          <a:lstStyle>
            <a:lvl1pPr algn="l">
              <a:defRPr sz="2000" b="1"/>
            </a:lvl1pPr>
          </a:lstStyle>
          <a:p>
            <a:r>
              <a:rPr lang="en-US" altLang="zh-CN" smtClean="0"/>
              <a:t>Click to edit Master title style</a:t>
            </a:r>
            <a:endParaRPr lang="zh-CN" altLang="en-US"/>
          </a:p>
        </p:txBody>
      </p:sp>
      <p:sp>
        <p:nvSpPr>
          <p:cNvPr id="3" name="Picture Placeholder 2"/>
          <p:cNvSpPr>
            <a:spLocks noGrp="1"/>
          </p:cNvSpPr>
          <p:nvPr>
            <p:ph type="pic" idx="1"/>
          </p:nvPr>
        </p:nvSpPr>
        <p:spPr>
          <a:xfrm>
            <a:off x="1792166"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Text Placeholder 3"/>
          <p:cNvSpPr>
            <a:spLocks noGrp="1"/>
          </p:cNvSpPr>
          <p:nvPr>
            <p:ph type="body" sz="half" idx="2"/>
          </p:nvPr>
        </p:nvSpPr>
        <p:spPr>
          <a:xfrm>
            <a:off x="1792166"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a:xfrm>
            <a:off x="1314450" y="0"/>
            <a:ext cx="7829550" cy="1052513"/>
          </a:xfrm>
        </p:spPr>
        <p:txBody>
          <a:bodyPr/>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858000" y="1"/>
            <a:ext cx="2286000" cy="6232525"/>
          </a:xfrm>
        </p:spPr>
        <p:txBody>
          <a:bodyPr vert="eaVert"/>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a:xfrm>
            <a:off x="0" y="1"/>
            <a:ext cx="6717323" cy="6232525"/>
          </a:xfrm>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Title, Text, and 2 Content">
    <p:spTree>
      <p:nvGrpSpPr>
        <p:cNvPr id="1" name=""/>
        <p:cNvGrpSpPr/>
        <p:nvPr/>
      </p:nvGrpSpPr>
      <p:grpSpPr>
        <a:xfrm>
          <a:off x="0" y="0"/>
          <a:ext cx="0" cy="0"/>
        </a:xfrm>
      </p:grpSpPr>
      <p:sp>
        <p:nvSpPr>
          <p:cNvPr id="6" name="Rectangle 2"/>
          <p:cNvSpPr>
            <a:spLocks noGrp="1" noChangeArrowheads="1"/>
          </p:cNvSpPr>
          <p:nvPr>
            <p:ph type="title"/>
          </p:nvPr>
        </p:nvSpPr>
        <p:spPr bwMode="black">
          <a:xfrm>
            <a:off x="1248554" y="0"/>
            <a:ext cx="7895448" cy="1188000"/>
          </a:xfrm>
          <a:prstGeom prst="rect">
            <a:avLst/>
          </a:prstGeom>
          <a:noFill/>
          <a:ln w="9525" algn="ctr">
            <a:noFill/>
            <a:miter lim="800000"/>
          </a:ln>
        </p:spPr>
        <p:txBody>
          <a:bodyPr/>
          <a:lstStyle>
            <a:lvl1pPr>
              <a:defRPr lang="en-US" baseline="0" noProof="0" smtClean="0">
                <a:latin typeface="微软雅黑" pitchFamily="34" charset="-122"/>
              </a:defRPr>
            </a:lvl1pPr>
          </a:lstStyle>
          <a:p>
            <a:pPr lvl="0"/>
            <a:r>
              <a:rPr lang="en-US" altLang="zh-CN" smtClean="0"/>
              <a:t>Click to edit Master title style</a:t>
            </a:r>
            <a:endParaRPr lang="en-US" noProof="0" smtClean="0"/>
          </a:p>
        </p:txBody>
      </p:sp>
      <p:sp>
        <p:nvSpPr>
          <p:cNvPr id="3" name="Rectangle 14"/>
          <p:cNvSpPr>
            <a:spLocks noGrp="1" noChangeArrowheads="1"/>
          </p:cNvSpPr>
          <p:nvPr>
            <p:ph type="dt" sz="half" idx="10"/>
          </p:nvPr>
        </p:nvSpPr>
        <p:spPr bwMode="auto">
          <a:xfrm>
            <a:off x="7598938" y="6719161"/>
            <a:ext cx="1309136" cy="104644"/>
          </a:xfrm>
          <a:prstGeom prst="rect">
            <a:avLst/>
          </a:prstGeom>
          <a:ln>
            <a:miter lim="800000"/>
          </a:ln>
        </p:spPr>
        <p:txBody>
          <a:bodyPr vert="horz" wrap="none" lIns="36000" tIns="0" rIns="0" bIns="0" numCol="1" anchor="ctr" anchorCtr="0" compatLnSpc="1">
            <a:prstTxWarp prst="textNoShape">
              <a:avLst/>
            </a:prstTxWarp>
            <a:spAutoFit/>
          </a:bodyPr>
          <a:lstStyle>
            <a:defPPr>
              <a:defRPr lang="en-US"/>
            </a:defPPr>
            <a:lvl1pPr algn="r" rtl="0" eaLnBrk="0" fontAlgn="auto" hangingPunct="0">
              <a:lnSpc>
                <a:spcPct val="85000"/>
              </a:lnSpc>
              <a:spcBef>
                <a:spcPct val="0"/>
              </a:spcBef>
              <a:spcAft>
                <a:spcPct val="0"/>
              </a:spcAft>
              <a:buClrTx/>
              <a:buFontTx/>
              <a:buNone/>
              <a:defRPr sz="800" b="1" kern="0">
                <a:solidFill>
                  <a:srgbClr val="000000"/>
                </a:solidFill>
                <a:latin typeface="+mn-lt"/>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defRPr/>
            </a:pPr>
            <a:r>
              <a:rPr lang="en-GB" altLang="zh-CN"/>
              <a:t>© 2011 </a:t>
            </a:r>
            <a:r>
              <a:rPr lang="en-GB"/>
              <a:t>凯捷中国 </a:t>
            </a:r>
            <a:r>
              <a:rPr lang="en-GB" altLang="zh-CN"/>
              <a:t>- </a:t>
            </a:r>
            <a:r>
              <a:rPr lang="en-GB"/>
              <a:t>版权所有</a:t>
            </a:r>
            <a:endParaRPr lang="en-US" altLang="zh-CN"/>
          </a:p>
        </p:txBody>
      </p:sp>
      <p:sp>
        <p:nvSpPr>
          <p:cNvPr id="4" name="Rectangle 15"/>
          <p:cNvSpPr>
            <a:spLocks noGrp="1" noChangeArrowheads="1"/>
          </p:cNvSpPr>
          <p:nvPr>
            <p:ph type="sldNum" sz="quarter" idx="11"/>
          </p:nvPr>
        </p:nvSpPr>
        <p:spPr bwMode="auto">
          <a:xfrm>
            <a:off x="8881787" y="6719161"/>
            <a:ext cx="197737" cy="104644"/>
          </a:xfrm>
          <a:prstGeom prst="rect">
            <a:avLst/>
          </a:prstGeom>
          <a:ln>
            <a:miter lim="800000"/>
          </a:ln>
        </p:spPr>
        <p:txBody>
          <a:bodyPr vert="horz" wrap="none" lIns="36000" tIns="0" rIns="36000" bIns="0" numCol="1" anchor="ctr" anchorCtr="0" compatLnSpc="1">
            <a:prstTxWarp prst="textNoShape">
              <a:avLst/>
            </a:prstTxWarp>
            <a:spAutoFit/>
          </a:bodyPr>
          <a:lstStyle>
            <a:defPPr>
              <a:defRPr lang="en-US"/>
            </a:defPPr>
            <a:lvl1pPr algn="r" rtl="0" eaLnBrk="0" fontAlgn="auto" hangingPunct="0">
              <a:lnSpc>
                <a:spcPct val="85000"/>
              </a:lnSpc>
              <a:spcBef>
                <a:spcPct val="0"/>
              </a:spcBef>
              <a:spcAft>
                <a:spcPct val="0"/>
              </a:spcAft>
              <a:buClrTx/>
              <a:buFontTx/>
              <a:buNone/>
              <a:defRPr sz="800" b="1" kern="0">
                <a:solidFill>
                  <a:srgbClr val="000000"/>
                </a:solidFill>
                <a:latin typeface="Arial"/>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defRPr/>
            </a:pPr>
            <a:fld id="{19A8F547-03D1-4628-B52B-48A71906BE61}" type="slidenum">
              <a:rPr lang="zh-CN" altLang="en-US"/>
              <a:pPr>
                <a:defRPr/>
              </a:pPr>
              <a:t>‹#›</a:t>
            </a:fld>
            <a:endParaRPr lang="en-US" altLang="zh-CN"/>
          </a:p>
        </p:txBody>
      </p:sp>
    </p:spTree>
    <p:extLst>
      <p:ext uri="{BB962C8B-B14F-4D97-AF65-F5344CB8AC3E}">
        <p14:creationId xmlns:p14="http://schemas.microsoft.com/office/powerpoint/2010/main" xmlns="" val="700714281"/>
      </p:ext>
    </p:extLst>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Titre seul">
    <p:spTree>
      <p:nvGrpSpPr>
        <p:cNvPr id="1" name=""/>
        <p:cNvGrpSpPr/>
        <p:nvPr/>
      </p:nvGrpSpPr>
      <p:grpSpPr>
        <a:xfrm>
          <a:off x="0" y="0"/>
          <a:ext cx="0" cy="0"/>
        </a:xfrm>
      </p:grpSpPr>
      <p:graphicFrame>
        <p:nvGraphicFramePr>
          <p:cNvPr id="3" name="Object 2" hidden="1"/>
          <p:cNvGraphicFramePr>
            <a:graphicFrameLocks noChangeAspect="1"/>
          </p:cNvGraphicFramePr>
          <p:nvPr/>
        </p:nvGraphicFramePr>
        <p:xfrm>
          <a:off x="0" y="0"/>
          <a:ext cx="146538" cy="158750"/>
        </p:xfrm>
        <a:graphic>
          <a:graphicData uri="http://schemas.openxmlformats.org/presentationml/2006/ole">
            <mc:AlternateContent>
              <mc:Choice xmlns:v="urn:schemas-microsoft-com:vml" Requires="v">
                <p:oleObj spid="_x0000_s1038" name="think-cell Slide" r:id="rId1" imgW="360" imgH="360" progId="">
                  <p:embed/>
                </p:oleObj>
              </mc:Choice>
              <mc:Fallback>
                <p:oleObj name="think-cell Slide" r:id="rId1" imgW="360" imgH="360" progId="">
                  <p:embed/>
                  <p:pic>
                    <p:nvPicPr>
                      <p:cNvPr id="0" name="OLE substitute image"/>
                      <p:cNvPicPr/>
                      <p:nvPr/>
                    </p:nvPicPr>
                    <p:blipFill>
                      <a:blip r:embed="rId2"/>
                      <a:stretch>
                        <a:fillRect/>
                      </a:stretch>
                    </p:blipFill>
                    <p:spPr>
                      <a:xfrm>
                        <a:off x="0" y="0"/>
                        <a:ext cx="146538" cy="158750"/>
                      </a:xfrm>
                      <a:prstGeom prst="rect">
                        <a:avLst/>
                      </a:prstGeom>
                      <a:noFill/>
                    </p:spPr>
                  </p:pic>
                </p:oleObj>
              </mc:Fallback>
            </mc:AlternateContent>
          </a:graphicData>
        </a:graphic>
      </p:graphicFrame>
      <p:sp>
        <p:nvSpPr>
          <p:cNvPr id="2" name="Titre 1"/>
          <p:cNvSpPr>
            <a:spLocks noGrp="1"/>
          </p:cNvSpPr>
          <p:nvPr>
            <p:ph type="title" hasCustomPrompt="1"/>
            <p:custDataLst>
              <p:tags r:id="rId3"/>
            </p:custDataLst>
          </p:nvPr>
        </p:nvSpPr>
        <p:spPr/>
        <p:txBody>
          <a:bodyPr/>
          <a:lstStyle>
            <a:lvl1pPr>
              <a:defRPr/>
            </a:lvl1pPr>
          </a:lstStyle>
          <a:p>
            <a:pPr lvl="0"/>
            <a:r>
              <a:rPr lang="en-US" noProof="0" smtClean="0"/>
              <a:t>Click to edit Master title style</a:t>
            </a:r>
          </a:p>
        </p:txBody>
      </p:sp>
      <p:sp>
        <p:nvSpPr>
          <p:cNvPr id="4" name="Date Placeholder 3"/>
          <p:cNvSpPr>
            <a:spLocks noGrp="1"/>
          </p:cNvSpPr>
          <p:nvPr>
            <p:ph type="dt" sz="half" idx="10"/>
          </p:nvPr>
        </p:nvSpPr>
        <p:spPr>
          <a:xfrm>
            <a:off x="6223229" y="6427223"/>
            <a:ext cx="2455978" cy="195814"/>
          </a:xfrm>
          <a:prstGeom prst="rect">
            <a:avLst/>
          </a:prstGeom>
        </p:spPr>
        <p:txBody>
          <a:bodyPr/>
          <a:lstStyle>
            <a:defPPr>
              <a:defRPr lang="en-US"/>
            </a:defPPr>
            <a:lvl1pPr algn="l" rtl="0" fontAlgn="base">
              <a:spcBef>
                <a:spcPct val="0"/>
              </a:spcBef>
              <a:spcAft>
                <a:spcPct val="0"/>
              </a:spcAft>
              <a:defRPr sz="1600" b="1" kern="1200">
                <a:solidFill>
                  <a:schemeClr val="accent1"/>
                </a:solidFill>
                <a:latin typeface="Arial" pitchFamily="34" charset="0"/>
                <a:ea typeface="微软雅黑" pitchFamily="34"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defTabSz="995445" eaLnBrk="0" hangingPunct="0">
              <a:lnSpc>
                <a:spcPct val="90000"/>
              </a:lnSpc>
              <a:spcBef>
                <a:spcPct val="10000"/>
              </a:spcBef>
              <a:defRPr/>
            </a:pPr>
            <a:r>
              <a:rPr lang="de-DE" smtClean="0"/>
              <a:t>Copyright © Capgemini 2012. All Rights Reserved</a:t>
            </a:r>
            <a:endParaRPr lang="de-DE"/>
          </a:p>
        </p:txBody>
      </p:sp>
      <p:sp>
        <p:nvSpPr>
          <p:cNvPr id="5" name="Slide Number Placeholder 4"/>
          <p:cNvSpPr>
            <a:spLocks noGrp="1"/>
          </p:cNvSpPr>
          <p:nvPr>
            <p:ph type="sldNum" sz="quarter" idx="11"/>
          </p:nvPr>
        </p:nvSpPr>
        <p:spPr>
          <a:xfrm>
            <a:off x="8824871" y="6653997"/>
            <a:ext cx="115416" cy="123111"/>
          </a:xfrm>
          <a:prstGeom prst="rect">
            <a:avLst/>
          </a:prstGeom>
        </p:spPr>
        <p:txBody>
          <a:bodyPr/>
          <a:lstStyle>
            <a:defPPr>
              <a:defRPr lang="en-US"/>
            </a:defPPr>
            <a:lvl1pPr algn="l" rtl="0" fontAlgn="base">
              <a:spcBef>
                <a:spcPct val="0"/>
              </a:spcBef>
              <a:spcAft>
                <a:spcPct val="0"/>
              </a:spcAft>
              <a:defRPr sz="1600" b="1" kern="1200">
                <a:solidFill>
                  <a:schemeClr val="accent1"/>
                </a:solidFill>
                <a:latin typeface="Arial" pitchFamily="34" charset="0"/>
                <a:ea typeface="微软雅黑" pitchFamily="34"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fld id="{880BADDE-CEDF-4108-ADCD-25C7E5D681A5}" type="slidenum">
              <a:rPr lang="de-DE" smtClean="0"/>
              <a:t>‹#›</a:t>
            </a:fld>
            <a:endParaRPr lang="de-DE"/>
          </a:p>
        </p:txBody>
      </p:sp>
      <p:sp>
        <p:nvSpPr>
          <p:cNvPr id="6" name="Footer Placeholder 5"/>
          <p:cNvSpPr>
            <a:spLocks noGrp="1"/>
          </p:cNvSpPr>
          <p:nvPr>
            <p:ph type="ftr" sz="quarter" idx="12"/>
          </p:nvPr>
        </p:nvSpPr>
        <p:spPr>
          <a:xfrm>
            <a:off x="6223229" y="6623402"/>
            <a:ext cx="2455978" cy="183502"/>
          </a:xfrm>
          <a:prstGeom prst="rect">
            <a:avLst/>
          </a:prstGeom>
        </p:spPr>
        <p:txBody>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r>
              <a:rPr lang="en-US" altLang="zh-CN" smtClean="0">
                <a:ea typeface="微软雅黑" pitchFamily="34" charset="-122"/>
              </a:rPr>
              <a:t>JIDD_ITSP_</a:t>
            </a:r>
            <a:r>
              <a:rPr lang="zh-CN" altLang="en-US" smtClean="0">
                <a:ea typeface="微软雅黑" pitchFamily="34" charset="-122"/>
              </a:rPr>
              <a:t>实施策略与周边系统评估</a:t>
            </a:r>
            <a:r>
              <a:rPr lang="en-US" altLang="zh-CN" smtClean="0">
                <a:ea typeface="微软雅黑" pitchFamily="34" charset="-122"/>
              </a:rPr>
              <a:t>-V8.00-20130409.pptx</a:t>
            </a:r>
            <a:endParaRPr lang="de-DE">
              <a:ea typeface="微软雅黑" pitchFamily="34" charset="-122"/>
            </a:endParaRPr>
          </a:p>
        </p:txBody>
      </p:sp>
    </p:spTree>
    <p:extLst>
      <p:ext uri="{BB962C8B-B14F-4D97-AF65-F5344CB8AC3E}">
        <p14:creationId xmlns="" xmlns:p14="http://schemas.microsoft.com/office/powerpoint/2010/main" val="1502531977"/>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slideLayout" Target="../slideLayouts/slideLayout24.xml" /><Relationship Id="rId14" Type="http://schemas.openxmlformats.org/officeDocument/2006/relationships/image" Target="../media/image6.png" /><Relationship Id="rId15" Type="http://schemas.openxmlformats.org/officeDocument/2006/relationships/image" Target="../media/image7.png" /><Relationship Id="rId16" Type="http://schemas.openxmlformats.org/officeDocument/2006/relationships/image" Target="../media/image8.jpeg" /><Relationship Id="rId17"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Pr>
        <a:solidFill>
          <a:schemeClr val="bg2"/>
        </a:solidFill>
        <a:effectLst/>
      </p:bgPr>
    </p:bg>
    <p:spTree>
      <p:nvGrpSpPr>
        <p:cNvPr id="1" name=""/>
        <p:cNvGrpSpPr/>
        <p:nvPr/>
      </p:nvGrpSpPr>
      <p:grpSpPr>
        <a:xfrm>
          <a:off x="0" y="0"/>
          <a:ext cx="0" cy="0"/>
        </a:xfrm>
      </p:grpSpPr>
      <p:sp>
        <p:nvSpPr>
          <p:cNvPr id="1026" name="Rectangle 24"/>
          <p:cNvSpPr>
            <a:spLocks noChangeArrowheads="1"/>
          </p:cNvSpPr>
          <p:nvPr/>
        </p:nvSpPr>
        <p:spPr bwMode="white">
          <a:xfrm>
            <a:off x="0" y="6278563"/>
            <a:ext cx="9144000" cy="579437"/>
          </a:xfrm>
          <a:prstGeom prst="rect">
            <a:avLst/>
          </a:prstGeom>
          <a:solidFill>
            <a:schemeClr val="bg2"/>
          </a:solidFill>
          <a:ln w="9525" algn="ctr">
            <a:noFill/>
            <a:miter lim="800000"/>
          </a:ln>
        </p:spPr>
        <p:txBody>
          <a:bodyPr wrap="none"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lnSpc>
                <a:spcPct val="85000"/>
              </a:lnSpc>
              <a:defRPr/>
            </a:pPr>
            <a:endParaRPr lang="en-US" altLang="zh-CN">
              <a:solidFill>
                <a:schemeClr val="bg1"/>
              </a:solidFill>
              <a:ea typeface="微软雅黑" pitchFamily="34" charset="-122"/>
              <a:cs typeface="Arial" pitchFamily="34" charset="0"/>
            </a:endParaRPr>
          </a:p>
        </p:txBody>
      </p:sp>
      <p:sp>
        <p:nvSpPr>
          <p:cNvPr id="7171" name="Rectangle 3"/>
          <p:cNvSpPr>
            <a:spLocks noGrp="1" noChangeArrowheads="1"/>
          </p:cNvSpPr>
          <p:nvPr>
            <p:ph type="body" idx="1"/>
          </p:nvPr>
        </p:nvSpPr>
        <p:spPr bwMode="auto">
          <a:xfrm>
            <a:off x="0" y="1268413"/>
            <a:ext cx="9144000" cy="4964112"/>
          </a:xfrm>
          <a:prstGeom prst="rect">
            <a:avLst/>
          </a:prstGeom>
          <a:noFill/>
          <a:ln w="9525">
            <a:noFill/>
            <a:miter lim="800000"/>
          </a:ln>
        </p:spPr>
        <p:txBody>
          <a:bodyPr vert="horz" wrap="square" lIns="612000" tIns="45720" rIns="91440" bIns="45720" numCol="1" anchor="t" anchorCtr="0" compatLnSpc="1">
            <a:prstTxWarp prst="textNoShape">
              <a:avLst/>
            </a:prstTxWarp>
          </a:bodyPr>
          <a:lstStyle/>
          <a:p>
            <a:pPr lvl="0"/>
            <a:r>
              <a:rPr lang="fr-FR" altLang="zh-CN" smtClean="0"/>
              <a:t>Cliquez pour modifier les styles du texte du masque</a:t>
            </a:r>
          </a:p>
          <a:p>
            <a:pPr lvl="1"/>
            <a:r>
              <a:rPr lang="fr-FR" altLang="zh-CN" smtClean="0"/>
              <a:t>Deuxième niveau</a:t>
            </a:r>
          </a:p>
          <a:p>
            <a:pPr lvl="2"/>
            <a:r>
              <a:rPr lang="fr-FR" altLang="zh-CN" smtClean="0"/>
              <a:t>Troisième niveau</a:t>
            </a:r>
          </a:p>
        </p:txBody>
      </p:sp>
      <p:grpSp>
        <p:nvGrpSpPr>
          <p:cNvPr id="7172" name="Groupe 14"/>
          <p:cNvGrpSpPr/>
          <p:nvPr/>
        </p:nvGrpSpPr>
        <p:grpSpPr>
          <a:xfrm>
            <a:off x="0" y="0"/>
            <a:ext cx="9144000" cy="6318250"/>
            <a:chExt cx="9958388" cy="6318251"/>
          </a:xfrm>
        </p:grpSpPr>
        <p:sp>
          <p:nvSpPr>
            <p:cNvPr id="1057" name="Freeform 33"/>
            <p:cNvSpPr/>
            <p:nvPr userDrawn="1"/>
          </p:nvSpPr>
          <p:spPr bwMode="auto">
            <a:xfrm>
              <a:off x="0" y="0"/>
              <a:ext cx="3457575" cy="1235075"/>
            </a:xfrm>
            <a:custGeom>
              <a:cxnLst>
                <a:cxn ang="0">
                  <a:pos x="0" y="0"/>
                </a:cxn>
                <a:cxn ang="0">
                  <a:pos x="1" y="405"/>
                </a:cxn>
                <a:cxn ang="0">
                  <a:pos x="1048" y="0"/>
                </a:cxn>
                <a:cxn ang="0">
                  <a:pos x="0" y="0"/>
                </a:cxn>
              </a:cxnLst>
              <a:rect l="0" t="0" r="r" b="b"/>
              <a:pathLst>
                <a:path w="1048" h="405">
                  <a:moveTo>
                    <a:pt x="0" y="0"/>
                  </a:moveTo>
                  <a:cubicBezTo>
                    <a:pt x="1" y="405"/>
                    <a:pt x="1" y="405"/>
                    <a:pt x="1" y="405"/>
                  </a:cubicBezTo>
                  <a:cubicBezTo>
                    <a:pt x="32" y="191"/>
                    <a:pt x="804" y="1"/>
                    <a:pt x="1048" y="0"/>
                  </a:cubicBezTo>
                  <a:lnTo>
                    <a:pt x="0" y="0"/>
                  </a:lnTo>
                  <a:close/>
                </a:path>
              </a:pathLst>
            </a:custGeom>
            <a:gradFill rotWithShape="1">
              <a:gsLst>
                <a:gs pos="0">
                  <a:schemeClr val="tx2"/>
                </a:gs>
                <a:gs pos="100000">
                  <a:schemeClr val="tx2">
                    <a:gamma/>
                    <a:tint val="31765"/>
                    <a:invGamma/>
                  </a:schemeClr>
                </a:gs>
              </a:gsLst>
              <a:path path="rect">
                <a:fillToRect r="100000" b="100000"/>
              </a:path>
            </a:gradFill>
            <a:ln w="9525">
              <a:noFill/>
              <a:rou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lnSpc>
                  <a:spcPct val="85000"/>
                </a:lnSpc>
                <a:defRPr/>
              </a:pPr>
              <a:endParaRPr lang="en-US" altLang="zh-CN">
                <a:solidFill>
                  <a:schemeClr val="bg1"/>
                </a:solidFill>
                <a:latin typeface="方正准圆简体"/>
                <a:ea typeface="微软雅黑" pitchFamily="34" charset="-122"/>
                <a:cs typeface="Times New Roman" pitchFamily="18" charset="0"/>
              </a:endParaRPr>
            </a:p>
          </p:txBody>
        </p:sp>
        <p:sp>
          <p:nvSpPr>
            <p:cNvPr id="1050" name="Rectangle 26"/>
            <p:cNvSpPr>
              <a:spLocks noChangeArrowheads="1"/>
            </p:cNvSpPr>
            <p:nvPr userDrawn="1"/>
          </p:nvSpPr>
          <p:spPr bwMode="auto">
            <a:xfrm>
              <a:off x="15561" y="6300789"/>
              <a:ext cx="9942827" cy="17462"/>
            </a:xfrm>
            <a:prstGeom prst="rect">
              <a:avLst/>
            </a:prstGeom>
            <a:gradFill rotWithShape="1">
              <a:gsLst>
                <a:gs pos="0">
                  <a:schemeClr val="tx2">
                    <a:gamma/>
                    <a:tint val="22353"/>
                    <a:invGamma/>
                  </a:schemeClr>
                </a:gs>
                <a:gs pos="100000">
                  <a:schemeClr val="tx2"/>
                </a:gs>
              </a:gsLst>
              <a:lin ang="0" scaled="1"/>
            </a:gradFill>
            <a:ln w="9525" algn="ctr">
              <a:noFill/>
              <a:miter lim="800000"/>
            </a:ln>
            <a:effectLst/>
          </p:spPr>
          <p:txBody>
            <a:bodyPr wrap="none"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lnSpc>
                  <a:spcPct val="85000"/>
                </a:lnSpc>
                <a:defRPr/>
              </a:pPr>
              <a:endParaRPr lang="en-US" altLang="zh-CN">
                <a:solidFill>
                  <a:schemeClr val="bg1"/>
                </a:solidFill>
                <a:latin typeface="方正准圆简体"/>
                <a:ea typeface="微软雅黑" pitchFamily="34" charset="-122"/>
                <a:cs typeface="Times New Roman" pitchFamily="18" charset="0"/>
              </a:endParaRPr>
            </a:p>
          </p:txBody>
        </p:sp>
        <p:pic>
          <p:nvPicPr>
            <p:cNvPr id="7182" name="Picture 36" descr="CBE_Label_RGB"/>
            <p:cNvPicPr>
              <a:picLocks noChangeAspect="1" noChangeArrowheads="1"/>
            </p:cNvPicPr>
            <p:nvPr userDrawn="1"/>
          </p:nvPicPr>
          <p:blipFill>
            <a:blip r:embed="rId14"/>
            <a:stretch>
              <a:fillRect/>
            </a:stretch>
          </p:blipFill>
          <p:spPr bwMode="auto">
            <a:xfrm>
              <a:off x="107950" y="134938"/>
              <a:ext cx="517525" cy="520700"/>
            </a:xfrm>
            <a:prstGeom prst="rect">
              <a:avLst/>
            </a:prstGeom>
            <a:noFill/>
            <a:ln w="9525">
              <a:noFill/>
              <a:miter lim="800000"/>
            </a:ln>
          </p:spPr>
        </p:pic>
      </p:grpSp>
      <p:pic>
        <p:nvPicPr>
          <p:cNvPr id="7173" name="Picture 16" descr="Capgemini_chinese_png"/>
          <p:cNvPicPr>
            <a:picLocks noChangeAspect="1" noChangeArrowheads="1"/>
          </p:cNvPicPr>
          <p:nvPr/>
        </p:nvPicPr>
        <p:blipFill>
          <a:blip r:embed="rId15"/>
          <a:stretch>
            <a:fillRect/>
          </a:stretch>
        </p:blipFill>
        <p:spPr bwMode="auto">
          <a:xfrm>
            <a:off x="122238" y="6461125"/>
            <a:ext cx="1192212" cy="260350"/>
          </a:xfrm>
          <a:prstGeom prst="rect">
            <a:avLst/>
          </a:prstGeom>
          <a:noFill/>
          <a:ln w="9525">
            <a:noFill/>
            <a:miter lim="800000"/>
          </a:ln>
        </p:spPr>
      </p:pic>
      <p:sp>
        <p:nvSpPr>
          <p:cNvPr id="1030" name="Line 42"/>
          <p:cNvSpPr>
            <a:spLocks noChangeShapeType="1"/>
          </p:cNvSpPr>
          <p:nvPr/>
        </p:nvSpPr>
        <p:spPr bwMode="auto">
          <a:xfrm flipH="1">
            <a:off x="1404938" y="6475413"/>
            <a:ext cx="0" cy="244475"/>
          </a:xfrm>
          <a:prstGeom prst="line">
            <a:avLst/>
          </a:prstGeom>
          <a:noFill/>
          <a:ln w="9525">
            <a:solidFill>
              <a:schemeClr val="tx1"/>
            </a:solidFill>
            <a:round/>
          </a:ln>
        </p:spPr>
        <p:txBody>
          <a:bodyPr lIns="36000" tIns="36000" rIns="36000" bIns="3600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defRPr/>
            </a:pPr>
            <a:endParaRPr lang="zh-CN" altLang="en-US">
              <a:ea typeface="微软雅黑" pitchFamily="34" charset="-122"/>
            </a:endParaRPr>
          </a:p>
        </p:txBody>
      </p:sp>
      <p:sp>
        <p:nvSpPr>
          <p:cNvPr id="7175" name="Rectangle 2"/>
          <p:cNvSpPr>
            <a:spLocks noGrp="1" noChangeArrowheads="1"/>
          </p:cNvSpPr>
          <p:nvPr>
            <p:ph type="title"/>
          </p:nvPr>
        </p:nvSpPr>
        <p:spPr bwMode="black">
          <a:xfrm>
            <a:off x="1314450" y="0"/>
            <a:ext cx="7829550" cy="1052513"/>
          </a:xfrm>
          <a:prstGeom prst="rect">
            <a:avLst/>
          </a:prstGeom>
          <a:noFill/>
          <a:ln w="9525" algn="ctr">
            <a:noFill/>
            <a:miter lim="800000"/>
          </a:ln>
        </p:spPr>
        <p:txBody>
          <a:bodyPr vert="horz" wrap="square" lIns="72000" tIns="252000" rIns="72000" bIns="36000" numCol="1" anchor="ctr" anchorCtr="0" compatLnSpc="1">
            <a:prstTxWarp prst="textNoShape">
              <a:avLst/>
            </a:prstTxWarp>
          </a:bodyPr>
          <a:lstStyle/>
          <a:p>
            <a:pPr lvl="0"/>
            <a:r>
              <a:rPr lang="fr-FR" altLang="zh-CN" smtClean="0"/>
              <a:t>Cliquez pour modifier le style du titre</a:t>
            </a:r>
          </a:p>
        </p:txBody>
      </p:sp>
      <p:sp>
        <p:nvSpPr>
          <p:cNvPr id="294928" name="Text Box 16"/>
          <p:cNvSpPr txBox="1">
            <a:spLocks noChangeArrowheads="1"/>
          </p:cNvSpPr>
          <p:nvPr/>
        </p:nvSpPr>
        <p:spPr bwMode="black">
          <a:xfrm>
            <a:off x="6600825" y="6559550"/>
            <a:ext cx="2459038" cy="334313"/>
          </a:xfrm>
          <a:prstGeom prst="rect">
            <a:avLst/>
          </a:prstGeom>
          <a:noFill/>
          <a:ln w="9525" algn="ctr">
            <a:noFill/>
            <a:miter lim="800000"/>
          </a:ln>
          <a:effectLst>
            <a:prstShdw prst="shdw17" dist="17961" dir="2700000">
              <a:schemeClr val="tx2">
                <a:gamma/>
                <a:shade val="60000"/>
                <a:invGamma/>
              </a:schemeClr>
            </a:prstShdw>
          </a:effectLst>
        </p:spPr>
        <p:txBody>
          <a:bodyPr lIns="72000" tIns="36000" rIns="72000" bIns="3600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r" eaLnBrk="0" hangingPunct="0">
              <a:lnSpc>
                <a:spcPct val="85000"/>
              </a:lnSpc>
              <a:defRPr/>
            </a:pPr>
            <a:r>
              <a:rPr lang="en-US" altLang="zh-CN" sz="1000" b="0">
                <a:solidFill>
                  <a:srgbClr val="000000"/>
                </a:solidFill>
                <a:ea typeface="微软雅黑" pitchFamily="34" charset="-122"/>
                <a:cs typeface="Times New Roman" pitchFamily="18" charset="0"/>
              </a:rPr>
              <a:t>© </a:t>
            </a:r>
            <a:r>
              <a:rPr lang="en-US" altLang="zh-CN" sz="1000" b="0" smtClean="0">
                <a:solidFill>
                  <a:srgbClr val="000000"/>
                </a:solidFill>
                <a:ea typeface="微软雅黑" pitchFamily="34" charset="-122"/>
                <a:cs typeface="Times New Roman" pitchFamily="18" charset="0"/>
              </a:rPr>
              <a:t>2013 Capgemini</a:t>
            </a:r>
            <a:r>
              <a:rPr lang="en-US" altLang="zh-CN" sz="1000" b="0">
                <a:solidFill>
                  <a:srgbClr val="000000"/>
                </a:solidFill>
                <a:ea typeface="微软雅黑" pitchFamily="34" charset="-122"/>
                <a:cs typeface="Times New Roman" pitchFamily="18" charset="0"/>
              </a:rPr>
              <a:t>. </a:t>
            </a:r>
            <a:r>
              <a:rPr lang="en-US" altLang="zh-CN" sz="1000" b="0" smtClean="0">
                <a:solidFill>
                  <a:srgbClr val="000000"/>
                </a:solidFill>
                <a:ea typeface="微软雅黑" pitchFamily="34" charset="-122"/>
                <a:cs typeface="Times New Roman" pitchFamily="18" charset="0"/>
              </a:rPr>
              <a:t>All </a:t>
            </a:r>
            <a:r>
              <a:rPr lang="en-US" altLang="zh-CN" sz="1000" b="0">
                <a:solidFill>
                  <a:srgbClr val="000000"/>
                </a:solidFill>
                <a:ea typeface="微软雅黑" pitchFamily="34" charset="-122"/>
                <a:cs typeface="Times New Roman" pitchFamily="18" charset="0"/>
              </a:rPr>
              <a:t>rights reserved  </a:t>
            </a:r>
            <a:fld id="{B53F0B6A-F96A-4D0A-90B2-AE232761A17A}" type="slidenum">
              <a:rPr lang="en-US" altLang="zh-CN" sz="1000">
                <a:ea typeface="微软雅黑" pitchFamily="34" charset="-122"/>
                <a:cs typeface="Times New Roman" pitchFamily="18" charset="0"/>
              </a:rPr>
              <a:pPr algn="r" eaLnBrk="0" hangingPunct="0">
                <a:lnSpc>
                  <a:spcPct val="85000"/>
                </a:lnSpc>
                <a:defRPr/>
              </a:pPr>
              <a:t>‹#›</a:t>
            </a:fld>
            <a:endParaRPr lang="en-US" altLang="zh-CN" sz="1000">
              <a:ea typeface="微软雅黑" pitchFamily="34" charset="-122"/>
              <a:cs typeface="Times New Roman" pitchFamily="18" charset="0"/>
            </a:endParaRPr>
          </a:p>
        </p:txBody>
      </p:sp>
      <p:pic>
        <p:nvPicPr>
          <p:cNvPr id="13" name="Picture 2"/>
          <p:cNvPicPr>
            <a:picLocks noChangeAspect="1" noChangeArrowheads="1"/>
          </p:cNvPicPr>
          <p:nvPr/>
        </p:nvPicPr>
        <p:blipFill>
          <a:blip r:embed="rId16">
            <a:extLst>
              <a:ext uri="{28A0092B-C50C-407E-A947-70E740481C1C}">
                <a14:useLocalDpi xmlns:a14="http://schemas.microsoft.com/office/drawing/2010/main" xmlns="" val="0"/>
              </a:ext>
            </a:extLst>
          </a:blip>
          <a:stretch>
            <a:fillRect/>
          </a:stretch>
        </p:blipFill>
        <p:spPr bwMode="auto">
          <a:xfrm>
            <a:off x="1524001" y="6475233"/>
            <a:ext cx="1295399" cy="277720"/>
          </a:xfrm>
          <a:prstGeom prst="rect">
            <a:avLst/>
          </a:prstGeom>
          <a:noFill/>
          <a:ln w="9525">
            <a:noFill/>
            <a:miter lim="800000"/>
          </a:ln>
        </p:spPr>
      </p:pic>
    </p:spTree>
  </p:cSld>
  <p:clrMap bg1="lt1" tx1="dk1" bg2="lt2" tx2="dk2" accent1="accent1" accent2="accent2" accent3="accent3" accent4="accent4" accent5="accent5" accent6="accent6" hlink="hlink" folHlink="folHlink"/>
  <p:sldLayoutIdLst>
    <p:sldLayoutId id="2147483660" r:id="rId1"/>
    <p:sldLayoutId id="2147484097" r:id="rId2"/>
    <p:sldLayoutId id="2147484098" r:id="rId3"/>
    <p:sldLayoutId id="2147484099" r:id="rId4"/>
    <p:sldLayoutId id="2147484100" r:id="rId5"/>
    <p:sldLayoutId id="2147484101" r:id="rId6"/>
    <p:sldLayoutId id="2147484102" r:id="rId7"/>
    <p:sldLayoutId id="2147484103" r:id="rId8"/>
    <p:sldLayoutId id="2147484104" r:id="rId9"/>
    <p:sldLayoutId id="2147484105" r:id="rId10"/>
    <p:sldLayoutId id="2147484106" r:id="rId11"/>
    <p:sldLayoutId id="2147484107" r:id="rId12"/>
    <p:sldLayoutId id="2147484108" r:id="rId13"/>
  </p:sldLayoutIdLst>
  <p:transition/>
  <p:timing/>
  <p:hf hdr="0"/>
  <p:txStyles>
    <p:titleStyle>
      <a:lvl1pPr algn="l" rtl="0" eaLnBrk="0" fontAlgn="base" hangingPunct="0">
        <a:spcBef>
          <a:spcPct val="0"/>
        </a:spcBef>
        <a:spcAft>
          <a:spcPct val="0"/>
        </a:spcAft>
        <a:defRPr sz="2000" b="1">
          <a:solidFill>
            <a:schemeClr val="tx2"/>
          </a:solidFill>
          <a:latin typeface="Arial" pitchFamily="34" charset="0"/>
          <a:ea typeface="微软雅黑" pitchFamily="34" charset="-122"/>
          <a:cs typeface="+mj-cs"/>
        </a:defRPr>
      </a:lvl1pPr>
      <a:lvl2pPr algn="l" rtl="0" eaLnBrk="0" fontAlgn="base" hangingPunct="0">
        <a:spcBef>
          <a:spcPct val="0"/>
        </a:spcBef>
        <a:spcAft>
          <a:spcPct val="0"/>
        </a:spcAft>
        <a:defRPr sz="2000" b="1">
          <a:solidFill>
            <a:schemeClr val="tx2"/>
          </a:solidFill>
          <a:latin typeface="Arial" pitchFamily="34" charset="0"/>
          <a:ea typeface="微软雅黑" pitchFamily="34" charset="-122"/>
          <a:cs typeface="Arial" pitchFamily="34" charset="0"/>
        </a:defRPr>
      </a:lvl2pPr>
      <a:lvl3pPr algn="l" rtl="0" eaLnBrk="0" fontAlgn="base" hangingPunct="0">
        <a:spcBef>
          <a:spcPct val="0"/>
        </a:spcBef>
        <a:spcAft>
          <a:spcPct val="0"/>
        </a:spcAft>
        <a:defRPr sz="2000" b="1">
          <a:solidFill>
            <a:schemeClr val="tx2"/>
          </a:solidFill>
          <a:latin typeface="Arial" pitchFamily="34" charset="0"/>
          <a:ea typeface="微软雅黑" pitchFamily="34" charset="-122"/>
          <a:cs typeface="Arial" pitchFamily="34" charset="0"/>
        </a:defRPr>
      </a:lvl3pPr>
      <a:lvl4pPr algn="l" rtl="0" eaLnBrk="0" fontAlgn="base" hangingPunct="0">
        <a:spcBef>
          <a:spcPct val="0"/>
        </a:spcBef>
        <a:spcAft>
          <a:spcPct val="0"/>
        </a:spcAft>
        <a:defRPr sz="2000" b="1">
          <a:solidFill>
            <a:schemeClr val="tx2"/>
          </a:solidFill>
          <a:latin typeface="Arial" pitchFamily="34" charset="0"/>
          <a:ea typeface="微软雅黑" pitchFamily="34" charset="-122"/>
          <a:cs typeface="Arial" pitchFamily="34" charset="0"/>
        </a:defRPr>
      </a:lvl4pPr>
      <a:lvl5pPr algn="l" rtl="0" eaLnBrk="0" fontAlgn="base" hangingPunct="0">
        <a:spcBef>
          <a:spcPct val="0"/>
        </a:spcBef>
        <a:spcAft>
          <a:spcPct val="0"/>
        </a:spcAft>
        <a:defRPr sz="2000" b="1">
          <a:solidFill>
            <a:schemeClr val="tx2"/>
          </a:solidFill>
          <a:latin typeface="Arial" pitchFamily="34" charset="0"/>
          <a:ea typeface="微软雅黑" pitchFamily="34" charset="-122"/>
          <a:cs typeface="Arial" pitchFamily="34" charset="0"/>
        </a:defRPr>
      </a:lvl5pPr>
      <a:lvl6pPr marL="1708150" algn="l" rtl="0" fontAlgn="base">
        <a:spcBef>
          <a:spcPct val="0"/>
        </a:spcBef>
        <a:spcAft>
          <a:spcPct val="0"/>
        </a:spcAft>
        <a:defRPr sz="2000" b="1">
          <a:solidFill>
            <a:schemeClr val="tx2"/>
          </a:solidFill>
          <a:latin typeface="方正准圆简体" pitchFamily="65" charset="-122"/>
          <a:ea typeface="方正准圆简体" pitchFamily="65" charset="-122"/>
          <a:cs typeface="Arial" pitchFamily="34" charset="0"/>
        </a:defRPr>
      </a:lvl6pPr>
      <a:lvl7pPr marL="2165350" algn="l" rtl="0" fontAlgn="base">
        <a:spcBef>
          <a:spcPct val="0"/>
        </a:spcBef>
        <a:spcAft>
          <a:spcPct val="0"/>
        </a:spcAft>
        <a:defRPr sz="2000" b="1">
          <a:solidFill>
            <a:schemeClr val="tx2"/>
          </a:solidFill>
          <a:latin typeface="方正准圆简体" pitchFamily="65" charset="-122"/>
          <a:ea typeface="方正准圆简体" pitchFamily="65" charset="-122"/>
          <a:cs typeface="Arial" pitchFamily="34" charset="0"/>
        </a:defRPr>
      </a:lvl7pPr>
      <a:lvl8pPr marL="2622550" algn="l" rtl="0" fontAlgn="base">
        <a:spcBef>
          <a:spcPct val="0"/>
        </a:spcBef>
        <a:spcAft>
          <a:spcPct val="0"/>
        </a:spcAft>
        <a:defRPr sz="2000" b="1">
          <a:solidFill>
            <a:schemeClr val="tx2"/>
          </a:solidFill>
          <a:latin typeface="方正准圆简体" pitchFamily="65" charset="-122"/>
          <a:ea typeface="方正准圆简体" pitchFamily="65" charset="-122"/>
          <a:cs typeface="Arial" pitchFamily="34" charset="0"/>
        </a:defRPr>
      </a:lvl8pPr>
      <a:lvl9pPr marL="3079750" algn="l" rtl="0" fontAlgn="base">
        <a:spcBef>
          <a:spcPct val="0"/>
        </a:spcBef>
        <a:spcAft>
          <a:spcPct val="0"/>
        </a:spcAft>
        <a:defRPr sz="2000" b="1">
          <a:solidFill>
            <a:schemeClr val="tx2"/>
          </a:solidFill>
          <a:latin typeface="方正准圆简体" pitchFamily="65" charset="-122"/>
          <a:ea typeface="方正准圆简体" pitchFamily="65" charset="-122"/>
          <a:cs typeface="Arial" pitchFamily="34" charset="0"/>
        </a:defRPr>
      </a:lvl9pPr>
    </p:titleStyle>
    <p:bodyStyle>
      <a:lvl1pPr marL="273050" indent="-273050" algn="l" defTabSz="714375" rtl="0" eaLnBrk="0" fontAlgn="base" hangingPunct="0">
        <a:spcBef>
          <a:spcPct val="20000"/>
        </a:spcBef>
        <a:spcAft>
          <a:spcPct val="0"/>
        </a:spcAft>
        <a:buClr>
          <a:schemeClr val="tx2"/>
        </a:buClr>
        <a:buFont typeface="Wingdings" pitchFamily="2" charset="2"/>
        <a:buChar char="§"/>
        <a:defRPr sz="1400">
          <a:solidFill>
            <a:schemeClr val="tx1"/>
          </a:solidFill>
          <a:latin typeface="Arial" pitchFamily="34" charset="0"/>
          <a:ea typeface="微软雅黑" pitchFamily="34" charset="-122"/>
          <a:cs typeface="+mn-cs"/>
        </a:defRPr>
      </a:lvl1pPr>
      <a:lvl2pPr marL="738188" indent="-285750" algn="l" defTabSz="714375" rtl="0" eaLnBrk="0" fontAlgn="base" hangingPunct="0">
        <a:spcBef>
          <a:spcPct val="20000"/>
        </a:spcBef>
        <a:spcAft>
          <a:spcPct val="0"/>
        </a:spcAft>
        <a:buClr>
          <a:schemeClr val="accent1"/>
        </a:buClr>
        <a:buFont typeface="Arial" pitchFamily="34" charset="0"/>
        <a:buChar char="–"/>
        <a:defRPr sz="1400">
          <a:solidFill>
            <a:schemeClr val="tx1"/>
          </a:solidFill>
          <a:latin typeface="Arial" pitchFamily="34" charset="0"/>
          <a:ea typeface="微软雅黑" pitchFamily="34" charset="-122"/>
          <a:cs typeface="+mn-cs"/>
        </a:defRPr>
      </a:lvl2pPr>
      <a:lvl3pPr marL="1146175" indent="-228600" algn="l" defTabSz="714375" rtl="0" eaLnBrk="0" fontAlgn="base" hangingPunct="0">
        <a:spcBef>
          <a:spcPct val="20000"/>
        </a:spcBef>
        <a:spcAft>
          <a:spcPct val="0"/>
        </a:spcAft>
        <a:buClr>
          <a:schemeClr val="hlink"/>
        </a:buClr>
        <a:buChar char="•"/>
        <a:defRPr sz="1200">
          <a:solidFill>
            <a:schemeClr val="tx1"/>
          </a:solidFill>
          <a:latin typeface="Arial" pitchFamily="34" charset="0"/>
          <a:ea typeface="微软雅黑" pitchFamily="34" charset="-122"/>
          <a:cs typeface="+mn-cs"/>
        </a:defRPr>
      </a:lvl3pPr>
      <a:lvl4pPr marL="1554163" indent="-228600" algn="l" defTabSz="714375" rtl="0" eaLnBrk="0" fontAlgn="base" hangingPunct="0">
        <a:spcBef>
          <a:spcPct val="20000"/>
        </a:spcBef>
        <a:spcAft>
          <a:spcPct val="0"/>
        </a:spcAft>
        <a:buClr>
          <a:schemeClr val="hlink"/>
        </a:buClr>
        <a:buFont typeface="Wingdings" pitchFamily="2" charset="2"/>
        <a:buChar char="Ø"/>
        <a:defRPr sz="2000">
          <a:solidFill>
            <a:schemeClr val="bg2"/>
          </a:solidFill>
          <a:latin typeface="Arial" pitchFamily="34" charset="0"/>
          <a:ea typeface="微软雅黑" pitchFamily="34" charset="-122"/>
          <a:cs typeface="+mn-cs"/>
        </a:defRPr>
      </a:lvl4pPr>
      <a:lvl5pPr marL="2230438" indent="-228600" algn="l" defTabSz="714375" rtl="0" eaLnBrk="0" fontAlgn="base" hangingPunct="0">
        <a:spcBef>
          <a:spcPct val="20000"/>
        </a:spcBef>
        <a:spcAft>
          <a:spcPct val="0"/>
        </a:spcAft>
        <a:buChar char="»"/>
        <a:defRPr sz="2000">
          <a:solidFill>
            <a:schemeClr val="tx1"/>
          </a:solidFill>
          <a:latin typeface="Arial" pitchFamily="34" charset="0"/>
          <a:ea typeface="微软雅黑" pitchFamily="34" charset="-122"/>
          <a:cs typeface="+mn-cs"/>
        </a:defRPr>
      </a:lvl5pPr>
      <a:lvl6pPr marL="2687638" indent="-228600" algn="l" defTabSz="714375" rtl="0" fontAlgn="base">
        <a:spcBef>
          <a:spcPct val="20000"/>
        </a:spcBef>
        <a:spcAft>
          <a:spcPct val="0"/>
        </a:spcAft>
        <a:buChar char="»"/>
        <a:defRPr sz="2000">
          <a:solidFill>
            <a:schemeClr val="tx1"/>
          </a:solidFill>
          <a:latin typeface="Arial" pitchFamily="34" charset="0"/>
          <a:ea typeface="+mn-ea"/>
          <a:cs typeface="+mn-cs"/>
        </a:defRPr>
      </a:lvl6pPr>
      <a:lvl7pPr marL="3144838" indent="-228600" algn="l" defTabSz="714375" rtl="0" fontAlgn="base">
        <a:spcBef>
          <a:spcPct val="20000"/>
        </a:spcBef>
        <a:spcAft>
          <a:spcPct val="0"/>
        </a:spcAft>
        <a:buChar char="»"/>
        <a:defRPr sz="2000">
          <a:solidFill>
            <a:schemeClr val="tx1"/>
          </a:solidFill>
          <a:latin typeface="Arial" pitchFamily="34" charset="0"/>
          <a:ea typeface="+mn-ea"/>
          <a:cs typeface="+mn-cs"/>
        </a:defRPr>
      </a:lvl7pPr>
      <a:lvl8pPr marL="3602038" indent="-228600" algn="l" defTabSz="714375" rtl="0" fontAlgn="base">
        <a:spcBef>
          <a:spcPct val="20000"/>
        </a:spcBef>
        <a:spcAft>
          <a:spcPct val="0"/>
        </a:spcAft>
        <a:buChar char="»"/>
        <a:defRPr sz="2000">
          <a:solidFill>
            <a:schemeClr val="tx1"/>
          </a:solidFill>
          <a:latin typeface="Arial" pitchFamily="34" charset="0"/>
          <a:ea typeface="+mn-ea"/>
          <a:cs typeface="+mn-cs"/>
        </a:defRPr>
      </a:lvl8pPr>
      <a:lvl9pPr marL="4059238" indent="-228600" algn="l" defTabSz="714375" rtl="0" fontAlgn="base">
        <a:spcBef>
          <a:spcPct val="20000"/>
        </a:spcBef>
        <a:spcAft>
          <a:spcPct val="0"/>
        </a:spcAft>
        <a:buChar char="»"/>
        <a:defRPr sz="2000">
          <a:solidFill>
            <a:schemeClr val="tx1"/>
          </a:solidFill>
          <a:latin typeface="Arial" pitchFamily="34" charset="0"/>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7.xml" /><Relationship Id="rId2" Type="http://schemas.openxmlformats.org/officeDocument/2006/relationships/image" Target="../media/image9.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7.xml" /><Relationship Id="rId2" Type="http://schemas.openxmlformats.org/officeDocument/2006/relationships/notesSlide" Target="../notesSlides/notesSlide1.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7.xml" /><Relationship Id="rId2" Type="http://schemas.openxmlformats.org/officeDocument/2006/relationships/notesSlide" Target="../notesSlides/notesSlide2.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7.xml" /><Relationship Id="rId2" Type="http://schemas.openxmlformats.org/officeDocument/2006/relationships/notesSlide" Target="../notesSlides/notesSlide3.xml" /><Relationship Id="rId3" Type="http://schemas.openxmlformats.org/officeDocument/2006/relationships/image" Target="../media/image10.gif"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7.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7.xml" /><Relationship Id="rId2" Type="http://schemas.openxmlformats.org/officeDocument/2006/relationships/image" Target="../media/image9.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7.xml" /><Relationship Id="rId2" Type="http://schemas.openxmlformats.org/officeDocument/2006/relationships/oleObject" Target="../embeddings/Microsoft_Office_Excel_97-2003_Worksheet1.xls" TargetMode="Internal" /><Relationship Id="rId3" Type="http://schemas.openxmlformats.org/officeDocument/2006/relationships/image" Target="../media/image14.wmf" /><Relationship Id="rId4" Type="http://schemas.openxmlformats.org/officeDocument/2006/relationships/image" Target="../media/image15.png" /><Relationship Id="rId5" Type="http://schemas.openxmlformats.org/officeDocument/2006/relationships/vmlDrawing" Target="../drawings/vmlDrawing2.v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7.xml" /><Relationship Id="rId2" Type="http://schemas.openxmlformats.org/officeDocument/2006/relationships/image" Target="../media/image16.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16.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7.xml" /><Relationship Id="rId2" Type="http://schemas.openxmlformats.org/officeDocument/2006/relationships/image" Target="../media/image9.jpe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6.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2.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3.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7.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4.xm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5701210215200603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218" name="Rectangle 4"/>
          <p:cNvSpPr>
            <a:spLocks noGrp="1" noChangeArrowheads="1"/>
          </p:cNvSpPr>
          <p:nvPr>
            <p:ph type="sldNum" sz="quarter" idx="4294967295"/>
          </p:nvPr>
        </p:nvSpPr>
        <p:spPr bwMode="auto">
          <a:xfrm>
            <a:off x="7010400" y="6553200"/>
            <a:ext cx="2133600" cy="168275"/>
          </a:xfrm>
          <a:prstGeom prst="rect">
            <a:avLst/>
          </a:prstGeom>
          <a:noFill/>
          <a:ln>
            <a:miter lim="800000"/>
          </a:ln>
        </p:spPr>
        <p:txBody>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fld id="{1A9814BC-EA7E-4B3B-99A8-CB511D738143}" type="slidenum">
              <a:rPr lang="zh-CN" altLang="en-US" sz="1200" b="0">
                <a:solidFill>
                  <a:schemeClr val="tx1"/>
                </a:solidFill>
                <a:ea typeface="微软雅黑" pitchFamily="34" charset="-122"/>
              </a:rPr>
              <a:t>1</a:t>
            </a:fld>
            <a:endParaRPr lang="en-US" altLang="zh-CN" sz="1200" b="0">
              <a:solidFill>
                <a:schemeClr val="tx1"/>
              </a:solidFill>
              <a:ea typeface="微软雅黑" pitchFamily="34" charset="-122"/>
            </a:endParaRPr>
          </a:p>
        </p:txBody>
      </p:sp>
      <p:sp>
        <p:nvSpPr>
          <p:cNvPr id="8" name="Sous-titre 1"/>
          <p:cNvSpPr txBox="1"/>
          <p:nvPr/>
        </p:nvSpPr>
        <p:spPr>
          <a:xfrm>
            <a:off x="742950" y="3538538"/>
            <a:ext cx="6934200" cy="1752600"/>
          </a:xfrm>
          <a:prstGeom prst="rect">
            <a:avLst/>
          </a:prstGeom>
        </p:spPr>
        <p:txBody>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273050" indent="-273050" defTabSz="714375" eaLnBrk="0" hangingPunct="0">
              <a:spcBef>
                <a:spcPct val="20000"/>
              </a:spcBef>
              <a:buClr>
                <a:schemeClr val="tx2"/>
              </a:buClr>
              <a:buFont typeface="Wingdings" pitchFamily="2" charset="2"/>
              <a:buChar char="§"/>
              <a:defRPr/>
            </a:pPr>
            <a:r>
              <a:rPr lang="zh-CN" altLang="en-GB" sz="1400" b="0" kern="0" smtClean="0">
                <a:solidFill>
                  <a:schemeClr val="bg2"/>
                </a:solidFill>
                <a:ea typeface="微软雅黑" pitchFamily="34" charset="-122"/>
              </a:rPr>
              <a:t>凯</a:t>
            </a:r>
            <a:r>
              <a:rPr lang="zh-CN" altLang="en-GB" sz="1400" b="0" kern="0">
                <a:solidFill>
                  <a:schemeClr val="bg2"/>
                </a:solidFill>
                <a:ea typeface="微软雅黑" pitchFamily="34" charset="-122"/>
              </a:rPr>
              <a:t>捷咨询（中国）有限公司</a:t>
            </a:r>
          </a:p>
          <a:p>
            <a:pPr marL="273050" indent="-273050" defTabSz="714375" eaLnBrk="0" hangingPunct="0">
              <a:spcBef>
                <a:spcPct val="20000"/>
              </a:spcBef>
              <a:buClr>
                <a:schemeClr val="tx2"/>
              </a:buClr>
              <a:buFont typeface="Wingdings" pitchFamily="2" charset="2"/>
              <a:buChar char="§"/>
              <a:defRPr/>
            </a:pPr>
            <a:r>
              <a:rPr lang="zh-CN" altLang="zh-CN" sz="1400" b="0" kern="0" smtClean="0">
                <a:solidFill>
                  <a:schemeClr val="bg2"/>
                </a:solidFill>
                <a:ea typeface="微软雅黑" pitchFamily="34" charset="-122"/>
              </a:rPr>
              <a:t>201</a:t>
            </a:r>
            <a:r>
              <a:rPr lang="en-US" altLang="zh-CN" sz="1400" b="0" kern="0" smtClean="0">
                <a:solidFill>
                  <a:schemeClr val="bg2"/>
                </a:solidFill>
                <a:ea typeface="微软雅黑" pitchFamily="34" charset="-122"/>
              </a:rPr>
              <a:t>3</a:t>
            </a:r>
            <a:r>
              <a:rPr lang="zh-CN" altLang="en-US" sz="1400" b="0" kern="0" smtClean="0">
                <a:solidFill>
                  <a:schemeClr val="bg2"/>
                </a:solidFill>
                <a:ea typeface="微软雅黑" pitchFamily="34" charset="-122"/>
              </a:rPr>
              <a:t>年</a:t>
            </a:r>
            <a:r>
              <a:rPr lang="en-US" altLang="zh-CN" sz="1400" b="0" kern="0" smtClean="0">
                <a:solidFill>
                  <a:schemeClr val="bg2"/>
                </a:solidFill>
                <a:ea typeface="微软雅黑" pitchFamily="34" charset="-122"/>
              </a:rPr>
              <a:t>04</a:t>
            </a:r>
            <a:r>
              <a:rPr lang="zh-CN" altLang="en-US" sz="1400" b="0" kern="0" smtClean="0">
                <a:solidFill>
                  <a:schemeClr val="bg2"/>
                </a:solidFill>
                <a:ea typeface="微软雅黑" pitchFamily="34" charset="-122"/>
              </a:rPr>
              <a:t>月</a:t>
            </a:r>
            <a:endParaRPr lang="zh-CN" altLang="zh-CN" sz="1400" b="0" kern="0">
              <a:solidFill>
                <a:schemeClr val="bg2"/>
              </a:solidFill>
              <a:ea typeface="微软雅黑" pitchFamily="34" charset="-122"/>
            </a:endParaRPr>
          </a:p>
        </p:txBody>
      </p:sp>
      <p:sp>
        <p:nvSpPr>
          <p:cNvPr id="9" name="Rectangle 2"/>
          <p:cNvSpPr txBox="1">
            <a:spLocks noChangeArrowheads="1"/>
          </p:cNvSpPr>
          <p:nvPr/>
        </p:nvSpPr>
        <p:spPr>
          <a:xfrm>
            <a:off x="742950" y="1751013"/>
            <a:ext cx="6586538" cy="1470025"/>
          </a:xfrm>
          <a:prstGeom prst="rect">
            <a:avLst/>
          </a:prstGeom>
          <a:effectLst/>
        </p:spPr>
        <p:txBody>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eaLnBrk="0" hangingPunct="0">
              <a:defRPr/>
            </a:pPr>
            <a:endParaRPr lang="en-US" altLang="zh-CN" sz="2400" kern="0">
              <a:solidFill>
                <a:schemeClr val="bg2"/>
              </a:solidFill>
              <a:ea typeface="微软雅黑" pitchFamily="34" charset="-122"/>
              <a:cs typeface="+mj-cs"/>
            </a:endParaRPr>
          </a:p>
          <a:p>
            <a:pPr eaLnBrk="0" hangingPunct="0">
              <a:defRPr/>
            </a:pPr>
            <a:r>
              <a:rPr lang="zh-CN" altLang="en-US" sz="2400" kern="0">
                <a:solidFill>
                  <a:schemeClr val="bg2"/>
                </a:solidFill>
                <a:ea typeface="微软雅黑" pitchFamily="34" charset="-122"/>
                <a:cs typeface="+mj-cs"/>
              </a:rPr>
              <a:t>冀东发展集团信息化整体规划咨询项目</a:t>
            </a:r>
            <a:endParaRPr lang="en-US" altLang="zh-CN" sz="2400" kern="0">
              <a:solidFill>
                <a:schemeClr val="bg2"/>
              </a:solidFill>
              <a:ea typeface="微软雅黑" pitchFamily="34" charset="-122"/>
              <a:cs typeface="+mj-cs"/>
            </a:endParaRPr>
          </a:p>
          <a:p>
            <a:pPr eaLnBrk="0" hangingPunct="0">
              <a:defRPr/>
            </a:pPr>
            <a:endParaRPr lang="en-US" altLang="zh-CN" sz="2400" kern="0">
              <a:solidFill>
                <a:schemeClr val="bg2"/>
              </a:solidFill>
              <a:ea typeface="微软雅黑" pitchFamily="34" charset="-122"/>
              <a:cs typeface="+mj-cs"/>
            </a:endParaRPr>
          </a:p>
          <a:p>
            <a:pPr eaLnBrk="0" hangingPunct="0">
              <a:defRPr/>
            </a:pPr>
            <a:r>
              <a:rPr lang="zh-CN" altLang="en-US" sz="2400" kern="0" smtClean="0">
                <a:solidFill>
                  <a:schemeClr val="bg2"/>
                </a:solidFill>
                <a:ea typeface="微软雅黑" pitchFamily="34" charset="-122"/>
                <a:cs typeface="+mj-cs"/>
              </a:rPr>
              <a:t>实施策略与周边业务系统评估</a:t>
            </a:r>
            <a:br>
              <a:rPr lang="en-US" altLang="zh-CN" sz="2400" kern="0">
                <a:solidFill>
                  <a:schemeClr val="bg2"/>
                </a:solidFill>
                <a:ea typeface="微软雅黑" pitchFamily="34" charset="-122"/>
                <a:cs typeface="+mj-cs"/>
              </a:rPr>
            </a:br>
            <a:endParaRPr lang="en-GB" sz="2400" kern="0">
              <a:solidFill>
                <a:schemeClr val="bg2"/>
              </a:solidFill>
              <a:ea typeface="微软雅黑" pitchFamily="34" charset="-122"/>
              <a:cs typeface="+mj-cs"/>
            </a:endParaRPr>
          </a:p>
        </p:txBody>
      </p:sp>
    </p:spTree>
  </p:cSld>
  <p:clrMapOvr>
    <a:masterClrMapping/>
  </p:clrMapOvr>
  <p:transition>
    <p:fade/>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 name="Rectangle 18"/>
          <p:cNvSpPr>
            <a:spLocks noChangeArrowheads="1"/>
          </p:cNvSpPr>
          <p:nvPr/>
        </p:nvSpPr>
        <p:spPr bwMode="black">
          <a:xfrm>
            <a:off x="3657600" y="1828800"/>
            <a:ext cx="4672013" cy="482600"/>
          </a:xfrm>
          <a:prstGeom prst="rect">
            <a:avLst/>
          </a:prstGeom>
          <a:gradFill rotWithShape="1">
            <a:gsLst>
              <a:gs pos="0">
                <a:schemeClr val="tx2"/>
              </a:gs>
              <a:gs pos="100000">
                <a:srgbClr val="EAEAEA"/>
              </a:gs>
            </a:gsLst>
            <a:lin ang="2700000" scaled="1"/>
          </a:gradFill>
          <a:ln w="9525" algn="ctr">
            <a:noFill/>
            <a:miter lim="800000"/>
          </a:ln>
          <a:effectLst>
            <a:outerShdw dist="12700" algn="ctr" rotWithShape="0">
              <a:srgbClr val="DBDBDB"/>
            </a:outerShdw>
          </a:effectLst>
        </p:spPr>
        <p:txBody>
          <a:bodyPr wrap="none" lIns="72000" tIns="36000" rIns="72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defRPr/>
            </a:pPr>
            <a:endParaRPr lang="en-US" altLang="zh-CN">
              <a:solidFill>
                <a:srgbClr val="4F81BD"/>
              </a:solidFill>
              <a:ea typeface="微软雅黑" pitchFamily="34" charset="-122"/>
            </a:endParaRPr>
          </a:p>
        </p:txBody>
      </p:sp>
      <p:sp>
        <p:nvSpPr>
          <p:cNvPr id="11266" name="Title 1"/>
          <p:cNvSpPr>
            <a:spLocks noGrp="1"/>
          </p:cNvSpPr>
          <p:nvPr>
            <p:ph type="title"/>
          </p:nvPr>
        </p:nvSpPr>
        <p:spPr/>
        <p:txBody>
          <a:bodyPr/>
          <a:lstStyle/>
          <a:p>
            <a:r>
              <a:rPr lang="zh-CN" altLang="en-US" smtClean="0"/>
              <a:t>目录</a:t>
            </a:r>
          </a:p>
        </p:txBody>
      </p:sp>
      <p:pic>
        <p:nvPicPr>
          <p:cNvPr id="11269" name="Picture 19" descr="Capgemini"/>
          <p:cNvPicPr>
            <a:picLocks noChangeAspect="1" noChangeArrowheads="1"/>
          </p:cNvPicPr>
          <p:nvPr/>
        </p:nvPicPr>
        <p:blipFill>
          <a:blip r:embed="rId2"/>
          <a:srcRect l="12845" t="-2126" r="20985" b="20787"/>
          <a:stretch>
            <a:fillRect/>
          </a:stretch>
        </p:blipFill>
        <p:spPr bwMode="auto">
          <a:xfrm>
            <a:off x="582613" y="1660525"/>
            <a:ext cx="2859087" cy="2740025"/>
          </a:xfrm>
          <a:prstGeom prst="rect">
            <a:avLst/>
          </a:prstGeom>
          <a:noFill/>
          <a:ln w="9525">
            <a:noFill/>
            <a:miter lim="800000"/>
          </a:ln>
        </p:spPr>
      </p:pic>
      <p:sp>
        <p:nvSpPr>
          <p:cNvPr id="7" name="Rectangle 10"/>
          <p:cNvSpPr>
            <a:spLocks noChangeArrowheads="1"/>
          </p:cNvSpPr>
          <p:nvPr/>
        </p:nvSpPr>
        <p:spPr bwMode="auto">
          <a:xfrm>
            <a:off x="3906716" y="1828800"/>
            <a:ext cx="4453304" cy="3130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lgn="ctr">
                <a:solidFill>
                  <a:srgbClr val="000000"/>
                </a:solidFill>
                <a:miter lim="800000"/>
                <a:headEnd/>
                <a:tailEnd/>
              </a14:hiddenLine>
            </a:ext>
          </a:extLst>
        </p:spPr>
        <p:txBody>
          <a:bodyPr lIns="0" tIns="0" rIns="0" bIns="0"/>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3175" lvl="2" indent="-188913">
              <a:lnSpc>
                <a:spcPct val="150000"/>
              </a:lnSpc>
              <a:spcBef>
                <a:spcPts val="600"/>
              </a:spcBef>
              <a:buClr>
                <a:schemeClr val="tx1"/>
              </a:buClr>
              <a:buSzTx/>
              <a:defRPr/>
            </a:pPr>
            <a:r>
              <a:rPr lang="zh-CN" altLang="en-US" smtClean="0">
                <a:solidFill>
                  <a:srgbClr val="000000"/>
                </a:solidFill>
                <a:latin typeface="微软雅黑" pitchFamily="34" charset="-122"/>
                <a:ea typeface="微软雅黑" pitchFamily="34" charset="-122"/>
              </a:rPr>
              <a:t>冀东水泥管控模式与信息系统规划</a:t>
            </a:r>
            <a:endParaRPr lang="en-US" altLang="zh-CN">
              <a:solidFill>
                <a:srgbClr val="000000"/>
              </a:solidFill>
              <a:latin typeface="微软雅黑" pitchFamily="34" charset="-122"/>
              <a:ea typeface="微软雅黑" pitchFamily="34" charset="-122"/>
            </a:endParaRPr>
          </a:p>
          <a:p>
            <a:pPr marL="3175" lvl="2" indent="-188913">
              <a:lnSpc>
                <a:spcPct val="150000"/>
              </a:lnSpc>
              <a:spcBef>
                <a:spcPts val="600"/>
              </a:spcBef>
              <a:buClr>
                <a:schemeClr val="tx1"/>
              </a:buClr>
              <a:buSzTx/>
              <a:defRPr/>
            </a:pPr>
            <a:r>
              <a:rPr lang="en-US" altLang="zh-CN" b="0" smtClean="0">
                <a:solidFill>
                  <a:srgbClr val="000000"/>
                </a:solidFill>
                <a:latin typeface="微软雅黑" pitchFamily="34" charset="-122"/>
                <a:ea typeface="微软雅黑" pitchFamily="34" charset="-122"/>
              </a:rPr>
              <a:t>SAP</a:t>
            </a:r>
            <a:r>
              <a:rPr lang="zh-CN" altLang="en-US" b="0" smtClean="0">
                <a:solidFill>
                  <a:srgbClr val="000000"/>
                </a:solidFill>
                <a:latin typeface="微软雅黑" pitchFamily="34" charset="-122"/>
                <a:ea typeface="微软雅黑" pitchFamily="34" charset="-122"/>
              </a:rPr>
              <a:t>实施策略建议</a:t>
            </a:r>
            <a:endParaRPr lang="en-US" altLang="zh-CN" b="0" smtClean="0">
              <a:solidFill>
                <a:srgbClr val="000000"/>
              </a:solidFill>
              <a:latin typeface="微软雅黑" pitchFamily="34" charset="-122"/>
              <a:ea typeface="微软雅黑" pitchFamily="34" charset="-122"/>
            </a:endParaRPr>
          </a:p>
          <a:p>
            <a:pPr marL="3175" lvl="2" indent="-188913">
              <a:lnSpc>
                <a:spcPct val="150000"/>
              </a:lnSpc>
              <a:spcBef>
                <a:spcPts val="600"/>
              </a:spcBef>
              <a:buClr>
                <a:schemeClr val="tx1"/>
              </a:buClr>
              <a:buSzTx/>
              <a:defRPr/>
            </a:pPr>
            <a:r>
              <a:rPr lang="zh-CN" altLang="en-US" b="0" smtClean="0">
                <a:solidFill>
                  <a:srgbClr val="000000"/>
                </a:solidFill>
                <a:latin typeface="微软雅黑" pitchFamily="34" charset="-122"/>
                <a:ea typeface="微软雅黑" pitchFamily="34" charset="-122"/>
              </a:rPr>
              <a:t>周边业务系统评估</a:t>
            </a:r>
          </a:p>
          <a:p>
            <a:pPr marL="3175" lvl="2" indent="-188913">
              <a:lnSpc>
                <a:spcPct val="150000"/>
              </a:lnSpc>
              <a:spcBef>
                <a:spcPts val="600"/>
              </a:spcBef>
              <a:buClr>
                <a:schemeClr val="tx1"/>
              </a:buClr>
              <a:buSzTx/>
              <a:defRPr/>
            </a:pPr>
            <a:endParaRPr lang="en-US" altLang="zh-CN" b="0" smtClean="0">
              <a:solidFill>
                <a:srgbClr val="000000"/>
              </a:solidFill>
              <a:latin typeface="微软雅黑" pitchFamily="34" charset="-122"/>
              <a:ea typeface="微软雅黑" pitchFamily="34" charset="-122"/>
            </a:endParaRPr>
          </a:p>
          <a:p>
            <a:pPr marL="3175" lvl="2" indent="-188913">
              <a:lnSpc>
                <a:spcPct val="150000"/>
              </a:lnSpc>
              <a:spcBef>
                <a:spcPts val="600"/>
              </a:spcBef>
              <a:buClr>
                <a:schemeClr val="tx1"/>
              </a:buClr>
              <a:buSzTx/>
              <a:defRPr/>
            </a:pPr>
            <a:endParaRPr lang="en-US" altLang="zh-CN" b="0" smtClean="0">
              <a:solidFill>
                <a:srgbClr val="000000"/>
              </a:solidFill>
              <a:latin typeface="微软雅黑" pitchFamily="34" charset="-122"/>
              <a:ea typeface="微软雅黑" pitchFamily="34" charset="-122"/>
            </a:endParaRPr>
          </a:p>
          <a:p>
            <a:pPr marL="3175" lvl="2" indent="-188913">
              <a:lnSpc>
                <a:spcPct val="150000"/>
              </a:lnSpc>
              <a:spcBef>
                <a:spcPts val="600"/>
              </a:spcBef>
              <a:buClr>
                <a:schemeClr val="tx1"/>
              </a:buClr>
              <a:buSzTx/>
              <a:defRPr/>
            </a:pPr>
            <a:endParaRPr lang="en-US" altLang="zh-CN" b="0" smtClean="0">
              <a:solidFill>
                <a:srgbClr val="000000"/>
              </a:solidFill>
              <a:latin typeface="微软雅黑" pitchFamily="34" charset="-122"/>
              <a:ea typeface="微软雅黑" pitchFamily="34" charset="-122"/>
            </a:endParaRPr>
          </a:p>
          <a:p>
            <a:pPr marL="3175" lvl="2" indent="-188913">
              <a:lnSpc>
                <a:spcPct val="150000"/>
              </a:lnSpc>
              <a:spcBef>
                <a:spcPts val="600"/>
              </a:spcBef>
              <a:buClr>
                <a:schemeClr val="tx1"/>
              </a:buClr>
              <a:buSzTx/>
              <a:defRPr/>
            </a:pPr>
            <a:endParaRPr lang="zh-CN" altLang="en-US" b="0" smtClean="0">
              <a:solidFill>
                <a:srgbClr val="000000"/>
              </a:solidFill>
              <a:latin typeface="微软雅黑" pitchFamily="34" charset="-122"/>
              <a:ea typeface="微软雅黑" pitchFamily="34" charset="-122"/>
            </a:endParaRPr>
          </a:p>
        </p:txBody>
      </p:sp>
    </p:spTree>
    <p:extLst>
      <p:ext uri="{BB962C8B-B14F-4D97-AF65-F5344CB8AC3E}">
        <p14:creationId xmlns:p14="http://schemas.microsoft.com/office/powerpoint/2010/main" xmlns="" val="1507849692"/>
      </p:ext>
    </p:extLst>
  </p:cSld>
  <p:clrMapOvr>
    <a:masterClrMapping/>
  </p:clrMapOvr>
  <p:transition>
    <p:fade/>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itle 1"/>
          <p:cNvSpPr>
            <a:spLocks noGrp="1"/>
          </p:cNvSpPr>
          <p:nvPr>
            <p:ph type="title"/>
          </p:nvPr>
        </p:nvSpPr>
        <p:spPr>
          <a:xfrm>
            <a:off x="1314450" y="0"/>
            <a:ext cx="7829550" cy="1052513"/>
          </a:xfrm>
        </p:spPr>
        <p:txBody>
          <a:bodyPr/>
          <a:lstStyle/>
          <a:p>
            <a:r>
              <a:rPr lang="zh-CN" altLang="en-US" smtClean="0">
                <a:latin typeface="微软雅黑" pitchFamily="34" charset="-122"/>
                <a:ea typeface="微软雅黑" pitchFamily="34" charset="-122"/>
              </a:rPr>
              <a:t>水泥</a:t>
            </a:r>
            <a:r>
              <a:rPr lang="zh-CN" altLang="en-US" smtClean="0">
                <a:latin typeface="微软雅黑" pitchFamily="34" charset="-122"/>
              </a:rPr>
              <a:t>总部需重点建设为“发展经营中心、运营协同中心、风险控制中心以及管理服务中心”</a:t>
            </a:r>
            <a:endParaRPr lang="zh-CN" altLang="en-US">
              <a:latin typeface="微软雅黑" pitchFamily="34" charset="-122"/>
            </a:endParaRPr>
          </a:p>
        </p:txBody>
      </p:sp>
      <p:sp>
        <p:nvSpPr>
          <p:cNvPr id="65" name="Text Box 30"/>
          <p:cNvSpPr txBox="1">
            <a:spLocks noChangeArrowheads="1"/>
          </p:cNvSpPr>
          <p:nvPr/>
        </p:nvSpPr>
        <p:spPr bwMode="auto">
          <a:xfrm>
            <a:off x="3354388" y="4006850"/>
            <a:ext cx="5365750" cy="631825"/>
          </a:xfrm>
          <a:prstGeom prst="rect">
            <a:avLst/>
          </a:prstGeom>
          <a:solidFill>
            <a:srgbClr val="FFFFFF"/>
          </a:solidFill>
          <a:ln w="25400" cap="flat" cmpd="sng" algn="ctr">
            <a:solidFill>
              <a:srgbClr val="7889FB">
                <a:lumMod val="75000"/>
              </a:srgbClr>
            </a:solidFill>
            <a:prstDash val="solid"/>
          </a:ln>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114300" marR="0" lvl="0" indent="-114300" defTabSz="914400" eaLnBrk="0" fontAlgn="auto" latinLnBrk="0" hangingPunct="0">
              <a:lnSpc>
                <a:spcPct val="100000"/>
              </a:lnSpc>
              <a:spcBef>
                <a:spcPct val="0"/>
              </a:spcBef>
              <a:spcAft>
                <a:spcPct val="0"/>
              </a:spcAft>
              <a:buClrTx/>
              <a:buSzPct val="50000"/>
              <a:buFont typeface="Wingdings" pitchFamily="2" charset="2"/>
              <a:buChar char="n"/>
              <a:defRPr/>
            </a:pPr>
            <a:r>
              <a:rPr kumimoji="1" lang="zh-CN" altLang="en-US" sz="1200" b="0" i="0" u="none" strike="noStrike" kern="0" cap="none" spc="0" normalizeH="0" baseline="0" noProof="0">
                <a:ln>
                  <a:noFill/>
                </a:ln>
                <a:solidFill>
                  <a:srgbClr val="000000"/>
                </a:solidFill>
                <a:effectLst/>
                <a:uLnTx/>
                <a:uFillTx/>
                <a:latin typeface="微软雅黑" pitchFamily="34" charset="-122"/>
                <a:ea typeface="微软雅黑" pitchFamily="34" charset="-122"/>
                <a:cs typeface="Arial"/>
              </a:rPr>
              <a:t>承接总部职能，发挥区域优势，实现业务和管理协</a:t>
            </a:r>
            <a:r>
              <a:rPr kumimoji="1" lang="zh-CN" altLang="en-US" sz="1200" b="0" i="0" u="none" strike="noStrike" kern="0" cap="none" spc="0" normalizeH="0" baseline="0" noProof="0" smtClean="0">
                <a:ln>
                  <a:noFill/>
                </a:ln>
                <a:solidFill>
                  <a:srgbClr val="000000"/>
                </a:solidFill>
                <a:effectLst/>
                <a:uLnTx/>
                <a:uFillTx/>
                <a:latin typeface="微软雅黑" pitchFamily="34" charset="-122"/>
                <a:ea typeface="微软雅黑" pitchFamily="34" charset="-122"/>
                <a:cs typeface="Arial"/>
              </a:rPr>
              <a:t>同</a:t>
            </a:r>
            <a:endParaRPr kumimoji="1" lang="en-US" altLang="zh-CN" sz="1200" b="0" i="0" u="none" strike="noStrike" kern="0" cap="none" spc="0" normalizeH="0" baseline="0" noProof="0" smtClean="0">
              <a:ln>
                <a:noFill/>
              </a:ln>
              <a:solidFill>
                <a:srgbClr val="000000"/>
              </a:solidFill>
              <a:effectLst/>
              <a:uLnTx/>
              <a:uFillTx/>
              <a:latin typeface="微软雅黑" pitchFamily="34" charset="-122"/>
              <a:ea typeface="微软雅黑" pitchFamily="34" charset="-122"/>
              <a:cs typeface="Arial"/>
            </a:endParaRPr>
          </a:p>
          <a:p>
            <a:pPr marL="114300" marR="0" lvl="0" indent="-114300" defTabSz="914400" eaLnBrk="0" fontAlgn="auto" latinLnBrk="0" hangingPunct="0">
              <a:lnSpc>
                <a:spcPct val="100000"/>
              </a:lnSpc>
              <a:spcBef>
                <a:spcPct val="0"/>
              </a:spcBef>
              <a:spcAft>
                <a:spcPct val="0"/>
              </a:spcAft>
              <a:buClrTx/>
              <a:buSzPct val="50000"/>
              <a:buFont typeface="Wingdings" pitchFamily="2" charset="2"/>
              <a:buChar char="n"/>
              <a:defRPr/>
            </a:pPr>
            <a:r>
              <a:rPr kumimoji="1" lang="zh-CN" altLang="en-US" sz="1200" b="0" kern="0" noProof="0" smtClean="0">
                <a:solidFill>
                  <a:srgbClr val="000000"/>
                </a:solidFill>
                <a:latin typeface="微软雅黑" pitchFamily="34" charset="-122"/>
                <a:ea typeface="微软雅黑" pitchFamily="34" charset="-122"/>
                <a:cs typeface="Arial"/>
              </a:rPr>
              <a:t>优化区域资源配置，实现区域经济效益和利润最大化</a:t>
            </a:r>
            <a:endParaRPr kumimoji="1" lang="en-SG" altLang="zh-CN" sz="1200" b="0" i="0" u="none" strike="noStrike" kern="0" cap="none" spc="0" normalizeH="0" baseline="0" noProof="0">
              <a:ln>
                <a:noFill/>
              </a:ln>
              <a:solidFill>
                <a:srgbClr val="000000"/>
              </a:solidFill>
              <a:effectLst/>
              <a:uLnTx/>
              <a:uFillTx/>
              <a:latin typeface="微软雅黑" pitchFamily="34" charset="-122"/>
              <a:ea typeface="微软雅黑" pitchFamily="34" charset="-122"/>
              <a:cs typeface="Arial"/>
            </a:endParaRPr>
          </a:p>
        </p:txBody>
      </p:sp>
      <p:sp>
        <p:nvSpPr>
          <p:cNvPr id="66" name="Text Box 30"/>
          <p:cNvSpPr txBox="1">
            <a:spLocks noChangeArrowheads="1"/>
          </p:cNvSpPr>
          <p:nvPr/>
        </p:nvSpPr>
        <p:spPr bwMode="auto">
          <a:xfrm>
            <a:off x="3352800" y="5303838"/>
            <a:ext cx="5365750" cy="630237"/>
          </a:xfrm>
          <a:prstGeom prst="rect">
            <a:avLst/>
          </a:prstGeom>
          <a:solidFill>
            <a:srgbClr val="FFFFFF"/>
          </a:solidFill>
          <a:ln w="25400" cap="flat" cmpd="sng" algn="ctr">
            <a:solidFill>
              <a:srgbClr val="7889FB">
                <a:lumMod val="75000"/>
              </a:srgbClr>
            </a:solidFill>
            <a:prstDash val="solid"/>
          </a:ln>
          <a:effectLst/>
        </p:spPr>
        <p:txBody>
          <a:bodyPr anchor="ctr"/>
          <a:lstStyle>
            <a:defPPr>
              <a:defRPr lang="en-US"/>
            </a:defPPr>
            <a:lvl1pPr marL="114300" indent="-114300" algn="l" rtl="0" eaLnBrk="0" fontAlgn="base" hangingPunct="0">
              <a:spcBef>
                <a:spcPct val="0"/>
              </a:spcBef>
              <a:spcAft>
                <a:spcPct val="0"/>
              </a:spcAft>
              <a:defRPr sz="1600" b="1" kern="1200">
                <a:solidFill>
                  <a:schemeClr val="tx1"/>
                </a:solidFill>
                <a:latin typeface="Arial"/>
                <a:ea typeface="宋体" pitchFamily="2" charset="-122"/>
                <a:cs typeface="+mn-cs"/>
              </a:defRPr>
            </a:lvl1pPr>
            <a:lvl2pPr marL="742950" indent="-285750" algn="l" rtl="0" eaLnBrk="0" fontAlgn="base" hangingPunct="0">
              <a:spcBef>
                <a:spcPct val="0"/>
              </a:spcBef>
              <a:spcAft>
                <a:spcPct val="0"/>
              </a:spcAft>
              <a:defRPr sz="1600" b="1" kern="1200">
                <a:solidFill>
                  <a:schemeClr val="tx1"/>
                </a:solidFill>
                <a:latin typeface="Arial"/>
                <a:ea typeface="宋体" pitchFamily="2" charset="-122"/>
                <a:cs typeface="+mn-cs"/>
              </a:defRPr>
            </a:lvl2pPr>
            <a:lvl3pPr marL="1143000" indent="-228600" algn="l" rtl="0" eaLnBrk="0" fontAlgn="base" hangingPunct="0">
              <a:spcBef>
                <a:spcPct val="0"/>
              </a:spcBef>
              <a:spcAft>
                <a:spcPct val="0"/>
              </a:spcAft>
              <a:defRPr sz="1600" b="1" kern="1200">
                <a:solidFill>
                  <a:schemeClr val="tx1"/>
                </a:solidFill>
                <a:latin typeface="Arial"/>
                <a:ea typeface="宋体" pitchFamily="2" charset="-122"/>
                <a:cs typeface="+mn-cs"/>
              </a:defRPr>
            </a:lvl3pPr>
            <a:lvl4pPr marL="1600200" indent="-228600" algn="l" rtl="0" eaLnBrk="0" fontAlgn="base" hangingPunct="0">
              <a:spcBef>
                <a:spcPct val="0"/>
              </a:spcBef>
              <a:spcAft>
                <a:spcPct val="0"/>
              </a:spcAft>
              <a:defRPr sz="1600" b="1" kern="1200">
                <a:solidFill>
                  <a:schemeClr val="tx1"/>
                </a:solidFill>
                <a:latin typeface="Arial"/>
                <a:ea typeface="宋体" pitchFamily="2" charset="-122"/>
                <a:cs typeface="+mn-cs"/>
              </a:defRPr>
            </a:lvl4pPr>
            <a:lvl5pPr marL="2057400" indent="-228600" algn="l" rtl="0" eaLnBrk="0" fontAlgn="base" hangingPunct="0">
              <a:spcBef>
                <a:spcPct val="0"/>
              </a:spcBef>
              <a:spcAft>
                <a:spcPct val="0"/>
              </a:spcAft>
              <a:defRPr sz="1600" b="1" kern="1200">
                <a:solidFill>
                  <a:schemeClr val="tx1"/>
                </a:solidFill>
                <a:latin typeface="Arial"/>
                <a:ea typeface="宋体" pitchFamily="2" charset="-122"/>
                <a:cs typeface="+mn-cs"/>
              </a:defRPr>
            </a:lvl5pPr>
            <a:lvl6pPr marL="2514600" indent="-228600" algn="l" defTabSz="914400" rtl="0" eaLnBrk="0" fontAlgn="base" latinLnBrk="0" hangingPunct="0">
              <a:spcBef>
                <a:spcPct val="0"/>
              </a:spcBef>
              <a:spcAft>
                <a:spcPct val="0"/>
              </a:spcAft>
              <a:defRPr sz="1600" b="1" kern="1200">
                <a:solidFill>
                  <a:schemeClr val="tx1"/>
                </a:solidFill>
                <a:latin typeface="Arial"/>
                <a:ea typeface="宋体" pitchFamily="2" charset="-122"/>
                <a:cs typeface="+mn-cs"/>
              </a:defRPr>
            </a:lvl6pPr>
            <a:lvl7pPr marL="2971800" indent="-228600" algn="l" defTabSz="914400" rtl="0" eaLnBrk="0" fontAlgn="base" latinLnBrk="0" hangingPunct="0">
              <a:spcBef>
                <a:spcPct val="0"/>
              </a:spcBef>
              <a:spcAft>
                <a:spcPct val="0"/>
              </a:spcAft>
              <a:defRPr sz="1600" b="1" kern="1200">
                <a:solidFill>
                  <a:schemeClr val="tx1"/>
                </a:solidFill>
                <a:latin typeface="Arial"/>
                <a:ea typeface="宋体" pitchFamily="2" charset="-122"/>
                <a:cs typeface="+mn-cs"/>
              </a:defRPr>
            </a:lvl7pPr>
            <a:lvl8pPr marL="3429000" indent="-228600" algn="l" defTabSz="914400" rtl="0" eaLnBrk="0" fontAlgn="base" latinLnBrk="0" hangingPunct="0">
              <a:spcBef>
                <a:spcPct val="0"/>
              </a:spcBef>
              <a:spcAft>
                <a:spcPct val="0"/>
              </a:spcAft>
              <a:defRPr sz="1600" b="1" kern="1200">
                <a:solidFill>
                  <a:schemeClr val="tx1"/>
                </a:solidFill>
                <a:latin typeface="Arial"/>
                <a:ea typeface="宋体" pitchFamily="2" charset="-122"/>
                <a:cs typeface="+mn-cs"/>
              </a:defRPr>
            </a:lvl8pPr>
            <a:lvl9pPr marL="3886200" indent="-228600" algn="l" defTabSz="914400" rtl="0" eaLnBrk="0" fontAlgn="base" latinLnBrk="0" hangingPunct="0">
              <a:spcBef>
                <a:spcPct val="0"/>
              </a:spcBef>
              <a:spcAft>
                <a:spcPct val="0"/>
              </a:spcAft>
              <a:defRPr sz="1600" b="1" kern="1200">
                <a:solidFill>
                  <a:schemeClr val="tx1"/>
                </a:solidFill>
                <a:latin typeface="Arial"/>
                <a:ea typeface="宋体" pitchFamily="2" charset="-122"/>
                <a:cs typeface="+mn-cs"/>
              </a:defRPr>
            </a:lvl9pPr>
          </a:lstStyle>
          <a:p>
            <a:pPr marL="114300" marR="0" lvl="0" indent="-114300" defTabSz="914400" eaLnBrk="0" fontAlgn="auto" latinLnBrk="0" hangingPunct="0">
              <a:lnSpc>
                <a:spcPct val="100000"/>
              </a:lnSpc>
              <a:spcBef>
                <a:spcPct val="0"/>
              </a:spcBef>
              <a:spcAft>
                <a:spcPct val="0"/>
              </a:spcAft>
              <a:buClrTx/>
              <a:buSzPct val="50000"/>
              <a:buFont typeface="Wingdings" pitchFamily="2" charset="2"/>
              <a:buChar char="n"/>
              <a:defRPr/>
            </a:pPr>
            <a:r>
              <a:rPr kumimoji="1" lang="zh-CN" altLang="en-US" sz="1200" b="0" i="0" u="none" strike="noStrike" kern="0" cap="none" spc="0" normalizeH="0" baseline="0" noProof="0" smtClean="0">
                <a:ln>
                  <a:noFill/>
                </a:ln>
                <a:solidFill>
                  <a:srgbClr val="000000"/>
                </a:solidFill>
                <a:effectLst/>
                <a:uLnTx/>
                <a:uFillTx/>
                <a:latin typeface="微软雅黑" pitchFamily="34" charset="-122"/>
                <a:ea typeface="微软雅黑" pitchFamily="34" charset="-122"/>
                <a:cs typeface="Arial"/>
              </a:rPr>
              <a:t>依照总部和大区标准，专注生产运营，持续优化运营效率，精细化成本管理</a:t>
            </a:r>
          </a:p>
        </p:txBody>
      </p:sp>
      <p:sp>
        <p:nvSpPr>
          <p:cNvPr id="67" name="Text Box 30"/>
          <p:cNvSpPr txBox="1">
            <a:spLocks noChangeArrowheads="1"/>
          </p:cNvSpPr>
          <p:nvPr/>
        </p:nvSpPr>
        <p:spPr bwMode="auto">
          <a:xfrm>
            <a:off x="3352800" y="1582738"/>
            <a:ext cx="5367338" cy="1828800"/>
          </a:xfrm>
          <a:prstGeom prst="rect">
            <a:avLst/>
          </a:prstGeom>
          <a:solidFill>
            <a:srgbClr val="FFFFFF"/>
          </a:solidFill>
          <a:ln w="25400" cap="flat" cmpd="sng" algn="ctr">
            <a:solidFill>
              <a:srgbClr val="7889FB">
                <a:lumMod val="75000"/>
              </a:srgbClr>
            </a:solidFill>
            <a:prstDash val="solid"/>
          </a:ln>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114300" marR="0" lvl="0" indent="-114300" defTabSz="914400" eaLnBrk="0" fontAlgn="auto" latinLnBrk="0" hangingPunct="0">
              <a:lnSpc>
                <a:spcPct val="100000"/>
              </a:lnSpc>
              <a:spcBef>
                <a:spcPct val="0"/>
              </a:spcBef>
              <a:spcAft>
                <a:spcPct val="0"/>
              </a:spcAft>
              <a:buClrTx/>
              <a:buSzPct val="50000"/>
              <a:buFont typeface="Wingdings" pitchFamily="2" charset="2"/>
              <a:buChar char="n"/>
              <a:defRPr/>
            </a:pPr>
            <a:r>
              <a:rPr kumimoji="1" lang="zh-CN" altLang="en-US" sz="1200" b="0" i="0" u="none" strike="noStrike" kern="0" cap="none" spc="0" normalizeH="0" baseline="0" noProof="0">
                <a:ln>
                  <a:noFill/>
                </a:ln>
                <a:solidFill>
                  <a:srgbClr val="000000"/>
                </a:solidFill>
                <a:effectLst/>
                <a:uLnTx/>
                <a:uFillTx/>
                <a:latin typeface="微软雅黑" pitchFamily="34" charset="-122"/>
                <a:ea typeface="微软雅黑" pitchFamily="34" charset="-122"/>
                <a:cs typeface="Arial"/>
              </a:rPr>
              <a:t>总部统一制定战略发展规划以及关键战略举措，并通过组织绩效管理管理将目标进行分级和落地</a:t>
            </a:r>
            <a:endParaRPr kumimoji="1" lang="en-US" altLang="zh-CN" sz="1200" b="0" i="0" u="none" strike="noStrike" kern="0" cap="none" spc="0" normalizeH="0" baseline="0" noProof="0">
              <a:ln>
                <a:noFill/>
              </a:ln>
              <a:solidFill>
                <a:srgbClr val="000000"/>
              </a:solidFill>
              <a:effectLst/>
              <a:uLnTx/>
              <a:uFillTx/>
              <a:latin typeface="微软雅黑" pitchFamily="34" charset="-122"/>
              <a:ea typeface="微软雅黑" pitchFamily="34" charset="-122"/>
              <a:cs typeface="Arial"/>
            </a:endParaRPr>
          </a:p>
          <a:p>
            <a:pPr marL="114300" marR="0" lvl="0" indent="-114300" defTabSz="914400" eaLnBrk="0" fontAlgn="auto" latinLnBrk="0" hangingPunct="0">
              <a:lnSpc>
                <a:spcPct val="100000"/>
              </a:lnSpc>
              <a:spcBef>
                <a:spcPct val="0"/>
              </a:spcBef>
              <a:spcAft>
                <a:spcPct val="0"/>
              </a:spcAft>
              <a:buClrTx/>
              <a:buSzPct val="50000"/>
              <a:buFont typeface="Wingdings" pitchFamily="2" charset="2"/>
              <a:buChar char="n"/>
              <a:defRPr/>
            </a:pPr>
            <a:r>
              <a:rPr kumimoji="1" lang="zh-CN" altLang="en-US" sz="1200" b="0" i="0" u="none" strike="noStrike" kern="0" cap="none" spc="0" normalizeH="0" baseline="0" noProof="0">
                <a:ln>
                  <a:noFill/>
                </a:ln>
                <a:solidFill>
                  <a:srgbClr val="000000"/>
                </a:solidFill>
                <a:effectLst/>
                <a:uLnTx/>
                <a:uFillTx/>
                <a:latin typeface="微软雅黑" pitchFamily="34" charset="-122"/>
                <a:ea typeface="微软雅黑" pitchFamily="34" charset="-122"/>
                <a:cs typeface="Arial"/>
              </a:rPr>
              <a:t>总部对各大区和子公司的业务开展，包括物资采购、销售、生产管理等进行高度协同</a:t>
            </a:r>
            <a:endParaRPr kumimoji="1" lang="en-US" altLang="zh-CN" sz="1200" b="0" i="0" u="none" strike="noStrike" kern="0" cap="none" spc="0" normalizeH="0" baseline="0" noProof="0">
              <a:ln>
                <a:noFill/>
              </a:ln>
              <a:solidFill>
                <a:srgbClr val="000000"/>
              </a:solidFill>
              <a:effectLst/>
              <a:uLnTx/>
              <a:uFillTx/>
              <a:latin typeface="微软雅黑" pitchFamily="34" charset="-122"/>
              <a:ea typeface="微软雅黑" pitchFamily="34" charset="-122"/>
              <a:cs typeface="Arial"/>
            </a:endParaRPr>
          </a:p>
          <a:p>
            <a:pPr marL="114300" marR="0" lvl="0" indent="-114300" defTabSz="914400" eaLnBrk="0" fontAlgn="auto" latinLnBrk="0" hangingPunct="0">
              <a:lnSpc>
                <a:spcPct val="100000"/>
              </a:lnSpc>
              <a:spcBef>
                <a:spcPct val="0"/>
              </a:spcBef>
              <a:spcAft>
                <a:spcPct val="0"/>
              </a:spcAft>
              <a:buClrTx/>
              <a:buSzPct val="50000"/>
              <a:buFont typeface="Wingdings" pitchFamily="2" charset="2"/>
              <a:buChar char="n"/>
              <a:defRPr/>
            </a:pPr>
            <a:r>
              <a:rPr kumimoji="1" lang="zh-CN" altLang="en-US" sz="1200" b="0" i="0" u="none" strike="noStrike" kern="0" cap="none" spc="0" normalizeH="0" baseline="0" noProof="0">
                <a:ln>
                  <a:noFill/>
                </a:ln>
                <a:solidFill>
                  <a:srgbClr val="000000"/>
                </a:solidFill>
                <a:effectLst/>
                <a:uLnTx/>
                <a:uFillTx/>
                <a:latin typeface="微软雅黑" pitchFamily="34" charset="-122"/>
                <a:ea typeface="微软雅黑" pitchFamily="34" charset="-122"/>
                <a:cs typeface="Arial"/>
              </a:rPr>
              <a:t>总部通过标准体系制度流程的建立与落实，来督促下属区域和子公司业务和管理的规范性</a:t>
            </a:r>
            <a:endParaRPr kumimoji="1" lang="en-US" altLang="zh-CN" sz="1200" b="0" i="0" u="none" strike="noStrike" kern="0" cap="none" spc="0" normalizeH="0" baseline="0" noProof="0">
              <a:ln>
                <a:noFill/>
              </a:ln>
              <a:solidFill>
                <a:srgbClr val="000000"/>
              </a:solidFill>
              <a:effectLst/>
              <a:uLnTx/>
              <a:uFillTx/>
              <a:latin typeface="微软雅黑" pitchFamily="34" charset="-122"/>
              <a:ea typeface="微软雅黑" pitchFamily="34" charset="-122"/>
              <a:cs typeface="Arial"/>
            </a:endParaRPr>
          </a:p>
          <a:p>
            <a:pPr marL="114300" marR="0" lvl="0" indent="-114300" defTabSz="914400" eaLnBrk="0" fontAlgn="auto" latinLnBrk="0" hangingPunct="0">
              <a:lnSpc>
                <a:spcPct val="100000"/>
              </a:lnSpc>
              <a:spcBef>
                <a:spcPct val="0"/>
              </a:spcBef>
              <a:spcAft>
                <a:spcPct val="0"/>
              </a:spcAft>
              <a:buClrTx/>
              <a:buSzPct val="50000"/>
              <a:buFont typeface="Wingdings" pitchFamily="2" charset="2"/>
              <a:buChar char="n"/>
              <a:defRPr/>
            </a:pPr>
            <a:r>
              <a:rPr kumimoji="1" lang="zh-CN" altLang="en-US" sz="1200" b="0" i="0" u="none" strike="noStrike" kern="0" cap="none" spc="0" normalizeH="0" baseline="0" noProof="0">
                <a:ln>
                  <a:noFill/>
                </a:ln>
                <a:solidFill>
                  <a:srgbClr val="000000"/>
                </a:solidFill>
                <a:effectLst/>
                <a:uLnTx/>
                <a:uFillTx/>
                <a:latin typeface="微软雅黑" pitchFamily="34" charset="-122"/>
                <a:ea typeface="微软雅黑" pitchFamily="34" charset="-122"/>
                <a:cs typeface="Arial"/>
              </a:rPr>
              <a:t>总部通过财务、人力资源以及信息化职能为区域和子公司提供专业支持与服务</a:t>
            </a:r>
          </a:p>
        </p:txBody>
      </p:sp>
      <p:sp>
        <p:nvSpPr>
          <p:cNvPr id="68" name="Rectangle 65"/>
          <p:cNvSpPr>
            <a:spLocks noChangeArrowheads="1"/>
          </p:cNvSpPr>
          <p:nvPr/>
        </p:nvSpPr>
        <p:spPr bwMode="auto">
          <a:xfrm>
            <a:off x="609600" y="1563688"/>
            <a:ext cx="1050925" cy="1828800"/>
          </a:xfrm>
          <a:prstGeom prst="rect">
            <a:avLst/>
          </a:prstGeom>
          <a:solidFill>
            <a:srgbClr val="7889FB"/>
          </a:solidFill>
          <a:ln w="9525">
            <a:noFill/>
            <a:miter lim="800000"/>
          </a:ln>
          <a:effectLst>
            <a:prstShdw prst="shdw17" dist="17961" dir="2700000">
              <a:srgbClr val="7889FB">
                <a:gamma/>
                <a:shade val="60000"/>
                <a:invGamma/>
              </a:srgbClr>
            </a:prstShdw>
          </a:effectLst>
        </p:spPr>
        <p:txBody>
          <a:bodyPr wrap="none"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r>
              <a:rPr kumimoji="1" lang="zh-CN" altLang="en-US" sz="1400" b="1" i="0" u="none" strike="noStrike" kern="0" cap="none" spc="0" normalizeH="0" baseline="0" noProof="0">
                <a:ln>
                  <a:noFill/>
                </a:ln>
                <a:solidFill>
                  <a:srgbClr val="FFFFFF"/>
                </a:solidFill>
                <a:effectLst/>
                <a:uLnTx/>
                <a:uFillTx/>
                <a:latin typeface="微软雅黑" pitchFamily="34" charset="-122"/>
                <a:ea typeface="微软雅黑" pitchFamily="34" charset="-122"/>
              </a:rPr>
              <a:t>水泥总部</a:t>
            </a:r>
          </a:p>
        </p:txBody>
      </p:sp>
      <p:sp>
        <p:nvSpPr>
          <p:cNvPr id="69" name="Rectangle 66"/>
          <p:cNvSpPr>
            <a:spLocks noChangeArrowheads="1"/>
          </p:cNvSpPr>
          <p:nvPr/>
        </p:nvSpPr>
        <p:spPr bwMode="auto">
          <a:xfrm>
            <a:off x="609600" y="3984625"/>
            <a:ext cx="1050925" cy="631825"/>
          </a:xfrm>
          <a:prstGeom prst="rect">
            <a:avLst/>
          </a:prstGeom>
          <a:solidFill>
            <a:srgbClr val="7889FB"/>
          </a:solidFill>
          <a:ln w="9525">
            <a:noFill/>
            <a:miter lim="800000"/>
          </a:ln>
          <a:effectLst>
            <a:prstShdw prst="shdw17" dist="17961" dir="2700000">
              <a:srgbClr val="7889FB">
                <a:gamma/>
                <a:shade val="60000"/>
                <a:invGamma/>
              </a:srgbClr>
            </a:prstShdw>
          </a:effectLst>
        </p:spPr>
        <p:txBody>
          <a:bodyPr wrap="none"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r>
              <a:rPr kumimoji="1" lang="zh-CN" altLang="en-US" sz="1400" b="1" i="0" u="none" strike="noStrike" kern="0" cap="none" spc="0" normalizeH="0" baseline="0" noProof="0">
                <a:ln>
                  <a:noFill/>
                </a:ln>
                <a:solidFill>
                  <a:srgbClr val="FFFFFF"/>
                </a:solidFill>
                <a:effectLst/>
                <a:uLnTx/>
                <a:uFillTx/>
                <a:latin typeface="微软雅黑" pitchFamily="34" charset="-122"/>
                <a:ea typeface="微软雅黑" pitchFamily="34" charset="-122"/>
              </a:rPr>
              <a:t>大区</a:t>
            </a:r>
          </a:p>
        </p:txBody>
      </p:sp>
      <p:sp>
        <p:nvSpPr>
          <p:cNvPr id="70" name="Rectangle 67"/>
          <p:cNvSpPr>
            <a:spLocks noChangeArrowheads="1"/>
          </p:cNvSpPr>
          <p:nvPr/>
        </p:nvSpPr>
        <p:spPr bwMode="auto">
          <a:xfrm>
            <a:off x="609600" y="5286375"/>
            <a:ext cx="1050925" cy="625475"/>
          </a:xfrm>
          <a:prstGeom prst="rect">
            <a:avLst/>
          </a:prstGeom>
          <a:solidFill>
            <a:srgbClr val="7889FB"/>
          </a:solidFill>
          <a:ln w="9525">
            <a:noFill/>
            <a:miter lim="800000"/>
          </a:ln>
          <a:effectLst>
            <a:prstShdw prst="shdw17" dist="17961" dir="2700000">
              <a:srgbClr val="7889FB">
                <a:gamma/>
                <a:shade val="60000"/>
                <a:invGamma/>
              </a:srgbClr>
            </a:prstShdw>
          </a:effectLst>
        </p:spPr>
        <p:txBody>
          <a:bodyPr wrap="none"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r>
              <a:rPr kumimoji="1" lang="zh-CN" altLang="en-US" sz="1400" b="1" i="0" u="none" strike="noStrike" kern="0" cap="none" spc="0" normalizeH="0" baseline="0" noProof="0">
                <a:ln>
                  <a:noFill/>
                </a:ln>
                <a:solidFill>
                  <a:srgbClr val="FFFFFF"/>
                </a:solidFill>
                <a:effectLst/>
                <a:uLnTx/>
                <a:uFillTx/>
                <a:latin typeface="微软雅黑" pitchFamily="34" charset="-122"/>
                <a:ea typeface="微软雅黑" pitchFamily="34" charset="-122"/>
              </a:rPr>
              <a:t>子公司</a:t>
            </a:r>
          </a:p>
        </p:txBody>
      </p:sp>
      <p:sp>
        <p:nvSpPr>
          <p:cNvPr id="71" name="TextBox 8"/>
          <p:cNvSpPr txBox="1">
            <a:spLocks noChangeArrowheads="1"/>
          </p:cNvSpPr>
          <p:nvPr/>
        </p:nvSpPr>
        <p:spPr bwMode="auto">
          <a:xfrm>
            <a:off x="1812925" y="2072114"/>
            <a:ext cx="1344613" cy="830997"/>
          </a:xfrm>
          <a:prstGeom prst="rect">
            <a:avLst/>
          </a:prstGeom>
          <a:noFill/>
          <a:ln w="28575">
            <a:solidFill>
              <a:srgbClr val="7889FB">
                <a:lumMod val="75000"/>
              </a:srgbClr>
            </a:solidFill>
            <a:miter lim="800000"/>
          </a:ln>
        </p:spPr>
        <p:txBody>
          <a:bodyPr anchor="ct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r>
              <a:rPr kumimoji="0" lang="zh-CN" altLang="en-US" sz="12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rPr>
              <a:t>发展经营中心</a:t>
            </a:r>
            <a:endParaRPr kumimoji="0" lang="en-US" altLang="zh-CN" sz="12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ct val="0"/>
              </a:spcBef>
              <a:spcAft>
                <a:spcPct val="0"/>
              </a:spcAft>
              <a:buClrTx/>
              <a:buSzTx/>
              <a:buFontTx/>
              <a:buNone/>
              <a:defRPr/>
            </a:pPr>
            <a:r>
              <a:rPr kumimoji="0" lang="zh-CN" altLang="en-US" sz="12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rPr>
              <a:t>运营协同中心</a:t>
            </a:r>
            <a:endParaRPr kumimoji="0" lang="en-US" altLang="zh-CN" sz="12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ct val="0"/>
              </a:spcBef>
              <a:spcAft>
                <a:spcPct val="0"/>
              </a:spcAft>
              <a:buClrTx/>
              <a:buSzTx/>
              <a:buFontTx/>
              <a:buNone/>
              <a:defRPr/>
            </a:pPr>
            <a:r>
              <a:rPr kumimoji="0" lang="zh-CN" altLang="en-US" sz="12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rPr>
              <a:t>风险控制中心</a:t>
            </a:r>
            <a:endParaRPr kumimoji="0" lang="en-US" altLang="zh-CN" sz="12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ct val="0"/>
              </a:spcBef>
              <a:spcAft>
                <a:spcPct val="0"/>
              </a:spcAft>
              <a:buClrTx/>
              <a:buSzTx/>
              <a:buFontTx/>
              <a:buNone/>
              <a:defRPr/>
            </a:pPr>
            <a:r>
              <a:rPr kumimoji="0" lang="zh-CN" altLang="en-US" sz="12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rPr>
              <a:t>管理服务中心</a:t>
            </a:r>
            <a:endParaRPr kumimoji="0" lang="en-US" altLang="zh-CN" sz="12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72" name="TextBox 98"/>
          <p:cNvSpPr txBox="1">
            <a:spLocks noChangeArrowheads="1"/>
          </p:cNvSpPr>
          <p:nvPr/>
        </p:nvSpPr>
        <p:spPr bwMode="auto">
          <a:xfrm>
            <a:off x="1812925" y="4146550"/>
            <a:ext cx="1344613" cy="461665"/>
          </a:xfrm>
          <a:prstGeom prst="rect">
            <a:avLst/>
          </a:prstGeom>
          <a:noFill/>
          <a:ln w="28575">
            <a:solidFill>
              <a:srgbClr val="7889FB">
                <a:lumMod val="75000"/>
              </a:srgbClr>
            </a:solidFill>
            <a:miter lim="800000"/>
          </a:ln>
        </p:spPr>
        <p:txBody>
          <a:bodyPr>
            <a:spAutoFit/>
          </a:bodyPr>
          <a:lstStyle>
            <a:defPPr>
              <a:defRPr lang="en-US"/>
            </a:defPPr>
            <a:lvl1pPr algn="l" rtl="0" eaLnBrk="0" fontAlgn="base" hangingPunct="0">
              <a:spcBef>
                <a:spcPct val="0"/>
              </a:spcBef>
              <a:spcAft>
                <a:spcPct val="0"/>
              </a:spcAft>
              <a:defRPr sz="1600" b="1" kern="1200">
                <a:solidFill>
                  <a:schemeClr val="tx1"/>
                </a:solidFill>
                <a:latin typeface="Arial"/>
                <a:ea typeface="宋体" pitchFamily="2" charset="-122"/>
                <a:cs typeface="+mn-cs"/>
              </a:defRPr>
            </a:lvl1pPr>
            <a:lvl2pPr marL="742950" indent="-285750" algn="l" rtl="0" eaLnBrk="0" fontAlgn="base" hangingPunct="0">
              <a:spcBef>
                <a:spcPct val="0"/>
              </a:spcBef>
              <a:spcAft>
                <a:spcPct val="0"/>
              </a:spcAft>
              <a:defRPr sz="1600" b="1" kern="1200">
                <a:solidFill>
                  <a:schemeClr val="tx1"/>
                </a:solidFill>
                <a:latin typeface="Arial"/>
                <a:ea typeface="宋体" pitchFamily="2" charset="-122"/>
                <a:cs typeface="+mn-cs"/>
              </a:defRPr>
            </a:lvl2pPr>
            <a:lvl3pPr marL="1143000" indent="-228600" algn="l" rtl="0" eaLnBrk="0" fontAlgn="base" hangingPunct="0">
              <a:spcBef>
                <a:spcPct val="0"/>
              </a:spcBef>
              <a:spcAft>
                <a:spcPct val="0"/>
              </a:spcAft>
              <a:defRPr sz="1600" b="1" kern="1200">
                <a:solidFill>
                  <a:schemeClr val="tx1"/>
                </a:solidFill>
                <a:latin typeface="Arial"/>
                <a:ea typeface="宋体" pitchFamily="2" charset="-122"/>
                <a:cs typeface="+mn-cs"/>
              </a:defRPr>
            </a:lvl3pPr>
            <a:lvl4pPr marL="1600200" indent="-228600" algn="l" rtl="0" eaLnBrk="0" fontAlgn="base" hangingPunct="0">
              <a:spcBef>
                <a:spcPct val="0"/>
              </a:spcBef>
              <a:spcAft>
                <a:spcPct val="0"/>
              </a:spcAft>
              <a:defRPr sz="1600" b="1" kern="1200">
                <a:solidFill>
                  <a:schemeClr val="tx1"/>
                </a:solidFill>
                <a:latin typeface="Arial"/>
                <a:ea typeface="宋体" pitchFamily="2" charset="-122"/>
                <a:cs typeface="+mn-cs"/>
              </a:defRPr>
            </a:lvl4pPr>
            <a:lvl5pPr marL="2057400" indent="-228600" algn="l" rtl="0" eaLnBrk="0" fontAlgn="base" hangingPunct="0">
              <a:spcBef>
                <a:spcPct val="0"/>
              </a:spcBef>
              <a:spcAft>
                <a:spcPct val="0"/>
              </a:spcAft>
              <a:defRPr sz="1600" b="1" kern="1200">
                <a:solidFill>
                  <a:schemeClr val="tx1"/>
                </a:solidFill>
                <a:latin typeface="Arial"/>
                <a:ea typeface="宋体" pitchFamily="2" charset="-122"/>
                <a:cs typeface="+mn-cs"/>
              </a:defRPr>
            </a:lvl5pPr>
            <a:lvl6pPr marL="2514600" indent="-228600" algn="l" defTabSz="914400" rtl="0" eaLnBrk="0" fontAlgn="base" latinLnBrk="0" hangingPunct="0">
              <a:spcBef>
                <a:spcPct val="0"/>
              </a:spcBef>
              <a:spcAft>
                <a:spcPct val="0"/>
              </a:spcAft>
              <a:defRPr sz="1600" b="1" kern="1200">
                <a:solidFill>
                  <a:schemeClr val="tx1"/>
                </a:solidFill>
                <a:latin typeface="Arial"/>
                <a:ea typeface="宋体" pitchFamily="2" charset="-122"/>
                <a:cs typeface="+mn-cs"/>
              </a:defRPr>
            </a:lvl6pPr>
            <a:lvl7pPr marL="2971800" indent="-228600" algn="l" defTabSz="914400" rtl="0" eaLnBrk="0" fontAlgn="base" latinLnBrk="0" hangingPunct="0">
              <a:spcBef>
                <a:spcPct val="0"/>
              </a:spcBef>
              <a:spcAft>
                <a:spcPct val="0"/>
              </a:spcAft>
              <a:defRPr sz="1600" b="1" kern="1200">
                <a:solidFill>
                  <a:schemeClr val="tx1"/>
                </a:solidFill>
                <a:latin typeface="Arial"/>
                <a:ea typeface="宋体" pitchFamily="2" charset="-122"/>
                <a:cs typeface="+mn-cs"/>
              </a:defRPr>
            </a:lvl7pPr>
            <a:lvl8pPr marL="3429000" indent="-228600" algn="l" defTabSz="914400" rtl="0" eaLnBrk="0" fontAlgn="base" latinLnBrk="0" hangingPunct="0">
              <a:spcBef>
                <a:spcPct val="0"/>
              </a:spcBef>
              <a:spcAft>
                <a:spcPct val="0"/>
              </a:spcAft>
              <a:defRPr sz="1600" b="1" kern="1200">
                <a:solidFill>
                  <a:schemeClr val="tx1"/>
                </a:solidFill>
                <a:latin typeface="Arial"/>
                <a:ea typeface="宋体" pitchFamily="2" charset="-122"/>
                <a:cs typeface="+mn-cs"/>
              </a:defRPr>
            </a:lvl8pPr>
            <a:lvl9pPr marL="3886200" indent="-228600" algn="l" defTabSz="914400" rtl="0" eaLnBrk="0" fontAlgn="base" latinLnBrk="0" hangingPunct="0">
              <a:spcBef>
                <a:spcPct val="0"/>
              </a:spcBef>
              <a:spcAft>
                <a:spcPct val="0"/>
              </a:spcAft>
              <a:defRPr sz="1600" b="1" kern="1200">
                <a:solidFill>
                  <a:schemeClr val="tx1"/>
                </a:solidFill>
                <a:latin typeface="Arial"/>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r>
              <a:rPr kumimoji="0" lang="zh-CN" altLang="en-US" sz="1200" b="0" i="0" u="none" strike="noStrike" kern="0" cap="none" spc="0" normalizeH="0" baseline="0" noProof="0" smtClean="0">
                <a:ln>
                  <a:noFill/>
                </a:ln>
                <a:solidFill>
                  <a:srgbClr val="000000"/>
                </a:solidFill>
                <a:effectLst/>
                <a:uLnTx/>
                <a:uFillTx/>
                <a:latin typeface="微软雅黑" pitchFamily="34" charset="-122"/>
                <a:ea typeface="微软雅黑" pitchFamily="34" charset="-122"/>
              </a:rPr>
              <a:t>协调中心</a:t>
            </a:r>
            <a:endParaRPr kumimoji="0" lang="en-US" altLang="zh-CN" sz="1200" b="0" i="0" u="none" strike="noStrike" kern="0" cap="none" spc="0" normalizeH="0" baseline="0" noProof="0" smtClean="0">
              <a:ln>
                <a:noFill/>
              </a:ln>
              <a:solidFill>
                <a:srgbClr val="000000"/>
              </a:solidFill>
              <a:effectLst/>
              <a:uLnTx/>
              <a:uFillTx/>
              <a:latin typeface="微软雅黑" pitchFamily="34" charset="-122"/>
              <a:ea typeface="微软雅黑" pitchFamily="34" charset="-122"/>
            </a:endParaRPr>
          </a:p>
          <a:p>
            <a:pPr algn="ctr" eaLnBrk="1" fontAlgn="auto" hangingPunct="1">
              <a:spcBef>
                <a:spcPct val="0"/>
              </a:spcBef>
              <a:spcAft>
                <a:spcPct val="0"/>
              </a:spcAft>
              <a:defRPr/>
            </a:pPr>
            <a:r>
              <a:rPr lang="zh-CN" altLang="en-US" sz="1200" b="0" kern="0" smtClean="0">
                <a:solidFill>
                  <a:srgbClr val="000000"/>
                </a:solidFill>
                <a:latin typeface="微软雅黑" pitchFamily="34" charset="-122"/>
                <a:ea typeface="微软雅黑" pitchFamily="34" charset="-122"/>
              </a:rPr>
              <a:t>利润中心</a:t>
            </a:r>
          </a:p>
        </p:txBody>
      </p:sp>
      <p:sp>
        <p:nvSpPr>
          <p:cNvPr id="73" name="TextBox 99"/>
          <p:cNvSpPr txBox="1">
            <a:spLocks noChangeArrowheads="1"/>
          </p:cNvSpPr>
          <p:nvPr/>
        </p:nvSpPr>
        <p:spPr bwMode="auto">
          <a:xfrm>
            <a:off x="1828800" y="5334000"/>
            <a:ext cx="1344613" cy="577850"/>
          </a:xfrm>
          <a:prstGeom prst="rect">
            <a:avLst/>
          </a:prstGeom>
          <a:noFill/>
          <a:ln w="28575">
            <a:solidFill>
              <a:srgbClr val="1E3AF8"/>
            </a:solidFill>
            <a:miter lim="800000"/>
          </a:ln>
        </p:spPr>
        <p:txBody>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r>
              <a:rPr kumimoji="0" lang="zh-CN" altLang="en-US" sz="1200" b="0" i="0" u="none" strike="noStrike" kern="0" cap="none" spc="0" normalizeH="0" baseline="0" noProof="0" smtClean="0">
                <a:ln>
                  <a:noFill/>
                </a:ln>
                <a:solidFill>
                  <a:srgbClr val="000000"/>
                </a:solidFill>
                <a:effectLst/>
                <a:uLnTx/>
                <a:uFillTx/>
                <a:latin typeface="微软雅黑" pitchFamily="34" charset="-122"/>
                <a:ea typeface="微软雅黑" pitchFamily="34" charset="-122"/>
              </a:rPr>
              <a:t>生产中心</a:t>
            </a:r>
          </a:p>
          <a:p>
            <a:pPr marL="0" marR="0" lvl="0" indent="0" algn="ctr" defTabSz="914400" eaLnBrk="1" fontAlgn="auto" latinLnBrk="0" hangingPunct="1">
              <a:lnSpc>
                <a:spcPct val="100000"/>
              </a:lnSpc>
              <a:spcBef>
                <a:spcPct val="0"/>
              </a:spcBef>
              <a:spcAft>
                <a:spcPct val="0"/>
              </a:spcAft>
              <a:buClrTx/>
              <a:buSzTx/>
              <a:buFontTx/>
              <a:buNone/>
              <a:defRPr/>
            </a:pPr>
            <a:r>
              <a:rPr lang="zh-CN" altLang="en-US" sz="1200" b="0" kern="0" smtClean="0">
                <a:solidFill>
                  <a:srgbClr val="000000"/>
                </a:solidFill>
                <a:latin typeface="微软雅黑" pitchFamily="34" charset="-122"/>
                <a:ea typeface="微软雅黑" pitchFamily="34" charset="-122"/>
              </a:rPr>
              <a:t>成本</a:t>
            </a:r>
            <a:r>
              <a:rPr kumimoji="0" lang="zh-CN" altLang="en-US" sz="1200" b="0" i="0" u="none" strike="noStrike" kern="0" cap="none" spc="0" normalizeH="0" baseline="0" noProof="0" smtClean="0">
                <a:ln>
                  <a:noFill/>
                </a:ln>
                <a:solidFill>
                  <a:srgbClr val="000000"/>
                </a:solidFill>
                <a:effectLst/>
                <a:uLnTx/>
                <a:uFillTx/>
                <a:latin typeface="微软雅黑" pitchFamily="34" charset="-122"/>
                <a:ea typeface="微软雅黑" pitchFamily="34" charset="-122"/>
              </a:rPr>
              <a:t>中心</a:t>
            </a:r>
          </a:p>
        </p:txBody>
      </p:sp>
      <p:cxnSp>
        <p:nvCxnSpPr>
          <p:cNvPr id="74" name="直接箭头连接符 82"/>
          <p:cNvCxnSpPr>
            <a:cxnSpLocks noChangeShapeType="1"/>
            <a:stCxn id="68" idx="2"/>
            <a:endCxn id="69" idx="0"/>
          </p:cNvCxnSpPr>
          <p:nvPr/>
        </p:nvCxnSpPr>
        <p:spPr bwMode="auto">
          <a:xfrm flipH="1">
            <a:off x="1135063" y="3392488"/>
            <a:ext cx="0" cy="592137"/>
          </a:xfrm>
          <a:prstGeom prst="straightConnector1">
            <a:avLst/>
          </a:prstGeom>
          <a:noFill/>
          <a:ln w="6350">
            <a:solidFill>
              <a:srgbClr val="000000"/>
            </a:solidFill>
            <a:miter lim="800000"/>
            <a:tailEnd type="arrow" w="med" len="med"/>
          </a:ln>
        </p:spPr>
      </p:cxnSp>
      <p:cxnSp>
        <p:nvCxnSpPr>
          <p:cNvPr id="75" name="直接箭头连接符 83"/>
          <p:cNvCxnSpPr>
            <a:cxnSpLocks noChangeShapeType="1"/>
            <a:stCxn id="69" idx="2"/>
            <a:endCxn id="70" idx="0"/>
          </p:cNvCxnSpPr>
          <p:nvPr/>
        </p:nvCxnSpPr>
        <p:spPr bwMode="auto">
          <a:xfrm flipH="1">
            <a:off x="1135063" y="4616450"/>
            <a:ext cx="0" cy="669925"/>
          </a:xfrm>
          <a:prstGeom prst="straightConnector1">
            <a:avLst/>
          </a:prstGeom>
          <a:noFill/>
          <a:ln w="6350">
            <a:solidFill>
              <a:srgbClr val="000000"/>
            </a:solidFill>
            <a:miter lim="800000"/>
            <a:tailEnd type="arrow" w="med" len="med"/>
          </a:ln>
        </p:spPr>
      </p:cxnSp>
      <p:sp>
        <p:nvSpPr>
          <p:cNvPr id="76" name="TextBox 86"/>
          <p:cNvSpPr txBox="1">
            <a:spLocks noChangeArrowheads="1"/>
          </p:cNvSpPr>
          <p:nvPr/>
        </p:nvSpPr>
        <p:spPr bwMode="auto">
          <a:xfrm>
            <a:off x="642938" y="3352800"/>
            <a:ext cx="500062" cy="461665"/>
          </a:xfrm>
          <a:prstGeom prst="rect">
            <a:avLst/>
          </a:prstGeom>
          <a:noFill/>
          <a:ln w="9525">
            <a:noFill/>
            <a:miter lim="800000"/>
          </a:ln>
        </p:spPr>
        <p:txBody>
          <a:bodyPr wrap="square">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r>
              <a:rPr kumimoji="0" lang="zh-CN" altLang="en-US" sz="12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战略控制</a:t>
            </a:r>
          </a:p>
        </p:txBody>
      </p:sp>
      <p:sp>
        <p:nvSpPr>
          <p:cNvPr id="77" name="TextBox 87"/>
          <p:cNvSpPr txBox="1">
            <a:spLocks noChangeArrowheads="1"/>
          </p:cNvSpPr>
          <p:nvPr/>
        </p:nvSpPr>
        <p:spPr bwMode="auto">
          <a:xfrm>
            <a:off x="609600" y="4681538"/>
            <a:ext cx="609600" cy="461665"/>
          </a:xfrm>
          <a:prstGeom prst="rect">
            <a:avLst/>
          </a:prstGeom>
          <a:noFill/>
          <a:ln w="9525">
            <a:noFill/>
            <a:miter lim="800000"/>
          </a:ln>
        </p:spPr>
        <p:txBody>
          <a:bodyPr wrap="square">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r>
              <a:rPr kumimoji="0" lang="zh-CN" altLang="en-US" sz="12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运营管控</a:t>
            </a:r>
          </a:p>
        </p:txBody>
      </p:sp>
      <p:sp>
        <p:nvSpPr>
          <p:cNvPr id="78" name="TextBox 89"/>
          <p:cNvSpPr txBox="1">
            <a:spLocks noChangeArrowheads="1"/>
          </p:cNvSpPr>
          <p:nvPr/>
        </p:nvSpPr>
        <p:spPr bwMode="auto">
          <a:xfrm>
            <a:off x="533400" y="1066800"/>
            <a:ext cx="1143000" cy="307777"/>
          </a:xfrm>
          <a:prstGeom prst="rect">
            <a:avLst/>
          </a:prstGeom>
          <a:noFill/>
          <a:ln w="9525">
            <a:noFill/>
            <a:miter lim="800000"/>
          </a:ln>
        </p:spPr>
        <p:txBody>
          <a:bodyP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r>
              <a:rPr kumimoji="0" lang="zh-CN" altLang="en-US" sz="1400" b="1"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管控模式</a:t>
            </a:r>
          </a:p>
        </p:txBody>
      </p:sp>
      <p:sp>
        <p:nvSpPr>
          <p:cNvPr id="79" name="TextBox 90"/>
          <p:cNvSpPr txBox="1">
            <a:spLocks noChangeArrowheads="1"/>
          </p:cNvSpPr>
          <p:nvPr/>
        </p:nvSpPr>
        <p:spPr bwMode="auto">
          <a:xfrm>
            <a:off x="1862138" y="1066800"/>
            <a:ext cx="1143000" cy="307777"/>
          </a:xfrm>
          <a:prstGeom prst="rect">
            <a:avLst/>
          </a:prstGeom>
          <a:noFill/>
          <a:ln w="9525">
            <a:noFill/>
            <a:miter lim="800000"/>
          </a:ln>
        </p:spPr>
        <p:txBody>
          <a:bodyP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r>
              <a:rPr kumimoji="0" lang="zh-CN" altLang="en-US" sz="1400" b="1"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各级定位</a:t>
            </a:r>
          </a:p>
        </p:txBody>
      </p:sp>
      <p:sp>
        <p:nvSpPr>
          <p:cNvPr id="80" name="TextBox 91"/>
          <p:cNvSpPr txBox="1">
            <a:spLocks noChangeArrowheads="1"/>
          </p:cNvSpPr>
          <p:nvPr/>
        </p:nvSpPr>
        <p:spPr bwMode="auto">
          <a:xfrm>
            <a:off x="5257800" y="1066800"/>
            <a:ext cx="1143000" cy="307777"/>
          </a:xfrm>
          <a:prstGeom prst="rect">
            <a:avLst/>
          </a:prstGeom>
          <a:noFill/>
          <a:ln w="9525">
            <a:noFill/>
            <a:miter lim="800000"/>
          </a:ln>
        </p:spPr>
        <p:txBody>
          <a:bodyP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r>
              <a:rPr kumimoji="0" lang="zh-CN" altLang="en-US" sz="1400" b="1"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定位描述</a:t>
            </a:r>
          </a:p>
        </p:txBody>
      </p:sp>
      <p:sp>
        <p:nvSpPr>
          <p:cNvPr id="20" name="TextBox 19"/>
          <p:cNvSpPr txBox="1"/>
          <p:nvPr/>
        </p:nvSpPr>
        <p:spPr>
          <a:xfrm>
            <a:off x="7010400" y="6096000"/>
            <a:ext cx="21336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b="0" i="1" smtClean="0">
                <a:solidFill>
                  <a:schemeClr val="tx1"/>
                </a:solidFill>
                <a:latin typeface="+mj-ea"/>
                <a:ea typeface="+mj-ea"/>
              </a:rPr>
              <a:t>节选自</a:t>
            </a:r>
            <a:r>
              <a:rPr lang="en-US" altLang="zh-CN" sz="1200" b="0" i="1" smtClean="0">
                <a:solidFill>
                  <a:schemeClr val="tx1"/>
                </a:solidFill>
                <a:latin typeface="+mj-ea"/>
                <a:ea typeface="+mj-ea"/>
              </a:rPr>
              <a:t>IBM</a:t>
            </a:r>
            <a:r>
              <a:rPr lang="zh-CN" altLang="en-US" sz="1200" b="0" i="1" smtClean="0">
                <a:solidFill>
                  <a:schemeClr val="tx1"/>
                </a:solidFill>
                <a:latin typeface="+mj-ea"/>
                <a:ea typeface="+mj-ea"/>
              </a:rPr>
              <a:t>管控设计报告</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 name="直角三角形 5"/>
          <p:cNvSpPr/>
          <p:nvPr/>
        </p:nvSpPr>
        <p:spPr bwMode="auto">
          <a:xfrm>
            <a:off x="381000" y="3861620"/>
            <a:ext cx="1692275" cy="777746"/>
          </a:xfrm>
          <a:prstGeom prst="rtTriangle">
            <a:avLst/>
          </a:prstGeom>
          <a:solidFill>
            <a:schemeClr val="accent1">
              <a:lumMod val="20000"/>
              <a:lumOff val="80000"/>
            </a:schemeClr>
          </a:solidFill>
          <a:ln w="6350">
            <a:noFill/>
            <a:miter lim="800000"/>
          </a:ln>
        </p:spPr>
        <p:txBody>
          <a:bodyPr anchor="ct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117475" indent="-117475">
              <a:buClr>
                <a:srgbClr val="000000"/>
              </a:buClr>
              <a:buFont typeface="Wingdings" pitchFamily="2" charset="2"/>
              <a:buChar char="§"/>
              <a:defRPr/>
            </a:pPr>
            <a:endParaRPr lang="zh-CN" altLang="en-US" sz="1100" b="0">
              <a:solidFill>
                <a:srgbClr val="000000"/>
              </a:solidFill>
              <a:latin typeface="+mj-ea"/>
              <a:ea typeface="+mj-ea"/>
            </a:endParaRPr>
          </a:p>
        </p:txBody>
      </p:sp>
      <p:sp>
        <p:nvSpPr>
          <p:cNvPr id="7" name="直角三角形 6"/>
          <p:cNvSpPr/>
          <p:nvPr/>
        </p:nvSpPr>
        <p:spPr bwMode="auto">
          <a:xfrm rot="10800000">
            <a:off x="381000" y="1942332"/>
            <a:ext cx="1692275" cy="777746"/>
          </a:xfrm>
          <a:prstGeom prst="rtTriangle">
            <a:avLst/>
          </a:prstGeom>
          <a:solidFill>
            <a:schemeClr val="accent1">
              <a:lumMod val="60000"/>
              <a:lumOff val="40000"/>
            </a:schemeClr>
          </a:solidFill>
          <a:ln w="6350">
            <a:noFill/>
            <a:miter lim="800000"/>
          </a:ln>
        </p:spPr>
        <p:txBody>
          <a:bodyPr anchor="ct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117475" indent="-117475">
              <a:buClr>
                <a:srgbClr val="000000"/>
              </a:buClr>
              <a:buFont typeface="Wingdings" pitchFamily="2" charset="2"/>
              <a:buChar char="§"/>
              <a:defRPr/>
            </a:pPr>
            <a:endParaRPr lang="zh-CN" altLang="en-US" sz="1100" b="0">
              <a:solidFill>
                <a:srgbClr val="000000"/>
              </a:solidFill>
              <a:latin typeface="+mj-ea"/>
              <a:ea typeface="+mj-ea"/>
            </a:endParaRPr>
          </a:p>
        </p:txBody>
      </p:sp>
      <p:sp>
        <p:nvSpPr>
          <p:cNvPr id="37893" name="TextBox 20"/>
          <p:cNvSpPr txBox="1">
            <a:spLocks noChangeArrowheads="1"/>
          </p:cNvSpPr>
          <p:nvPr/>
        </p:nvSpPr>
        <p:spPr bwMode="auto">
          <a:xfrm>
            <a:off x="884238" y="1463637"/>
            <a:ext cx="960437" cy="261610"/>
          </a:xfrm>
          <a:prstGeom prst="rect">
            <a:avLst/>
          </a:prstGeom>
          <a:noFill/>
          <a:ln w="9525">
            <a:noFill/>
            <a:miter lim="800000"/>
          </a:ln>
        </p:spPr>
        <p:txBody>
          <a:bodyP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r>
              <a:rPr lang="zh-CN" altLang="en-US" sz="1050" b="0">
                <a:solidFill>
                  <a:srgbClr val="000000"/>
                </a:solidFill>
                <a:latin typeface="+mj-ea"/>
                <a:ea typeface="+mj-ea"/>
              </a:rPr>
              <a:t>战略</a:t>
            </a:r>
          </a:p>
        </p:txBody>
      </p:sp>
      <p:sp>
        <p:nvSpPr>
          <p:cNvPr id="37894" name="TextBox 21"/>
          <p:cNvSpPr txBox="1">
            <a:spLocks noChangeArrowheads="1"/>
          </p:cNvSpPr>
          <p:nvPr/>
        </p:nvSpPr>
        <p:spPr bwMode="auto">
          <a:xfrm>
            <a:off x="609600" y="4892637"/>
            <a:ext cx="960438" cy="261610"/>
          </a:xfrm>
          <a:prstGeom prst="rect">
            <a:avLst/>
          </a:prstGeom>
          <a:noFill/>
          <a:ln w="9525">
            <a:noFill/>
            <a:miter lim="800000"/>
          </a:ln>
        </p:spPr>
        <p:txBody>
          <a:bodyP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r>
              <a:rPr lang="zh-CN" altLang="en-US" sz="1050" b="0">
                <a:solidFill>
                  <a:srgbClr val="000000"/>
                </a:solidFill>
                <a:latin typeface="+mj-ea"/>
                <a:ea typeface="+mj-ea"/>
              </a:rPr>
              <a:t>生产</a:t>
            </a:r>
          </a:p>
        </p:txBody>
      </p:sp>
      <p:sp>
        <p:nvSpPr>
          <p:cNvPr id="37895" name="TextBox 8"/>
          <p:cNvSpPr txBox="1">
            <a:spLocks noChangeArrowheads="1"/>
          </p:cNvSpPr>
          <p:nvPr/>
        </p:nvSpPr>
        <p:spPr bwMode="auto">
          <a:xfrm>
            <a:off x="2165350" y="1050887"/>
            <a:ext cx="868363" cy="938719"/>
          </a:xfrm>
          <a:prstGeom prst="rect">
            <a:avLst/>
          </a:prstGeom>
          <a:noFill/>
          <a:ln w="28575">
            <a:solidFill>
              <a:srgbClr val="FF0000"/>
            </a:solidFill>
            <a:miter lim="800000"/>
          </a:ln>
        </p:spPr>
        <p:txBody>
          <a:bodyP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r>
              <a:rPr lang="zh-CN" altLang="en-US" sz="1100" b="0">
                <a:solidFill>
                  <a:srgbClr val="000000"/>
                </a:solidFill>
                <a:latin typeface="+mj-ea"/>
                <a:ea typeface="+mj-ea"/>
              </a:rPr>
              <a:t>水泥总部：</a:t>
            </a:r>
            <a:endParaRPr lang="en-US" altLang="zh-CN" sz="1100" b="0">
              <a:solidFill>
                <a:srgbClr val="000000"/>
              </a:solidFill>
              <a:latin typeface="+mj-ea"/>
              <a:ea typeface="+mj-ea"/>
            </a:endParaRPr>
          </a:p>
          <a:p>
            <a:r>
              <a:rPr lang="zh-CN" altLang="en-US" sz="1100" b="0">
                <a:solidFill>
                  <a:srgbClr val="000000"/>
                </a:solidFill>
                <a:latin typeface="+mj-ea"/>
                <a:ea typeface="+mj-ea"/>
              </a:rPr>
              <a:t>发展经营</a:t>
            </a:r>
            <a:endParaRPr lang="en-US" altLang="zh-CN" sz="1100" b="0">
              <a:solidFill>
                <a:srgbClr val="000000"/>
              </a:solidFill>
              <a:latin typeface="+mj-ea"/>
              <a:ea typeface="+mj-ea"/>
            </a:endParaRPr>
          </a:p>
          <a:p>
            <a:r>
              <a:rPr lang="zh-CN" altLang="en-US" sz="1100" b="0">
                <a:solidFill>
                  <a:srgbClr val="000000"/>
                </a:solidFill>
                <a:latin typeface="+mj-ea"/>
                <a:ea typeface="+mj-ea"/>
              </a:rPr>
              <a:t>运营协同</a:t>
            </a:r>
            <a:endParaRPr lang="en-US" altLang="zh-CN" sz="1100" b="0">
              <a:solidFill>
                <a:srgbClr val="000000"/>
              </a:solidFill>
              <a:latin typeface="+mj-ea"/>
              <a:ea typeface="+mj-ea"/>
            </a:endParaRPr>
          </a:p>
          <a:p>
            <a:r>
              <a:rPr lang="zh-CN" altLang="en-US" sz="1100" b="0">
                <a:solidFill>
                  <a:srgbClr val="000000"/>
                </a:solidFill>
                <a:latin typeface="+mj-ea"/>
                <a:ea typeface="+mj-ea"/>
              </a:rPr>
              <a:t>风险控制</a:t>
            </a:r>
            <a:endParaRPr lang="en-US" altLang="zh-CN" sz="1100" b="0">
              <a:solidFill>
                <a:srgbClr val="000000"/>
              </a:solidFill>
              <a:latin typeface="+mj-ea"/>
              <a:ea typeface="+mj-ea"/>
            </a:endParaRPr>
          </a:p>
          <a:p>
            <a:r>
              <a:rPr lang="zh-CN" altLang="en-US" sz="1100" b="0">
                <a:solidFill>
                  <a:srgbClr val="000000"/>
                </a:solidFill>
                <a:latin typeface="+mj-ea"/>
                <a:ea typeface="+mj-ea"/>
              </a:rPr>
              <a:t>管理服务</a:t>
            </a:r>
            <a:endParaRPr lang="en-US" altLang="zh-CN" sz="1100" b="0">
              <a:solidFill>
                <a:srgbClr val="000000"/>
              </a:solidFill>
              <a:latin typeface="+mj-ea"/>
              <a:ea typeface="+mj-ea"/>
            </a:endParaRPr>
          </a:p>
        </p:txBody>
      </p:sp>
      <p:sp>
        <p:nvSpPr>
          <p:cNvPr id="11" name="TextBox 10"/>
          <p:cNvSpPr txBox="1"/>
          <p:nvPr/>
        </p:nvSpPr>
        <p:spPr>
          <a:xfrm>
            <a:off x="5153025" y="1004888"/>
            <a:ext cx="273050" cy="1107996"/>
          </a:xfrm>
          <a:prstGeom prst="rect">
            <a:avLst/>
          </a:prstGeom>
          <a:noFill/>
          <a:ln>
            <a:solidFill>
              <a:schemeClr val="accent1">
                <a:lumMod val="75000"/>
              </a:schemeClr>
            </a:solidFill>
          </a:ln>
        </p:spPr>
        <p:txBody>
          <a:bodyPr anchor="ct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1100" b="0">
                <a:solidFill>
                  <a:srgbClr val="000000"/>
                </a:solidFill>
                <a:latin typeface="+mj-ea"/>
                <a:ea typeface="+mj-ea"/>
              </a:rPr>
              <a:t>预算管理</a:t>
            </a:r>
            <a:endParaRPr lang="en-US" altLang="zh-CN" sz="1100" b="0">
              <a:solidFill>
                <a:srgbClr val="000000"/>
              </a:solidFill>
              <a:latin typeface="+mj-ea"/>
              <a:ea typeface="+mj-ea"/>
            </a:endParaRPr>
          </a:p>
          <a:p>
            <a:pPr algn="ctr">
              <a:defRPr/>
            </a:pPr>
            <a:endParaRPr lang="en-US" altLang="zh-CN" sz="1100" b="0">
              <a:solidFill>
                <a:srgbClr val="000000"/>
              </a:solidFill>
              <a:latin typeface="+mj-ea"/>
              <a:ea typeface="+mj-ea"/>
            </a:endParaRPr>
          </a:p>
          <a:p>
            <a:pPr algn="ctr">
              <a:defRPr/>
            </a:pPr>
            <a:endParaRPr lang="zh-CN" altLang="en-US" sz="1100" b="0">
              <a:solidFill>
                <a:srgbClr val="000000"/>
              </a:solidFill>
              <a:latin typeface="+mj-ea"/>
              <a:ea typeface="+mj-ea"/>
            </a:endParaRPr>
          </a:p>
        </p:txBody>
      </p:sp>
      <p:sp>
        <p:nvSpPr>
          <p:cNvPr id="12" name="TextBox 11"/>
          <p:cNvSpPr txBox="1"/>
          <p:nvPr/>
        </p:nvSpPr>
        <p:spPr>
          <a:xfrm>
            <a:off x="6049963" y="1004888"/>
            <a:ext cx="274637" cy="1107996"/>
          </a:xfrm>
          <a:prstGeom prst="rect">
            <a:avLst/>
          </a:prstGeom>
          <a:noFill/>
          <a:ln>
            <a:solidFill>
              <a:schemeClr val="accent1">
                <a:lumMod val="75000"/>
              </a:schemeClr>
            </a:solidFill>
          </a:ln>
        </p:spPr>
        <p:txBody>
          <a:bodyPr anchor="ct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1100" b="0">
                <a:solidFill>
                  <a:srgbClr val="000000"/>
                </a:solidFill>
                <a:latin typeface="+mj-ea"/>
                <a:ea typeface="+mj-ea"/>
              </a:rPr>
              <a:t>人力资源</a:t>
            </a:r>
            <a:endParaRPr lang="en-US" altLang="zh-CN" sz="1100" b="0">
              <a:solidFill>
                <a:srgbClr val="000000"/>
              </a:solidFill>
              <a:latin typeface="+mj-ea"/>
              <a:ea typeface="+mj-ea"/>
            </a:endParaRPr>
          </a:p>
          <a:p>
            <a:pPr algn="ctr">
              <a:defRPr/>
            </a:pPr>
            <a:r>
              <a:rPr lang="zh-CN" altLang="en-US" sz="1100" b="0">
                <a:solidFill>
                  <a:srgbClr val="000000"/>
                </a:solidFill>
                <a:latin typeface="+mj-ea"/>
                <a:ea typeface="+mj-ea"/>
              </a:rPr>
              <a:t>管理</a:t>
            </a:r>
          </a:p>
        </p:txBody>
      </p:sp>
      <p:sp>
        <p:nvSpPr>
          <p:cNvPr id="13" name="TextBox 12"/>
          <p:cNvSpPr txBox="1"/>
          <p:nvPr/>
        </p:nvSpPr>
        <p:spPr>
          <a:xfrm>
            <a:off x="6524625" y="1004889"/>
            <a:ext cx="273050" cy="1107996"/>
          </a:xfrm>
          <a:prstGeom prst="rect">
            <a:avLst/>
          </a:prstGeom>
          <a:noFill/>
          <a:ln>
            <a:solidFill>
              <a:schemeClr val="accent1">
                <a:lumMod val="75000"/>
              </a:schemeClr>
            </a:solidFill>
          </a:ln>
        </p:spPr>
        <p:txBody>
          <a:bodyPr anchor="ct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1100" b="0">
                <a:solidFill>
                  <a:srgbClr val="000000"/>
                </a:solidFill>
                <a:latin typeface="+mj-ea"/>
                <a:ea typeface="+mj-ea"/>
              </a:rPr>
              <a:t>风险控制管理</a:t>
            </a:r>
          </a:p>
        </p:txBody>
      </p:sp>
      <p:sp>
        <p:nvSpPr>
          <p:cNvPr id="14" name="TextBox 13"/>
          <p:cNvSpPr txBox="1"/>
          <p:nvPr/>
        </p:nvSpPr>
        <p:spPr>
          <a:xfrm>
            <a:off x="3273425" y="1004888"/>
            <a:ext cx="274638" cy="1107996"/>
          </a:xfrm>
          <a:prstGeom prst="rect">
            <a:avLst/>
          </a:prstGeom>
          <a:noFill/>
          <a:ln>
            <a:solidFill>
              <a:schemeClr val="accent1">
                <a:lumMod val="75000"/>
              </a:schemeClr>
            </a:solidFill>
          </a:ln>
        </p:spPr>
        <p:txBody>
          <a:bodyPr anchor="ct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1100" b="0">
                <a:solidFill>
                  <a:srgbClr val="000000"/>
                </a:solidFill>
                <a:latin typeface="+mj-ea"/>
                <a:ea typeface="+mj-ea"/>
              </a:rPr>
              <a:t>投资管理</a:t>
            </a:r>
            <a:endParaRPr lang="en-US" altLang="zh-CN" sz="1100" b="0">
              <a:solidFill>
                <a:srgbClr val="000000"/>
              </a:solidFill>
              <a:latin typeface="+mj-ea"/>
              <a:ea typeface="+mj-ea"/>
            </a:endParaRPr>
          </a:p>
          <a:p>
            <a:pPr algn="ctr">
              <a:defRPr/>
            </a:pPr>
            <a:endParaRPr lang="en-US" altLang="zh-CN" sz="1100" b="0">
              <a:solidFill>
                <a:srgbClr val="000000"/>
              </a:solidFill>
              <a:latin typeface="+mj-ea"/>
              <a:ea typeface="+mj-ea"/>
            </a:endParaRPr>
          </a:p>
          <a:p>
            <a:pPr algn="ctr">
              <a:defRPr/>
            </a:pPr>
            <a:endParaRPr lang="en-US" altLang="zh-CN" sz="1100" b="0">
              <a:solidFill>
                <a:srgbClr val="000000"/>
              </a:solidFill>
              <a:latin typeface="+mj-ea"/>
              <a:ea typeface="+mj-ea"/>
            </a:endParaRPr>
          </a:p>
        </p:txBody>
      </p:sp>
      <p:sp>
        <p:nvSpPr>
          <p:cNvPr id="15" name="TextBox 14"/>
          <p:cNvSpPr txBox="1"/>
          <p:nvPr/>
        </p:nvSpPr>
        <p:spPr>
          <a:xfrm>
            <a:off x="4694238" y="1004889"/>
            <a:ext cx="274637" cy="1107996"/>
          </a:xfrm>
          <a:prstGeom prst="rect">
            <a:avLst/>
          </a:prstGeom>
          <a:noFill/>
          <a:ln>
            <a:solidFill>
              <a:schemeClr val="accent1">
                <a:lumMod val="75000"/>
              </a:schemeClr>
            </a:solidFill>
          </a:ln>
        </p:spPr>
        <p:txBody>
          <a:bodyPr anchor="ct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1100" b="0">
                <a:solidFill>
                  <a:srgbClr val="000000"/>
                </a:solidFill>
                <a:latin typeface="+mj-ea"/>
                <a:ea typeface="+mj-ea"/>
              </a:rPr>
              <a:t>组织绩效管理</a:t>
            </a:r>
          </a:p>
        </p:txBody>
      </p:sp>
      <p:sp>
        <p:nvSpPr>
          <p:cNvPr id="16" name="TextBox 15"/>
          <p:cNvSpPr txBox="1"/>
          <p:nvPr/>
        </p:nvSpPr>
        <p:spPr>
          <a:xfrm>
            <a:off x="3763963" y="1004889"/>
            <a:ext cx="274637" cy="1107996"/>
          </a:xfrm>
          <a:prstGeom prst="rect">
            <a:avLst/>
          </a:prstGeom>
          <a:noFill/>
          <a:ln>
            <a:solidFill>
              <a:schemeClr val="accent1">
                <a:lumMod val="75000"/>
              </a:schemeClr>
            </a:solidFill>
          </a:ln>
        </p:spPr>
        <p:txBody>
          <a:bodyPr anchor="ct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1100" b="0">
                <a:solidFill>
                  <a:srgbClr val="000000"/>
                </a:solidFill>
                <a:latin typeface="+mj-ea"/>
                <a:ea typeface="+mj-ea"/>
              </a:rPr>
              <a:t>物资采购管理</a:t>
            </a:r>
          </a:p>
        </p:txBody>
      </p:sp>
      <p:sp>
        <p:nvSpPr>
          <p:cNvPr id="17" name="TextBox 16"/>
          <p:cNvSpPr txBox="1"/>
          <p:nvPr/>
        </p:nvSpPr>
        <p:spPr>
          <a:xfrm>
            <a:off x="4237038" y="1004889"/>
            <a:ext cx="274637" cy="1107996"/>
          </a:xfrm>
          <a:prstGeom prst="rect">
            <a:avLst/>
          </a:prstGeom>
          <a:noFill/>
          <a:ln>
            <a:solidFill>
              <a:schemeClr val="accent1">
                <a:lumMod val="75000"/>
              </a:schemeClr>
            </a:solidFill>
          </a:ln>
        </p:spPr>
        <p:txBody>
          <a:bodyPr anchor="ct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1100" b="0">
                <a:solidFill>
                  <a:srgbClr val="000000"/>
                </a:solidFill>
                <a:latin typeface="+mj-ea"/>
                <a:ea typeface="+mj-ea"/>
              </a:rPr>
              <a:t>市场营销管理</a:t>
            </a:r>
          </a:p>
        </p:txBody>
      </p:sp>
      <p:sp>
        <p:nvSpPr>
          <p:cNvPr id="18" name="TextBox 17"/>
          <p:cNvSpPr txBox="1"/>
          <p:nvPr/>
        </p:nvSpPr>
        <p:spPr>
          <a:xfrm>
            <a:off x="6950075" y="1004889"/>
            <a:ext cx="274638" cy="1107996"/>
          </a:xfrm>
          <a:prstGeom prst="rect">
            <a:avLst/>
          </a:prstGeom>
          <a:noFill/>
          <a:ln>
            <a:solidFill>
              <a:schemeClr val="accent1">
                <a:lumMod val="75000"/>
              </a:schemeClr>
            </a:solidFill>
          </a:ln>
        </p:spPr>
        <p:txBody>
          <a:bodyPr anchor="ct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1100" b="0">
                <a:solidFill>
                  <a:srgbClr val="000000"/>
                </a:solidFill>
                <a:latin typeface="+mj-ea"/>
                <a:ea typeface="+mj-ea"/>
              </a:rPr>
              <a:t>生产工艺管理</a:t>
            </a:r>
          </a:p>
        </p:txBody>
      </p:sp>
      <p:sp>
        <p:nvSpPr>
          <p:cNvPr id="19" name="TextBox 18"/>
          <p:cNvSpPr txBox="1"/>
          <p:nvPr/>
        </p:nvSpPr>
        <p:spPr>
          <a:xfrm>
            <a:off x="7424738" y="1003301"/>
            <a:ext cx="274637" cy="1107996"/>
          </a:xfrm>
          <a:prstGeom prst="rect">
            <a:avLst/>
          </a:prstGeom>
          <a:noFill/>
          <a:ln>
            <a:solidFill>
              <a:schemeClr val="accent1">
                <a:lumMod val="75000"/>
              </a:schemeClr>
            </a:solidFill>
          </a:ln>
        </p:spPr>
        <p:txBody>
          <a:bodyPr anchor="ct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1100" b="0">
                <a:solidFill>
                  <a:srgbClr val="000000"/>
                </a:solidFill>
                <a:latin typeface="+mj-ea"/>
                <a:ea typeface="+mj-ea"/>
              </a:rPr>
              <a:t>质量管理</a:t>
            </a:r>
            <a:endParaRPr lang="en-US" altLang="zh-CN" sz="1100" b="0">
              <a:solidFill>
                <a:srgbClr val="000000"/>
              </a:solidFill>
              <a:latin typeface="+mj-ea"/>
              <a:ea typeface="+mj-ea"/>
            </a:endParaRPr>
          </a:p>
          <a:p>
            <a:pPr algn="ctr">
              <a:defRPr/>
            </a:pPr>
            <a:endParaRPr lang="en-US" altLang="zh-CN" sz="1100" b="0">
              <a:solidFill>
                <a:srgbClr val="000000"/>
              </a:solidFill>
              <a:latin typeface="+mj-ea"/>
              <a:ea typeface="+mj-ea"/>
            </a:endParaRPr>
          </a:p>
          <a:p>
            <a:pPr algn="ctr">
              <a:defRPr/>
            </a:pPr>
            <a:endParaRPr lang="zh-CN" altLang="en-US" sz="1100" b="0">
              <a:solidFill>
                <a:srgbClr val="000000"/>
              </a:solidFill>
              <a:latin typeface="+mj-ea"/>
              <a:ea typeface="+mj-ea"/>
            </a:endParaRPr>
          </a:p>
        </p:txBody>
      </p:sp>
      <p:sp>
        <p:nvSpPr>
          <p:cNvPr id="20" name="TextBox 19"/>
          <p:cNvSpPr txBox="1"/>
          <p:nvPr/>
        </p:nvSpPr>
        <p:spPr>
          <a:xfrm>
            <a:off x="7897813" y="1003301"/>
            <a:ext cx="274637" cy="1107996"/>
          </a:xfrm>
          <a:prstGeom prst="rect">
            <a:avLst/>
          </a:prstGeom>
          <a:noFill/>
          <a:ln>
            <a:solidFill>
              <a:schemeClr val="accent1">
                <a:lumMod val="75000"/>
              </a:schemeClr>
            </a:solidFill>
          </a:ln>
        </p:spPr>
        <p:txBody>
          <a:bodyPr anchor="ct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1100" b="0">
                <a:solidFill>
                  <a:srgbClr val="000000"/>
                </a:solidFill>
                <a:latin typeface="+mj-ea"/>
                <a:ea typeface="+mj-ea"/>
              </a:rPr>
              <a:t>设备管理</a:t>
            </a:r>
            <a:endParaRPr lang="en-US" altLang="zh-CN" sz="1100" b="0">
              <a:solidFill>
                <a:srgbClr val="000000"/>
              </a:solidFill>
              <a:latin typeface="+mj-ea"/>
              <a:ea typeface="+mj-ea"/>
            </a:endParaRPr>
          </a:p>
          <a:p>
            <a:pPr algn="ctr">
              <a:defRPr/>
            </a:pPr>
            <a:endParaRPr lang="en-US" altLang="zh-CN" sz="1100" b="0">
              <a:solidFill>
                <a:srgbClr val="000000"/>
              </a:solidFill>
              <a:latin typeface="+mj-ea"/>
              <a:ea typeface="+mj-ea"/>
            </a:endParaRPr>
          </a:p>
          <a:p>
            <a:pPr algn="ctr">
              <a:defRPr/>
            </a:pPr>
            <a:endParaRPr lang="zh-CN" altLang="en-US" sz="1100" b="0">
              <a:solidFill>
                <a:srgbClr val="000000"/>
              </a:solidFill>
              <a:latin typeface="+mj-ea"/>
              <a:ea typeface="+mj-ea"/>
            </a:endParaRPr>
          </a:p>
        </p:txBody>
      </p:sp>
      <p:sp>
        <p:nvSpPr>
          <p:cNvPr id="21" name="TextBox 20"/>
          <p:cNvSpPr txBox="1"/>
          <p:nvPr/>
        </p:nvSpPr>
        <p:spPr>
          <a:xfrm>
            <a:off x="8372475" y="1004889"/>
            <a:ext cx="274638" cy="1107996"/>
          </a:xfrm>
          <a:prstGeom prst="rect">
            <a:avLst/>
          </a:prstGeom>
          <a:noFill/>
          <a:ln>
            <a:solidFill>
              <a:schemeClr val="accent1">
                <a:lumMod val="75000"/>
              </a:schemeClr>
            </a:solidFill>
          </a:ln>
        </p:spPr>
        <p:txBody>
          <a:bodyPr anchor="ct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1100" b="0">
                <a:solidFill>
                  <a:srgbClr val="000000"/>
                </a:solidFill>
                <a:latin typeface="+mj-ea"/>
                <a:ea typeface="+mj-ea"/>
              </a:rPr>
              <a:t>安全健康管理</a:t>
            </a:r>
          </a:p>
        </p:txBody>
      </p:sp>
      <p:cxnSp>
        <p:nvCxnSpPr>
          <p:cNvPr id="37907" name="直接连接符 23"/>
          <p:cNvCxnSpPr>
            <a:cxnSpLocks noChangeShapeType="1"/>
          </p:cNvCxnSpPr>
          <p:nvPr/>
        </p:nvCxnSpPr>
        <p:spPr bwMode="auto">
          <a:xfrm>
            <a:off x="2209800" y="2422487"/>
            <a:ext cx="6583363" cy="0"/>
          </a:xfrm>
          <a:prstGeom prst="line">
            <a:avLst/>
          </a:prstGeom>
          <a:noFill/>
          <a:ln w="6350">
            <a:solidFill>
              <a:schemeClr val="tx1"/>
            </a:solidFill>
            <a:miter lim="800000"/>
          </a:ln>
        </p:spPr>
      </p:cxnSp>
      <p:sp>
        <p:nvSpPr>
          <p:cNvPr id="24" name="TextBox 23"/>
          <p:cNvSpPr txBox="1"/>
          <p:nvPr/>
        </p:nvSpPr>
        <p:spPr>
          <a:xfrm>
            <a:off x="5153025" y="4371937"/>
            <a:ext cx="273050" cy="1107996"/>
          </a:xfrm>
          <a:prstGeom prst="rect">
            <a:avLst/>
          </a:prstGeom>
          <a:noFill/>
          <a:ln>
            <a:solidFill>
              <a:schemeClr val="accent1">
                <a:lumMod val="75000"/>
              </a:schemeClr>
            </a:solidFill>
          </a:ln>
        </p:spPr>
        <p:txBody>
          <a:bodyP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1100" b="0">
                <a:solidFill>
                  <a:srgbClr val="000000"/>
                </a:solidFill>
                <a:latin typeface="+mj-ea"/>
                <a:ea typeface="+mj-ea"/>
              </a:rPr>
              <a:t>预算管理</a:t>
            </a:r>
            <a:endParaRPr lang="en-US" altLang="zh-CN" sz="1100" b="0">
              <a:solidFill>
                <a:srgbClr val="000000"/>
              </a:solidFill>
              <a:latin typeface="+mj-ea"/>
              <a:ea typeface="+mj-ea"/>
            </a:endParaRPr>
          </a:p>
          <a:p>
            <a:pPr algn="ctr">
              <a:defRPr/>
            </a:pPr>
            <a:endParaRPr lang="en-US" altLang="zh-CN" sz="1100" b="0">
              <a:solidFill>
                <a:srgbClr val="000000"/>
              </a:solidFill>
              <a:latin typeface="+mj-ea"/>
              <a:ea typeface="+mj-ea"/>
            </a:endParaRPr>
          </a:p>
          <a:p>
            <a:pPr algn="ctr">
              <a:defRPr/>
            </a:pPr>
            <a:endParaRPr lang="zh-CN" altLang="en-US" sz="1100" b="0">
              <a:solidFill>
                <a:srgbClr val="000000"/>
              </a:solidFill>
              <a:latin typeface="+mj-ea"/>
              <a:ea typeface="+mj-ea"/>
            </a:endParaRPr>
          </a:p>
        </p:txBody>
      </p:sp>
      <p:sp>
        <p:nvSpPr>
          <p:cNvPr id="25" name="TextBox 24"/>
          <p:cNvSpPr txBox="1"/>
          <p:nvPr/>
        </p:nvSpPr>
        <p:spPr>
          <a:xfrm>
            <a:off x="6049963" y="4371937"/>
            <a:ext cx="274637" cy="1107996"/>
          </a:xfrm>
          <a:prstGeom prst="rect">
            <a:avLst/>
          </a:prstGeom>
          <a:noFill/>
          <a:ln>
            <a:solidFill>
              <a:schemeClr val="accent1">
                <a:lumMod val="75000"/>
              </a:schemeClr>
            </a:solidFill>
          </a:ln>
        </p:spPr>
        <p:txBody>
          <a:bodyP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1100" b="0">
                <a:solidFill>
                  <a:srgbClr val="000000"/>
                </a:solidFill>
                <a:latin typeface="+mj-ea"/>
                <a:ea typeface="+mj-ea"/>
              </a:rPr>
              <a:t>人力资源管理</a:t>
            </a:r>
          </a:p>
        </p:txBody>
      </p:sp>
      <p:sp>
        <p:nvSpPr>
          <p:cNvPr id="26" name="TextBox 25"/>
          <p:cNvSpPr txBox="1"/>
          <p:nvPr/>
        </p:nvSpPr>
        <p:spPr>
          <a:xfrm>
            <a:off x="6950075" y="4371937"/>
            <a:ext cx="274638" cy="1107996"/>
          </a:xfrm>
          <a:prstGeom prst="rect">
            <a:avLst/>
          </a:prstGeom>
          <a:noFill/>
          <a:ln>
            <a:solidFill>
              <a:schemeClr val="accent1">
                <a:lumMod val="75000"/>
              </a:schemeClr>
            </a:solidFill>
          </a:ln>
        </p:spPr>
        <p:txBody>
          <a:bodyP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1100" b="0">
                <a:solidFill>
                  <a:srgbClr val="000000"/>
                </a:solidFill>
                <a:latin typeface="+mj-ea"/>
                <a:ea typeface="+mj-ea"/>
              </a:rPr>
              <a:t>生产工艺管理</a:t>
            </a:r>
          </a:p>
        </p:txBody>
      </p:sp>
      <p:sp>
        <p:nvSpPr>
          <p:cNvPr id="27" name="TextBox 26"/>
          <p:cNvSpPr txBox="1"/>
          <p:nvPr/>
        </p:nvSpPr>
        <p:spPr>
          <a:xfrm>
            <a:off x="7424738" y="4371937"/>
            <a:ext cx="274637" cy="1107996"/>
          </a:xfrm>
          <a:prstGeom prst="rect">
            <a:avLst/>
          </a:prstGeom>
          <a:noFill/>
          <a:ln>
            <a:solidFill>
              <a:schemeClr val="accent1">
                <a:lumMod val="75000"/>
              </a:schemeClr>
            </a:solidFill>
          </a:ln>
        </p:spPr>
        <p:txBody>
          <a:bodyP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1100" b="0">
                <a:solidFill>
                  <a:srgbClr val="000000"/>
                </a:solidFill>
                <a:latin typeface="+mj-ea"/>
                <a:ea typeface="+mj-ea"/>
              </a:rPr>
              <a:t>质量管理</a:t>
            </a:r>
            <a:endParaRPr lang="en-US" altLang="zh-CN" sz="1100" b="0">
              <a:solidFill>
                <a:srgbClr val="000000"/>
              </a:solidFill>
              <a:latin typeface="+mj-ea"/>
              <a:ea typeface="+mj-ea"/>
            </a:endParaRPr>
          </a:p>
          <a:p>
            <a:pPr algn="ctr">
              <a:defRPr/>
            </a:pPr>
            <a:endParaRPr lang="en-US" altLang="zh-CN" sz="1100" b="0">
              <a:solidFill>
                <a:srgbClr val="000000"/>
              </a:solidFill>
              <a:latin typeface="+mj-ea"/>
              <a:ea typeface="+mj-ea"/>
            </a:endParaRPr>
          </a:p>
          <a:p>
            <a:pPr algn="ctr">
              <a:defRPr/>
            </a:pPr>
            <a:endParaRPr lang="zh-CN" altLang="en-US" sz="1100" b="0">
              <a:solidFill>
                <a:srgbClr val="000000"/>
              </a:solidFill>
              <a:latin typeface="+mj-ea"/>
              <a:ea typeface="+mj-ea"/>
            </a:endParaRPr>
          </a:p>
        </p:txBody>
      </p:sp>
      <p:sp>
        <p:nvSpPr>
          <p:cNvPr id="28" name="TextBox 27"/>
          <p:cNvSpPr txBox="1"/>
          <p:nvPr/>
        </p:nvSpPr>
        <p:spPr>
          <a:xfrm>
            <a:off x="7897813" y="4371937"/>
            <a:ext cx="274637" cy="1107996"/>
          </a:xfrm>
          <a:prstGeom prst="rect">
            <a:avLst/>
          </a:prstGeom>
          <a:noFill/>
          <a:ln>
            <a:solidFill>
              <a:schemeClr val="accent1">
                <a:lumMod val="75000"/>
              </a:schemeClr>
            </a:solidFill>
          </a:ln>
        </p:spPr>
        <p:txBody>
          <a:bodyP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1100" b="0">
                <a:solidFill>
                  <a:srgbClr val="000000"/>
                </a:solidFill>
                <a:latin typeface="+mj-ea"/>
                <a:ea typeface="+mj-ea"/>
              </a:rPr>
              <a:t>设备管理</a:t>
            </a:r>
            <a:endParaRPr lang="en-US" altLang="zh-CN" sz="1100" b="0">
              <a:solidFill>
                <a:srgbClr val="000000"/>
              </a:solidFill>
              <a:latin typeface="+mj-ea"/>
              <a:ea typeface="+mj-ea"/>
            </a:endParaRPr>
          </a:p>
          <a:p>
            <a:pPr algn="ctr">
              <a:defRPr/>
            </a:pPr>
            <a:endParaRPr lang="en-US" altLang="zh-CN" sz="1100" b="0">
              <a:solidFill>
                <a:srgbClr val="000000"/>
              </a:solidFill>
              <a:latin typeface="+mj-ea"/>
              <a:ea typeface="+mj-ea"/>
            </a:endParaRPr>
          </a:p>
          <a:p>
            <a:pPr algn="ctr">
              <a:defRPr/>
            </a:pPr>
            <a:endParaRPr lang="zh-CN" altLang="en-US" sz="1100" b="0">
              <a:solidFill>
                <a:srgbClr val="000000"/>
              </a:solidFill>
              <a:latin typeface="+mj-ea"/>
              <a:ea typeface="+mj-ea"/>
            </a:endParaRPr>
          </a:p>
        </p:txBody>
      </p:sp>
      <p:sp>
        <p:nvSpPr>
          <p:cNvPr id="29" name="TextBox 28"/>
          <p:cNvSpPr txBox="1"/>
          <p:nvPr/>
        </p:nvSpPr>
        <p:spPr>
          <a:xfrm>
            <a:off x="8372475" y="4371937"/>
            <a:ext cx="274638" cy="1107996"/>
          </a:xfrm>
          <a:prstGeom prst="rect">
            <a:avLst/>
          </a:prstGeom>
          <a:noFill/>
          <a:ln>
            <a:solidFill>
              <a:schemeClr val="accent1">
                <a:lumMod val="75000"/>
              </a:schemeClr>
            </a:solidFill>
          </a:ln>
        </p:spPr>
        <p:txBody>
          <a:bodyP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1100" b="0">
                <a:solidFill>
                  <a:srgbClr val="000000"/>
                </a:solidFill>
                <a:latin typeface="+mj-ea"/>
                <a:ea typeface="+mj-ea"/>
              </a:rPr>
              <a:t>安全健康管理</a:t>
            </a:r>
          </a:p>
        </p:txBody>
      </p:sp>
      <p:cxnSp>
        <p:nvCxnSpPr>
          <p:cNvPr id="37914" name="直接连接符 30"/>
          <p:cNvCxnSpPr>
            <a:cxnSpLocks noChangeShapeType="1"/>
          </p:cNvCxnSpPr>
          <p:nvPr/>
        </p:nvCxnSpPr>
        <p:spPr bwMode="auto">
          <a:xfrm>
            <a:off x="2255838" y="4171912"/>
            <a:ext cx="6583362" cy="0"/>
          </a:xfrm>
          <a:prstGeom prst="line">
            <a:avLst/>
          </a:prstGeom>
          <a:noFill/>
          <a:ln w="6350">
            <a:solidFill>
              <a:schemeClr val="tx1"/>
            </a:solidFill>
            <a:miter lim="800000"/>
          </a:ln>
        </p:spPr>
      </p:cxnSp>
      <p:sp>
        <p:nvSpPr>
          <p:cNvPr id="31" name="TextBox 30"/>
          <p:cNvSpPr txBox="1"/>
          <p:nvPr/>
        </p:nvSpPr>
        <p:spPr>
          <a:xfrm>
            <a:off x="5153025" y="2743162"/>
            <a:ext cx="273050" cy="1107996"/>
          </a:xfrm>
          <a:prstGeom prst="rect">
            <a:avLst/>
          </a:prstGeom>
          <a:noFill/>
          <a:ln>
            <a:solidFill>
              <a:schemeClr val="accent1">
                <a:lumMod val="75000"/>
              </a:schemeClr>
            </a:solidFill>
          </a:ln>
        </p:spPr>
        <p:txBody>
          <a:bodyP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1100" b="0">
                <a:solidFill>
                  <a:srgbClr val="000000"/>
                </a:solidFill>
                <a:latin typeface="+mj-ea"/>
                <a:ea typeface="+mj-ea"/>
              </a:rPr>
              <a:t>预算管理</a:t>
            </a:r>
            <a:endParaRPr lang="en-US" altLang="zh-CN" sz="1100" b="0">
              <a:solidFill>
                <a:srgbClr val="000000"/>
              </a:solidFill>
              <a:latin typeface="+mj-ea"/>
              <a:ea typeface="+mj-ea"/>
            </a:endParaRPr>
          </a:p>
          <a:p>
            <a:pPr algn="ctr">
              <a:defRPr/>
            </a:pPr>
            <a:endParaRPr lang="en-US" altLang="zh-CN" sz="1100" b="0">
              <a:solidFill>
                <a:srgbClr val="000000"/>
              </a:solidFill>
              <a:latin typeface="+mj-ea"/>
              <a:ea typeface="+mj-ea"/>
            </a:endParaRPr>
          </a:p>
          <a:p>
            <a:pPr algn="ctr">
              <a:defRPr/>
            </a:pPr>
            <a:endParaRPr lang="zh-CN" altLang="en-US" sz="1100" b="0">
              <a:solidFill>
                <a:srgbClr val="000000"/>
              </a:solidFill>
              <a:latin typeface="+mj-ea"/>
              <a:ea typeface="+mj-ea"/>
            </a:endParaRPr>
          </a:p>
        </p:txBody>
      </p:sp>
      <p:sp>
        <p:nvSpPr>
          <p:cNvPr id="32" name="TextBox 31"/>
          <p:cNvSpPr txBox="1"/>
          <p:nvPr/>
        </p:nvSpPr>
        <p:spPr>
          <a:xfrm>
            <a:off x="6049963" y="2743162"/>
            <a:ext cx="274637" cy="1107996"/>
          </a:xfrm>
          <a:prstGeom prst="rect">
            <a:avLst/>
          </a:prstGeom>
          <a:noFill/>
          <a:ln>
            <a:solidFill>
              <a:schemeClr val="accent1">
                <a:lumMod val="75000"/>
              </a:schemeClr>
            </a:solidFill>
          </a:ln>
        </p:spPr>
        <p:txBody>
          <a:bodyP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1100" b="0">
                <a:solidFill>
                  <a:srgbClr val="000000"/>
                </a:solidFill>
                <a:latin typeface="+mj-ea"/>
                <a:ea typeface="+mj-ea"/>
              </a:rPr>
              <a:t>人力资源管理</a:t>
            </a:r>
          </a:p>
        </p:txBody>
      </p:sp>
      <p:sp>
        <p:nvSpPr>
          <p:cNvPr id="33" name="TextBox 32"/>
          <p:cNvSpPr txBox="1"/>
          <p:nvPr/>
        </p:nvSpPr>
        <p:spPr>
          <a:xfrm>
            <a:off x="6524625" y="2743162"/>
            <a:ext cx="273050" cy="1107996"/>
          </a:xfrm>
          <a:prstGeom prst="rect">
            <a:avLst/>
          </a:prstGeom>
          <a:noFill/>
          <a:ln>
            <a:solidFill>
              <a:schemeClr val="accent1">
                <a:lumMod val="75000"/>
              </a:schemeClr>
            </a:solidFill>
          </a:ln>
        </p:spPr>
        <p:txBody>
          <a:bodyP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1100" b="0">
                <a:solidFill>
                  <a:srgbClr val="000000"/>
                </a:solidFill>
                <a:latin typeface="+mj-ea"/>
                <a:ea typeface="+mj-ea"/>
              </a:rPr>
              <a:t>风险控制管理</a:t>
            </a:r>
          </a:p>
        </p:txBody>
      </p:sp>
      <p:sp>
        <p:nvSpPr>
          <p:cNvPr id="34" name="TextBox 33"/>
          <p:cNvSpPr txBox="1"/>
          <p:nvPr/>
        </p:nvSpPr>
        <p:spPr>
          <a:xfrm>
            <a:off x="3273425" y="2743162"/>
            <a:ext cx="274638" cy="1107996"/>
          </a:xfrm>
          <a:prstGeom prst="rect">
            <a:avLst/>
          </a:prstGeom>
          <a:noFill/>
          <a:ln>
            <a:solidFill>
              <a:schemeClr val="accent1">
                <a:lumMod val="75000"/>
              </a:schemeClr>
            </a:solidFill>
          </a:ln>
        </p:spPr>
        <p:txBody>
          <a:bodyP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1100" b="0">
                <a:solidFill>
                  <a:srgbClr val="000000"/>
                </a:solidFill>
                <a:latin typeface="+mj-ea"/>
                <a:ea typeface="+mj-ea"/>
              </a:rPr>
              <a:t>投资管理</a:t>
            </a:r>
            <a:endParaRPr lang="en-US" altLang="zh-CN" sz="1100" b="0">
              <a:solidFill>
                <a:srgbClr val="000000"/>
              </a:solidFill>
              <a:latin typeface="+mj-ea"/>
              <a:ea typeface="+mj-ea"/>
            </a:endParaRPr>
          </a:p>
          <a:p>
            <a:pPr algn="ctr">
              <a:defRPr/>
            </a:pPr>
            <a:endParaRPr lang="en-US" altLang="zh-CN" sz="1100" b="0">
              <a:solidFill>
                <a:srgbClr val="000000"/>
              </a:solidFill>
              <a:latin typeface="+mj-ea"/>
              <a:ea typeface="+mj-ea"/>
            </a:endParaRPr>
          </a:p>
          <a:p>
            <a:pPr algn="ctr">
              <a:defRPr/>
            </a:pPr>
            <a:endParaRPr lang="zh-CN" altLang="en-US" sz="1100" b="0">
              <a:solidFill>
                <a:srgbClr val="000000"/>
              </a:solidFill>
              <a:latin typeface="+mj-ea"/>
              <a:ea typeface="+mj-ea"/>
            </a:endParaRPr>
          </a:p>
        </p:txBody>
      </p:sp>
      <p:sp>
        <p:nvSpPr>
          <p:cNvPr id="35" name="TextBox 34"/>
          <p:cNvSpPr txBox="1"/>
          <p:nvPr/>
        </p:nvSpPr>
        <p:spPr>
          <a:xfrm>
            <a:off x="4694238" y="2743162"/>
            <a:ext cx="274637" cy="1107996"/>
          </a:xfrm>
          <a:prstGeom prst="rect">
            <a:avLst/>
          </a:prstGeom>
          <a:noFill/>
          <a:ln>
            <a:solidFill>
              <a:schemeClr val="accent1">
                <a:lumMod val="75000"/>
              </a:schemeClr>
            </a:solidFill>
          </a:ln>
        </p:spPr>
        <p:txBody>
          <a:bodyP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1100" b="0">
                <a:solidFill>
                  <a:srgbClr val="000000"/>
                </a:solidFill>
                <a:latin typeface="+mj-ea"/>
                <a:ea typeface="+mj-ea"/>
              </a:rPr>
              <a:t>组织绩效管理</a:t>
            </a:r>
          </a:p>
        </p:txBody>
      </p:sp>
      <p:sp>
        <p:nvSpPr>
          <p:cNvPr id="36" name="TextBox 35"/>
          <p:cNvSpPr txBox="1"/>
          <p:nvPr/>
        </p:nvSpPr>
        <p:spPr>
          <a:xfrm>
            <a:off x="3763963" y="2743162"/>
            <a:ext cx="274637" cy="1107996"/>
          </a:xfrm>
          <a:prstGeom prst="rect">
            <a:avLst/>
          </a:prstGeom>
          <a:noFill/>
          <a:ln>
            <a:solidFill>
              <a:schemeClr val="accent1">
                <a:lumMod val="75000"/>
              </a:schemeClr>
            </a:solidFill>
          </a:ln>
        </p:spPr>
        <p:txBody>
          <a:bodyP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1100" b="0">
                <a:solidFill>
                  <a:srgbClr val="000000"/>
                </a:solidFill>
                <a:latin typeface="+mj-ea"/>
                <a:ea typeface="+mj-ea"/>
              </a:rPr>
              <a:t>物资采购管理</a:t>
            </a:r>
          </a:p>
        </p:txBody>
      </p:sp>
      <p:sp>
        <p:nvSpPr>
          <p:cNvPr id="37" name="TextBox 36"/>
          <p:cNvSpPr txBox="1"/>
          <p:nvPr/>
        </p:nvSpPr>
        <p:spPr>
          <a:xfrm>
            <a:off x="4237038" y="2743162"/>
            <a:ext cx="274637" cy="1107996"/>
          </a:xfrm>
          <a:prstGeom prst="rect">
            <a:avLst/>
          </a:prstGeom>
          <a:noFill/>
          <a:ln>
            <a:solidFill>
              <a:schemeClr val="accent1">
                <a:lumMod val="75000"/>
              </a:schemeClr>
            </a:solidFill>
          </a:ln>
        </p:spPr>
        <p:txBody>
          <a:bodyP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1100" b="0">
                <a:solidFill>
                  <a:srgbClr val="000000"/>
                </a:solidFill>
                <a:latin typeface="+mj-ea"/>
                <a:ea typeface="+mj-ea"/>
              </a:rPr>
              <a:t>市场营销管理</a:t>
            </a:r>
          </a:p>
        </p:txBody>
      </p:sp>
      <p:sp>
        <p:nvSpPr>
          <p:cNvPr id="39" name="TextBox 38"/>
          <p:cNvSpPr txBox="1"/>
          <p:nvPr/>
        </p:nvSpPr>
        <p:spPr>
          <a:xfrm>
            <a:off x="6950075" y="2743162"/>
            <a:ext cx="274638" cy="1107996"/>
          </a:xfrm>
          <a:prstGeom prst="rect">
            <a:avLst/>
          </a:prstGeom>
          <a:noFill/>
          <a:ln>
            <a:solidFill>
              <a:schemeClr val="accent1">
                <a:lumMod val="75000"/>
              </a:schemeClr>
            </a:solidFill>
            <a:prstDash val="dashDot"/>
          </a:ln>
        </p:spPr>
        <p:txBody>
          <a:bodyP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1100" b="0">
                <a:solidFill>
                  <a:srgbClr val="000000"/>
                </a:solidFill>
                <a:latin typeface="+mj-ea"/>
                <a:ea typeface="+mj-ea"/>
              </a:rPr>
              <a:t>生产工艺管理</a:t>
            </a:r>
          </a:p>
        </p:txBody>
      </p:sp>
      <p:sp>
        <p:nvSpPr>
          <p:cNvPr id="40" name="TextBox 39"/>
          <p:cNvSpPr txBox="1"/>
          <p:nvPr/>
        </p:nvSpPr>
        <p:spPr>
          <a:xfrm>
            <a:off x="7424738" y="2743162"/>
            <a:ext cx="274637" cy="1107996"/>
          </a:xfrm>
          <a:prstGeom prst="rect">
            <a:avLst/>
          </a:prstGeom>
          <a:noFill/>
          <a:ln>
            <a:solidFill>
              <a:schemeClr val="accent1">
                <a:lumMod val="75000"/>
              </a:schemeClr>
            </a:solidFill>
            <a:prstDash val="dashDot"/>
          </a:ln>
        </p:spPr>
        <p:txBody>
          <a:bodyP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1100" b="0">
                <a:solidFill>
                  <a:srgbClr val="000000"/>
                </a:solidFill>
                <a:latin typeface="+mj-ea"/>
                <a:ea typeface="+mj-ea"/>
              </a:rPr>
              <a:t>质量管理</a:t>
            </a:r>
            <a:endParaRPr lang="en-US" altLang="zh-CN" sz="1100" b="0">
              <a:solidFill>
                <a:srgbClr val="000000"/>
              </a:solidFill>
              <a:latin typeface="+mj-ea"/>
              <a:ea typeface="+mj-ea"/>
            </a:endParaRPr>
          </a:p>
          <a:p>
            <a:pPr algn="ctr">
              <a:defRPr/>
            </a:pPr>
            <a:endParaRPr lang="en-US" altLang="zh-CN" sz="1100" b="0">
              <a:solidFill>
                <a:srgbClr val="000000"/>
              </a:solidFill>
              <a:latin typeface="+mj-ea"/>
              <a:ea typeface="+mj-ea"/>
            </a:endParaRPr>
          </a:p>
          <a:p>
            <a:pPr algn="ctr">
              <a:defRPr/>
            </a:pPr>
            <a:endParaRPr lang="zh-CN" altLang="en-US" sz="1100" b="0">
              <a:solidFill>
                <a:srgbClr val="000000"/>
              </a:solidFill>
              <a:latin typeface="+mj-ea"/>
              <a:ea typeface="+mj-ea"/>
            </a:endParaRPr>
          </a:p>
        </p:txBody>
      </p:sp>
      <p:sp>
        <p:nvSpPr>
          <p:cNvPr id="41" name="TextBox 40"/>
          <p:cNvSpPr txBox="1"/>
          <p:nvPr/>
        </p:nvSpPr>
        <p:spPr>
          <a:xfrm>
            <a:off x="7897813" y="2743162"/>
            <a:ext cx="274637" cy="1107996"/>
          </a:xfrm>
          <a:prstGeom prst="rect">
            <a:avLst/>
          </a:prstGeom>
          <a:noFill/>
          <a:ln>
            <a:solidFill>
              <a:schemeClr val="accent1">
                <a:lumMod val="75000"/>
              </a:schemeClr>
            </a:solidFill>
            <a:prstDash val="dashDot"/>
          </a:ln>
        </p:spPr>
        <p:txBody>
          <a:bodyP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1100" b="0">
                <a:solidFill>
                  <a:srgbClr val="000000"/>
                </a:solidFill>
                <a:latin typeface="+mj-ea"/>
                <a:ea typeface="+mj-ea"/>
              </a:rPr>
              <a:t>设备管理</a:t>
            </a:r>
            <a:endParaRPr lang="en-US" altLang="zh-CN" sz="1100" b="0">
              <a:solidFill>
                <a:srgbClr val="000000"/>
              </a:solidFill>
              <a:latin typeface="+mj-ea"/>
              <a:ea typeface="+mj-ea"/>
            </a:endParaRPr>
          </a:p>
          <a:p>
            <a:pPr algn="ctr">
              <a:defRPr/>
            </a:pPr>
            <a:endParaRPr lang="en-US" altLang="zh-CN" sz="1100" b="0">
              <a:solidFill>
                <a:srgbClr val="000000"/>
              </a:solidFill>
              <a:latin typeface="+mj-ea"/>
              <a:ea typeface="+mj-ea"/>
            </a:endParaRPr>
          </a:p>
          <a:p>
            <a:pPr algn="ctr">
              <a:defRPr/>
            </a:pPr>
            <a:endParaRPr lang="zh-CN" altLang="en-US" sz="1100" b="0">
              <a:solidFill>
                <a:srgbClr val="000000"/>
              </a:solidFill>
              <a:latin typeface="+mj-ea"/>
              <a:ea typeface="+mj-ea"/>
            </a:endParaRPr>
          </a:p>
        </p:txBody>
      </p:sp>
      <p:sp>
        <p:nvSpPr>
          <p:cNvPr id="42" name="TextBox 41"/>
          <p:cNvSpPr txBox="1"/>
          <p:nvPr/>
        </p:nvSpPr>
        <p:spPr>
          <a:xfrm>
            <a:off x="8372475" y="2743162"/>
            <a:ext cx="274638" cy="1107996"/>
          </a:xfrm>
          <a:prstGeom prst="rect">
            <a:avLst/>
          </a:prstGeom>
          <a:noFill/>
          <a:ln>
            <a:solidFill>
              <a:schemeClr val="accent1">
                <a:lumMod val="75000"/>
              </a:schemeClr>
            </a:solidFill>
            <a:prstDash val="dashDot"/>
          </a:ln>
        </p:spPr>
        <p:txBody>
          <a:bodyP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1100" b="0">
                <a:solidFill>
                  <a:srgbClr val="000000"/>
                </a:solidFill>
                <a:latin typeface="+mj-ea"/>
                <a:ea typeface="+mj-ea"/>
              </a:rPr>
              <a:t>安全健康管理</a:t>
            </a:r>
          </a:p>
        </p:txBody>
      </p:sp>
      <p:cxnSp>
        <p:nvCxnSpPr>
          <p:cNvPr id="37926" name="直接箭头连接符 44"/>
          <p:cNvCxnSpPr>
            <a:cxnSpLocks noChangeShapeType="1"/>
            <a:stCxn id="11" idx="2"/>
            <a:endCxn id="31" idx="0"/>
          </p:cNvCxnSpPr>
          <p:nvPr/>
        </p:nvCxnSpPr>
        <p:spPr bwMode="auto">
          <a:xfrm flipH="1">
            <a:off x="5289550" y="2112884"/>
            <a:ext cx="0" cy="630278"/>
          </a:xfrm>
          <a:prstGeom prst="straightConnector1">
            <a:avLst/>
          </a:prstGeom>
          <a:noFill/>
          <a:ln w="28575">
            <a:solidFill>
              <a:srgbClr val="FFC000"/>
            </a:solidFill>
            <a:miter lim="800000"/>
            <a:tailEnd type="arrow" w="med" len="med"/>
          </a:ln>
        </p:spPr>
      </p:cxnSp>
      <p:cxnSp>
        <p:nvCxnSpPr>
          <p:cNvPr id="37927" name="直接箭头连接符 45"/>
          <p:cNvCxnSpPr>
            <a:cxnSpLocks noChangeShapeType="1"/>
            <a:stCxn id="31" idx="2"/>
            <a:endCxn id="24" idx="0"/>
          </p:cNvCxnSpPr>
          <p:nvPr/>
        </p:nvCxnSpPr>
        <p:spPr bwMode="auto">
          <a:xfrm flipH="1">
            <a:off x="5289550" y="3851158"/>
            <a:ext cx="0" cy="520779"/>
          </a:xfrm>
          <a:prstGeom prst="straightConnector1">
            <a:avLst/>
          </a:prstGeom>
          <a:noFill/>
          <a:ln w="28575">
            <a:solidFill>
              <a:srgbClr val="FFC000"/>
            </a:solidFill>
            <a:miter lim="800000"/>
            <a:tailEnd type="arrow" w="med" len="med"/>
          </a:ln>
        </p:spPr>
      </p:cxnSp>
      <p:cxnSp>
        <p:nvCxnSpPr>
          <p:cNvPr id="37928" name="直接箭头连接符 49"/>
          <p:cNvCxnSpPr>
            <a:cxnSpLocks noChangeShapeType="1"/>
            <a:stCxn id="12" idx="2"/>
            <a:endCxn id="32" idx="0"/>
          </p:cNvCxnSpPr>
          <p:nvPr/>
        </p:nvCxnSpPr>
        <p:spPr bwMode="auto">
          <a:xfrm flipH="1">
            <a:off x="6187282" y="2112884"/>
            <a:ext cx="0" cy="630278"/>
          </a:xfrm>
          <a:prstGeom prst="straightConnector1">
            <a:avLst/>
          </a:prstGeom>
          <a:noFill/>
          <a:ln w="28575">
            <a:solidFill>
              <a:srgbClr val="FFC000"/>
            </a:solidFill>
            <a:miter lim="800000"/>
            <a:tailEnd type="arrow" w="med" len="med"/>
          </a:ln>
        </p:spPr>
      </p:cxnSp>
      <p:cxnSp>
        <p:nvCxnSpPr>
          <p:cNvPr id="37929" name="直接箭头连接符 50"/>
          <p:cNvCxnSpPr>
            <a:cxnSpLocks noChangeShapeType="1"/>
            <a:stCxn id="32" idx="2"/>
            <a:endCxn id="25" idx="0"/>
          </p:cNvCxnSpPr>
          <p:nvPr/>
        </p:nvCxnSpPr>
        <p:spPr bwMode="auto">
          <a:xfrm flipH="1">
            <a:off x="6187282" y="3851158"/>
            <a:ext cx="0" cy="520779"/>
          </a:xfrm>
          <a:prstGeom prst="straightConnector1">
            <a:avLst/>
          </a:prstGeom>
          <a:noFill/>
          <a:ln w="28575">
            <a:solidFill>
              <a:srgbClr val="FFC000"/>
            </a:solidFill>
            <a:miter lim="800000"/>
            <a:tailEnd type="arrow" w="med" len="med"/>
          </a:ln>
        </p:spPr>
      </p:cxnSp>
      <p:cxnSp>
        <p:nvCxnSpPr>
          <p:cNvPr id="37930" name="直接箭头连接符 56"/>
          <p:cNvCxnSpPr>
            <a:cxnSpLocks noChangeShapeType="1"/>
            <a:stCxn id="13" idx="2"/>
            <a:endCxn id="33" idx="0"/>
          </p:cNvCxnSpPr>
          <p:nvPr/>
        </p:nvCxnSpPr>
        <p:spPr bwMode="auto">
          <a:xfrm flipH="1">
            <a:off x="6661150" y="2112885"/>
            <a:ext cx="0" cy="630277"/>
          </a:xfrm>
          <a:prstGeom prst="straightConnector1">
            <a:avLst/>
          </a:prstGeom>
          <a:noFill/>
          <a:ln w="28575">
            <a:solidFill>
              <a:srgbClr val="FFC000"/>
            </a:solidFill>
            <a:miter lim="800000"/>
            <a:tailEnd type="arrow" w="med" len="med"/>
          </a:ln>
        </p:spPr>
      </p:cxnSp>
      <p:cxnSp>
        <p:nvCxnSpPr>
          <p:cNvPr id="37931" name="直接箭头连接符 59"/>
          <p:cNvCxnSpPr>
            <a:cxnSpLocks noChangeShapeType="1"/>
            <a:stCxn id="14" idx="2"/>
            <a:endCxn id="34" idx="0"/>
          </p:cNvCxnSpPr>
          <p:nvPr/>
        </p:nvCxnSpPr>
        <p:spPr bwMode="auto">
          <a:xfrm flipH="1">
            <a:off x="3410744" y="2112884"/>
            <a:ext cx="0" cy="630278"/>
          </a:xfrm>
          <a:prstGeom prst="straightConnector1">
            <a:avLst/>
          </a:prstGeom>
          <a:noFill/>
          <a:ln w="28575">
            <a:solidFill>
              <a:srgbClr val="00B050"/>
            </a:solidFill>
            <a:miter lim="800000"/>
            <a:tailEnd type="arrow" w="med" len="med"/>
          </a:ln>
        </p:spPr>
      </p:cxnSp>
      <p:cxnSp>
        <p:nvCxnSpPr>
          <p:cNvPr id="37932" name="直接箭头连接符 61"/>
          <p:cNvCxnSpPr>
            <a:cxnSpLocks noChangeShapeType="1"/>
            <a:stCxn id="16" idx="2"/>
            <a:endCxn id="36" idx="0"/>
          </p:cNvCxnSpPr>
          <p:nvPr/>
        </p:nvCxnSpPr>
        <p:spPr bwMode="auto">
          <a:xfrm flipH="1">
            <a:off x="3901282" y="2112885"/>
            <a:ext cx="0" cy="630277"/>
          </a:xfrm>
          <a:prstGeom prst="straightConnector1">
            <a:avLst/>
          </a:prstGeom>
          <a:noFill/>
          <a:ln w="28575">
            <a:solidFill>
              <a:srgbClr val="00B050"/>
            </a:solidFill>
            <a:miter lim="800000"/>
            <a:tailEnd type="arrow" w="med" len="med"/>
          </a:ln>
        </p:spPr>
      </p:cxnSp>
      <p:cxnSp>
        <p:nvCxnSpPr>
          <p:cNvPr id="37933" name="直接箭头连接符 68"/>
          <p:cNvCxnSpPr>
            <a:cxnSpLocks noChangeShapeType="1"/>
            <a:stCxn id="17" idx="2"/>
            <a:endCxn id="37" idx="0"/>
          </p:cNvCxnSpPr>
          <p:nvPr/>
        </p:nvCxnSpPr>
        <p:spPr bwMode="auto">
          <a:xfrm flipH="1">
            <a:off x="4374357" y="2112885"/>
            <a:ext cx="0" cy="630277"/>
          </a:xfrm>
          <a:prstGeom prst="straightConnector1">
            <a:avLst/>
          </a:prstGeom>
          <a:noFill/>
          <a:ln w="28575">
            <a:solidFill>
              <a:srgbClr val="00B050"/>
            </a:solidFill>
            <a:miter lim="800000"/>
            <a:tailEnd type="arrow" w="med" len="med"/>
          </a:ln>
        </p:spPr>
      </p:cxnSp>
      <p:cxnSp>
        <p:nvCxnSpPr>
          <p:cNvPr id="37934" name="直接箭头连接符 71"/>
          <p:cNvCxnSpPr>
            <a:cxnSpLocks noChangeShapeType="1"/>
            <a:stCxn id="18" idx="2"/>
            <a:endCxn id="39" idx="0"/>
          </p:cNvCxnSpPr>
          <p:nvPr/>
        </p:nvCxnSpPr>
        <p:spPr bwMode="auto">
          <a:xfrm flipH="1">
            <a:off x="7087394" y="2112885"/>
            <a:ext cx="0" cy="630277"/>
          </a:xfrm>
          <a:prstGeom prst="straightConnector1">
            <a:avLst/>
          </a:prstGeom>
          <a:noFill/>
          <a:ln w="28575">
            <a:solidFill>
              <a:srgbClr val="FF0000"/>
            </a:solidFill>
            <a:prstDash val="dashDot"/>
            <a:miter lim="800000"/>
            <a:tailEnd type="arrow" w="med" len="med"/>
          </a:ln>
        </p:spPr>
      </p:cxnSp>
      <p:cxnSp>
        <p:nvCxnSpPr>
          <p:cNvPr id="37935" name="直接箭头连接符 74"/>
          <p:cNvCxnSpPr>
            <a:cxnSpLocks noChangeShapeType="1"/>
            <a:stCxn id="20" idx="2"/>
            <a:endCxn id="41" idx="0"/>
          </p:cNvCxnSpPr>
          <p:nvPr/>
        </p:nvCxnSpPr>
        <p:spPr bwMode="auto">
          <a:xfrm flipH="1">
            <a:off x="8035132" y="2111297"/>
            <a:ext cx="0" cy="631865"/>
          </a:xfrm>
          <a:prstGeom prst="straightConnector1">
            <a:avLst/>
          </a:prstGeom>
          <a:noFill/>
          <a:ln w="28575">
            <a:solidFill>
              <a:srgbClr val="FF0000"/>
            </a:solidFill>
            <a:prstDash val="dashDot"/>
            <a:miter lim="800000"/>
            <a:tailEnd type="arrow" w="med" len="med"/>
          </a:ln>
        </p:spPr>
      </p:cxnSp>
      <p:cxnSp>
        <p:nvCxnSpPr>
          <p:cNvPr id="37936" name="直接箭头连接符 75"/>
          <p:cNvCxnSpPr>
            <a:cxnSpLocks noChangeShapeType="1"/>
            <a:stCxn id="21" idx="2"/>
            <a:endCxn id="42" idx="0"/>
          </p:cNvCxnSpPr>
          <p:nvPr/>
        </p:nvCxnSpPr>
        <p:spPr bwMode="auto">
          <a:xfrm flipH="1">
            <a:off x="8509794" y="2112885"/>
            <a:ext cx="0" cy="630277"/>
          </a:xfrm>
          <a:prstGeom prst="straightConnector1">
            <a:avLst/>
          </a:prstGeom>
          <a:noFill/>
          <a:ln w="28575">
            <a:solidFill>
              <a:srgbClr val="FF0000"/>
            </a:solidFill>
            <a:prstDash val="dashDot"/>
            <a:miter lim="800000"/>
            <a:tailEnd type="arrow" w="med" len="med"/>
          </a:ln>
        </p:spPr>
      </p:cxnSp>
      <p:cxnSp>
        <p:nvCxnSpPr>
          <p:cNvPr id="37937" name="直接箭头连接符 83"/>
          <p:cNvCxnSpPr>
            <a:cxnSpLocks noChangeShapeType="1"/>
            <a:stCxn id="19" idx="2"/>
            <a:endCxn id="40" idx="0"/>
          </p:cNvCxnSpPr>
          <p:nvPr/>
        </p:nvCxnSpPr>
        <p:spPr bwMode="auto">
          <a:xfrm flipH="1">
            <a:off x="7562057" y="2111297"/>
            <a:ext cx="0" cy="631865"/>
          </a:xfrm>
          <a:prstGeom prst="straightConnector1">
            <a:avLst/>
          </a:prstGeom>
          <a:noFill/>
          <a:ln w="28575">
            <a:solidFill>
              <a:srgbClr val="FF0000"/>
            </a:solidFill>
            <a:prstDash val="dashDot"/>
            <a:miter lim="800000"/>
            <a:tailEnd type="arrow" w="med" len="med"/>
          </a:ln>
        </p:spPr>
      </p:cxnSp>
      <p:cxnSp>
        <p:nvCxnSpPr>
          <p:cNvPr id="37938" name="直接箭头连接符 86"/>
          <p:cNvCxnSpPr>
            <a:cxnSpLocks noChangeShapeType="1"/>
            <a:stCxn id="39" idx="2"/>
            <a:endCxn id="26" idx="0"/>
          </p:cNvCxnSpPr>
          <p:nvPr/>
        </p:nvCxnSpPr>
        <p:spPr bwMode="auto">
          <a:xfrm flipH="1">
            <a:off x="7087394" y="3851158"/>
            <a:ext cx="0" cy="520779"/>
          </a:xfrm>
          <a:prstGeom prst="straightConnector1">
            <a:avLst/>
          </a:prstGeom>
          <a:noFill/>
          <a:ln w="28575">
            <a:solidFill>
              <a:srgbClr val="FF0000"/>
            </a:solidFill>
            <a:prstDash val="dashDot"/>
            <a:miter lim="800000"/>
            <a:tailEnd type="arrow" w="med" len="med"/>
          </a:ln>
        </p:spPr>
      </p:cxnSp>
      <p:cxnSp>
        <p:nvCxnSpPr>
          <p:cNvPr id="37939" name="直接箭头连接符 89"/>
          <p:cNvCxnSpPr>
            <a:cxnSpLocks noChangeShapeType="1"/>
            <a:stCxn id="40" idx="2"/>
            <a:endCxn id="27" idx="0"/>
          </p:cNvCxnSpPr>
          <p:nvPr/>
        </p:nvCxnSpPr>
        <p:spPr bwMode="auto">
          <a:xfrm flipH="1">
            <a:off x="7562057" y="3851158"/>
            <a:ext cx="0" cy="520779"/>
          </a:xfrm>
          <a:prstGeom prst="straightConnector1">
            <a:avLst/>
          </a:prstGeom>
          <a:noFill/>
          <a:ln w="28575">
            <a:solidFill>
              <a:srgbClr val="FF0000"/>
            </a:solidFill>
            <a:prstDash val="dashDot"/>
            <a:miter lim="800000"/>
            <a:tailEnd type="arrow" w="med" len="med"/>
          </a:ln>
        </p:spPr>
      </p:cxnSp>
      <p:cxnSp>
        <p:nvCxnSpPr>
          <p:cNvPr id="37940" name="直接箭头连接符 92"/>
          <p:cNvCxnSpPr>
            <a:cxnSpLocks noChangeShapeType="1"/>
            <a:stCxn id="41" idx="2"/>
            <a:endCxn id="28" idx="0"/>
          </p:cNvCxnSpPr>
          <p:nvPr/>
        </p:nvCxnSpPr>
        <p:spPr bwMode="auto">
          <a:xfrm flipH="1">
            <a:off x="8035132" y="3851158"/>
            <a:ext cx="0" cy="520779"/>
          </a:xfrm>
          <a:prstGeom prst="straightConnector1">
            <a:avLst/>
          </a:prstGeom>
          <a:noFill/>
          <a:ln w="28575">
            <a:solidFill>
              <a:srgbClr val="FF0000"/>
            </a:solidFill>
            <a:prstDash val="dashDot"/>
            <a:miter lim="800000"/>
            <a:tailEnd type="arrow" w="med" len="med"/>
          </a:ln>
        </p:spPr>
      </p:cxnSp>
      <p:cxnSp>
        <p:nvCxnSpPr>
          <p:cNvPr id="37941" name="直接箭头连接符 95"/>
          <p:cNvCxnSpPr>
            <a:cxnSpLocks noChangeShapeType="1"/>
            <a:stCxn id="42" idx="2"/>
            <a:endCxn id="29" idx="0"/>
          </p:cNvCxnSpPr>
          <p:nvPr/>
        </p:nvCxnSpPr>
        <p:spPr bwMode="auto">
          <a:xfrm flipH="1">
            <a:off x="8509794" y="3851158"/>
            <a:ext cx="0" cy="520779"/>
          </a:xfrm>
          <a:prstGeom prst="straightConnector1">
            <a:avLst/>
          </a:prstGeom>
          <a:noFill/>
          <a:ln w="28575">
            <a:solidFill>
              <a:srgbClr val="FF0000"/>
            </a:solidFill>
            <a:prstDash val="dashDot"/>
            <a:miter lim="800000"/>
            <a:tailEnd type="arrow" w="med" len="med"/>
          </a:ln>
        </p:spPr>
      </p:cxnSp>
      <p:sp>
        <p:nvSpPr>
          <p:cNvPr id="37942" name="TextBox 98"/>
          <p:cNvSpPr txBox="1">
            <a:spLocks noChangeArrowheads="1"/>
          </p:cNvSpPr>
          <p:nvPr/>
        </p:nvSpPr>
        <p:spPr bwMode="auto">
          <a:xfrm>
            <a:off x="2165350" y="2936837"/>
            <a:ext cx="822325" cy="600164"/>
          </a:xfrm>
          <a:prstGeom prst="rect">
            <a:avLst/>
          </a:prstGeom>
          <a:noFill/>
          <a:ln w="28575">
            <a:solidFill>
              <a:srgbClr val="FF0000"/>
            </a:solidFill>
            <a:miter lim="800000"/>
          </a:ln>
        </p:spPr>
        <p:txBody>
          <a:bodyP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r>
              <a:rPr lang="zh-CN" altLang="en-US" sz="1100" b="0">
                <a:solidFill>
                  <a:srgbClr val="000000"/>
                </a:solidFill>
                <a:latin typeface="+mj-ea"/>
                <a:ea typeface="+mj-ea"/>
              </a:rPr>
              <a:t>区域：</a:t>
            </a:r>
            <a:endParaRPr lang="en-US" altLang="zh-CN" sz="1100" b="0">
              <a:solidFill>
                <a:srgbClr val="000000"/>
              </a:solidFill>
              <a:latin typeface="+mj-ea"/>
              <a:ea typeface="+mj-ea"/>
            </a:endParaRPr>
          </a:p>
          <a:p>
            <a:r>
              <a:rPr lang="zh-CN" altLang="en-US" sz="1100" b="0">
                <a:solidFill>
                  <a:srgbClr val="000000"/>
                </a:solidFill>
                <a:latin typeface="+mj-ea"/>
                <a:ea typeface="+mj-ea"/>
              </a:rPr>
              <a:t>协调中心</a:t>
            </a:r>
            <a:endParaRPr lang="en-US" altLang="zh-CN" sz="1100" b="0">
              <a:solidFill>
                <a:srgbClr val="000000"/>
              </a:solidFill>
              <a:latin typeface="+mj-ea"/>
              <a:ea typeface="+mj-ea"/>
            </a:endParaRPr>
          </a:p>
          <a:p>
            <a:r>
              <a:rPr lang="zh-CN" altLang="en-US" sz="1100" b="0">
                <a:solidFill>
                  <a:srgbClr val="000000"/>
                </a:solidFill>
                <a:latin typeface="+mj-ea"/>
                <a:ea typeface="+mj-ea"/>
              </a:rPr>
              <a:t>利润中心</a:t>
            </a:r>
          </a:p>
        </p:txBody>
      </p:sp>
      <p:sp>
        <p:nvSpPr>
          <p:cNvPr id="37943" name="TextBox 99"/>
          <p:cNvSpPr txBox="1">
            <a:spLocks noChangeArrowheads="1"/>
          </p:cNvSpPr>
          <p:nvPr/>
        </p:nvSpPr>
        <p:spPr bwMode="auto">
          <a:xfrm>
            <a:off x="2165350" y="4622762"/>
            <a:ext cx="822325" cy="600164"/>
          </a:xfrm>
          <a:prstGeom prst="rect">
            <a:avLst/>
          </a:prstGeom>
          <a:noFill/>
          <a:ln w="28575">
            <a:solidFill>
              <a:srgbClr val="FF0000"/>
            </a:solidFill>
            <a:miter lim="800000"/>
          </a:ln>
        </p:spPr>
        <p:txBody>
          <a:bodyP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r>
              <a:rPr lang="zh-CN" altLang="en-US" sz="1100" b="0">
                <a:solidFill>
                  <a:srgbClr val="000000"/>
                </a:solidFill>
                <a:latin typeface="+mj-ea"/>
                <a:ea typeface="+mj-ea"/>
              </a:rPr>
              <a:t>子公司：</a:t>
            </a:r>
            <a:endParaRPr lang="en-US" altLang="zh-CN" sz="1100" b="0">
              <a:solidFill>
                <a:srgbClr val="000000"/>
              </a:solidFill>
              <a:latin typeface="+mj-ea"/>
              <a:ea typeface="+mj-ea"/>
            </a:endParaRPr>
          </a:p>
          <a:p>
            <a:r>
              <a:rPr lang="zh-CN" altLang="en-US" sz="1100" b="0">
                <a:solidFill>
                  <a:srgbClr val="000000"/>
                </a:solidFill>
                <a:latin typeface="+mj-ea"/>
                <a:ea typeface="+mj-ea"/>
              </a:rPr>
              <a:t>生产中心</a:t>
            </a:r>
            <a:endParaRPr lang="en-US" altLang="zh-CN" sz="1100" b="0">
              <a:solidFill>
                <a:srgbClr val="000000"/>
              </a:solidFill>
              <a:latin typeface="+mj-ea"/>
              <a:ea typeface="+mj-ea"/>
            </a:endParaRPr>
          </a:p>
          <a:p>
            <a:r>
              <a:rPr lang="zh-CN" altLang="en-US" sz="1100" b="0">
                <a:solidFill>
                  <a:srgbClr val="000000"/>
                </a:solidFill>
                <a:latin typeface="+mj-ea"/>
                <a:ea typeface="+mj-ea"/>
              </a:rPr>
              <a:t>成本中心</a:t>
            </a:r>
          </a:p>
        </p:txBody>
      </p:sp>
      <p:cxnSp>
        <p:nvCxnSpPr>
          <p:cNvPr id="37944" name="直接箭头连接符 101"/>
          <p:cNvCxnSpPr>
            <a:cxnSpLocks noChangeShapeType="1"/>
          </p:cNvCxnSpPr>
          <p:nvPr/>
        </p:nvCxnSpPr>
        <p:spPr bwMode="auto">
          <a:xfrm>
            <a:off x="3384550" y="5829262"/>
            <a:ext cx="595313" cy="3175"/>
          </a:xfrm>
          <a:prstGeom prst="straightConnector1">
            <a:avLst/>
          </a:prstGeom>
          <a:noFill/>
          <a:ln w="28575">
            <a:solidFill>
              <a:srgbClr val="FFC000"/>
            </a:solidFill>
            <a:miter lim="800000"/>
            <a:tailEnd type="arrow" w="med" len="med"/>
          </a:ln>
        </p:spPr>
      </p:cxnSp>
      <p:cxnSp>
        <p:nvCxnSpPr>
          <p:cNvPr id="37945" name="直接箭头连接符 105"/>
          <p:cNvCxnSpPr>
            <a:cxnSpLocks noChangeShapeType="1"/>
          </p:cNvCxnSpPr>
          <p:nvPr/>
        </p:nvCxnSpPr>
        <p:spPr bwMode="auto">
          <a:xfrm>
            <a:off x="944563" y="5818149"/>
            <a:ext cx="595312" cy="3175"/>
          </a:xfrm>
          <a:prstGeom prst="straightConnector1">
            <a:avLst/>
          </a:prstGeom>
          <a:noFill/>
          <a:ln w="28575">
            <a:solidFill>
              <a:srgbClr val="00B050"/>
            </a:solidFill>
            <a:miter lim="800000"/>
            <a:tailEnd type="arrow" w="med" len="med"/>
          </a:ln>
        </p:spPr>
      </p:cxnSp>
      <p:cxnSp>
        <p:nvCxnSpPr>
          <p:cNvPr id="37946" name="直接箭头连接符 106"/>
          <p:cNvCxnSpPr>
            <a:cxnSpLocks noChangeShapeType="1"/>
          </p:cNvCxnSpPr>
          <p:nvPr/>
        </p:nvCxnSpPr>
        <p:spPr bwMode="auto">
          <a:xfrm>
            <a:off x="5776913" y="5818149"/>
            <a:ext cx="593725" cy="3175"/>
          </a:xfrm>
          <a:prstGeom prst="straightConnector1">
            <a:avLst/>
          </a:prstGeom>
          <a:noFill/>
          <a:ln w="28575">
            <a:solidFill>
              <a:srgbClr val="FF0000"/>
            </a:solidFill>
            <a:prstDash val="dashDot"/>
            <a:miter lim="800000"/>
            <a:tailEnd type="arrow" w="med" len="med"/>
          </a:ln>
        </p:spPr>
      </p:cxnSp>
      <p:sp>
        <p:nvSpPr>
          <p:cNvPr id="37947" name="TextBox 107"/>
          <p:cNvSpPr txBox="1">
            <a:spLocks noChangeArrowheads="1"/>
          </p:cNvSpPr>
          <p:nvPr/>
        </p:nvSpPr>
        <p:spPr bwMode="auto">
          <a:xfrm>
            <a:off x="3917950" y="5645112"/>
            <a:ext cx="1919288" cy="430887"/>
          </a:xfrm>
          <a:prstGeom prst="rect">
            <a:avLst/>
          </a:prstGeom>
          <a:noFill/>
          <a:ln w="9525">
            <a:noFill/>
            <a:miter lim="800000"/>
          </a:ln>
        </p:spPr>
        <p:txBody>
          <a:bodyP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r>
              <a:rPr lang="zh-CN" altLang="en-US" sz="1100" b="0">
                <a:solidFill>
                  <a:srgbClr val="000000"/>
                </a:solidFill>
                <a:latin typeface="+mj-ea"/>
                <a:ea typeface="+mj-ea"/>
              </a:rPr>
              <a:t>代表某职能从水泥总部到大区到子公司的分级管控</a:t>
            </a:r>
          </a:p>
        </p:txBody>
      </p:sp>
      <p:sp>
        <p:nvSpPr>
          <p:cNvPr id="37948" name="TextBox 108"/>
          <p:cNvSpPr txBox="1">
            <a:spLocks noChangeArrowheads="1"/>
          </p:cNvSpPr>
          <p:nvPr/>
        </p:nvSpPr>
        <p:spPr bwMode="auto">
          <a:xfrm>
            <a:off x="1493838" y="5633999"/>
            <a:ext cx="1920875" cy="430887"/>
          </a:xfrm>
          <a:prstGeom prst="rect">
            <a:avLst/>
          </a:prstGeom>
          <a:noFill/>
          <a:ln w="9525">
            <a:noFill/>
            <a:miter lim="800000"/>
          </a:ln>
        </p:spPr>
        <p:txBody>
          <a:bodyP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r>
              <a:rPr lang="zh-CN" altLang="en-US" sz="1100" b="0">
                <a:solidFill>
                  <a:srgbClr val="000000"/>
                </a:solidFill>
                <a:latin typeface="+mj-ea"/>
                <a:ea typeface="+mj-ea"/>
              </a:rPr>
              <a:t>代表某职能从水泥总部管控到区域</a:t>
            </a:r>
          </a:p>
        </p:txBody>
      </p:sp>
      <p:sp>
        <p:nvSpPr>
          <p:cNvPr id="37949" name="TextBox 109"/>
          <p:cNvSpPr txBox="1">
            <a:spLocks noChangeArrowheads="1"/>
          </p:cNvSpPr>
          <p:nvPr/>
        </p:nvSpPr>
        <p:spPr bwMode="auto">
          <a:xfrm>
            <a:off x="6326188" y="5630824"/>
            <a:ext cx="2147887" cy="430887"/>
          </a:xfrm>
          <a:prstGeom prst="rect">
            <a:avLst/>
          </a:prstGeom>
          <a:noFill/>
          <a:ln w="9525">
            <a:noFill/>
            <a:miter lim="800000"/>
          </a:ln>
        </p:spPr>
        <p:txBody>
          <a:bodyP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r>
              <a:rPr lang="zh-CN" altLang="en-US" sz="1100" b="0">
                <a:solidFill>
                  <a:srgbClr val="000000"/>
                </a:solidFill>
                <a:latin typeface="+mj-ea"/>
                <a:ea typeface="+mj-ea"/>
              </a:rPr>
              <a:t>代表某职能从水泥总部直接管控到子公司的力度较大</a:t>
            </a:r>
          </a:p>
        </p:txBody>
      </p:sp>
      <p:sp>
        <p:nvSpPr>
          <p:cNvPr id="69" name="TextBox 68"/>
          <p:cNvSpPr txBox="1"/>
          <p:nvPr/>
        </p:nvSpPr>
        <p:spPr>
          <a:xfrm>
            <a:off x="777875" y="5630824"/>
            <a:ext cx="7589838" cy="430887"/>
          </a:xfrm>
          <a:prstGeom prst="rect">
            <a:avLst/>
          </a:prstGeom>
          <a:noFill/>
          <a:ln>
            <a:solidFill>
              <a:schemeClr val="accent1">
                <a:lumMod val="75000"/>
              </a:schemeClr>
            </a:solidFill>
          </a:ln>
        </p:spPr>
        <p:txBody>
          <a:bodyP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defRPr/>
            </a:pPr>
            <a:endParaRPr lang="en-US" altLang="zh-CN" sz="1100" b="0">
              <a:solidFill>
                <a:srgbClr val="000000"/>
              </a:solidFill>
              <a:latin typeface="+mj-ea"/>
              <a:ea typeface="+mj-ea"/>
            </a:endParaRPr>
          </a:p>
          <a:p>
            <a:pPr>
              <a:defRPr/>
            </a:pPr>
            <a:endParaRPr lang="zh-CN" altLang="en-US" sz="1100" b="0">
              <a:solidFill>
                <a:srgbClr val="000000"/>
              </a:solidFill>
              <a:latin typeface="+mj-ea"/>
              <a:ea typeface="+mj-ea"/>
            </a:endParaRPr>
          </a:p>
        </p:txBody>
      </p:sp>
      <p:sp>
        <p:nvSpPr>
          <p:cNvPr id="68" name="TextBox 67"/>
          <p:cNvSpPr txBox="1"/>
          <p:nvPr/>
        </p:nvSpPr>
        <p:spPr>
          <a:xfrm>
            <a:off x="6505575" y="4371937"/>
            <a:ext cx="274638" cy="1107996"/>
          </a:xfrm>
          <a:prstGeom prst="rect">
            <a:avLst/>
          </a:prstGeom>
          <a:noFill/>
          <a:ln>
            <a:solidFill>
              <a:schemeClr val="accent1">
                <a:lumMod val="75000"/>
              </a:schemeClr>
            </a:solidFill>
          </a:ln>
        </p:spPr>
        <p:txBody>
          <a:bodyP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1100" b="0">
                <a:solidFill>
                  <a:srgbClr val="000000"/>
                </a:solidFill>
                <a:latin typeface="+mj-ea"/>
                <a:ea typeface="+mj-ea"/>
              </a:rPr>
              <a:t>风险控制管理</a:t>
            </a:r>
          </a:p>
        </p:txBody>
      </p:sp>
      <p:cxnSp>
        <p:nvCxnSpPr>
          <p:cNvPr id="37952" name="直接箭头连接符 50"/>
          <p:cNvCxnSpPr>
            <a:cxnSpLocks noChangeShapeType="1"/>
            <a:stCxn id="33" idx="2"/>
            <a:endCxn id="68" idx="0"/>
          </p:cNvCxnSpPr>
          <p:nvPr/>
        </p:nvCxnSpPr>
        <p:spPr bwMode="auto">
          <a:xfrm flipH="1">
            <a:off x="6642894" y="3851158"/>
            <a:ext cx="18256" cy="520779"/>
          </a:xfrm>
          <a:prstGeom prst="straightConnector1">
            <a:avLst/>
          </a:prstGeom>
          <a:noFill/>
          <a:ln w="28575">
            <a:solidFill>
              <a:srgbClr val="FFC000"/>
            </a:solidFill>
            <a:miter lim="800000"/>
            <a:tailEnd type="arrow" w="med" len="med"/>
          </a:ln>
        </p:spPr>
      </p:cxnSp>
      <p:sp>
        <p:nvSpPr>
          <p:cNvPr id="79" name="TextBox 78"/>
          <p:cNvSpPr txBox="1"/>
          <p:nvPr/>
        </p:nvSpPr>
        <p:spPr>
          <a:xfrm>
            <a:off x="5610225" y="990600"/>
            <a:ext cx="273050" cy="1107996"/>
          </a:xfrm>
          <a:prstGeom prst="rect">
            <a:avLst/>
          </a:prstGeom>
          <a:noFill/>
          <a:ln>
            <a:solidFill>
              <a:schemeClr val="accent1">
                <a:lumMod val="75000"/>
              </a:schemeClr>
            </a:solidFill>
          </a:ln>
        </p:spPr>
        <p:txBody>
          <a:bodyPr anchor="ct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1100" b="0">
                <a:solidFill>
                  <a:srgbClr val="000000"/>
                </a:solidFill>
                <a:latin typeface="+mj-ea"/>
                <a:ea typeface="+mj-ea"/>
              </a:rPr>
              <a:t>财务管理</a:t>
            </a:r>
            <a:endParaRPr lang="en-US" altLang="zh-CN" sz="1100" b="0">
              <a:solidFill>
                <a:srgbClr val="000000"/>
              </a:solidFill>
              <a:latin typeface="+mj-ea"/>
              <a:ea typeface="+mj-ea"/>
            </a:endParaRPr>
          </a:p>
          <a:p>
            <a:pPr algn="ctr">
              <a:defRPr/>
            </a:pPr>
            <a:endParaRPr lang="en-US" altLang="zh-CN" sz="1100" b="0">
              <a:solidFill>
                <a:srgbClr val="000000"/>
              </a:solidFill>
              <a:latin typeface="+mj-ea"/>
              <a:ea typeface="+mj-ea"/>
            </a:endParaRPr>
          </a:p>
          <a:p>
            <a:pPr algn="ctr">
              <a:defRPr/>
            </a:pPr>
            <a:endParaRPr lang="zh-CN" altLang="en-US" sz="1100" b="0">
              <a:solidFill>
                <a:srgbClr val="000000"/>
              </a:solidFill>
              <a:latin typeface="+mj-ea"/>
              <a:ea typeface="+mj-ea"/>
            </a:endParaRPr>
          </a:p>
        </p:txBody>
      </p:sp>
      <p:sp>
        <p:nvSpPr>
          <p:cNvPr id="80" name="TextBox 79"/>
          <p:cNvSpPr txBox="1"/>
          <p:nvPr/>
        </p:nvSpPr>
        <p:spPr>
          <a:xfrm>
            <a:off x="5610225" y="4371937"/>
            <a:ext cx="273050" cy="1107996"/>
          </a:xfrm>
          <a:prstGeom prst="rect">
            <a:avLst/>
          </a:prstGeom>
          <a:noFill/>
          <a:ln>
            <a:solidFill>
              <a:schemeClr val="accent1">
                <a:lumMod val="75000"/>
              </a:schemeClr>
            </a:solidFill>
          </a:ln>
        </p:spPr>
        <p:txBody>
          <a:bodyP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1100" b="0">
                <a:solidFill>
                  <a:srgbClr val="000000"/>
                </a:solidFill>
                <a:latin typeface="+mj-ea"/>
                <a:ea typeface="+mj-ea"/>
              </a:rPr>
              <a:t>财务管理</a:t>
            </a:r>
            <a:endParaRPr lang="en-US" altLang="zh-CN" sz="1100" b="0">
              <a:solidFill>
                <a:srgbClr val="000000"/>
              </a:solidFill>
              <a:latin typeface="+mj-ea"/>
              <a:ea typeface="+mj-ea"/>
            </a:endParaRPr>
          </a:p>
          <a:p>
            <a:pPr algn="ctr">
              <a:defRPr/>
            </a:pPr>
            <a:endParaRPr lang="en-US" altLang="zh-CN" sz="1100" b="0">
              <a:solidFill>
                <a:srgbClr val="000000"/>
              </a:solidFill>
              <a:latin typeface="+mj-ea"/>
              <a:ea typeface="+mj-ea"/>
            </a:endParaRPr>
          </a:p>
          <a:p>
            <a:pPr algn="ctr">
              <a:defRPr/>
            </a:pPr>
            <a:endParaRPr lang="zh-CN" altLang="en-US" sz="1100" b="0">
              <a:solidFill>
                <a:srgbClr val="000000"/>
              </a:solidFill>
              <a:latin typeface="+mj-ea"/>
              <a:ea typeface="+mj-ea"/>
            </a:endParaRPr>
          </a:p>
        </p:txBody>
      </p:sp>
      <p:sp>
        <p:nvSpPr>
          <p:cNvPr id="81" name="TextBox 80"/>
          <p:cNvSpPr txBox="1"/>
          <p:nvPr/>
        </p:nvSpPr>
        <p:spPr>
          <a:xfrm>
            <a:off x="5610225" y="2728874"/>
            <a:ext cx="273050" cy="1107996"/>
          </a:xfrm>
          <a:prstGeom prst="rect">
            <a:avLst/>
          </a:prstGeom>
          <a:noFill/>
          <a:ln>
            <a:solidFill>
              <a:schemeClr val="accent1">
                <a:lumMod val="75000"/>
              </a:schemeClr>
            </a:solidFill>
          </a:ln>
        </p:spPr>
        <p:txBody>
          <a:bodyP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1100" b="0">
                <a:solidFill>
                  <a:srgbClr val="000000"/>
                </a:solidFill>
                <a:latin typeface="+mj-ea"/>
                <a:ea typeface="+mj-ea"/>
              </a:rPr>
              <a:t>财务管理</a:t>
            </a:r>
            <a:endParaRPr lang="en-US" altLang="zh-CN" sz="1100" b="0">
              <a:solidFill>
                <a:srgbClr val="000000"/>
              </a:solidFill>
              <a:latin typeface="+mj-ea"/>
              <a:ea typeface="+mj-ea"/>
            </a:endParaRPr>
          </a:p>
          <a:p>
            <a:pPr algn="ctr">
              <a:defRPr/>
            </a:pPr>
            <a:endParaRPr lang="en-US" altLang="zh-CN" sz="1100" b="0">
              <a:solidFill>
                <a:srgbClr val="000000"/>
              </a:solidFill>
              <a:latin typeface="+mj-ea"/>
              <a:ea typeface="+mj-ea"/>
            </a:endParaRPr>
          </a:p>
          <a:p>
            <a:pPr algn="ctr">
              <a:defRPr/>
            </a:pPr>
            <a:endParaRPr lang="zh-CN" altLang="en-US" sz="1100" b="0">
              <a:solidFill>
                <a:srgbClr val="000000"/>
              </a:solidFill>
              <a:latin typeface="+mj-ea"/>
              <a:ea typeface="+mj-ea"/>
            </a:endParaRPr>
          </a:p>
        </p:txBody>
      </p:sp>
      <p:cxnSp>
        <p:nvCxnSpPr>
          <p:cNvPr id="37956" name="直接箭头连接符 44"/>
          <p:cNvCxnSpPr>
            <a:cxnSpLocks noChangeShapeType="1"/>
            <a:stCxn id="79" idx="2"/>
            <a:endCxn id="81" idx="0"/>
          </p:cNvCxnSpPr>
          <p:nvPr/>
        </p:nvCxnSpPr>
        <p:spPr bwMode="auto">
          <a:xfrm flipH="1">
            <a:off x="5746750" y="2098596"/>
            <a:ext cx="0" cy="630278"/>
          </a:xfrm>
          <a:prstGeom prst="straightConnector1">
            <a:avLst/>
          </a:prstGeom>
          <a:noFill/>
          <a:ln w="28575">
            <a:solidFill>
              <a:srgbClr val="FFC000"/>
            </a:solidFill>
            <a:miter lim="800000"/>
            <a:tailEnd type="arrow" w="med" len="med"/>
          </a:ln>
        </p:spPr>
      </p:cxnSp>
      <p:cxnSp>
        <p:nvCxnSpPr>
          <p:cNvPr id="37957" name="直接箭头连接符 45"/>
          <p:cNvCxnSpPr>
            <a:cxnSpLocks noChangeShapeType="1"/>
            <a:stCxn id="81" idx="2"/>
            <a:endCxn id="80" idx="0"/>
          </p:cNvCxnSpPr>
          <p:nvPr/>
        </p:nvCxnSpPr>
        <p:spPr bwMode="auto">
          <a:xfrm flipH="1">
            <a:off x="5746750" y="3836870"/>
            <a:ext cx="0" cy="535067"/>
          </a:xfrm>
          <a:prstGeom prst="straightConnector1">
            <a:avLst/>
          </a:prstGeom>
          <a:noFill/>
          <a:ln w="28575">
            <a:solidFill>
              <a:srgbClr val="FFC000"/>
            </a:solidFill>
            <a:miter lim="800000"/>
            <a:tailEnd type="arrow" w="med" len="med"/>
          </a:ln>
        </p:spPr>
      </p:cxnSp>
      <p:cxnSp>
        <p:nvCxnSpPr>
          <p:cNvPr id="37958" name="直接箭头连接符 44"/>
          <p:cNvCxnSpPr>
            <a:cxnSpLocks noChangeShapeType="1"/>
            <a:stCxn id="15" idx="2"/>
            <a:endCxn id="35" idx="0"/>
          </p:cNvCxnSpPr>
          <p:nvPr/>
        </p:nvCxnSpPr>
        <p:spPr bwMode="auto">
          <a:xfrm flipH="1">
            <a:off x="4831557" y="2112885"/>
            <a:ext cx="0" cy="630277"/>
          </a:xfrm>
          <a:prstGeom prst="straightConnector1">
            <a:avLst/>
          </a:prstGeom>
          <a:noFill/>
          <a:ln w="28575">
            <a:solidFill>
              <a:srgbClr val="FFC000"/>
            </a:solidFill>
            <a:miter lim="800000"/>
            <a:tailEnd type="arrow" w="med" len="med"/>
          </a:ln>
        </p:spPr>
      </p:cxnSp>
      <p:cxnSp>
        <p:nvCxnSpPr>
          <p:cNvPr id="37959" name="直接箭头连接符 44"/>
          <p:cNvCxnSpPr>
            <a:cxnSpLocks noChangeShapeType="1"/>
            <a:stCxn id="35" idx="2"/>
            <a:endCxn id="76" idx="0"/>
          </p:cNvCxnSpPr>
          <p:nvPr/>
        </p:nvCxnSpPr>
        <p:spPr bwMode="auto">
          <a:xfrm flipH="1">
            <a:off x="4831557" y="3851158"/>
            <a:ext cx="0" cy="520779"/>
          </a:xfrm>
          <a:prstGeom prst="straightConnector1">
            <a:avLst/>
          </a:prstGeom>
          <a:noFill/>
          <a:ln w="28575">
            <a:solidFill>
              <a:srgbClr val="FFC000"/>
            </a:solidFill>
            <a:miter lim="800000"/>
            <a:tailEnd type="arrow" w="med" len="med"/>
          </a:ln>
        </p:spPr>
      </p:cxnSp>
      <p:sp>
        <p:nvSpPr>
          <p:cNvPr id="76" name="TextBox 75"/>
          <p:cNvSpPr txBox="1"/>
          <p:nvPr/>
        </p:nvSpPr>
        <p:spPr>
          <a:xfrm>
            <a:off x="4694238" y="4371937"/>
            <a:ext cx="274637" cy="1107996"/>
          </a:xfrm>
          <a:prstGeom prst="rect">
            <a:avLst/>
          </a:prstGeom>
          <a:noFill/>
          <a:ln>
            <a:solidFill>
              <a:schemeClr val="accent1">
                <a:lumMod val="75000"/>
              </a:schemeClr>
            </a:solidFill>
          </a:ln>
        </p:spPr>
        <p:txBody>
          <a:bodyP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1100" b="0">
                <a:solidFill>
                  <a:srgbClr val="000000"/>
                </a:solidFill>
                <a:latin typeface="+mj-ea"/>
                <a:ea typeface="+mj-ea"/>
              </a:rPr>
              <a:t>组织绩效管理</a:t>
            </a:r>
          </a:p>
        </p:txBody>
      </p:sp>
      <p:sp>
        <p:nvSpPr>
          <p:cNvPr id="37961" name="灯片编号占位符 3"/>
          <p:cNvSpPr txBox="1">
            <a:spLocks noGrp="1"/>
          </p:cNvSpPr>
          <p:nvPr/>
        </p:nvSpPr>
        <p:spPr bwMode="black">
          <a:xfrm>
            <a:off x="182563" y="6537325"/>
            <a:ext cx="366712" cy="184150"/>
          </a:xfrm>
          <a:prstGeom prst="rect">
            <a:avLst/>
          </a:prstGeom>
          <a:noFill/>
          <a:ln w="9525">
            <a:noFill/>
            <a:miter lim="800000"/>
          </a:ln>
        </p:spPr>
        <p:txBody>
          <a:bodyPr lIns="92075" tIns="46038" rIns="92075" bIns="46038"/>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fld id="{BAA6C211-1DEA-4CFC-A8F0-450CE700994D}" type="slidenum">
              <a:rPr lang="en-US" altLang="zh-CN" sz="500" b="0">
                <a:solidFill>
                  <a:srgbClr val="000000"/>
                </a:solidFill>
                <a:latin typeface="+mj-ea"/>
                <a:ea typeface="+mj-ea"/>
              </a:rPr>
              <a:t>4</a:t>
            </a:fld>
            <a:endParaRPr lang="en-US" altLang="zh-CN" sz="500" b="0">
              <a:solidFill>
                <a:srgbClr val="000000"/>
              </a:solidFill>
              <a:latin typeface="+mj-ea"/>
              <a:ea typeface="+mj-ea"/>
            </a:endParaRPr>
          </a:p>
        </p:txBody>
      </p:sp>
      <p:sp>
        <p:nvSpPr>
          <p:cNvPr id="82" name="Title 81"/>
          <p:cNvSpPr>
            <a:spLocks noGrp="1"/>
          </p:cNvSpPr>
          <p:nvPr>
            <p:ph type="title"/>
          </p:nvPr>
        </p:nvSpPr>
        <p:spPr/>
        <p:txBody>
          <a:bodyPr/>
          <a:lstStyle/>
          <a:p>
            <a:r>
              <a:rPr lang="zh-CN" altLang="en-US" smtClean="0"/>
              <a:t>不同的核心管控线从水泥总部延伸到大区和子公司的程度也有所不同</a:t>
            </a:r>
            <a:endParaRPr lang="zh-CN" altLang="en-US"/>
          </a:p>
        </p:txBody>
      </p:sp>
      <p:sp>
        <p:nvSpPr>
          <p:cNvPr id="83" name="TextBox 82"/>
          <p:cNvSpPr txBox="1"/>
          <p:nvPr/>
        </p:nvSpPr>
        <p:spPr>
          <a:xfrm>
            <a:off x="7010400" y="6096000"/>
            <a:ext cx="21336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b="0" i="1" smtClean="0">
                <a:solidFill>
                  <a:schemeClr val="tx1"/>
                </a:solidFill>
                <a:latin typeface="+mj-ea"/>
                <a:ea typeface="+mj-ea"/>
              </a:rPr>
              <a:t>节选自</a:t>
            </a:r>
            <a:r>
              <a:rPr lang="en-US" altLang="zh-CN" sz="1200" b="0" i="1" smtClean="0">
                <a:solidFill>
                  <a:schemeClr val="tx1"/>
                </a:solidFill>
                <a:latin typeface="+mj-ea"/>
                <a:ea typeface="+mj-ea"/>
              </a:rPr>
              <a:t>IBM</a:t>
            </a:r>
            <a:r>
              <a:rPr lang="zh-CN" altLang="en-US" sz="1200" b="0" i="1" smtClean="0">
                <a:solidFill>
                  <a:schemeClr val="tx1"/>
                </a:solidFill>
                <a:latin typeface="+mj-ea"/>
                <a:ea typeface="+mj-ea"/>
              </a:rPr>
              <a:t>管控设计报告</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itle 1"/>
          <p:cNvSpPr>
            <a:spLocks noGrp="1"/>
          </p:cNvSpPr>
          <p:nvPr>
            <p:ph type="title"/>
          </p:nvPr>
        </p:nvSpPr>
        <p:spPr>
          <a:xfrm>
            <a:off x="1314450" y="0"/>
            <a:ext cx="7829550" cy="1052513"/>
          </a:xfrm>
        </p:spPr>
        <p:txBody>
          <a:bodyPr/>
          <a:lstStyle/>
          <a:p>
            <a:r>
              <a:rPr lang="zh-CN" altLang="en-US" smtClean="0">
                <a:latin typeface="微软雅黑" pitchFamily="34" charset="-122"/>
              </a:rPr>
              <a:t>根据冀东的管控模式和信息化发展战略，所需的应用系统主要包括三个层</a:t>
            </a:r>
            <a:endParaRPr lang="zh-CN" altLang="en-US">
              <a:latin typeface="微软雅黑" pitchFamily="34" charset="-122"/>
            </a:endParaRPr>
          </a:p>
        </p:txBody>
      </p:sp>
      <p:sp>
        <p:nvSpPr>
          <p:cNvPr id="279" name="Text Box 3"/>
          <p:cNvSpPr txBox="1">
            <a:spLocks noChangeArrowheads="1"/>
          </p:cNvSpPr>
          <p:nvPr/>
        </p:nvSpPr>
        <p:spPr bwMode="gray">
          <a:xfrm>
            <a:off x="5483775" y="1052513"/>
            <a:ext cx="1720351" cy="359658"/>
          </a:xfrm>
          <a:prstGeom prst="rect">
            <a:avLst/>
          </a:prstGeom>
          <a:noFill/>
          <a:ln w="28575" algn="ctr">
            <a:noFill/>
            <a:miter lim="800000"/>
          </a:ln>
        </p:spPr>
        <p:txBody>
          <a:bodyPr lIns="81861" tIns="40930" rIns="81861" bIns="4093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l" defTabSz="719138" eaLnBrk="1" fontAlgn="auto" latinLnBrk="0" hangingPunct="1">
              <a:lnSpc>
                <a:spcPct val="100000"/>
              </a:lnSpc>
              <a:spcBef>
                <a:spcPct val="0"/>
              </a:spcBef>
              <a:spcAft>
                <a:spcPct val="0"/>
              </a:spcAft>
              <a:buClrTx/>
              <a:buSzTx/>
              <a:buFontTx/>
              <a:buNone/>
              <a:defRPr/>
            </a:pPr>
            <a:r>
              <a:rPr kumimoji="0" lang="zh-CN" altLang="en-US" sz="1800" b="1" i="0" u="sng"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当前应用现状</a:t>
            </a:r>
          </a:p>
        </p:txBody>
      </p:sp>
      <p:sp>
        <p:nvSpPr>
          <p:cNvPr id="280" name="Text Box 4"/>
          <p:cNvSpPr txBox="1">
            <a:spLocks noChangeArrowheads="1"/>
          </p:cNvSpPr>
          <p:nvPr/>
        </p:nvSpPr>
        <p:spPr bwMode="gray">
          <a:xfrm>
            <a:off x="5749342" y="2636838"/>
            <a:ext cx="1123555" cy="1467654"/>
          </a:xfrm>
          <a:prstGeom prst="rect">
            <a:avLst/>
          </a:prstGeom>
          <a:noFill/>
          <a:ln w="28575" algn="ctr">
            <a:noFill/>
            <a:miter lim="800000"/>
          </a:ln>
        </p:spPr>
        <p:txBody>
          <a:bodyPr lIns="81861" tIns="40930" rIns="81861" bIns="4093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l" defTabSz="719138" eaLnBrk="1" fontAlgn="auto" latinLnBrk="0" hangingPunct="1">
              <a:lnSpc>
                <a:spcPct val="100000"/>
              </a:lnSpc>
              <a:spcBef>
                <a:spcPct val="0"/>
              </a:spcBef>
              <a:spcAft>
                <a:spcPct val="0"/>
              </a:spcAft>
              <a:buClrTx/>
              <a:buSzTx/>
              <a:buFontTx/>
              <a:buNone/>
              <a:defRPr/>
            </a:pPr>
            <a:r>
              <a:rPr kumimoji="0" lang="zh-CN" altLang="en-US"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财务系统；人事管理系统；资金管理平台；协同平台系统； </a:t>
            </a:r>
            <a:r>
              <a:rPr kumimoji="0" lang="en-US" altLang="zh-CN"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EMES</a:t>
            </a:r>
            <a:r>
              <a:rPr kumimoji="0" lang="zh-CN" altLang="en-US"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系统（自开发）；</a:t>
            </a:r>
            <a:r>
              <a:rPr kumimoji="0" lang="en-US" altLang="zh-CN"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NCS</a:t>
            </a:r>
            <a:r>
              <a:rPr kumimoji="0" lang="zh-CN" altLang="en-US"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系统</a:t>
            </a:r>
            <a:r>
              <a:rPr kumimoji="0" lang="zh-CN" altLang="zh-CN"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a:t>
            </a:r>
            <a:r>
              <a:rPr lang="zh-CN" altLang="en-US" sz="1000" b="0" kern="0" smtClean="0">
                <a:solidFill>
                  <a:sysClr val="windowText" lastClr="000000"/>
                </a:solidFill>
                <a:latin typeface="微软雅黑" pitchFamily="34" charset="-122"/>
                <a:ea typeface="微软雅黑" pitchFamily="34" charset="-122"/>
              </a:rPr>
              <a:t>用友</a:t>
            </a:r>
            <a:r>
              <a:rPr kumimoji="0" lang="zh-CN" altLang="zh-CN"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a:t>
            </a:r>
            <a:r>
              <a:rPr kumimoji="0" lang="zh-CN" altLang="en-US"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；合同备案审批系统；</a:t>
            </a:r>
            <a:endParaRPr kumimoji="0" lang="en-US" altLang="zh-CN"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a:p>
            <a:pPr marL="0" marR="0" lvl="0" indent="0" algn="l" defTabSz="719138" eaLnBrk="1" fontAlgn="auto" latinLnBrk="0" hangingPunct="1">
              <a:lnSpc>
                <a:spcPct val="100000"/>
              </a:lnSpc>
              <a:spcBef>
                <a:spcPct val="0"/>
              </a:spcBef>
              <a:spcAft>
                <a:spcPct val="0"/>
              </a:spcAft>
              <a:buClrTx/>
              <a:buSzTx/>
              <a:buFontTx/>
              <a:buNone/>
              <a:defRPr/>
            </a:pPr>
            <a:endParaRPr kumimoji="0" lang="en-US" altLang="zh-CN"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281" name="Text Box 5"/>
          <p:cNvSpPr txBox="1">
            <a:spLocks noChangeArrowheads="1"/>
          </p:cNvSpPr>
          <p:nvPr/>
        </p:nvSpPr>
        <p:spPr bwMode="gray">
          <a:xfrm>
            <a:off x="5693455" y="1612900"/>
            <a:ext cx="1262517" cy="852101"/>
          </a:xfrm>
          <a:prstGeom prst="rect">
            <a:avLst/>
          </a:prstGeom>
          <a:noFill/>
          <a:ln w="28575" algn="ctr">
            <a:noFill/>
            <a:miter lim="800000"/>
          </a:ln>
        </p:spPr>
        <p:txBody>
          <a:bodyPr wrap="square" lIns="81861" tIns="40930" rIns="81861" bIns="4093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l" defTabSz="719138" eaLnBrk="1" fontAlgn="auto" latinLnBrk="0" hangingPunct="1">
              <a:lnSpc>
                <a:spcPct val="100000"/>
              </a:lnSpc>
              <a:spcBef>
                <a:spcPct val="0"/>
              </a:spcBef>
              <a:spcAft>
                <a:spcPct val="0"/>
              </a:spcAft>
              <a:buClrTx/>
              <a:buSzTx/>
              <a:buFontTx/>
              <a:buNone/>
              <a:defRPr/>
            </a:pPr>
            <a:r>
              <a:rPr kumimoji="0" lang="zh-CN" altLang="en-US"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暂无成体系的系统支持，多以手工汇总分析为主</a:t>
            </a:r>
            <a:endParaRPr kumimoji="0" lang="en-US" altLang="zh-CN"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a:p>
            <a:pPr marL="0" marR="0" lvl="0" indent="0" algn="l" defTabSz="719138" eaLnBrk="1" fontAlgn="auto" latinLnBrk="0" hangingPunct="1">
              <a:lnSpc>
                <a:spcPct val="100000"/>
              </a:lnSpc>
              <a:spcBef>
                <a:spcPct val="0"/>
              </a:spcBef>
              <a:spcAft>
                <a:spcPct val="0"/>
              </a:spcAft>
              <a:buClrTx/>
              <a:buSzTx/>
              <a:buFontTx/>
              <a:buNone/>
              <a:defRPr/>
            </a:pPr>
            <a:r>
              <a:rPr lang="zh-CN" altLang="en-US" sz="1000" b="0" kern="0" noProof="0" smtClean="0">
                <a:solidFill>
                  <a:sysClr val="windowText" lastClr="000000"/>
                </a:solidFill>
                <a:latin typeface="微软雅黑" pitchFamily="34" charset="-122"/>
                <a:ea typeface="微软雅黑" pitchFamily="34" charset="-122"/>
              </a:rPr>
              <a:t>资金管理系统</a:t>
            </a:r>
            <a:r>
              <a:rPr lang="en-US" altLang="zh-CN" sz="1000" b="0" kern="0" noProof="0" smtClean="0">
                <a:solidFill>
                  <a:sysClr val="windowText" lastClr="000000"/>
                </a:solidFill>
                <a:latin typeface="微软雅黑" pitchFamily="34" charset="-122"/>
                <a:ea typeface="微软雅黑" pitchFamily="34" charset="-122"/>
              </a:rPr>
              <a:t>(</a:t>
            </a:r>
            <a:r>
              <a:rPr lang="zh-CN" altLang="en-US" sz="1000" b="0" kern="0" noProof="0" smtClean="0">
                <a:solidFill>
                  <a:sysClr val="windowText" lastClr="000000"/>
                </a:solidFill>
                <a:latin typeface="微软雅黑" pitchFamily="34" charset="-122"/>
                <a:ea typeface="微软雅黑" pitchFamily="34" charset="-122"/>
              </a:rPr>
              <a:t>用友）</a:t>
            </a:r>
            <a:endParaRPr lang="en-US" altLang="zh-CN" sz="1000" b="0" kern="0" noProof="0" smtClean="0">
              <a:solidFill>
                <a:sysClr val="windowText" lastClr="000000"/>
              </a:solidFill>
              <a:latin typeface="微软雅黑" pitchFamily="34" charset="-122"/>
              <a:ea typeface="微软雅黑" pitchFamily="34" charset="-122"/>
            </a:endParaRPr>
          </a:p>
          <a:p>
            <a:pPr marL="0" marR="0" lvl="0" indent="0" algn="l" defTabSz="719138" eaLnBrk="1" fontAlgn="auto" latinLnBrk="0" hangingPunct="1">
              <a:lnSpc>
                <a:spcPct val="100000"/>
              </a:lnSpc>
              <a:spcBef>
                <a:spcPct val="0"/>
              </a:spcBef>
              <a:spcAft>
                <a:spcPct val="0"/>
              </a:spcAft>
              <a:buClrTx/>
              <a:buSzTx/>
              <a:buFontTx/>
              <a:buNone/>
              <a:defRPr/>
            </a:pPr>
            <a:r>
              <a:rPr kumimoji="0" lang="zh-CN" altLang="en-US" sz="1000" b="0" i="0" u="none" strike="noStrike" kern="0" cap="none" spc="0" normalizeH="0" baseline="0" smtClean="0">
                <a:ln>
                  <a:noFill/>
                </a:ln>
                <a:solidFill>
                  <a:sysClr val="windowText" lastClr="000000"/>
                </a:solidFill>
                <a:effectLst/>
                <a:uLnTx/>
                <a:uFillTx/>
                <a:latin typeface="微软雅黑" pitchFamily="34" charset="-122"/>
                <a:ea typeface="微软雅黑" pitchFamily="34" charset="-122"/>
              </a:rPr>
              <a:t>全面预算系统</a:t>
            </a:r>
            <a:endParaRPr kumimoji="0" lang="zh-CN" altLang="en-US"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282" name="Text Box 6"/>
          <p:cNvSpPr txBox="1">
            <a:spLocks noChangeArrowheads="1"/>
          </p:cNvSpPr>
          <p:nvPr/>
        </p:nvSpPr>
        <p:spPr bwMode="gray">
          <a:xfrm>
            <a:off x="5758097" y="4208463"/>
            <a:ext cx="1348266" cy="544324"/>
          </a:xfrm>
          <a:prstGeom prst="rect">
            <a:avLst/>
          </a:prstGeom>
          <a:noFill/>
          <a:ln w="28575" algn="ctr">
            <a:noFill/>
            <a:miter lim="800000"/>
          </a:ln>
        </p:spPr>
        <p:txBody>
          <a:bodyPr lIns="81861" tIns="40930" rIns="81861" bIns="4093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l" defTabSz="719138" eaLnBrk="1" fontAlgn="auto" latinLnBrk="0" hangingPunct="1">
              <a:lnSpc>
                <a:spcPct val="100000"/>
              </a:lnSpc>
              <a:spcBef>
                <a:spcPct val="0"/>
              </a:spcBef>
              <a:spcAft>
                <a:spcPct val="0"/>
              </a:spcAft>
              <a:buClrTx/>
              <a:buSzTx/>
              <a:buFontTx/>
              <a:buNone/>
              <a:defRPr/>
            </a:pPr>
            <a:r>
              <a:rPr kumimoji="0" lang="en-US" altLang="zh-CN"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EMES系统</a:t>
            </a:r>
            <a:r>
              <a:rPr kumimoji="0" lang="zh-CN" altLang="en-US"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（自开发）</a:t>
            </a:r>
            <a:r>
              <a:rPr kumimoji="0" lang="en-US" altLang="zh-CN"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EAM系统</a:t>
            </a:r>
            <a:r>
              <a:rPr kumimoji="0" lang="zh-CN" altLang="en-US"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a:t>
            </a:r>
            <a:r>
              <a:rPr kumimoji="0" lang="en-US" altLang="zh-CN"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IFS</a:t>
            </a:r>
            <a:r>
              <a:rPr kumimoji="0" lang="zh-CN" altLang="en-US"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a:t>
            </a:r>
            <a:endParaRPr lang="en-US" altLang="zh-CN" sz="1000" b="0" kern="0" smtClean="0">
              <a:solidFill>
                <a:sysClr val="windowText" lastClr="000000"/>
              </a:solidFill>
              <a:latin typeface="微软雅黑" pitchFamily="34" charset="-122"/>
              <a:ea typeface="微软雅黑" pitchFamily="34" charset="-122"/>
            </a:endParaRPr>
          </a:p>
          <a:p>
            <a:pPr marL="0" marR="0" lvl="0" indent="0" algn="l" defTabSz="719138" eaLnBrk="1" fontAlgn="auto" latinLnBrk="0" hangingPunct="1">
              <a:lnSpc>
                <a:spcPct val="100000"/>
              </a:lnSpc>
              <a:spcBef>
                <a:spcPct val="0"/>
              </a:spcBef>
              <a:spcAft>
                <a:spcPct val="0"/>
              </a:spcAft>
              <a:buClrTx/>
              <a:buSzTx/>
              <a:buFontTx/>
              <a:buNone/>
              <a:defRPr/>
            </a:pPr>
            <a:r>
              <a:rPr kumimoji="0" lang="zh-CN" altLang="en-US"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智能发运（自开发）</a:t>
            </a:r>
          </a:p>
        </p:txBody>
      </p:sp>
      <p:sp>
        <p:nvSpPr>
          <p:cNvPr id="283" name="Text Box 7"/>
          <p:cNvSpPr txBox="1">
            <a:spLocks noChangeArrowheads="1"/>
          </p:cNvSpPr>
          <p:nvPr/>
        </p:nvSpPr>
        <p:spPr bwMode="gray">
          <a:xfrm>
            <a:off x="5758097" y="4927600"/>
            <a:ext cx="1711596" cy="390436"/>
          </a:xfrm>
          <a:prstGeom prst="rect">
            <a:avLst/>
          </a:prstGeom>
          <a:noFill/>
          <a:ln w="28575" algn="ctr">
            <a:noFill/>
            <a:miter lim="800000"/>
          </a:ln>
        </p:spPr>
        <p:txBody>
          <a:bodyPr lIns="81861" tIns="40930" rIns="81861" bIns="4093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l" defTabSz="719138" eaLnBrk="1" fontAlgn="auto" latinLnBrk="0" hangingPunct="1">
              <a:lnSpc>
                <a:spcPct val="100000"/>
              </a:lnSpc>
              <a:spcBef>
                <a:spcPct val="0"/>
              </a:spcBef>
              <a:spcAft>
                <a:spcPct val="0"/>
              </a:spcAft>
              <a:buClrTx/>
              <a:buSzTx/>
              <a:buFontTx/>
              <a:buNone/>
              <a:defRPr/>
            </a:pPr>
            <a:r>
              <a:rPr lang="zh-CN" altLang="en-US" sz="1000" b="0" kern="0" smtClean="0">
                <a:solidFill>
                  <a:sysClr val="windowText" lastClr="000000"/>
                </a:solidFill>
                <a:latin typeface="微软雅黑" pitchFamily="34" charset="-122"/>
                <a:ea typeface="微软雅黑" pitchFamily="34" charset="-122"/>
              </a:rPr>
              <a:t>暂无成体系的系统</a:t>
            </a:r>
            <a:endParaRPr lang="en-US" altLang="zh-CN" sz="1000" b="0" kern="0" smtClean="0">
              <a:solidFill>
                <a:sysClr val="windowText" lastClr="000000"/>
              </a:solidFill>
              <a:latin typeface="微软雅黑" pitchFamily="34" charset="-122"/>
              <a:ea typeface="微软雅黑" pitchFamily="34" charset="-122"/>
            </a:endParaRPr>
          </a:p>
          <a:p>
            <a:pPr marL="0" marR="0" lvl="0" indent="0" algn="l" defTabSz="719138" eaLnBrk="1" fontAlgn="auto" latinLnBrk="0" hangingPunct="1">
              <a:lnSpc>
                <a:spcPct val="100000"/>
              </a:lnSpc>
              <a:spcBef>
                <a:spcPct val="0"/>
              </a:spcBef>
              <a:spcAft>
                <a:spcPct val="0"/>
              </a:spcAft>
              <a:buClrTx/>
              <a:buSzTx/>
              <a:buFontTx/>
              <a:buNone/>
              <a:defRPr/>
            </a:pPr>
            <a:r>
              <a:rPr lang="zh-CN" altLang="en-US" sz="1000" b="0" kern="0" smtClean="0">
                <a:solidFill>
                  <a:sysClr val="windowText" lastClr="000000"/>
                </a:solidFill>
                <a:latin typeface="微软雅黑" pitchFamily="34" charset="-122"/>
                <a:ea typeface="微软雅黑" pitchFamily="34" charset="-122"/>
              </a:rPr>
              <a:t>支持</a:t>
            </a:r>
            <a:endParaRPr kumimoji="0" lang="zh-CN" altLang="en-US"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284" name="Text Box 8"/>
          <p:cNvSpPr txBox="1">
            <a:spLocks noChangeArrowheads="1"/>
          </p:cNvSpPr>
          <p:nvPr/>
        </p:nvSpPr>
        <p:spPr bwMode="gray">
          <a:xfrm>
            <a:off x="5747883" y="5589588"/>
            <a:ext cx="1059352" cy="390436"/>
          </a:xfrm>
          <a:prstGeom prst="rect">
            <a:avLst/>
          </a:prstGeom>
          <a:noFill/>
          <a:ln w="28575" algn="ctr">
            <a:noFill/>
            <a:miter lim="800000"/>
          </a:ln>
        </p:spPr>
        <p:txBody>
          <a:bodyPr lIns="81861" tIns="40930" rIns="81861" bIns="4093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l" defTabSz="719138" eaLnBrk="1" fontAlgn="auto" latinLnBrk="0" hangingPunct="1">
              <a:lnSpc>
                <a:spcPct val="100000"/>
              </a:lnSpc>
              <a:spcBef>
                <a:spcPct val="0"/>
              </a:spcBef>
              <a:spcAft>
                <a:spcPct val="0"/>
              </a:spcAft>
              <a:buClrTx/>
              <a:buSzTx/>
              <a:buFontTx/>
              <a:buNone/>
              <a:defRPr/>
            </a:pPr>
            <a:r>
              <a:rPr kumimoji="0" lang="en-US" altLang="zh-CN"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DCS/PLC</a:t>
            </a:r>
            <a:r>
              <a:rPr kumimoji="0" lang="zh-CN" altLang="en-US"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a:t>
            </a:r>
            <a:r>
              <a:rPr kumimoji="0" lang="en-US" altLang="zh-CN"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GPS</a:t>
            </a:r>
            <a:r>
              <a:rPr kumimoji="0" lang="zh-CN" altLang="en-US"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等专业系统</a:t>
            </a:r>
          </a:p>
        </p:txBody>
      </p:sp>
      <p:sp>
        <p:nvSpPr>
          <p:cNvPr id="285" name="Line 9"/>
          <p:cNvSpPr>
            <a:spLocks noChangeShapeType="1"/>
          </p:cNvSpPr>
          <p:nvPr/>
        </p:nvSpPr>
        <p:spPr bwMode="gray">
          <a:xfrm>
            <a:off x="5534845" y="2492375"/>
            <a:ext cx="1587568" cy="0"/>
          </a:xfrm>
          <a:prstGeom prst="line">
            <a:avLst/>
          </a:prstGeom>
          <a:noFill/>
          <a:ln w="12700">
            <a:solidFill>
              <a:srgbClr val="000000"/>
            </a:solidFill>
            <a:prstDash val="dash"/>
            <a:round/>
          </a:ln>
        </p:spPr>
        <p:txBody>
          <a:bodyPr wrap="none"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286" name="Line 10"/>
          <p:cNvSpPr>
            <a:spLocks noChangeShapeType="1"/>
          </p:cNvSpPr>
          <p:nvPr/>
        </p:nvSpPr>
        <p:spPr bwMode="gray">
          <a:xfrm>
            <a:off x="5534845" y="4107769"/>
            <a:ext cx="1587568" cy="0"/>
          </a:xfrm>
          <a:prstGeom prst="line">
            <a:avLst/>
          </a:prstGeom>
          <a:noFill/>
          <a:ln w="12700">
            <a:solidFill>
              <a:srgbClr val="000000"/>
            </a:solidFill>
            <a:prstDash val="dash"/>
            <a:round/>
          </a:ln>
        </p:spPr>
        <p:txBody>
          <a:bodyPr wrap="none"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287" name="Line 11"/>
          <p:cNvSpPr>
            <a:spLocks noChangeShapeType="1"/>
          </p:cNvSpPr>
          <p:nvPr/>
        </p:nvSpPr>
        <p:spPr bwMode="gray">
          <a:xfrm>
            <a:off x="5534845" y="4870450"/>
            <a:ext cx="1587568" cy="0"/>
          </a:xfrm>
          <a:prstGeom prst="line">
            <a:avLst/>
          </a:prstGeom>
          <a:noFill/>
          <a:ln w="12700">
            <a:solidFill>
              <a:srgbClr val="000000"/>
            </a:solidFill>
            <a:prstDash val="dash"/>
            <a:round/>
          </a:ln>
        </p:spPr>
        <p:txBody>
          <a:bodyPr wrap="none"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288" name="Line 12"/>
          <p:cNvSpPr>
            <a:spLocks noChangeShapeType="1"/>
          </p:cNvSpPr>
          <p:nvPr/>
        </p:nvSpPr>
        <p:spPr bwMode="gray">
          <a:xfrm>
            <a:off x="5534845" y="5373688"/>
            <a:ext cx="1587568" cy="0"/>
          </a:xfrm>
          <a:prstGeom prst="line">
            <a:avLst/>
          </a:prstGeom>
          <a:noFill/>
          <a:ln w="12700">
            <a:solidFill>
              <a:srgbClr val="000000"/>
            </a:solidFill>
            <a:prstDash val="dash"/>
            <a:round/>
          </a:ln>
        </p:spPr>
        <p:txBody>
          <a:bodyPr wrap="none"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289" name="Line 13"/>
          <p:cNvSpPr>
            <a:spLocks noChangeShapeType="1"/>
          </p:cNvSpPr>
          <p:nvPr/>
        </p:nvSpPr>
        <p:spPr bwMode="gray">
          <a:xfrm>
            <a:off x="5534845" y="6021388"/>
            <a:ext cx="1587568" cy="0"/>
          </a:xfrm>
          <a:prstGeom prst="line">
            <a:avLst/>
          </a:prstGeom>
          <a:noFill/>
          <a:ln w="12700">
            <a:solidFill>
              <a:srgbClr val="000000"/>
            </a:solidFill>
            <a:prstDash val="dash"/>
            <a:round/>
          </a:ln>
        </p:spPr>
        <p:txBody>
          <a:bodyPr wrap="none"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306" name="Oval 30"/>
          <p:cNvSpPr>
            <a:spLocks noChangeArrowheads="1"/>
          </p:cNvSpPr>
          <p:nvPr/>
        </p:nvSpPr>
        <p:spPr bwMode="gray">
          <a:xfrm>
            <a:off x="5483775" y="1628775"/>
            <a:ext cx="264108" cy="287338"/>
          </a:xfrm>
          <a:prstGeom prst="ellipse">
            <a:avLst/>
          </a:prstGeom>
          <a:solidFill>
            <a:srgbClr val="FFFFFF"/>
          </a:solidFill>
          <a:ln w="28575" algn="ctr">
            <a:solidFill>
              <a:srgbClr val="000000"/>
            </a:solidFill>
            <a:round/>
          </a:ln>
        </p:spPr>
        <p:txBody>
          <a:bodyPr wrap="none"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719138" eaLnBrk="1" fontAlgn="auto" latinLnBrk="0" hangingPunct="1">
              <a:lnSpc>
                <a:spcPct val="100000"/>
              </a:lnSpc>
              <a:spcBef>
                <a:spcPct val="0"/>
              </a:spcBef>
              <a:spcAft>
                <a:spcPct val="0"/>
              </a:spcAft>
              <a:buClrTx/>
              <a:buSzTx/>
              <a:buFontTx/>
              <a:buNone/>
              <a:defRPr/>
            </a:pPr>
            <a:r>
              <a:rPr kumimoji="0" lang="en-US" altLang="zh-CN" sz="12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1</a:t>
            </a:r>
          </a:p>
        </p:txBody>
      </p:sp>
      <p:sp>
        <p:nvSpPr>
          <p:cNvPr id="307" name="Oval 31"/>
          <p:cNvSpPr>
            <a:spLocks noChangeArrowheads="1"/>
          </p:cNvSpPr>
          <p:nvPr/>
        </p:nvSpPr>
        <p:spPr bwMode="gray">
          <a:xfrm>
            <a:off x="5483775" y="2813050"/>
            <a:ext cx="264108" cy="287338"/>
          </a:xfrm>
          <a:prstGeom prst="ellipse">
            <a:avLst/>
          </a:prstGeom>
          <a:solidFill>
            <a:srgbClr val="FFFFFF"/>
          </a:solidFill>
          <a:ln w="28575" algn="ctr">
            <a:solidFill>
              <a:srgbClr val="000000"/>
            </a:solidFill>
            <a:round/>
          </a:ln>
        </p:spPr>
        <p:txBody>
          <a:bodyPr wrap="none"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719138" eaLnBrk="1" fontAlgn="auto" latinLnBrk="0" hangingPunct="1">
              <a:lnSpc>
                <a:spcPct val="100000"/>
              </a:lnSpc>
              <a:spcBef>
                <a:spcPct val="0"/>
              </a:spcBef>
              <a:spcAft>
                <a:spcPct val="0"/>
              </a:spcAft>
              <a:buClrTx/>
              <a:buSzTx/>
              <a:buFontTx/>
              <a:buNone/>
              <a:defRPr/>
            </a:pPr>
            <a:r>
              <a:rPr kumimoji="0" lang="en-US" altLang="zh-CN" sz="12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2</a:t>
            </a:r>
          </a:p>
        </p:txBody>
      </p:sp>
      <p:sp>
        <p:nvSpPr>
          <p:cNvPr id="308" name="Oval 32"/>
          <p:cNvSpPr>
            <a:spLocks noChangeArrowheads="1"/>
          </p:cNvSpPr>
          <p:nvPr/>
        </p:nvSpPr>
        <p:spPr bwMode="gray">
          <a:xfrm>
            <a:off x="5483775" y="4222750"/>
            <a:ext cx="264108" cy="287338"/>
          </a:xfrm>
          <a:prstGeom prst="ellipse">
            <a:avLst/>
          </a:prstGeom>
          <a:solidFill>
            <a:srgbClr val="FFFFFF"/>
          </a:solidFill>
          <a:ln w="28575" algn="ctr">
            <a:solidFill>
              <a:srgbClr val="000000"/>
            </a:solidFill>
            <a:round/>
          </a:ln>
        </p:spPr>
        <p:txBody>
          <a:bodyPr wrap="none"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719138" eaLnBrk="1" fontAlgn="auto" latinLnBrk="0" hangingPunct="1">
              <a:lnSpc>
                <a:spcPct val="100000"/>
              </a:lnSpc>
              <a:spcBef>
                <a:spcPct val="0"/>
              </a:spcBef>
              <a:spcAft>
                <a:spcPct val="0"/>
              </a:spcAft>
              <a:buClrTx/>
              <a:buSzTx/>
              <a:buFontTx/>
              <a:buNone/>
              <a:defRPr/>
            </a:pPr>
            <a:r>
              <a:rPr kumimoji="0" lang="en-US" altLang="zh-CN" sz="12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3</a:t>
            </a:r>
          </a:p>
        </p:txBody>
      </p:sp>
      <p:sp>
        <p:nvSpPr>
          <p:cNvPr id="309" name="Oval 33"/>
          <p:cNvSpPr>
            <a:spLocks noChangeArrowheads="1"/>
          </p:cNvSpPr>
          <p:nvPr/>
        </p:nvSpPr>
        <p:spPr bwMode="gray">
          <a:xfrm>
            <a:off x="5483775" y="4941888"/>
            <a:ext cx="264108" cy="287337"/>
          </a:xfrm>
          <a:prstGeom prst="ellipse">
            <a:avLst/>
          </a:prstGeom>
          <a:solidFill>
            <a:srgbClr val="FFFFFF"/>
          </a:solidFill>
          <a:ln w="28575" algn="ctr">
            <a:solidFill>
              <a:srgbClr val="000000"/>
            </a:solidFill>
            <a:round/>
          </a:ln>
        </p:spPr>
        <p:txBody>
          <a:bodyPr wrap="none"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719138" eaLnBrk="1" fontAlgn="auto" latinLnBrk="0" hangingPunct="1">
              <a:lnSpc>
                <a:spcPct val="100000"/>
              </a:lnSpc>
              <a:spcBef>
                <a:spcPct val="0"/>
              </a:spcBef>
              <a:spcAft>
                <a:spcPct val="0"/>
              </a:spcAft>
              <a:buClrTx/>
              <a:buSzTx/>
              <a:buFontTx/>
              <a:buNone/>
              <a:defRPr/>
            </a:pPr>
            <a:r>
              <a:rPr kumimoji="0" lang="en-US" altLang="zh-CN" sz="12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4</a:t>
            </a:r>
          </a:p>
        </p:txBody>
      </p:sp>
      <p:sp>
        <p:nvSpPr>
          <p:cNvPr id="310" name="Oval 34"/>
          <p:cNvSpPr>
            <a:spLocks noChangeArrowheads="1"/>
          </p:cNvSpPr>
          <p:nvPr/>
        </p:nvSpPr>
        <p:spPr bwMode="gray">
          <a:xfrm>
            <a:off x="5483775" y="5589588"/>
            <a:ext cx="264108" cy="287337"/>
          </a:xfrm>
          <a:prstGeom prst="ellipse">
            <a:avLst/>
          </a:prstGeom>
          <a:solidFill>
            <a:srgbClr val="FFFFFF"/>
          </a:solidFill>
          <a:ln w="28575" algn="ctr">
            <a:solidFill>
              <a:srgbClr val="000000"/>
            </a:solidFill>
            <a:round/>
          </a:ln>
        </p:spPr>
        <p:txBody>
          <a:bodyPr wrap="none"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719138" eaLnBrk="1" fontAlgn="auto" latinLnBrk="0" hangingPunct="1">
              <a:lnSpc>
                <a:spcPct val="100000"/>
              </a:lnSpc>
              <a:spcBef>
                <a:spcPct val="0"/>
              </a:spcBef>
              <a:spcAft>
                <a:spcPct val="0"/>
              </a:spcAft>
              <a:buClrTx/>
              <a:buSzTx/>
              <a:buFontTx/>
              <a:buNone/>
              <a:defRPr/>
            </a:pPr>
            <a:r>
              <a:rPr kumimoji="0" lang="en-US" altLang="zh-CN" sz="12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5</a:t>
            </a:r>
          </a:p>
        </p:txBody>
      </p:sp>
      <p:sp>
        <p:nvSpPr>
          <p:cNvPr id="311" name="Text Box 35"/>
          <p:cNvSpPr txBox="1">
            <a:spLocks noChangeArrowheads="1"/>
          </p:cNvSpPr>
          <p:nvPr/>
        </p:nvSpPr>
        <p:spPr bwMode="gray">
          <a:xfrm>
            <a:off x="7255197" y="1052513"/>
            <a:ext cx="1720351" cy="359658"/>
          </a:xfrm>
          <a:prstGeom prst="rect">
            <a:avLst/>
          </a:prstGeom>
          <a:noFill/>
          <a:ln w="28575" algn="ctr">
            <a:noFill/>
            <a:miter lim="800000"/>
          </a:ln>
        </p:spPr>
        <p:txBody>
          <a:bodyPr lIns="81861" tIns="40930" rIns="81861" bIns="4093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l" defTabSz="719138" eaLnBrk="1" fontAlgn="auto" latinLnBrk="0" hangingPunct="1">
              <a:lnSpc>
                <a:spcPct val="100000"/>
              </a:lnSpc>
              <a:spcBef>
                <a:spcPct val="0"/>
              </a:spcBef>
              <a:spcAft>
                <a:spcPct val="0"/>
              </a:spcAft>
              <a:buClrTx/>
              <a:buSzTx/>
              <a:buFontTx/>
              <a:buNone/>
              <a:defRPr/>
            </a:pPr>
            <a:r>
              <a:rPr lang="zh-CN" altLang="en-US" sz="1800" u="sng" kern="0" smtClean="0">
                <a:solidFill>
                  <a:sysClr val="windowText" lastClr="000000"/>
                </a:solidFill>
                <a:latin typeface="微软雅黑" pitchFamily="34" charset="-122"/>
                <a:ea typeface="微软雅黑" pitchFamily="34" charset="-122"/>
              </a:rPr>
              <a:t>信息化</a:t>
            </a:r>
            <a:r>
              <a:rPr kumimoji="0" lang="zh-CN" altLang="en-US" sz="1800" b="1" i="0" u="sng"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建设后</a:t>
            </a:r>
          </a:p>
        </p:txBody>
      </p:sp>
      <p:sp>
        <p:nvSpPr>
          <p:cNvPr id="327" name="AutoShape 51"/>
          <p:cNvSpPr>
            <a:spLocks noChangeArrowheads="1"/>
          </p:cNvSpPr>
          <p:nvPr/>
        </p:nvSpPr>
        <p:spPr bwMode="gray">
          <a:xfrm>
            <a:off x="6957528" y="2060575"/>
            <a:ext cx="331229" cy="360363"/>
          </a:xfrm>
          <a:prstGeom prst="rightArrow">
            <a:avLst>
              <a:gd name="adj1" fmla="val 49778"/>
              <a:gd name="adj2" fmla="val 54185"/>
            </a:avLst>
          </a:prstGeom>
          <a:solidFill>
            <a:srgbClr val="B62222"/>
          </a:solidFill>
          <a:ln w="28575" algn="ctr">
            <a:noFill/>
            <a:miter lim="800000"/>
          </a:ln>
        </p:spPr>
        <p:txBody>
          <a:bodyPr wrap="none"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328" name="AutoShape 52"/>
          <p:cNvSpPr>
            <a:spLocks noChangeArrowheads="1"/>
          </p:cNvSpPr>
          <p:nvPr/>
        </p:nvSpPr>
        <p:spPr bwMode="gray">
          <a:xfrm>
            <a:off x="6923967" y="3716338"/>
            <a:ext cx="331230" cy="360362"/>
          </a:xfrm>
          <a:prstGeom prst="rightArrow">
            <a:avLst>
              <a:gd name="adj1" fmla="val 49778"/>
              <a:gd name="adj2" fmla="val 54185"/>
            </a:avLst>
          </a:prstGeom>
          <a:solidFill>
            <a:srgbClr val="B62222"/>
          </a:solidFill>
          <a:ln w="28575" algn="ctr">
            <a:noFill/>
            <a:miter lim="800000"/>
          </a:ln>
        </p:spPr>
        <p:txBody>
          <a:bodyPr wrap="none"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329" name="AutoShape 53"/>
          <p:cNvSpPr>
            <a:spLocks noChangeArrowheads="1"/>
          </p:cNvSpPr>
          <p:nvPr/>
        </p:nvSpPr>
        <p:spPr bwMode="gray">
          <a:xfrm>
            <a:off x="6923967" y="4508500"/>
            <a:ext cx="331230" cy="360363"/>
          </a:xfrm>
          <a:prstGeom prst="rightArrow">
            <a:avLst>
              <a:gd name="adj1" fmla="val 49778"/>
              <a:gd name="adj2" fmla="val 54185"/>
            </a:avLst>
          </a:prstGeom>
          <a:solidFill>
            <a:srgbClr val="B62222"/>
          </a:solidFill>
          <a:ln w="28575" algn="ctr">
            <a:noFill/>
            <a:miter lim="800000"/>
          </a:ln>
        </p:spPr>
        <p:txBody>
          <a:bodyPr wrap="none"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330" name="AutoShape 54"/>
          <p:cNvSpPr>
            <a:spLocks noChangeArrowheads="1"/>
          </p:cNvSpPr>
          <p:nvPr/>
        </p:nvSpPr>
        <p:spPr bwMode="gray">
          <a:xfrm>
            <a:off x="6923967" y="5013325"/>
            <a:ext cx="331230" cy="360363"/>
          </a:xfrm>
          <a:prstGeom prst="rightArrow">
            <a:avLst>
              <a:gd name="adj1" fmla="val 49778"/>
              <a:gd name="adj2" fmla="val 54185"/>
            </a:avLst>
          </a:prstGeom>
          <a:solidFill>
            <a:srgbClr val="B62222"/>
          </a:solidFill>
          <a:ln w="28575" algn="ctr">
            <a:noFill/>
            <a:miter lim="800000"/>
          </a:ln>
        </p:spPr>
        <p:txBody>
          <a:bodyPr wrap="none"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331" name="AutoShape 55"/>
          <p:cNvSpPr>
            <a:spLocks noChangeArrowheads="1"/>
          </p:cNvSpPr>
          <p:nvPr/>
        </p:nvSpPr>
        <p:spPr bwMode="gray">
          <a:xfrm>
            <a:off x="6923967" y="5661025"/>
            <a:ext cx="331230" cy="360363"/>
          </a:xfrm>
          <a:prstGeom prst="rightArrow">
            <a:avLst>
              <a:gd name="adj1" fmla="val 49778"/>
              <a:gd name="adj2" fmla="val 54185"/>
            </a:avLst>
          </a:prstGeom>
          <a:solidFill>
            <a:srgbClr val="B62222"/>
          </a:solidFill>
          <a:ln w="28575" algn="ctr">
            <a:noFill/>
            <a:miter lim="800000"/>
          </a:ln>
        </p:spPr>
        <p:txBody>
          <a:bodyPr wrap="none"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grpSp>
        <p:nvGrpSpPr>
          <p:cNvPr id="363" name="Group 362"/>
          <p:cNvGrpSpPr/>
          <p:nvPr/>
        </p:nvGrpSpPr>
        <p:grpSpPr>
          <a:xfrm>
            <a:off x="57151" y="1412875"/>
            <a:ext cx="5360961" cy="4530725"/>
            <a:chOff x="57151" y="1412875"/>
            <a:chExt cx="5360961" cy="3975555"/>
          </a:xfrm>
        </p:grpSpPr>
        <p:sp>
          <p:nvSpPr>
            <p:cNvPr id="291" name="AutoShape 15"/>
            <p:cNvSpPr>
              <a:spLocks noChangeArrowheads="1"/>
            </p:cNvSpPr>
            <p:nvPr/>
          </p:nvSpPr>
          <p:spPr bwMode="auto">
            <a:xfrm flipV="1">
              <a:off x="1747235" y="2856796"/>
              <a:ext cx="2823122" cy="1290458"/>
            </a:xfrm>
            <a:custGeom>
              <a:gdLst>
                <a:gd name="T0" fmla="*/ 1952 w 21600"/>
                <a:gd name="T1" fmla="*/ 454 h 21600"/>
                <a:gd name="T2" fmla="*/ 1117 w 21600"/>
                <a:gd name="T3" fmla="*/ 907 h 21600"/>
                <a:gd name="T4" fmla="*/ 282 w 21600"/>
                <a:gd name="T5" fmla="*/ 454 h 21600"/>
                <a:gd name="T6" fmla="*/ 1117 w 21600"/>
                <a:gd name="T7" fmla="*/ 0 h 21600"/>
                <a:gd name="T8" fmla="*/ 0 60000 65536"/>
                <a:gd name="T9" fmla="*/ 0 60000 65536"/>
                <a:gd name="T10" fmla="*/ 0 60000 65536"/>
                <a:gd name="T11" fmla="*/ 0 60000 65536"/>
                <a:gd name="T12" fmla="*/ 4525 w 21600"/>
                <a:gd name="T13" fmla="*/ 4525 h 21600"/>
                <a:gd name="T14" fmla="*/ 17075 w 21600"/>
                <a:gd name="T15" fmla="*/ 17075 h 21600"/>
              </a:gdLst>
              <a:cxnLst>
                <a:cxn ang="T8">
                  <a:pos x="T0" y="T1"/>
                </a:cxn>
                <a:cxn ang="T9">
                  <a:pos x="T2" y="T3"/>
                </a:cxn>
                <a:cxn ang="T10">
                  <a:pos x="T4" y="T5"/>
                </a:cxn>
                <a:cxn ang="T11">
                  <a:pos x="T6" y="T7"/>
                </a:cxn>
              </a:cxnLst>
              <a:rect l="T12" t="T13" r="T14" b="T15"/>
              <a:pathLst>
                <a:path w="21600" h="21600">
                  <a:moveTo>
                    <a:pt x="0" y="0"/>
                  </a:moveTo>
                  <a:lnTo>
                    <a:pt x="5455" y="21600"/>
                  </a:lnTo>
                  <a:lnTo>
                    <a:pt x="16145" y="21600"/>
                  </a:lnTo>
                  <a:lnTo>
                    <a:pt x="21600" y="0"/>
                  </a:lnTo>
                  <a:close/>
                </a:path>
              </a:pathLst>
            </a:custGeom>
            <a:solidFill>
              <a:srgbClr val="C0C0C0"/>
            </a:solidFill>
            <a:ln w="9525">
              <a:solidFill>
                <a:srgbClr val="000000"/>
              </a:solidFill>
              <a:miter lim="800000"/>
            </a:ln>
          </p:spPr>
          <p:txBody>
            <a:bodyPr rot="10800000" wrap="none"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292" name="AutoShape 16"/>
            <p:cNvSpPr>
              <a:spLocks noChangeArrowheads="1"/>
            </p:cNvSpPr>
            <p:nvPr/>
          </p:nvSpPr>
          <p:spPr bwMode="auto">
            <a:xfrm flipV="1">
              <a:off x="1043625" y="4114800"/>
              <a:ext cx="4176000" cy="1226433"/>
            </a:xfrm>
            <a:custGeom>
              <a:gdLst>
                <a:gd name="T0" fmla="*/ 3072 w 21600"/>
                <a:gd name="T1" fmla="*/ 431 h 21600"/>
                <a:gd name="T2" fmla="*/ 1676 w 21600"/>
                <a:gd name="T3" fmla="*/ 862 h 21600"/>
                <a:gd name="T4" fmla="*/ 280 w 21600"/>
                <a:gd name="T5" fmla="*/ 431 h 21600"/>
                <a:gd name="T6" fmla="*/ 1676 w 21600"/>
                <a:gd name="T7" fmla="*/ 0 h 21600"/>
                <a:gd name="T8" fmla="*/ 0 60000 65536"/>
                <a:gd name="T9" fmla="*/ 0 60000 65536"/>
                <a:gd name="T10" fmla="*/ 0 60000 65536"/>
                <a:gd name="T11" fmla="*/ 0 60000 65536"/>
                <a:gd name="T12" fmla="*/ 3609 w 21600"/>
                <a:gd name="T13" fmla="*/ 3608 h 21600"/>
                <a:gd name="T14" fmla="*/ 17991 w 21600"/>
                <a:gd name="T15" fmla="*/ 17992 h 21600"/>
              </a:gdLst>
              <a:cxnLst>
                <a:cxn ang="T8">
                  <a:pos x="T0" y="T1"/>
                </a:cxn>
                <a:cxn ang="T9">
                  <a:pos x="T2" y="T3"/>
                </a:cxn>
                <a:cxn ang="T10">
                  <a:pos x="T4" y="T5"/>
                </a:cxn>
                <a:cxn ang="T11">
                  <a:pos x="T6" y="T7"/>
                </a:cxn>
              </a:cxnLst>
              <a:rect l="T12" t="T13" r="T14" b="T15"/>
              <a:pathLst>
                <a:path w="21600" h="21600">
                  <a:moveTo>
                    <a:pt x="0" y="0"/>
                  </a:moveTo>
                  <a:lnTo>
                    <a:pt x="3612" y="21600"/>
                  </a:lnTo>
                  <a:lnTo>
                    <a:pt x="17988" y="21600"/>
                  </a:lnTo>
                  <a:lnTo>
                    <a:pt x="21600" y="0"/>
                  </a:lnTo>
                  <a:close/>
                </a:path>
              </a:pathLst>
            </a:custGeom>
            <a:solidFill>
              <a:srgbClr val="000080">
                <a:alpha val="65881"/>
              </a:srgbClr>
            </a:solidFill>
            <a:ln w="9525">
              <a:solidFill>
                <a:srgbClr val="000000"/>
              </a:solidFill>
              <a:miter lim="800000"/>
            </a:ln>
          </p:spPr>
          <p:txBody>
            <a:bodyPr rot="10800000" wrap="none"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293" name="AutoShape 17"/>
            <p:cNvSpPr>
              <a:spLocks noChangeArrowheads="1"/>
            </p:cNvSpPr>
            <p:nvPr/>
          </p:nvSpPr>
          <p:spPr bwMode="auto">
            <a:xfrm>
              <a:off x="2461229" y="1630363"/>
              <a:ext cx="1397660" cy="1226433"/>
            </a:xfrm>
            <a:prstGeom prst="triangle">
              <a:avLst>
                <a:gd name="adj" fmla="val 50000"/>
              </a:avLst>
            </a:prstGeom>
            <a:solidFill>
              <a:srgbClr val="FFEB73"/>
            </a:solidFill>
            <a:ln w="9525">
              <a:solidFill>
                <a:srgbClr val="000000"/>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1588" marR="0" lvl="1" indent="0" defTabSz="914400" eaLnBrk="1" fontAlgn="auto" latinLnBrk="0" hangingPunct="1">
                <a:lnSpc>
                  <a:spcPct val="90000"/>
                </a:lnSpc>
                <a:spcBef>
                  <a:spcPct val="20000"/>
                </a:spcBef>
                <a:spcAft>
                  <a:spcPct val="0"/>
                </a:spcAft>
                <a:buClr>
                  <a:srgbClr val="000000"/>
                </a:buClr>
                <a:buSzTx/>
                <a:buFontTx/>
                <a:buChar char="•"/>
                <a:defRPr/>
              </a:pPr>
              <a:endParaRPr kumimoji="0" lang="en-GB" altLang="zh-CN" sz="1600" b="1"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294" name="Freeform 18"/>
            <p:cNvSpPr/>
            <p:nvPr/>
          </p:nvSpPr>
          <p:spPr bwMode="gray">
            <a:xfrm flipH="1">
              <a:off x="3505200" y="4147458"/>
              <a:ext cx="1676400" cy="1240972"/>
            </a:xfrm>
            <a:custGeom>
              <a:gdLst>
                <a:gd name="T0" fmla="*/ 553 w 1680"/>
                <a:gd name="T1" fmla="*/ 0 h 862"/>
                <a:gd name="T2" fmla="*/ 0 w 1680"/>
                <a:gd name="T3" fmla="*/ 856 h 862"/>
                <a:gd name="T4" fmla="*/ 1680 w 1680"/>
                <a:gd name="T5" fmla="*/ 862 h 862"/>
                <a:gd name="T6" fmla="*/ 1680 w 1680"/>
                <a:gd name="T7" fmla="*/ 4 h 862"/>
                <a:gd name="T8" fmla="*/ 553 w 1680"/>
                <a:gd name="T9" fmla="*/ 0 h 862"/>
                <a:gd name="T10" fmla="*/ 0 60000 65536"/>
                <a:gd name="T11" fmla="*/ 0 60000 65536"/>
                <a:gd name="T12" fmla="*/ 0 60000 65536"/>
                <a:gd name="T13" fmla="*/ 0 60000 65536"/>
                <a:gd name="T14" fmla="*/ 0 60000 65536"/>
                <a:gd name="T15" fmla="*/ 0 w 1680"/>
                <a:gd name="T16" fmla="*/ 0 h 862"/>
                <a:gd name="T17" fmla="*/ 1680 w 1680"/>
                <a:gd name="T18" fmla="*/ 862 h 862"/>
              </a:gdLst>
              <a:cxnLst>
                <a:cxn ang="T10">
                  <a:pos x="T0" y="T1"/>
                </a:cxn>
                <a:cxn ang="T11">
                  <a:pos x="T2" y="T3"/>
                </a:cxn>
                <a:cxn ang="T12">
                  <a:pos x="T4" y="T5"/>
                </a:cxn>
                <a:cxn ang="T13">
                  <a:pos x="T6" y="T7"/>
                </a:cxn>
                <a:cxn ang="T14">
                  <a:pos x="T8" y="T9"/>
                </a:cxn>
              </a:cxnLst>
              <a:rect l="T15" t="T16" r="T17" b="T18"/>
              <a:pathLst>
                <a:path w="1680" h="862">
                  <a:moveTo>
                    <a:pt x="553" y="0"/>
                  </a:moveTo>
                  <a:lnTo>
                    <a:pt x="0" y="856"/>
                  </a:lnTo>
                  <a:lnTo>
                    <a:pt x="1680" y="862"/>
                  </a:lnTo>
                  <a:lnTo>
                    <a:pt x="1680" y="4"/>
                  </a:lnTo>
                  <a:lnTo>
                    <a:pt x="553" y="0"/>
                  </a:lnTo>
                  <a:close/>
                </a:path>
              </a:pathLst>
            </a:custGeom>
            <a:solidFill>
              <a:srgbClr val="A7C4D9"/>
            </a:solidFill>
            <a:ln w="9525" cap="flat" cmpd="sng">
              <a:solidFill>
                <a:srgbClr val="000000"/>
              </a:solidFill>
              <a:prstDash val="solid"/>
              <a:round/>
            </a:ln>
          </p:spPr>
          <p:txBody>
            <a:bodyPr wrap="none"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295" name="Freeform 19"/>
            <p:cNvSpPr/>
            <p:nvPr/>
          </p:nvSpPr>
          <p:spPr bwMode="gray">
            <a:xfrm>
              <a:off x="1360714" y="4144409"/>
              <a:ext cx="2160202" cy="656191"/>
            </a:xfrm>
            <a:custGeom>
              <a:gdLst>
                <a:gd name="T0" fmla="*/ 265 w 1392"/>
                <a:gd name="T1" fmla="*/ 2 h 414"/>
                <a:gd name="T2" fmla="*/ 0 w 1392"/>
                <a:gd name="T3" fmla="*/ 414 h 414"/>
                <a:gd name="T4" fmla="*/ 1392 w 1392"/>
                <a:gd name="T5" fmla="*/ 414 h 414"/>
                <a:gd name="T6" fmla="*/ 1392 w 1392"/>
                <a:gd name="T7" fmla="*/ 0 h 414"/>
                <a:gd name="T8" fmla="*/ 265 w 1392"/>
                <a:gd name="T9" fmla="*/ 2 h 414"/>
                <a:gd name="T10" fmla="*/ 0 60000 65536"/>
                <a:gd name="T11" fmla="*/ 0 60000 65536"/>
                <a:gd name="T12" fmla="*/ 0 60000 65536"/>
                <a:gd name="T13" fmla="*/ 0 60000 65536"/>
                <a:gd name="T14" fmla="*/ 0 60000 65536"/>
                <a:gd name="T15" fmla="*/ 0 w 1392"/>
                <a:gd name="T16" fmla="*/ 0 h 414"/>
                <a:gd name="T17" fmla="*/ 1392 w 1392"/>
                <a:gd name="T18" fmla="*/ 414 h 414"/>
              </a:gdLst>
              <a:cxnLst>
                <a:cxn ang="T10">
                  <a:pos x="T0" y="T1"/>
                </a:cxn>
                <a:cxn ang="T11">
                  <a:pos x="T2" y="T3"/>
                </a:cxn>
                <a:cxn ang="T12">
                  <a:pos x="T4" y="T5"/>
                </a:cxn>
                <a:cxn ang="T13">
                  <a:pos x="T6" y="T7"/>
                </a:cxn>
                <a:cxn ang="T14">
                  <a:pos x="T8" y="T9"/>
                </a:cxn>
              </a:cxnLst>
              <a:rect l="T15" t="T16" r="T17" b="T18"/>
              <a:pathLst>
                <a:path w="1392" h="412">
                  <a:moveTo>
                    <a:pt x="265" y="2"/>
                  </a:moveTo>
                  <a:lnTo>
                    <a:pt x="0" y="414"/>
                  </a:lnTo>
                  <a:lnTo>
                    <a:pt x="1392" y="414"/>
                  </a:lnTo>
                  <a:lnTo>
                    <a:pt x="1392" y="0"/>
                  </a:lnTo>
                  <a:lnTo>
                    <a:pt x="265" y="2"/>
                  </a:lnTo>
                  <a:close/>
                </a:path>
              </a:pathLst>
            </a:custGeom>
            <a:solidFill>
              <a:srgbClr val="009BCC">
                <a:alpha val="50195"/>
              </a:srgbClr>
            </a:solidFill>
            <a:ln w="9525" cap="flat" cmpd="sng">
              <a:solidFill>
                <a:srgbClr val="000000"/>
              </a:solidFill>
              <a:prstDash val="solid"/>
              <a:round/>
            </a:ln>
          </p:spPr>
          <p:txBody>
            <a:bodyPr wrap="none"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296" name="Text Box 20"/>
            <p:cNvSpPr txBox="1">
              <a:spLocks noChangeArrowheads="1"/>
            </p:cNvSpPr>
            <p:nvPr/>
          </p:nvSpPr>
          <p:spPr bwMode="gray">
            <a:xfrm>
              <a:off x="2704071" y="2282825"/>
              <a:ext cx="974720" cy="447675"/>
            </a:xfrm>
            <a:prstGeom prst="rect">
              <a:avLst/>
            </a:prstGeom>
            <a:noFill/>
            <a:ln w="28575" algn="ctr">
              <a:noFill/>
              <a:miter lim="800000"/>
            </a:ln>
          </p:spPr>
          <p:txBody>
            <a:bodyPr lIns="81861" tIns="40930" rIns="81861" bIns="4093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719138" eaLnBrk="1" fontAlgn="auto" latinLnBrk="0" hangingPunct="1">
                <a:lnSpc>
                  <a:spcPct val="100000"/>
                </a:lnSpc>
                <a:spcBef>
                  <a:spcPct val="0"/>
                </a:spcBef>
                <a:spcAft>
                  <a:spcPct val="0"/>
                </a:spcAft>
                <a:buClrTx/>
                <a:buSzTx/>
                <a:buFontTx/>
                <a:buNone/>
                <a:defRPr/>
              </a:pPr>
              <a:r>
                <a:rPr kumimoji="0" lang="zh-CN" altLang="en-US" sz="1200" b="1"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冀东总部决策分析系统</a:t>
              </a:r>
            </a:p>
          </p:txBody>
        </p:sp>
        <p:sp>
          <p:nvSpPr>
            <p:cNvPr id="297" name="Text Box 21"/>
            <p:cNvSpPr txBox="1">
              <a:spLocks noChangeArrowheads="1"/>
            </p:cNvSpPr>
            <p:nvPr/>
          </p:nvSpPr>
          <p:spPr bwMode="gray">
            <a:xfrm>
              <a:off x="2797177" y="3292475"/>
              <a:ext cx="860423" cy="451991"/>
            </a:xfrm>
            <a:prstGeom prst="rect">
              <a:avLst/>
            </a:prstGeom>
            <a:noFill/>
            <a:ln w="28575" algn="ctr">
              <a:noFill/>
              <a:miter lim="800000"/>
            </a:ln>
          </p:spPr>
          <p:txBody>
            <a:bodyPr wrap="square" lIns="81861" tIns="40930" rIns="81861" bIns="4093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719138" eaLnBrk="1" fontAlgn="auto" latinLnBrk="0" hangingPunct="1">
                <a:lnSpc>
                  <a:spcPct val="100000"/>
                </a:lnSpc>
                <a:spcBef>
                  <a:spcPct val="0"/>
                </a:spcBef>
                <a:spcAft>
                  <a:spcPct val="0"/>
                </a:spcAft>
                <a:buClrTx/>
                <a:buSzTx/>
                <a:buFontTx/>
                <a:buNone/>
                <a:defRPr/>
              </a:pPr>
              <a:r>
                <a:rPr lang="zh-CN" altLang="en-US" sz="1200" kern="0" smtClean="0">
                  <a:solidFill>
                    <a:sysClr val="windowText" lastClr="000000"/>
                  </a:solidFill>
                  <a:latin typeface="微软雅黑" pitchFamily="34" charset="-122"/>
                  <a:ea typeface="微软雅黑" pitchFamily="34" charset="-122"/>
                </a:rPr>
                <a:t>冀东</a:t>
              </a:r>
              <a:r>
                <a:rPr kumimoji="0" lang="zh-CN" altLang="en-US" sz="1200" b="1"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运营</a:t>
              </a:r>
            </a:p>
            <a:p>
              <a:pPr marL="0" marR="0" lvl="0" indent="0" defTabSz="719138" eaLnBrk="1" fontAlgn="auto" latinLnBrk="0" hangingPunct="1">
                <a:lnSpc>
                  <a:spcPct val="100000"/>
                </a:lnSpc>
                <a:spcBef>
                  <a:spcPct val="0"/>
                </a:spcBef>
                <a:spcAft>
                  <a:spcPct val="0"/>
                </a:spcAft>
                <a:buClrTx/>
                <a:buSzTx/>
                <a:buFontTx/>
                <a:buNone/>
                <a:defRPr/>
              </a:pPr>
              <a:r>
                <a:rPr kumimoji="0" lang="zh-CN" altLang="en-US" sz="1200" b="1"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支持系统</a:t>
              </a:r>
            </a:p>
          </p:txBody>
        </p:sp>
        <p:sp>
          <p:nvSpPr>
            <p:cNvPr id="298" name="Text Box 22"/>
            <p:cNvSpPr txBox="1">
              <a:spLocks noChangeArrowheads="1"/>
            </p:cNvSpPr>
            <p:nvPr/>
          </p:nvSpPr>
          <p:spPr bwMode="gray">
            <a:xfrm>
              <a:off x="1633046" y="4302125"/>
              <a:ext cx="1319082" cy="265113"/>
            </a:xfrm>
            <a:prstGeom prst="rect">
              <a:avLst/>
            </a:prstGeom>
            <a:noFill/>
            <a:ln w="28575" algn="ctr">
              <a:noFill/>
              <a:miter lim="800000"/>
            </a:ln>
          </p:spPr>
          <p:txBody>
            <a:bodyPr lIns="81861" tIns="40930" rIns="81861" bIns="4093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719138" eaLnBrk="1" fontAlgn="auto" latinLnBrk="0" hangingPunct="1">
                <a:lnSpc>
                  <a:spcPct val="100000"/>
                </a:lnSpc>
                <a:spcBef>
                  <a:spcPct val="0"/>
                </a:spcBef>
                <a:spcAft>
                  <a:spcPct val="0"/>
                </a:spcAft>
                <a:buClrTx/>
                <a:buSzTx/>
                <a:buFontTx/>
                <a:buNone/>
                <a:defRPr/>
              </a:pPr>
              <a:r>
                <a:rPr kumimoji="0" lang="zh-CN" altLang="en-US" sz="1200" b="1"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生产执行系统</a:t>
              </a:r>
            </a:p>
          </p:txBody>
        </p:sp>
        <p:sp>
          <p:nvSpPr>
            <p:cNvPr id="299" name="Text Box 23"/>
            <p:cNvSpPr txBox="1">
              <a:spLocks noChangeArrowheads="1"/>
            </p:cNvSpPr>
            <p:nvPr/>
          </p:nvSpPr>
          <p:spPr bwMode="gray">
            <a:xfrm>
              <a:off x="1633046" y="4972050"/>
              <a:ext cx="1319082" cy="265113"/>
            </a:xfrm>
            <a:prstGeom prst="rect">
              <a:avLst/>
            </a:prstGeom>
            <a:noFill/>
            <a:ln w="28575" algn="ctr">
              <a:noFill/>
              <a:miter lim="800000"/>
            </a:ln>
          </p:spPr>
          <p:txBody>
            <a:bodyPr lIns="81861" tIns="40930" rIns="81861" bIns="4093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719138" eaLnBrk="1" fontAlgn="auto" latinLnBrk="0" hangingPunct="1">
                <a:lnSpc>
                  <a:spcPct val="100000"/>
                </a:lnSpc>
                <a:spcBef>
                  <a:spcPct val="0"/>
                </a:spcBef>
                <a:spcAft>
                  <a:spcPct val="0"/>
                </a:spcAft>
                <a:buClrTx/>
                <a:buSzTx/>
                <a:buFontTx/>
                <a:buNone/>
                <a:defRPr/>
              </a:pPr>
              <a:r>
                <a:rPr kumimoji="0" lang="zh-CN" altLang="en-US" sz="1200" b="1"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实时监控系统</a:t>
              </a:r>
            </a:p>
          </p:txBody>
        </p:sp>
        <p:sp>
          <p:nvSpPr>
            <p:cNvPr id="300" name="Text Box 24"/>
            <p:cNvSpPr txBox="1">
              <a:spLocks noChangeArrowheads="1"/>
            </p:cNvSpPr>
            <p:nvPr/>
          </p:nvSpPr>
          <p:spPr bwMode="gray">
            <a:xfrm>
              <a:off x="3528498" y="4702175"/>
              <a:ext cx="1348302" cy="451991"/>
            </a:xfrm>
            <a:prstGeom prst="rect">
              <a:avLst/>
            </a:prstGeom>
            <a:noFill/>
            <a:ln w="28575" algn="ctr">
              <a:noFill/>
              <a:miter lim="800000"/>
            </a:ln>
          </p:spPr>
          <p:txBody>
            <a:bodyPr wrap="square" lIns="81861" tIns="40930" rIns="81861" bIns="4093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719138" eaLnBrk="1" fontAlgn="auto" latinLnBrk="0" hangingPunct="1">
                <a:lnSpc>
                  <a:spcPct val="100000"/>
                </a:lnSpc>
                <a:spcBef>
                  <a:spcPct val="0"/>
                </a:spcBef>
                <a:spcAft>
                  <a:spcPct val="0"/>
                </a:spcAft>
                <a:buClrTx/>
                <a:buSzTx/>
                <a:buFontTx/>
                <a:buNone/>
                <a:defRPr/>
              </a:pPr>
              <a:r>
                <a:rPr lang="zh-CN" altLang="en-US" sz="1200" kern="0" smtClean="0">
                  <a:solidFill>
                    <a:sysClr val="windowText" lastClr="000000"/>
                  </a:solidFill>
                  <a:latin typeface="微软雅黑" pitchFamily="34" charset="-122"/>
                  <a:ea typeface="微软雅黑" pitchFamily="34" charset="-122"/>
                </a:rPr>
                <a:t>安全管理系统</a:t>
              </a:r>
              <a:endParaRPr lang="en-US" altLang="zh-CN" sz="1200" kern="0" smtClean="0">
                <a:solidFill>
                  <a:sysClr val="windowText" lastClr="000000"/>
                </a:solidFill>
                <a:latin typeface="微软雅黑" pitchFamily="34" charset="-122"/>
                <a:ea typeface="微软雅黑" pitchFamily="34" charset="-122"/>
              </a:endParaRPr>
            </a:p>
            <a:p>
              <a:pPr marL="0" marR="0" lvl="0" indent="0" defTabSz="719138" eaLnBrk="1" fontAlgn="auto" latinLnBrk="0" hangingPunct="1">
                <a:lnSpc>
                  <a:spcPct val="100000"/>
                </a:lnSpc>
                <a:spcBef>
                  <a:spcPct val="0"/>
                </a:spcBef>
                <a:spcAft>
                  <a:spcPct val="0"/>
                </a:spcAft>
                <a:buClrTx/>
                <a:buSzTx/>
                <a:buFontTx/>
                <a:buNone/>
                <a:defRPr/>
              </a:pPr>
              <a:r>
                <a:rPr lang="zh-CN" altLang="en-US" sz="1200" kern="0" smtClean="0">
                  <a:solidFill>
                    <a:sysClr val="windowText" lastClr="000000"/>
                  </a:solidFill>
                  <a:latin typeface="微软雅黑" pitchFamily="34" charset="-122"/>
                  <a:ea typeface="微软雅黑" pitchFamily="34" charset="-122"/>
                </a:rPr>
                <a:t>矿山管理系统</a:t>
              </a:r>
              <a:endParaRPr kumimoji="0" lang="zh-CN" altLang="en-US" sz="1200" b="1"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301" name="Oval 25"/>
            <p:cNvSpPr>
              <a:spLocks noChangeArrowheads="1"/>
            </p:cNvSpPr>
            <p:nvPr/>
          </p:nvSpPr>
          <p:spPr bwMode="gray">
            <a:xfrm>
              <a:off x="3046974" y="1949450"/>
              <a:ext cx="230548" cy="268288"/>
            </a:xfrm>
            <a:prstGeom prst="ellipse">
              <a:avLst/>
            </a:prstGeom>
            <a:solidFill>
              <a:srgbClr val="FFFFFF"/>
            </a:solidFill>
            <a:ln w="28575" algn="ctr">
              <a:solidFill>
                <a:srgbClr val="000000"/>
              </a:solidFill>
              <a:round/>
            </a:ln>
          </p:spPr>
          <p:txBody>
            <a:bodyPr wrap="none"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719138" eaLnBrk="1" fontAlgn="auto" latinLnBrk="0" hangingPunct="1">
                <a:lnSpc>
                  <a:spcPct val="100000"/>
                </a:lnSpc>
                <a:spcBef>
                  <a:spcPct val="0"/>
                </a:spcBef>
                <a:spcAft>
                  <a:spcPct val="0"/>
                </a:spcAft>
                <a:buClrTx/>
                <a:buSzTx/>
                <a:buFontTx/>
                <a:buNone/>
                <a:defRPr/>
              </a:pPr>
              <a:r>
                <a:rPr kumimoji="0" lang="en-US" altLang="zh-CN" sz="12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1</a:t>
              </a:r>
            </a:p>
          </p:txBody>
        </p:sp>
        <p:sp>
          <p:nvSpPr>
            <p:cNvPr id="302" name="Oval 26"/>
            <p:cNvSpPr>
              <a:spLocks noChangeArrowheads="1"/>
            </p:cNvSpPr>
            <p:nvPr/>
          </p:nvSpPr>
          <p:spPr bwMode="gray">
            <a:xfrm>
              <a:off x="3046974" y="2957513"/>
              <a:ext cx="230548" cy="266700"/>
            </a:xfrm>
            <a:prstGeom prst="ellipse">
              <a:avLst/>
            </a:prstGeom>
            <a:solidFill>
              <a:srgbClr val="FFFFFF"/>
            </a:solidFill>
            <a:ln w="28575" algn="ctr">
              <a:solidFill>
                <a:srgbClr val="000000"/>
              </a:solidFill>
              <a:round/>
            </a:ln>
          </p:spPr>
          <p:txBody>
            <a:bodyPr wrap="none"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719138" eaLnBrk="1" fontAlgn="auto" latinLnBrk="0" hangingPunct="1">
                <a:lnSpc>
                  <a:spcPct val="100000"/>
                </a:lnSpc>
                <a:spcBef>
                  <a:spcPct val="0"/>
                </a:spcBef>
                <a:spcAft>
                  <a:spcPct val="0"/>
                </a:spcAft>
                <a:buClrTx/>
                <a:buSzTx/>
                <a:buFontTx/>
                <a:buNone/>
                <a:defRPr/>
              </a:pPr>
              <a:r>
                <a:rPr kumimoji="0" lang="en-US" altLang="zh-CN" sz="12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2</a:t>
              </a:r>
            </a:p>
          </p:txBody>
        </p:sp>
        <p:sp>
          <p:nvSpPr>
            <p:cNvPr id="303" name="Oval 27"/>
            <p:cNvSpPr>
              <a:spLocks noChangeArrowheads="1"/>
            </p:cNvSpPr>
            <p:nvPr/>
          </p:nvSpPr>
          <p:spPr bwMode="gray">
            <a:xfrm>
              <a:off x="2819345" y="4300538"/>
              <a:ext cx="227629" cy="266700"/>
            </a:xfrm>
            <a:prstGeom prst="ellipse">
              <a:avLst/>
            </a:prstGeom>
            <a:solidFill>
              <a:srgbClr val="FFFFFF"/>
            </a:solidFill>
            <a:ln w="28575" algn="ctr">
              <a:solidFill>
                <a:srgbClr val="000000"/>
              </a:solidFill>
              <a:round/>
            </a:ln>
          </p:spPr>
          <p:txBody>
            <a:bodyPr wrap="none"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719138" eaLnBrk="1" fontAlgn="auto" latinLnBrk="0" hangingPunct="1">
                <a:lnSpc>
                  <a:spcPct val="100000"/>
                </a:lnSpc>
                <a:spcBef>
                  <a:spcPct val="0"/>
                </a:spcBef>
                <a:spcAft>
                  <a:spcPct val="0"/>
                </a:spcAft>
                <a:buClrTx/>
                <a:buSzTx/>
                <a:buFontTx/>
                <a:buNone/>
                <a:defRPr/>
              </a:pPr>
              <a:r>
                <a:rPr kumimoji="0" lang="en-US" altLang="zh-CN" sz="12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3</a:t>
              </a:r>
            </a:p>
          </p:txBody>
        </p:sp>
        <p:sp>
          <p:nvSpPr>
            <p:cNvPr id="304" name="Oval 28"/>
            <p:cNvSpPr>
              <a:spLocks noChangeArrowheads="1"/>
            </p:cNvSpPr>
            <p:nvPr/>
          </p:nvSpPr>
          <p:spPr bwMode="gray">
            <a:xfrm>
              <a:off x="2819345" y="4970463"/>
              <a:ext cx="227629" cy="268287"/>
            </a:xfrm>
            <a:prstGeom prst="ellipse">
              <a:avLst/>
            </a:prstGeom>
            <a:solidFill>
              <a:srgbClr val="FFFFFF"/>
            </a:solidFill>
            <a:ln w="28575" algn="ctr">
              <a:solidFill>
                <a:srgbClr val="000000"/>
              </a:solidFill>
              <a:round/>
            </a:ln>
          </p:spPr>
          <p:txBody>
            <a:bodyPr wrap="none"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719138" eaLnBrk="1" fontAlgn="auto" latinLnBrk="0" hangingPunct="1">
                <a:lnSpc>
                  <a:spcPct val="100000"/>
                </a:lnSpc>
                <a:spcBef>
                  <a:spcPct val="0"/>
                </a:spcBef>
                <a:spcAft>
                  <a:spcPct val="0"/>
                </a:spcAft>
                <a:buClrTx/>
                <a:buSzTx/>
                <a:buFontTx/>
                <a:buNone/>
                <a:defRPr/>
              </a:pPr>
              <a:r>
                <a:rPr kumimoji="0" lang="en-US" altLang="zh-CN" sz="12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5</a:t>
              </a:r>
            </a:p>
          </p:txBody>
        </p:sp>
        <p:sp>
          <p:nvSpPr>
            <p:cNvPr id="305" name="Oval 29"/>
            <p:cNvSpPr>
              <a:spLocks noChangeArrowheads="1"/>
            </p:cNvSpPr>
            <p:nvPr/>
          </p:nvSpPr>
          <p:spPr bwMode="gray">
            <a:xfrm>
              <a:off x="3962400" y="4343400"/>
              <a:ext cx="229089" cy="266700"/>
            </a:xfrm>
            <a:prstGeom prst="ellipse">
              <a:avLst/>
            </a:prstGeom>
            <a:solidFill>
              <a:srgbClr val="FFFFFF"/>
            </a:solidFill>
            <a:ln w="28575" algn="ctr">
              <a:solidFill>
                <a:srgbClr val="000000"/>
              </a:solidFill>
              <a:round/>
            </a:ln>
          </p:spPr>
          <p:txBody>
            <a:bodyPr wrap="none"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719138" eaLnBrk="1" fontAlgn="auto" latinLnBrk="0" hangingPunct="1">
                <a:lnSpc>
                  <a:spcPct val="100000"/>
                </a:lnSpc>
                <a:spcBef>
                  <a:spcPct val="0"/>
                </a:spcBef>
                <a:spcAft>
                  <a:spcPct val="0"/>
                </a:spcAft>
                <a:buClrTx/>
                <a:buSzTx/>
                <a:buFontTx/>
                <a:buNone/>
                <a:defRPr/>
              </a:pPr>
              <a:r>
                <a:rPr kumimoji="0" lang="en-US" altLang="zh-CN" sz="12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4</a:t>
              </a:r>
            </a:p>
          </p:txBody>
        </p:sp>
        <p:sp>
          <p:nvSpPr>
            <p:cNvPr id="332" name="Line 56"/>
            <p:cNvSpPr>
              <a:spLocks noChangeShapeType="1"/>
            </p:cNvSpPr>
            <p:nvPr/>
          </p:nvSpPr>
          <p:spPr bwMode="gray">
            <a:xfrm>
              <a:off x="702101" y="4078288"/>
              <a:ext cx="3828841" cy="0"/>
            </a:xfrm>
            <a:prstGeom prst="line">
              <a:avLst/>
            </a:prstGeom>
            <a:noFill/>
            <a:ln w="28575">
              <a:solidFill>
                <a:srgbClr val="000000"/>
              </a:solidFill>
              <a:prstDash val="dash"/>
              <a:round/>
            </a:ln>
          </p:spPr>
          <p:txBody>
            <a:bodyPr wrap="none"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333" name="Line 57"/>
            <p:cNvSpPr>
              <a:spLocks noChangeShapeType="1"/>
            </p:cNvSpPr>
            <p:nvPr/>
          </p:nvSpPr>
          <p:spPr bwMode="gray">
            <a:xfrm flipV="1">
              <a:off x="702101" y="2924175"/>
              <a:ext cx="3242258" cy="1588"/>
            </a:xfrm>
            <a:prstGeom prst="line">
              <a:avLst/>
            </a:prstGeom>
            <a:noFill/>
            <a:ln w="28575">
              <a:solidFill>
                <a:srgbClr val="000000"/>
              </a:solidFill>
              <a:prstDash val="dash"/>
              <a:round/>
            </a:ln>
          </p:spPr>
          <p:txBody>
            <a:bodyPr wrap="none"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334" name="AutoShape 58"/>
            <p:cNvSpPr>
              <a:spLocks noChangeArrowheads="1"/>
            </p:cNvSpPr>
            <p:nvPr/>
          </p:nvSpPr>
          <p:spPr bwMode="gray">
            <a:xfrm>
              <a:off x="4093193" y="1412875"/>
              <a:ext cx="1126473" cy="1341438"/>
            </a:xfrm>
            <a:prstGeom prst="wedgeRoundRectCallout">
              <a:avLst>
                <a:gd name="adj1" fmla="val -47537"/>
                <a:gd name="adj2" fmla="val 87750"/>
                <a:gd name="adj3" fmla="val 16667"/>
              </a:avLst>
            </a:prstGeom>
            <a:solidFill>
              <a:srgbClr val="FFFFFF"/>
            </a:solidFill>
            <a:ln w="28575" algn="ctr">
              <a:solidFill>
                <a:srgbClr val="C0C0C0"/>
              </a:solidFill>
              <a:miter lim="800000"/>
            </a:ln>
          </p:spPr>
          <p:txBody>
            <a:bodyPr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719138" eaLnBrk="1" fontAlgn="auto" latinLnBrk="0" hangingPunct="1">
                <a:lnSpc>
                  <a:spcPct val="100000"/>
                </a:lnSpc>
                <a:spcBef>
                  <a:spcPct val="0"/>
                </a:spcBef>
                <a:spcAft>
                  <a:spcPct val="0"/>
                </a:spcAft>
                <a:buClrTx/>
                <a:buSzTx/>
                <a:buFontTx/>
                <a:buNone/>
                <a:defRPr/>
              </a:pPr>
              <a:r>
                <a:rPr lang="zh-CN" altLang="en-US" sz="900" b="0" kern="0" smtClean="0">
                  <a:solidFill>
                    <a:sysClr val="windowText" lastClr="000000"/>
                  </a:solidFill>
                  <a:latin typeface="微软雅黑" pitchFamily="34" charset="-122"/>
                  <a:ea typeface="微软雅黑" pitchFamily="34" charset="-122"/>
                </a:rPr>
                <a:t>销售</a:t>
              </a:r>
              <a:r>
                <a:rPr kumimoji="0" lang="zh-CN" altLang="en-US" sz="9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管理</a:t>
              </a:r>
            </a:p>
            <a:p>
              <a:pPr marL="0" marR="0" lvl="0" indent="0" defTabSz="719138" eaLnBrk="1" fontAlgn="auto" latinLnBrk="0" hangingPunct="1">
                <a:lnSpc>
                  <a:spcPct val="100000"/>
                </a:lnSpc>
                <a:spcBef>
                  <a:spcPct val="0"/>
                </a:spcBef>
                <a:spcAft>
                  <a:spcPct val="0"/>
                </a:spcAft>
                <a:buClrTx/>
                <a:buSzTx/>
                <a:buFontTx/>
                <a:buNone/>
                <a:defRPr/>
              </a:pPr>
              <a:r>
                <a:rPr kumimoji="0" lang="zh-CN" altLang="en-US" sz="9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采购管理</a:t>
              </a:r>
            </a:p>
            <a:p>
              <a:pPr marL="0" marR="0" lvl="0" indent="0" defTabSz="719138" eaLnBrk="1" fontAlgn="auto" latinLnBrk="0" hangingPunct="1">
                <a:lnSpc>
                  <a:spcPct val="100000"/>
                </a:lnSpc>
                <a:spcBef>
                  <a:spcPct val="0"/>
                </a:spcBef>
                <a:spcAft>
                  <a:spcPct val="0"/>
                </a:spcAft>
                <a:buClrTx/>
                <a:buSzTx/>
                <a:buFontTx/>
                <a:buNone/>
                <a:defRPr/>
              </a:pPr>
              <a:r>
                <a:rPr lang="zh-CN" altLang="en-US" sz="900" b="0" kern="0" noProof="0" smtClean="0">
                  <a:solidFill>
                    <a:sysClr val="windowText" lastClr="000000"/>
                  </a:solidFill>
                  <a:latin typeface="微软雅黑" pitchFamily="34" charset="-122"/>
                  <a:ea typeface="微软雅黑" pitchFamily="34" charset="-122"/>
                </a:rPr>
                <a:t>计划</a:t>
              </a:r>
              <a:r>
                <a:rPr kumimoji="0" lang="zh-CN" altLang="en-US" sz="9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管理</a:t>
              </a:r>
            </a:p>
            <a:p>
              <a:pPr marL="0" marR="0" lvl="0" indent="0" defTabSz="719138" eaLnBrk="1" fontAlgn="auto" latinLnBrk="0" hangingPunct="1">
                <a:lnSpc>
                  <a:spcPct val="100000"/>
                </a:lnSpc>
                <a:spcBef>
                  <a:spcPct val="0"/>
                </a:spcBef>
                <a:spcAft>
                  <a:spcPct val="0"/>
                </a:spcAft>
                <a:buClrTx/>
                <a:buSzTx/>
                <a:buFontTx/>
                <a:buNone/>
                <a:defRPr/>
              </a:pPr>
              <a:r>
                <a:rPr kumimoji="0" lang="zh-CN" altLang="en-US" sz="9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财务管理</a:t>
              </a:r>
            </a:p>
            <a:p>
              <a:pPr marL="0" marR="0" lvl="0" indent="0" defTabSz="719138" eaLnBrk="1" fontAlgn="auto" latinLnBrk="0" hangingPunct="1">
                <a:lnSpc>
                  <a:spcPct val="100000"/>
                </a:lnSpc>
                <a:spcBef>
                  <a:spcPct val="0"/>
                </a:spcBef>
                <a:spcAft>
                  <a:spcPct val="0"/>
                </a:spcAft>
                <a:buClrTx/>
                <a:buSzTx/>
                <a:buFontTx/>
                <a:buNone/>
                <a:defRPr/>
              </a:pPr>
              <a:r>
                <a:rPr kumimoji="0" lang="zh-CN" altLang="en-US" sz="9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人力资源</a:t>
              </a:r>
              <a:endParaRPr kumimoji="0" lang="en-US" altLang="zh-CN" sz="9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a:p>
              <a:pPr marL="0" marR="0" lvl="0" indent="0" defTabSz="719138" eaLnBrk="1" fontAlgn="auto" latinLnBrk="0" hangingPunct="1">
                <a:lnSpc>
                  <a:spcPct val="100000"/>
                </a:lnSpc>
                <a:spcBef>
                  <a:spcPct val="0"/>
                </a:spcBef>
                <a:spcAft>
                  <a:spcPct val="0"/>
                </a:spcAft>
                <a:buClrTx/>
                <a:buSzTx/>
                <a:buFontTx/>
                <a:buNone/>
                <a:defRPr/>
              </a:pPr>
              <a:r>
                <a:rPr lang="zh-CN" altLang="en-US" sz="900" b="0" kern="0" smtClean="0">
                  <a:solidFill>
                    <a:sysClr val="windowText" lastClr="000000"/>
                  </a:solidFill>
                  <a:latin typeface="微软雅黑" pitchFamily="34" charset="-122"/>
                  <a:ea typeface="微软雅黑" pitchFamily="34" charset="-122"/>
                </a:rPr>
                <a:t>合同管理</a:t>
              </a:r>
              <a:endParaRPr kumimoji="0" lang="zh-CN" altLang="en-US" sz="9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335" name="AutoShape 59"/>
            <p:cNvSpPr>
              <a:spLocks noChangeArrowheads="1"/>
            </p:cNvSpPr>
            <p:nvPr/>
          </p:nvSpPr>
          <p:spPr bwMode="gray">
            <a:xfrm>
              <a:off x="4673939" y="3130550"/>
              <a:ext cx="744173" cy="874713"/>
            </a:xfrm>
            <a:prstGeom prst="wedgeRoundRectCallout">
              <a:avLst>
                <a:gd name="adj1" fmla="val -44509"/>
                <a:gd name="adj2" fmla="val 84847"/>
                <a:gd name="adj3" fmla="val 16667"/>
              </a:avLst>
            </a:prstGeom>
            <a:solidFill>
              <a:srgbClr val="FFFFFF"/>
            </a:solidFill>
            <a:ln w="28575" algn="ctr">
              <a:solidFill>
                <a:srgbClr val="C0C0C0"/>
              </a:solidFill>
              <a:miter lim="800000"/>
            </a:ln>
          </p:spPr>
          <p:txBody>
            <a:bodyPr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719138" eaLnBrk="1" fontAlgn="auto" latinLnBrk="0" hangingPunct="1">
                <a:lnSpc>
                  <a:spcPct val="100000"/>
                </a:lnSpc>
                <a:spcBef>
                  <a:spcPct val="0"/>
                </a:spcBef>
                <a:spcAft>
                  <a:spcPct val="0"/>
                </a:spcAft>
                <a:buClrTx/>
                <a:buSzTx/>
                <a:buFontTx/>
                <a:buNone/>
                <a:defRPr/>
              </a:pPr>
              <a:r>
                <a:rPr lang="zh-CN" altLang="en-US" sz="900" b="0" kern="0" smtClean="0">
                  <a:solidFill>
                    <a:sysClr val="windowText" lastClr="000000"/>
                  </a:solidFill>
                  <a:latin typeface="微软雅黑" pitchFamily="34" charset="-122"/>
                  <a:ea typeface="微软雅黑" pitchFamily="34" charset="-122"/>
                </a:rPr>
                <a:t>安全</a:t>
              </a:r>
              <a:r>
                <a:rPr kumimoji="0" lang="zh-CN" altLang="en-US" sz="9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管理</a:t>
              </a:r>
            </a:p>
            <a:p>
              <a:pPr marL="0" marR="0" lvl="0" indent="0" defTabSz="719138" eaLnBrk="1" fontAlgn="auto" latinLnBrk="0" hangingPunct="1">
                <a:lnSpc>
                  <a:spcPct val="100000"/>
                </a:lnSpc>
                <a:spcBef>
                  <a:spcPct val="0"/>
                </a:spcBef>
                <a:spcAft>
                  <a:spcPct val="0"/>
                </a:spcAft>
                <a:buClrTx/>
                <a:buSzTx/>
                <a:buFontTx/>
                <a:buNone/>
                <a:defRPr/>
              </a:pPr>
              <a:r>
                <a:rPr kumimoji="0" lang="zh-CN" altLang="en-US" sz="9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矿山设计</a:t>
              </a:r>
              <a:endParaRPr kumimoji="0" lang="en-US" altLang="zh-CN" sz="9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a:p>
              <a:pPr marL="0" marR="0" lvl="0" indent="0" defTabSz="719138" eaLnBrk="1" fontAlgn="auto" latinLnBrk="0" hangingPunct="1">
                <a:lnSpc>
                  <a:spcPct val="100000"/>
                </a:lnSpc>
                <a:spcBef>
                  <a:spcPct val="0"/>
                </a:spcBef>
                <a:spcAft>
                  <a:spcPct val="0"/>
                </a:spcAft>
                <a:buClrTx/>
                <a:buSzTx/>
                <a:buFontTx/>
                <a:buNone/>
                <a:defRPr/>
              </a:pPr>
              <a:r>
                <a:rPr lang="zh-CN" altLang="en-US" sz="900" b="0" kern="0" smtClean="0">
                  <a:solidFill>
                    <a:sysClr val="windowText" lastClr="000000"/>
                  </a:solidFill>
                  <a:latin typeface="微软雅黑" pitchFamily="34" charset="-122"/>
                  <a:ea typeface="微软雅黑" pitchFamily="34" charset="-122"/>
                </a:rPr>
                <a:t>车辆调度</a:t>
              </a:r>
              <a:endParaRPr kumimoji="0" lang="en-US" altLang="zh-CN" sz="9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a:p>
              <a:pPr marL="0" marR="0" lvl="0" indent="0" defTabSz="719138" eaLnBrk="1" fontAlgn="auto" latinLnBrk="0" hangingPunct="1">
                <a:lnSpc>
                  <a:spcPct val="100000"/>
                </a:lnSpc>
                <a:spcBef>
                  <a:spcPct val="0"/>
                </a:spcBef>
                <a:spcAft>
                  <a:spcPct val="0"/>
                </a:spcAft>
                <a:buClrTx/>
                <a:buSzTx/>
                <a:buFontTx/>
                <a:buNone/>
                <a:defRPr/>
              </a:pPr>
              <a:r>
                <a:rPr lang="zh-CN" altLang="en-US" sz="900" b="0" kern="0" smtClean="0">
                  <a:solidFill>
                    <a:sysClr val="windowText" lastClr="000000"/>
                  </a:solidFill>
                  <a:latin typeface="微软雅黑" pitchFamily="34" charset="-122"/>
                  <a:ea typeface="微软雅黑" pitchFamily="34" charset="-122"/>
                </a:rPr>
                <a:t>矿山数字化管理</a:t>
              </a:r>
              <a:endParaRPr kumimoji="0" lang="zh-CN" altLang="en-US" sz="9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a:p>
              <a:pPr marL="0" marR="0" lvl="0" indent="0" defTabSz="719138" eaLnBrk="1" fontAlgn="auto" latinLnBrk="0" hangingPunct="1">
                <a:lnSpc>
                  <a:spcPct val="100000"/>
                </a:lnSpc>
                <a:spcBef>
                  <a:spcPct val="0"/>
                </a:spcBef>
                <a:spcAft>
                  <a:spcPct val="0"/>
                </a:spcAft>
                <a:buClrTx/>
                <a:buSzTx/>
                <a:buFontTx/>
                <a:buNone/>
                <a:defRPr/>
              </a:pPr>
              <a:endParaRPr kumimoji="0" lang="zh-CN" altLang="en-US" sz="9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336" name="AutoShape 60"/>
            <p:cNvSpPr>
              <a:spLocks noChangeArrowheads="1"/>
            </p:cNvSpPr>
            <p:nvPr/>
          </p:nvSpPr>
          <p:spPr bwMode="gray">
            <a:xfrm>
              <a:off x="785273" y="2982913"/>
              <a:ext cx="919272" cy="806450"/>
            </a:xfrm>
            <a:prstGeom prst="wedgeRoundRectCallout">
              <a:avLst>
                <a:gd name="adj1" fmla="val 38097"/>
                <a:gd name="adj2" fmla="val 108069"/>
                <a:gd name="adj3" fmla="val 16667"/>
              </a:avLst>
            </a:prstGeom>
            <a:solidFill>
              <a:srgbClr val="FFFFFF"/>
            </a:solidFill>
            <a:ln w="28575" algn="ctr">
              <a:solidFill>
                <a:srgbClr val="C0C0C0"/>
              </a:solidFill>
              <a:miter lim="800000"/>
            </a:ln>
          </p:spPr>
          <p:txBody>
            <a:bodyPr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719138" eaLnBrk="1" fontAlgn="auto" latinLnBrk="0" hangingPunct="1">
                <a:lnSpc>
                  <a:spcPct val="100000"/>
                </a:lnSpc>
                <a:spcBef>
                  <a:spcPct val="0"/>
                </a:spcBef>
                <a:spcAft>
                  <a:spcPct val="0"/>
                </a:spcAft>
                <a:buClrTx/>
                <a:buSzTx/>
                <a:buFontTx/>
                <a:buNone/>
                <a:defRPr/>
              </a:pPr>
              <a:r>
                <a:rPr lang="zh-CN" altLang="en-US" sz="900" b="0" kern="0" smtClean="0">
                  <a:solidFill>
                    <a:sysClr val="windowText" lastClr="000000"/>
                  </a:solidFill>
                  <a:latin typeface="微软雅黑" pitchFamily="34" charset="-122"/>
                  <a:ea typeface="微软雅黑" pitchFamily="34" charset="-122"/>
                </a:rPr>
                <a:t>生产</a:t>
              </a:r>
              <a:r>
                <a:rPr kumimoji="0" lang="zh-CN" altLang="en-US" sz="9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管理</a:t>
              </a:r>
            </a:p>
            <a:p>
              <a:pPr marL="0" marR="0" lvl="0" indent="0" defTabSz="719138" eaLnBrk="1" fontAlgn="auto" latinLnBrk="0" hangingPunct="1">
                <a:lnSpc>
                  <a:spcPct val="100000"/>
                </a:lnSpc>
                <a:spcBef>
                  <a:spcPct val="0"/>
                </a:spcBef>
                <a:spcAft>
                  <a:spcPct val="0"/>
                </a:spcAft>
                <a:buClrTx/>
                <a:buSzTx/>
                <a:buFontTx/>
                <a:buNone/>
                <a:defRPr/>
              </a:pPr>
              <a:r>
                <a:rPr lang="zh-CN" altLang="en-US" sz="900" b="0" kern="0" noProof="0" smtClean="0">
                  <a:solidFill>
                    <a:sysClr val="windowText" lastClr="000000"/>
                  </a:solidFill>
                  <a:latin typeface="微软雅黑" pitchFamily="34" charset="-122"/>
                  <a:ea typeface="微软雅黑" pitchFamily="34" charset="-122"/>
                </a:rPr>
                <a:t>设备</a:t>
              </a:r>
              <a:r>
                <a:rPr kumimoji="0" lang="zh-CN" altLang="en-US" sz="9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管理</a:t>
              </a:r>
            </a:p>
            <a:p>
              <a:pPr marL="0" marR="0" lvl="0" indent="0" defTabSz="719138" eaLnBrk="1" fontAlgn="auto" latinLnBrk="0" hangingPunct="1">
                <a:lnSpc>
                  <a:spcPct val="100000"/>
                </a:lnSpc>
                <a:spcBef>
                  <a:spcPct val="0"/>
                </a:spcBef>
                <a:spcAft>
                  <a:spcPct val="0"/>
                </a:spcAft>
                <a:buClrTx/>
                <a:buSzTx/>
                <a:buFontTx/>
                <a:buNone/>
                <a:defRPr/>
              </a:pPr>
              <a:r>
                <a:rPr kumimoji="0" lang="zh-CN" altLang="en-US" sz="9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质检管理</a:t>
              </a:r>
            </a:p>
            <a:p>
              <a:pPr marL="0" marR="0" lvl="0" indent="0" defTabSz="719138" eaLnBrk="1" fontAlgn="auto" latinLnBrk="0" hangingPunct="1">
                <a:lnSpc>
                  <a:spcPct val="100000"/>
                </a:lnSpc>
                <a:spcBef>
                  <a:spcPct val="0"/>
                </a:spcBef>
                <a:spcAft>
                  <a:spcPct val="0"/>
                </a:spcAft>
                <a:buClrTx/>
                <a:buSzTx/>
                <a:buFontTx/>
                <a:buNone/>
                <a:defRPr/>
              </a:pPr>
              <a:r>
                <a:rPr kumimoji="0" lang="zh-CN" altLang="en-US" sz="9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仓库管理</a:t>
              </a:r>
              <a:endParaRPr kumimoji="0" lang="en-US" altLang="zh-CN" sz="9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a:p>
              <a:pPr marL="0" marR="0" lvl="0" indent="0" defTabSz="719138" eaLnBrk="1" fontAlgn="auto" latinLnBrk="0" hangingPunct="1">
                <a:lnSpc>
                  <a:spcPct val="100000"/>
                </a:lnSpc>
                <a:spcBef>
                  <a:spcPct val="0"/>
                </a:spcBef>
                <a:spcAft>
                  <a:spcPct val="0"/>
                </a:spcAft>
                <a:buClrTx/>
                <a:buSzTx/>
                <a:buFontTx/>
                <a:buNone/>
                <a:defRPr/>
              </a:pPr>
              <a:r>
                <a:rPr lang="zh-CN" altLang="en-US" sz="900" b="0" kern="0" noProof="0" smtClean="0">
                  <a:solidFill>
                    <a:sysClr val="windowText" lastClr="000000"/>
                  </a:solidFill>
                  <a:latin typeface="微软雅黑" pitchFamily="34" charset="-122"/>
                  <a:ea typeface="微软雅黑" pitchFamily="34" charset="-122"/>
                </a:rPr>
                <a:t>发运管理</a:t>
              </a:r>
              <a:endParaRPr kumimoji="0" lang="en-US" altLang="zh-CN" sz="9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337" name="AutoShape 61"/>
            <p:cNvSpPr>
              <a:spLocks noChangeArrowheads="1"/>
            </p:cNvSpPr>
            <p:nvPr/>
          </p:nvSpPr>
          <p:spPr bwMode="gray">
            <a:xfrm>
              <a:off x="718152" y="4114799"/>
              <a:ext cx="729648" cy="538163"/>
            </a:xfrm>
            <a:prstGeom prst="wedgeRoundRectCallout">
              <a:avLst>
                <a:gd name="adj1" fmla="val 31940"/>
                <a:gd name="adj2" fmla="val 102270"/>
                <a:gd name="adj3" fmla="val 16667"/>
              </a:avLst>
            </a:prstGeom>
            <a:solidFill>
              <a:srgbClr val="FFFFFF"/>
            </a:solidFill>
            <a:ln w="28575" algn="ctr">
              <a:solidFill>
                <a:srgbClr val="C0C0C0"/>
              </a:solidFill>
              <a:miter lim="800000"/>
            </a:ln>
          </p:spPr>
          <p:txBody>
            <a:bodyPr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719138" eaLnBrk="1" fontAlgn="auto" latinLnBrk="0" hangingPunct="1">
                <a:lnSpc>
                  <a:spcPct val="100000"/>
                </a:lnSpc>
                <a:spcBef>
                  <a:spcPct val="0"/>
                </a:spcBef>
                <a:spcAft>
                  <a:spcPct val="0"/>
                </a:spcAft>
                <a:buClrTx/>
                <a:buSzTx/>
                <a:buFontTx/>
                <a:buNone/>
                <a:defRPr/>
              </a:pPr>
              <a:r>
                <a:rPr kumimoji="0" lang="zh-CN" altLang="en-US" sz="9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运行监控</a:t>
              </a:r>
            </a:p>
            <a:p>
              <a:pPr marL="0" marR="0" lvl="0" indent="0" defTabSz="719138" eaLnBrk="1" fontAlgn="auto" latinLnBrk="0" hangingPunct="1">
                <a:lnSpc>
                  <a:spcPct val="100000"/>
                </a:lnSpc>
                <a:spcBef>
                  <a:spcPct val="0"/>
                </a:spcBef>
                <a:spcAft>
                  <a:spcPct val="0"/>
                </a:spcAft>
                <a:buClrTx/>
                <a:buSzTx/>
                <a:buFontTx/>
                <a:buNone/>
                <a:defRPr/>
              </a:pPr>
              <a:r>
                <a:rPr kumimoji="0" lang="zh-CN" altLang="en-US" sz="9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设备监控</a:t>
              </a:r>
            </a:p>
          </p:txBody>
        </p:sp>
        <p:sp>
          <p:nvSpPr>
            <p:cNvPr id="338" name="Text Box 62"/>
            <p:cNvSpPr txBox="1">
              <a:spLocks noChangeArrowheads="1"/>
            </p:cNvSpPr>
            <p:nvPr/>
          </p:nvSpPr>
          <p:spPr bwMode="gray">
            <a:xfrm>
              <a:off x="89894" y="1944688"/>
              <a:ext cx="519706" cy="698213"/>
            </a:xfrm>
            <a:prstGeom prst="rect">
              <a:avLst/>
            </a:prstGeom>
            <a:noFill/>
            <a:ln w="28575" algn="ctr">
              <a:noFill/>
              <a:miter lim="800000"/>
            </a:ln>
          </p:spPr>
          <p:txBody>
            <a:bodyPr wrap="square" lIns="81861" tIns="40930" rIns="81861" bIns="4093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719138" eaLnBrk="1" fontAlgn="auto" latinLnBrk="0" hangingPunct="1">
                <a:lnSpc>
                  <a:spcPct val="100000"/>
                </a:lnSpc>
                <a:spcBef>
                  <a:spcPct val="0"/>
                </a:spcBef>
                <a:spcAft>
                  <a:spcPct val="0"/>
                </a:spcAft>
                <a:buClrTx/>
                <a:buSzTx/>
                <a:buFontTx/>
                <a:buNone/>
                <a:defRPr/>
              </a:pPr>
              <a:r>
                <a:rPr kumimoji="0" lang="zh-CN" altLang="en-US" sz="1000" b="1"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企业管理决策层</a:t>
              </a:r>
            </a:p>
          </p:txBody>
        </p:sp>
        <p:sp>
          <p:nvSpPr>
            <p:cNvPr id="339" name="Text Box 63"/>
            <p:cNvSpPr txBox="1">
              <a:spLocks noChangeArrowheads="1"/>
            </p:cNvSpPr>
            <p:nvPr/>
          </p:nvSpPr>
          <p:spPr bwMode="gray">
            <a:xfrm>
              <a:off x="57151" y="3168650"/>
              <a:ext cx="464013" cy="692150"/>
            </a:xfrm>
            <a:prstGeom prst="rect">
              <a:avLst/>
            </a:prstGeom>
            <a:noFill/>
            <a:ln w="28575" algn="ctr">
              <a:noFill/>
              <a:miter lim="800000"/>
            </a:ln>
          </p:spPr>
          <p:txBody>
            <a:bodyPr lIns="81861" tIns="40930" rIns="81861" bIns="4093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719138" eaLnBrk="1" fontAlgn="auto" latinLnBrk="0" hangingPunct="1">
                <a:lnSpc>
                  <a:spcPct val="100000"/>
                </a:lnSpc>
                <a:spcBef>
                  <a:spcPct val="0"/>
                </a:spcBef>
                <a:spcAft>
                  <a:spcPct val="0"/>
                </a:spcAft>
                <a:buClrTx/>
                <a:buSzTx/>
                <a:buFontTx/>
                <a:buNone/>
                <a:defRPr/>
              </a:pPr>
              <a:r>
                <a:rPr kumimoji="0" lang="zh-CN" altLang="en-US" sz="1000" b="1"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企业运营支持层</a:t>
              </a:r>
            </a:p>
          </p:txBody>
        </p:sp>
        <p:sp>
          <p:nvSpPr>
            <p:cNvPr id="340" name="Text Box 64"/>
            <p:cNvSpPr txBox="1">
              <a:spLocks noChangeArrowheads="1"/>
            </p:cNvSpPr>
            <p:nvPr/>
          </p:nvSpPr>
          <p:spPr bwMode="gray">
            <a:xfrm>
              <a:off x="89895" y="4437063"/>
              <a:ext cx="519705" cy="698213"/>
            </a:xfrm>
            <a:prstGeom prst="rect">
              <a:avLst/>
            </a:prstGeom>
            <a:noFill/>
            <a:ln w="28575" algn="ctr">
              <a:noFill/>
              <a:miter lim="800000"/>
            </a:ln>
          </p:spPr>
          <p:txBody>
            <a:bodyPr wrap="square" lIns="81861" tIns="40930" rIns="81861" bIns="4093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719138" eaLnBrk="1" fontAlgn="auto" latinLnBrk="0" hangingPunct="1">
                <a:lnSpc>
                  <a:spcPct val="100000"/>
                </a:lnSpc>
                <a:spcBef>
                  <a:spcPct val="0"/>
                </a:spcBef>
                <a:spcAft>
                  <a:spcPct val="0"/>
                </a:spcAft>
                <a:buClrTx/>
                <a:buSzTx/>
                <a:buFontTx/>
                <a:buNone/>
                <a:defRPr/>
              </a:pPr>
              <a:r>
                <a:rPr kumimoji="0" lang="zh-CN" altLang="en-US" sz="1000" b="1"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企业生产执行层</a:t>
              </a:r>
            </a:p>
          </p:txBody>
        </p:sp>
        <p:sp>
          <p:nvSpPr>
            <p:cNvPr id="341" name="Line 65"/>
            <p:cNvSpPr>
              <a:spLocks noChangeShapeType="1"/>
            </p:cNvSpPr>
            <p:nvPr/>
          </p:nvSpPr>
          <p:spPr bwMode="gray">
            <a:xfrm>
              <a:off x="634979" y="1628775"/>
              <a:ext cx="2515595" cy="0"/>
            </a:xfrm>
            <a:prstGeom prst="line">
              <a:avLst/>
            </a:prstGeom>
            <a:noFill/>
            <a:ln w="28575">
              <a:solidFill>
                <a:srgbClr val="000000"/>
              </a:solidFill>
              <a:prstDash val="dash"/>
              <a:round/>
            </a:ln>
          </p:spPr>
          <p:txBody>
            <a:bodyPr wrap="none"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342" name="Line 66"/>
            <p:cNvSpPr>
              <a:spLocks noChangeShapeType="1"/>
            </p:cNvSpPr>
            <p:nvPr/>
          </p:nvSpPr>
          <p:spPr bwMode="gray">
            <a:xfrm>
              <a:off x="767763" y="5373688"/>
              <a:ext cx="4558422" cy="0"/>
            </a:xfrm>
            <a:prstGeom prst="line">
              <a:avLst/>
            </a:prstGeom>
            <a:noFill/>
            <a:ln w="28575">
              <a:solidFill>
                <a:srgbClr val="000000"/>
              </a:solidFill>
              <a:prstDash val="dash"/>
              <a:round/>
            </a:ln>
          </p:spPr>
          <p:txBody>
            <a:bodyPr wrap="none"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343" name="AutoShape 67"/>
            <p:cNvSpPr/>
            <p:nvPr/>
          </p:nvSpPr>
          <p:spPr bwMode="gray">
            <a:xfrm>
              <a:off x="502196" y="1628775"/>
              <a:ext cx="132783" cy="1223963"/>
            </a:xfrm>
            <a:prstGeom prst="leftBrace">
              <a:avLst>
                <a:gd name="adj1" fmla="val 70330"/>
                <a:gd name="adj2" fmla="val 50065"/>
              </a:avLst>
            </a:prstGeom>
            <a:noFill/>
            <a:ln w="28575">
              <a:solidFill>
                <a:srgbClr val="000000"/>
              </a:solidFill>
              <a:round/>
            </a:ln>
          </p:spPr>
          <p:txBody>
            <a:bodyPr wrap="none"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344" name="AutoShape 68"/>
            <p:cNvSpPr/>
            <p:nvPr/>
          </p:nvSpPr>
          <p:spPr bwMode="gray">
            <a:xfrm>
              <a:off x="502196" y="2924175"/>
              <a:ext cx="132783" cy="1152525"/>
            </a:xfrm>
            <a:prstGeom prst="leftBrace">
              <a:avLst>
                <a:gd name="adj1" fmla="val 66225"/>
                <a:gd name="adj2" fmla="val 50065"/>
              </a:avLst>
            </a:prstGeom>
            <a:noFill/>
            <a:ln w="28575">
              <a:solidFill>
                <a:srgbClr val="000000"/>
              </a:solidFill>
              <a:round/>
            </a:ln>
          </p:spPr>
          <p:txBody>
            <a:bodyPr wrap="none"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345" name="AutoShape 69"/>
            <p:cNvSpPr/>
            <p:nvPr/>
          </p:nvSpPr>
          <p:spPr bwMode="gray">
            <a:xfrm>
              <a:off x="502196" y="4148138"/>
              <a:ext cx="132783" cy="1152525"/>
            </a:xfrm>
            <a:prstGeom prst="leftBrace">
              <a:avLst>
                <a:gd name="adj1" fmla="val 66225"/>
                <a:gd name="adj2" fmla="val 50065"/>
              </a:avLst>
            </a:prstGeom>
            <a:noFill/>
            <a:ln w="28575">
              <a:solidFill>
                <a:srgbClr val="000000"/>
              </a:solidFill>
              <a:round/>
            </a:ln>
          </p:spPr>
          <p:txBody>
            <a:bodyPr wrap="none"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346" name="AutoShape 70"/>
            <p:cNvSpPr>
              <a:spLocks noChangeArrowheads="1"/>
            </p:cNvSpPr>
            <p:nvPr/>
          </p:nvSpPr>
          <p:spPr bwMode="gray">
            <a:xfrm>
              <a:off x="1447800" y="1825625"/>
              <a:ext cx="751401" cy="739775"/>
            </a:xfrm>
            <a:prstGeom prst="wedgeRoundRectCallout">
              <a:avLst>
                <a:gd name="adj1" fmla="val 96921"/>
                <a:gd name="adj2" fmla="val 49787"/>
                <a:gd name="adj3" fmla="val 16667"/>
              </a:avLst>
            </a:prstGeom>
            <a:solidFill>
              <a:srgbClr val="FFFFFF"/>
            </a:solidFill>
            <a:ln w="28575" algn="ctr">
              <a:solidFill>
                <a:srgbClr val="C0C0C0"/>
              </a:solidFill>
              <a:miter lim="800000"/>
            </a:ln>
          </p:spPr>
          <p:txBody>
            <a:bodyPr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719138" eaLnBrk="1" fontAlgn="auto" latinLnBrk="0" hangingPunct="1">
                <a:lnSpc>
                  <a:spcPct val="100000"/>
                </a:lnSpc>
                <a:spcBef>
                  <a:spcPct val="0"/>
                </a:spcBef>
                <a:spcAft>
                  <a:spcPct val="0"/>
                </a:spcAft>
                <a:buClrTx/>
                <a:buSzTx/>
                <a:buFontTx/>
                <a:buNone/>
                <a:defRPr/>
              </a:pPr>
              <a:r>
                <a:rPr kumimoji="0" lang="zh-CN" altLang="en-US" sz="9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决策分析</a:t>
              </a:r>
              <a:endParaRPr kumimoji="0" lang="en-US" altLang="zh-CN" sz="9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a:p>
              <a:pPr marL="0" marR="0" lvl="0" indent="0" defTabSz="719138" eaLnBrk="1" fontAlgn="auto" latinLnBrk="0" hangingPunct="1">
                <a:lnSpc>
                  <a:spcPct val="100000"/>
                </a:lnSpc>
                <a:spcBef>
                  <a:spcPct val="0"/>
                </a:spcBef>
                <a:spcAft>
                  <a:spcPct val="0"/>
                </a:spcAft>
                <a:buClrTx/>
                <a:buSzTx/>
                <a:buFontTx/>
                <a:buNone/>
                <a:defRPr/>
              </a:pPr>
              <a:r>
                <a:rPr lang="zh-CN" altLang="en-US" sz="900" b="0" kern="0" smtClean="0">
                  <a:solidFill>
                    <a:sysClr val="windowText" lastClr="000000"/>
                  </a:solidFill>
                  <a:latin typeface="微软雅黑" pitchFamily="34" charset="-122"/>
                  <a:ea typeface="微软雅黑" pitchFamily="34" charset="-122"/>
                </a:rPr>
                <a:t>资金管理</a:t>
              </a:r>
              <a:endParaRPr lang="en-US" altLang="zh-CN" sz="900" b="0" kern="0" smtClean="0">
                <a:solidFill>
                  <a:sysClr val="windowText" lastClr="000000"/>
                </a:solidFill>
                <a:latin typeface="微软雅黑" pitchFamily="34" charset="-122"/>
                <a:ea typeface="微软雅黑" pitchFamily="34" charset="-122"/>
              </a:endParaRPr>
            </a:p>
            <a:p>
              <a:pPr marL="0" marR="0" lvl="0" indent="0" defTabSz="719138" eaLnBrk="1" fontAlgn="auto" latinLnBrk="0" hangingPunct="1">
                <a:lnSpc>
                  <a:spcPct val="100000"/>
                </a:lnSpc>
                <a:spcBef>
                  <a:spcPct val="0"/>
                </a:spcBef>
                <a:spcAft>
                  <a:spcPct val="0"/>
                </a:spcAft>
                <a:buClrTx/>
                <a:buSzTx/>
                <a:buFontTx/>
                <a:buNone/>
                <a:defRPr/>
              </a:pPr>
              <a:r>
                <a:rPr kumimoji="0" lang="zh-CN" altLang="en-US" sz="9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预算管理</a:t>
              </a:r>
              <a:endParaRPr kumimoji="0" lang="en-US" altLang="zh-CN" sz="9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a:p>
              <a:pPr marL="0" marR="0" lvl="0" indent="0" defTabSz="719138" eaLnBrk="1" fontAlgn="auto" latinLnBrk="0" hangingPunct="1">
                <a:lnSpc>
                  <a:spcPct val="100000"/>
                </a:lnSpc>
                <a:spcBef>
                  <a:spcPct val="0"/>
                </a:spcBef>
                <a:spcAft>
                  <a:spcPct val="0"/>
                </a:spcAft>
                <a:buClrTx/>
                <a:buSzTx/>
                <a:buFontTx/>
                <a:buNone/>
                <a:defRPr/>
              </a:pPr>
              <a:r>
                <a:rPr lang="zh-CN" altLang="en-US" sz="900" b="0" kern="0" smtClean="0">
                  <a:solidFill>
                    <a:sysClr val="windowText" lastClr="000000"/>
                  </a:solidFill>
                  <a:latin typeface="微软雅黑" pitchFamily="34" charset="-122"/>
                  <a:ea typeface="微软雅黑" pitchFamily="34" charset="-122"/>
                </a:rPr>
                <a:t>合并报表</a:t>
              </a:r>
              <a:endParaRPr kumimoji="0" lang="en-US" altLang="zh-CN" sz="9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a:p>
              <a:pPr marL="0" marR="0" lvl="0" indent="0" defTabSz="719138" eaLnBrk="1" fontAlgn="auto" latinLnBrk="0" hangingPunct="1">
                <a:lnSpc>
                  <a:spcPct val="100000"/>
                </a:lnSpc>
                <a:spcBef>
                  <a:spcPct val="0"/>
                </a:spcBef>
                <a:spcAft>
                  <a:spcPct val="0"/>
                </a:spcAft>
                <a:buClrTx/>
                <a:buSzTx/>
                <a:buFontTx/>
                <a:buNone/>
                <a:defRPr/>
              </a:pPr>
              <a:endParaRPr kumimoji="0" lang="zh-CN" altLang="en-US" sz="9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grpSp>
      <p:sp>
        <p:nvSpPr>
          <p:cNvPr id="348" name="Text Box 36"/>
          <p:cNvSpPr txBox="1">
            <a:spLocks noChangeArrowheads="1"/>
          </p:cNvSpPr>
          <p:nvPr/>
        </p:nvSpPr>
        <p:spPr bwMode="gray">
          <a:xfrm>
            <a:off x="7596965" y="2647042"/>
            <a:ext cx="1409550" cy="1313766"/>
          </a:xfrm>
          <a:prstGeom prst="rect">
            <a:avLst/>
          </a:prstGeom>
          <a:noFill/>
          <a:ln w="28575" algn="ctr">
            <a:noFill/>
            <a:miter lim="800000"/>
          </a:ln>
        </p:spPr>
        <p:txBody>
          <a:bodyPr lIns="81861" tIns="40930" rIns="81861" bIns="4093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l" defTabSz="719138" eaLnBrk="1" fontAlgn="auto" latinLnBrk="0" hangingPunct="1">
              <a:lnSpc>
                <a:spcPct val="100000"/>
              </a:lnSpc>
              <a:spcBef>
                <a:spcPct val="0"/>
              </a:spcBef>
              <a:spcAft>
                <a:spcPct val="0"/>
              </a:spcAft>
              <a:buClrTx/>
              <a:buSzTx/>
              <a:buFontTx/>
              <a:buNone/>
              <a:defRPr/>
            </a:pPr>
            <a:r>
              <a:rPr kumimoji="0" lang="en-US" altLang="zh-CN"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SAP</a:t>
            </a:r>
            <a:r>
              <a:rPr kumimoji="0" lang="zh-CN" altLang="en-US"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财务管理；</a:t>
            </a:r>
            <a:r>
              <a:rPr kumimoji="0" lang="en-US" altLang="zh-CN"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SAP</a:t>
            </a:r>
            <a:r>
              <a:rPr kumimoji="0" lang="zh-CN" altLang="en-US"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人力资源管理；</a:t>
            </a:r>
            <a:r>
              <a:rPr kumimoji="0" lang="en-US" altLang="zh-CN"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SAP</a:t>
            </a:r>
            <a:r>
              <a:rPr kumimoji="0" lang="zh-CN" altLang="en-US"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销售管理；</a:t>
            </a:r>
            <a:r>
              <a:rPr kumimoji="0" lang="en-US" altLang="zh-CN"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SAP</a:t>
            </a:r>
            <a:r>
              <a:rPr kumimoji="0" lang="zh-CN" altLang="en-US"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生产管理；</a:t>
            </a:r>
            <a:r>
              <a:rPr kumimoji="0" lang="en-US" altLang="zh-CN"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SAP</a:t>
            </a:r>
            <a:r>
              <a:rPr kumimoji="0" lang="zh-CN" altLang="en-US"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物资管理；</a:t>
            </a:r>
            <a:r>
              <a:rPr kumimoji="0" lang="en-US" altLang="zh-CN"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SAP</a:t>
            </a:r>
            <a:r>
              <a:rPr kumimoji="0" lang="zh-CN" altLang="en-US"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供应商管理；</a:t>
            </a:r>
            <a:r>
              <a:rPr kumimoji="0" lang="en-US" altLang="zh-CN"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SAP</a:t>
            </a:r>
            <a:r>
              <a:rPr lang="zh-CN" altLang="en-US" sz="1000" b="0" kern="0" smtClean="0">
                <a:solidFill>
                  <a:sysClr val="windowText" lastClr="000000"/>
                </a:solidFill>
                <a:latin typeface="微软雅黑" pitchFamily="34" charset="-122"/>
                <a:ea typeface="微软雅黑" pitchFamily="34" charset="-122"/>
              </a:rPr>
              <a:t>客户关系</a:t>
            </a:r>
            <a:r>
              <a:rPr kumimoji="0" lang="zh-CN" altLang="en-US"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管理；协同平台系统；合同管理系统</a:t>
            </a:r>
            <a:r>
              <a:rPr lang="zh-CN" altLang="en-US" sz="1000" b="0" kern="0" smtClean="0">
                <a:solidFill>
                  <a:sysClr val="windowText" lastClr="000000"/>
                </a:solidFill>
                <a:latin typeface="微软雅黑" pitchFamily="34" charset="-122"/>
                <a:ea typeface="微软雅黑" pitchFamily="34" charset="-122"/>
              </a:rPr>
              <a:t>；编码管理系统</a:t>
            </a:r>
            <a:endParaRPr kumimoji="0" lang="zh-CN" altLang="en-US"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349" name="Text Box 37"/>
          <p:cNvSpPr txBox="1">
            <a:spLocks noChangeArrowheads="1"/>
          </p:cNvSpPr>
          <p:nvPr/>
        </p:nvSpPr>
        <p:spPr bwMode="gray">
          <a:xfrm>
            <a:off x="7595505" y="1565954"/>
            <a:ext cx="1472295" cy="1159877"/>
          </a:xfrm>
          <a:prstGeom prst="rect">
            <a:avLst/>
          </a:prstGeom>
          <a:noFill/>
          <a:ln w="28575" algn="ctr">
            <a:noFill/>
            <a:miter lim="800000"/>
          </a:ln>
        </p:spPr>
        <p:txBody>
          <a:bodyPr lIns="81861" tIns="40930" rIns="81861" bIns="4093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l" defTabSz="719138" eaLnBrk="1" fontAlgn="auto" latinLnBrk="0" hangingPunct="1">
              <a:lnSpc>
                <a:spcPct val="100000"/>
              </a:lnSpc>
              <a:spcBef>
                <a:spcPct val="0"/>
              </a:spcBef>
              <a:spcAft>
                <a:spcPct val="0"/>
              </a:spcAft>
              <a:buClrTx/>
              <a:buSzTx/>
              <a:buFontTx/>
              <a:buNone/>
              <a:defRPr/>
            </a:pPr>
            <a:r>
              <a:rPr kumimoji="0" lang="en-US" altLang="zh-CN"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SAP</a:t>
            </a:r>
            <a:r>
              <a:rPr kumimoji="0" lang="zh-CN" altLang="en-US"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商业智能；</a:t>
            </a:r>
            <a:r>
              <a:rPr kumimoji="0" lang="en-US" altLang="zh-CN"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SAP</a:t>
            </a:r>
            <a:r>
              <a:rPr kumimoji="0" lang="zh-CN" altLang="en-US"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业务计划与模拟；</a:t>
            </a:r>
            <a:r>
              <a:rPr kumimoji="0" lang="en-US" altLang="zh-CN"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SAP</a:t>
            </a:r>
            <a:r>
              <a:rPr kumimoji="0" lang="zh-CN" altLang="en-US"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绩效管理；</a:t>
            </a:r>
            <a:r>
              <a:rPr kumimoji="0" lang="en-US" altLang="zh-CN"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SAP</a:t>
            </a:r>
            <a:r>
              <a:rPr kumimoji="0" lang="zh-CN" altLang="en-US"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管控、风险、合规管理</a:t>
            </a:r>
            <a:r>
              <a:rPr lang="zh-CN" altLang="en-US" sz="1000" b="0" kern="0" smtClean="0">
                <a:solidFill>
                  <a:sysClr val="windowText" lastClr="000000"/>
                </a:solidFill>
                <a:latin typeface="微软雅黑" pitchFamily="34" charset="-122"/>
                <a:ea typeface="微软雅黑" pitchFamily="34" charset="-122"/>
              </a:rPr>
              <a:t>；</a:t>
            </a:r>
            <a:r>
              <a:rPr lang="en-US" altLang="zh-CN" sz="1000" b="0" kern="0" smtClean="0">
                <a:solidFill>
                  <a:sysClr val="windowText" lastClr="000000"/>
                </a:solidFill>
                <a:latin typeface="微软雅黑" pitchFamily="34" charset="-122"/>
                <a:ea typeface="微软雅黑" pitchFamily="34" charset="-122"/>
              </a:rPr>
              <a:t>SAP</a:t>
            </a:r>
            <a:r>
              <a:rPr lang="zh-CN" altLang="en-US" sz="1000" b="0" kern="0" smtClean="0">
                <a:solidFill>
                  <a:sysClr val="windowText" lastClr="000000"/>
                </a:solidFill>
                <a:latin typeface="微软雅黑" pitchFamily="34" charset="-122"/>
                <a:ea typeface="微软雅黑" pitchFamily="34" charset="-122"/>
              </a:rPr>
              <a:t>资金管理系统；</a:t>
            </a:r>
            <a:r>
              <a:rPr lang="en-US" altLang="zh-CN" sz="1000" b="0" kern="0" smtClean="0">
                <a:solidFill>
                  <a:sysClr val="windowText" lastClr="000000"/>
                </a:solidFill>
                <a:latin typeface="微软雅黑" pitchFamily="34" charset="-122"/>
                <a:ea typeface="微软雅黑" pitchFamily="34" charset="-122"/>
              </a:rPr>
              <a:t>SAP</a:t>
            </a:r>
            <a:r>
              <a:rPr lang="zh-CN" altLang="en-US" sz="1000" b="0" kern="0" smtClean="0">
                <a:solidFill>
                  <a:sysClr val="windowText" lastClr="000000"/>
                </a:solidFill>
                <a:latin typeface="微软雅黑" pitchFamily="34" charset="-122"/>
                <a:ea typeface="微软雅黑" pitchFamily="34" charset="-122"/>
              </a:rPr>
              <a:t>全面预算和合并（</a:t>
            </a:r>
            <a:r>
              <a:rPr lang="en-US" altLang="zh-CN" sz="1000" b="0" kern="0" smtClean="0">
                <a:solidFill>
                  <a:sysClr val="windowText" lastClr="000000"/>
                </a:solidFill>
                <a:latin typeface="微软雅黑" pitchFamily="34" charset="-122"/>
                <a:ea typeface="微软雅黑" pitchFamily="34" charset="-122"/>
              </a:rPr>
              <a:t>BPC</a:t>
            </a:r>
            <a:r>
              <a:rPr lang="zh-CN" altLang="en-US" sz="1000" b="0" kern="0" smtClean="0">
                <a:solidFill>
                  <a:sysClr val="windowText" lastClr="000000"/>
                </a:solidFill>
                <a:latin typeface="微软雅黑" pitchFamily="34" charset="-122"/>
                <a:ea typeface="微软雅黑" pitchFamily="34" charset="-122"/>
              </a:rPr>
              <a:t>）</a:t>
            </a:r>
            <a:endParaRPr kumimoji="0" lang="en-US" altLang="zh-CN"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a:p>
            <a:pPr marL="0" marR="0" lvl="0" indent="0" algn="l" defTabSz="719138" eaLnBrk="1" fontAlgn="auto" latinLnBrk="0" hangingPunct="1">
              <a:lnSpc>
                <a:spcPct val="100000"/>
              </a:lnSpc>
              <a:spcBef>
                <a:spcPct val="0"/>
              </a:spcBef>
              <a:spcAft>
                <a:spcPct val="0"/>
              </a:spcAft>
              <a:buClrTx/>
              <a:buSzTx/>
              <a:buFontTx/>
              <a:buNone/>
              <a:defRPr/>
            </a:pPr>
            <a:endParaRPr kumimoji="0" lang="zh-CN" altLang="en-US"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350" name="Text Box 38"/>
          <p:cNvSpPr txBox="1">
            <a:spLocks noChangeArrowheads="1"/>
          </p:cNvSpPr>
          <p:nvPr/>
        </p:nvSpPr>
        <p:spPr bwMode="gray">
          <a:xfrm>
            <a:off x="7605720" y="4091440"/>
            <a:ext cx="1409550" cy="852101"/>
          </a:xfrm>
          <a:prstGeom prst="rect">
            <a:avLst/>
          </a:prstGeom>
          <a:noFill/>
          <a:ln w="28575" algn="ctr">
            <a:noFill/>
            <a:miter lim="800000"/>
          </a:ln>
        </p:spPr>
        <p:txBody>
          <a:bodyPr lIns="81861" tIns="40930" rIns="81861" bIns="4093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l" defTabSz="719138" eaLnBrk="1" fontAlgn="auto" latinLnBrk="0" hangingPunct="1">
              <a:lnSpc>
                <a:spcPct val="100000"/>
              </a:lnSpc>
              <a:spcBef>
                <a:spcPct val="0"/>
              </a:spcBef>
              <a:spcAft>
                <a:spcPct val="0"/>
              </a:spcAft>
              <a:buClrTx/>
              <a:buSzTx/>
              <a:buFontTx/>
              <a:buNone/>
              <a:defRPr/>
            </a:pPr>
            <a:r>
              <a:rPr lang="en-US" altLang="zh-CN" sz="1000" b="0" kern="0" smtClean="0">
                <a:solidFill>
                  <a:sysClr val="windowText" lastClr="000000"/>
                </a:solidFill>
                <a:latin typeface="微软雅黑" pitchFamily="34" charset="-122"/>
                <a:ea typeface="微软雅黑" pitchFamily="34" charset="-122"/>
              </a:rPr>
              <a:t>SAP</a:t>
            </a:r>
            <a:r>
              <a:rPr lang="zh-CN" altLang="en-US" sz="1000" b="0" kern="0" noProof="0" smtClean="0">
                <a:solidFill>
                  <a:sysClr val="windowText" lastClr="000000"/>
                </a:solidFill>
                <a:latin typeface="微软雅黑" pitchFamily="34" charset="-122"/>
                <a:ea typeface="微软雅黑" pitchFamily="34" charset="-122"/>
              </a:rPr>
              <a:t>生产管理</a:t>
            </a:r>
            <a:r>
              <a:rPr kumimoji="0" lang="zh-CN" altLang="en-US"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a:t>
            </a:r>
            <a:r>
              <a:rPr kumimoji="0" lang="en-US" altLang="zh-CN"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MES</a:t>
            </a:r>
            <a:r>
              <a:rPr kumimoji="0" lang="zh-CN" altLang="en-US"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制造执行；质检管理系统；</a:t>
            </a:r>
            <a:r>
              <a:rPr kumimoji="0" lang="en-US" altLang="zh-CN"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SAP</a:t>
            </a:r>
            <a:r>
              <a:rPr kumimoji="0" lang="zh-CN" altLang="en-US"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仓库管理</a:t>
            </a:r>
            <a:endParaRPr kumimoji="0" lang="en-US" altLang="zh-CN"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a:p>
            <a:pPr marL="0" marR="0" lvl="0" indent="0" algn="l" defTabSz="719138" eaLnBrk="1" fontAlgn="auto" latinLnBrk="0" hangingPunct="1">
              <a:lnSpc>
                <a:spcPct val="100000"/>
              </a:lnSpc>
              <a:spcBef>
                <a:spcPct val="0"/>
              </a:spcBef>
              <a:spcAft>
                <a:spcPct val="0"/>
              </a:spcAft>
              <a:buClrTx/>
              <a:buSzTx/>
              <a:buFontTx/>
              <a:buNone/>
              <a:defRPr/>
            </a:pPr>
            <a:r>
              <a:rPr lang="zh-CN" altLang="en-US" sz="1000" b="0" kern="0" noProof="0" smtClean="0">
                <a:solidFill>
                  <a:sysClr val="windowText" lastClr="000000"/>
                </a:solidFill>
                <a:latin typeface="微软雅黑" pitchFamily="34" charset="-122"/>
                <a:ea typeface="微软雅黑" pitchFamily="34" charset="-122"/>
              </a:rPr>
              <a:t>智能发运管理系统</a:t>
            </a:r>
            <a:r>
              <a:rPr lang="en-US" altLang="zh-CN" sz="1000" b="0" kern="0" noProof="0" smtClean="0">
                <a:solidFill>
                  <a:sysClr val="windowText" lastClr="000000"/>
                </a:solidFill>
                <a:latin typeface="微软雅黑" pitchFamily="34" charset="-122"/>
                <a:ea typeface="微软雅黑" pitchFamily="34" charset="-122"/>
              </a:rPr>
              <a:t>;EAM</a:t>
            </a:r>
            <a:r>
              <a:rPr lang="zh-CN" altLang="en-US" sz="1000" b="0" kern="0" noProof="0" smtClean="0">
                <a:solidFill>
                  <a:sysClr val="windowText" lastClr="000000"/>
                </a:solidFill>
                <a:latin typeface="微软雅黑" pitchFamily="34" charset="-122"/>
                <a:ea typeface="微软雅黑" pitchFamily="34" charset="-122"/>
              </a:rPr>
              <a:t>（</a:t>
            </a:r>
            <a:r>
              <a:rPr lang="en-US" altLang="zh-CN" sz="1000" b="0" kern="0" noProof="0" smtClean="0">
                <a:solidFill>
                  <a:sysClr val="windowText" lastClr="000000"/>
                </a:solidFill>
                <a:latin typeface="微软雅黑" pitchFamily="34" charset="-122"/>
                <a:ea typeface="微软雅黑" pitchFamily="34" charset="-122"/>
              </a:rPr>
              <a:t>IFS)</a:t>
            </a:r>
            <a:endParaRPr kumimoji="0" lang="zh-CN" altLang="en-US"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351" name="Text Box 39"/>
          <p:cNvSpPr txBox="1">
            <a:spLocks noChangeArrowheads="1"/>
          </p:cNvSpPr>
          <p:nvPr/>
        </p:nvSpPr>
        <p:spPr bwMode="gray">
          <a:xfrm>
            <a:off x="7595505" y="4967967"/>
            <a:ext cx="1411010" cy="390436"/>
          </a:xfrm>
          <a:prstGeom prst="rect">
            <a:avLst/>
          </a:prstGeom>
          <a:noFill/>
          <a:ln w="28575" algn="ctr">
            <a:noFill/>
            <a:miter lim="800000"/>
          </a:ln>
        </p:spPr>
        <p:txBody>
          <a:bodyPr lIns="81861" tIns="40930" rIns="81861" bIns="4093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l" defTabSz="719138" eaLnBrk="1" fontAlgn="auto" latinLnBrk="0" hangingPunct="1">
              <a:lnSpc>
                <a:spcPct val="100000"/>
              </a:lnSpc>
              <a:spcBef>
                <a:spcPct val="0"/>
              </a:spcBef>
              <a:spcAft>
                <a:spcPct val="0"/>
              </a:spcAft>
              <a:buClrTx/>
              <a:buSzTx/>
              <a:buFontTx/>
              <a:buNone/>
              <a:defRPr/>
            </a:pPr>
            <a:r>
              <a:rPr lang="zh-CN" altLang="en-US" sz="1000" b="0" kern="0" smtClean="0">
                <a:solidFill>
                  <a:sysClr val="windowText" lastClr="000000"/>
                </a:solidFill>
                <a:latin typeface="微软雅黑" pitchFamily="34" charset="-122"/>
                <a:ea typeface="微软雅黑" pitchFamily="34" charset="-122"/>
              </a:rPr>
              <a:t>安全</a:t>
            </a:r>
            <a:r>
              <a:rPr kumimoji="0" lang="zh-CN" altLang="en-US"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管理系统；数字化矿山管理系统</a:t>
            </a:r>
          </a:p>
        </p:txBody>
      </p:sp>
      <p:sp>
        <p:nvSpPr>
          <p:cNvPr id="352" name="Text Box 40"/>
          <p:cNvSpPr txBox="1">
            <a:spLocks noChangeArrowheads="1"/>
          </p:cNvSpPr>
          <p:nvPr/>
        </p:nvSpPr>
        <p:spPr bwMode="gray">
          <a:xfrm>
            <a:off x="7595505" y="5631542"/>
            <a:ext cx="1362857" cy="390436"/>
          </a:xfrm>
          <a:prstGeom prst="rect">
            <a:avLst/>
          </a:prstGeom>
          <a:noFill/>
          <a:ln w="28575" algn="ctr">
            <a:noFill/>
            <a:miter lim="800000"/>
          </a:ln>
        </p:spPr>
        <p:txBody>
          <a:bodyPr lIns="81861" tIns="40930" rIns="81861" bIns="4093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l" defTabSz="719138" eaLnBrk="1" fontAlgn="auto" latinLnBrk="0" hangingPunct="1">
              <a:lnSpc>
                <a:spcPct val="100000"/>
              </a:lnSpc>
              <a:spcBef>
                <a:spcPct val="0"/>
              </a:spcBef>
              <a:spcAft>
                <a:spcPct val="0"/>
              </a:spcAft>
              <a:buClrTx/>
              <a:buSzTx/>
              <a:buFontTx/>
              <a:buNone/>
              <a:defRPr/>
            </a:pPr>
            <a:r>
              <a:rPr kumimoji="0" lang="en-US" altLang="zh-CN"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DCS/PLC</a:t>
            </a:r>
            <a:r>
              <a:rPr kumimoji="0" lang="zh-CN" altLang="en-US"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a:t>
            </a:r>
            <a:r>
              <a:rPr kumimoji="0" lang="en-US" altLang="zh-CN"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GPS</a:t>
            </a:r>
            <a:r>
              <a:rPr kumimoji="0" lang="zh-CN" altLang="en-US" sz="1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等专业系统</a:t>
            </a:r>
          </a:p>
        </p:txBody>
      </p:sp>
      <p:sp>
        <p:nvSpPr>
          <p:cNvPr id="353" name="Line 41"/>
          <p:cNvSpPr>
            <a:spLocks noChangeShapeType="1"/>
          </p:cNvSpPr>
          <p:nvPr/>
        </p:nvSpPr>
        <p:spPr bwMode="gray">
          <a:xfrm>
            <a:off x="7662627" y="2534329"/>
            <a:ext cx="1307409" cy="1588"/>
          </a:xfrm>
          <a:prstGeom prst="line">
            <a:avLst/>
          </a:prstGeom>
          <a:noFill/>
          <a:ln w="12700">
            <a:solidFill>
              <a:srgbClr val="000000"/>
            </a:solidFill>
            <a:prstDash val="dash"/>
            <a:round/>
          </a:ln>
        </p:spPr>
        <p:txBody>
          <a:bodyPr wrap="none"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354" name="Line 42"/>
          <p:cNvSpPr>
            <a:spLocks noChangeShapeType="1"/>
          </p:cNvSpPr>
          <p:nvPr/>
        </p:nvSpPr>
        <p:spPr bwMode="gray">
          <a:xfrm>
            <a:off x="7662627" y="4126363"/>
            <a:ext cx="1307409" cy="1588"/>
          </a:xfrm>
          <a:prstGeom prst="line">
            <a:avLst/>
          </a:prstGeom>
          <a:noFill/>
          <a:ln w="12700">
            <a:solidFill>
              <a:srgbClr val="000000"/>
            </a:solidFill>
            <a:prstDash val="dash"/>
            <a:round/>
          </a:ln>
        </p:spPr>
        <p:txBody>
          <a:bodyPr wrap="none"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355" name="Line 43"/>
          <p:cNvSpPr>
            <a:spLocks noChangeShapeType="1"/>
          </p:cNvSpPr>
          <p:nvPr/>
        </p:nvSpPr>
        <p:spPr bwMode="gray">
          <a:xfrm>
            <a:off x="7662627" y="4910817"/>
            <a:ext cx="1307409" cy="1587"/>
          </a:xfrm>
          <a:prstGeom prst="line">
            <a:avLst/>
          </a:prstGeom>
          <a:noFill/>
          <a:ln w="12700">
            <a:solidFill>
              <a:srgbClr val="000000"/>
            </a:solidFill>
            <a:prstDash val="dash"/>
            <a:round/>
          </a:ln>
        </p:spPr>
        <p:txBody>
          <a:bodyPr wrap="none"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356" name="Line 44"/>
          <p:cNvSpPr>
            <a:spLocks noChangeShapeType="1"/>
          </p:cNvSpPr>
          <p:nvPr/>
        </p:nvSpPr>
        <p:spPr bwMode="gray">
          <a:xfrm>
            <a:off x="7662627" y="5414054"/>
            <a:ext cx="1307409" cy="1588"/>
          </a:xfrm>
          <a:prstGeom prst="line">
            <a:avLst/>
          </a:prstGeom>
          <a:noFill/>
          <a:ln w="12700">
            <a:solidFill>
              <a:srgbClr val="000000"/>
            </a:solidFill>
            <a:prstDash val="dash"/>
            <a:round/>
          </a:ln>
        </p:spPr>
        <p:txBody>
          <a:bodyPr wrap="none"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357" name="Line 45"/>
          <p:cNvSpPr>
            <a:spLocks noChangeShapeType="1"/>
          </p:cNvSpPr>
          <p:nvPr/>
        </p:nvSpPr>
        <p:spPr bwMode="gray">
          <a:xfrm>
            <a:off x="7662627" y="6061754"/>
            <a:ext cx="1307409" cy="1588"/>
          </a:xfrm>
          <a:prstGeom prst="line">
            <a:avLst/>
          </a:prstGeom>
          <a:noFill/>
          <a:ln w="12700">
            <a:solidFill>
              <a:srgbClr val="000000"/>
            </a:solidFill>
            <a:prstDash val="dash"/>
            <a:round/>
          </a:ln>
        </p:spPr>
        <p:txBody>
          <a:bodyPr wrap="none"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358" name="Oval 46"/>
          <p:cNvSpPr>
            <a:spLocks noChangeArrowheads="1"/>
          </p:cNvSpPr>
          <p:nvPr/>
        </p:nvSpPr>
        <p:spPr bwMode="gray">
          <a:xfrm>
            <a:off x="7331397" y="1670729"/>
            <a:ext cx="264108" cy="287338"/>
          </a:xfrm>
          <a:prstGeom prst="ellipse">
            <a:avLst/>
          </a:prstGeom>
          <a:solidFill>
            <a:srgbClr val="FFFFFF"/>
          </a:solidFill>
          <a:ln w="28575" algn="ctr">
            <a:solidFill>
              <a:srgbClr val="000000"/>
            </a:solidFill>
            <a:round/>
          </a:ln>
        </p:spPr>
        <p:txBody>
          <a:bodyPr wrap="none"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719138" eaLnBrk="1" fontAlgn="auto" latinLnBrk="0" hangingPunct="1">
              <a:lnSpc>
                <a:spcPct val="100000"/>
              </a:lnSpc>
              <a:spcBef>
                <a:spcPct val="0"/>
              </a:spcBef>
              <a:spcAft>
                <a:spcPct val="0"/>
              </a:spcAft>
              <a:buClrTx/>
              <a:buSzTx/>
              <a:buFontTx/>
              <a:buNone/>
              <a:defRPr/>
            </a:pPr>
            <a:r>
              <a:rPr kumimoji="0" lang="en-US" altLang="zh-CN" sz="12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1</a:t>
            </a:r>
          </a:p>
        </p:txBody>
      </p:sp>
      <p:sp>
        <p:nvSpPr>
          <p:cNvPr id="359" name="Oval 47"/>
          <p:cNvSpPr>
            <a:spLocks noChangeArrowheads="1"/>
          </p:cNvSpPr>
          <p:nvPr/>
        </p:nvSpPr>
        <p:spPr bwMode="gray">
          <a:xfrm>
            <a:off x="7331397" y="2823254"/>
            <a:ext cx="264108" cy="287338"/>
          </a:xfrm>
          <a:prstGeom prst="ellipse">
            <a:avLst/>
          </a:prstGeom>
          <a:solidFill>
            <a:srgbClr val="FFFFFF"/>
          </a:solidFill>
          <a:ln w="28575" algn="ctr">
            <a:solidFill>
              <a:srgbClr val="000000"/>
            </a:solidFill>
            <a:round/>
          </a:ln>
        </p:spPr>
        <p:txBody>
          <a:bodyPr wrap="none"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719138" eaLnBrk="1" fontAlgn="auto" latinLnBrk="0" hangingPunct="1">
              <a:lnSpc>
                <a:spcPct val="100000"/>
              </a:lnSpc>
              <a:spcBef>
                <a:spcPct val="0"/>
              </a:spcBef>
              <a:spcAft>
                <a:spcPct val="0"/>
              </a:spcAft>
              <a:buClrTx/>
              <a:buSzTx/>
              <a:buFontTx/>
              <a:buNone/>
              <a:defRPr/>
            </a:pPr>
            <a:r>
              <a:rPr kumimoji="0" lang="en-US" altLang="zh-CN" sz="12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2</a:t>
            </a:r>
          </a:p>
        </p:txBody>
      </p:sp>
      <p:sp>
        <p:nvSpPr>
          <p:cNvPr id="360" name="Oval 48"/>
          <p:cNvSpPr>
            <a:spLocks noChangeArrowheads="1"/>
          </p:cNvSpPr>
          <p:nvPr/>
        </p:nvSpPr>
        <p:spPr bwMode="gray">
          <a:xfrm>
            <a:off x="7331397" y="4263117"/>
            <a:ext cx="264108" cy="287337"/>
          </a:xfrm>
          <a:prstGeom prst="ellipse">
            <a:avLst/>
          </a:prstGeom>
          <a:solidFill>
            <a:srgbClr val="FFFFFF"/>
          </a:solidFill>
          <a:ln w="28575" algn="ctr">
            <a:solidFill>
              <a:srgbClr val="000000"/>
            </a:solidFill>
            <a:round/>
          </a:ln>
        </p:spPr>
        <p:txBody>
          <a:bodyPr wrap="none"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719138" eaLnBrk="1" fontAlgn="auto" latinLnBrk="0" hangingPunct="1">
              <a:lnSpc>
                <a:spcPct val="100000"/>
              </a:lnSpc>
              <a:spcBef>
                <a:spcPct val="0"/>
              </a:spcBef>
              <a:spcAft>
                <a:spcPct val="0"/>
              </a:spcAft>
              <a:buClrTx/>
              <a:buSzTx/>
              <a:buFontTx/>
              <a:buNone/>
              <a:defRPr/>
            </a:pPr>
            <a:r>
              <a:rPr kumimoji="0" lang="en-US" altLang="zh-CN" sz="12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3</a:t>
            </a:r>
          </a:p>
        </p:txBody>
      </p:sp>
      <p:sp>
        <p:nvSpPr>
          <p:cNvPr id="361" name="Oval 49"/>
          <p:cNvSpPr>
            <a:spLocks noChangeArrowheads="1"/>
          </p:cNvSpPr>
          <p:nvPr/>
        </p:nvSpPr>
        <p:spPr bwMode="gray">
          <a:xfrm>
            <a:off x="7331397" y="4982254"/>
            <a:ext cx="264108" cy="287338"/>
          </a:xfrm>
          <a:prstGeom prst="ellipse">
            <a:avLst/>
          </a:prstGeom>
          <a:solidFill>
            <a:srgbClr val="FFFFFF"/>
          </a:solidFill>
          <a:ln w="28575" algn="ctr">
            <a:solidFill>
              <a:srgbClr val="000000"/>
            </a:solidFill>
            <a:round/>
          </a:ln>
        </p:spPr>
        <p:txBody>
          <a:bodyPr wrap="none"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719138" eaLnBrk="1" fontAlgn="auto" latinLnBrk="0" hangingPunct="1">
              <a:lnSpc>
                <a:spcPct val="100000"/>
              </a:lnSpc>
              <a:spcBef>
                <a:spcPct val="0"/>
              </a:spcBef>
              <a:spcAft>
                <a:spcPct val="0"/>
              </a:spcAft>
              <a:buClrTx/>
              <a:buSzTx/>
              <a:buFontTx/>
              <a:buNone/>
              <a:defRPr/>
            </a:pPr>
            <a:r>
              <a:rPr kumimoji="0" lang="en-US" altLang="zh-CN" sz="12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4</a:t>
            </a:r>
          </a:p>
        </p:txBody>
      </p:sp>
      <p:sp>
        <p:nvSpPr>
          <p:cNvPr id="362" name="Oval 50"/>
          <p:cNvSpPr>
            <a:spLocks noChangeArrowheads="1"/>
          </p:cNvSpPr>
          <p:nvPr/>
        </p:nvSpPr>
        <p:spPr bwMode="gray">
          <a:xfrm>
            <a:off x="7331397" y="5629954"/>
            <a:ext cx="264108" cy="287338"/>
          </a:xfrm>
          <a:prstGeom prst="ellipse">
            <a:avLst/>
          </a:prstGeom>
          <a:solidFill>
            <a:srgbClr val="FFFFFF"/>
          </a:solidFill>
          <a:ln w="28575" algn="ctr">
            <a:solidFill>
              <a:srgbClr val="000000"/>
            </a:solidFill>
            <a:round/>
          </a:ln>
        </p:spPr>
        <p:txBody>
          <a:bodyPr wrap="none"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719138" eaLnBrk="1" fontAlgn="auto" latinLnBrk="0" hangingPunct="1">
              <a:lnSpc>
                <a:spcPct val="100000"/>
              </a:lnSpc>
              <a:spcBef>
                <a:spcPct val="0"/>
              </a:spcBef>
              <a:spcAft>
                <a:spcPct val="0"/>
              </a:spcAft>
              <a:buClrTx/>
              <a:buSzTx/>
              <a:buFontTx/>
              <a:buNone/>
              <a:defRPr/>
            </a:pPr>
            <a:r>
              <a:rPr kumimoji="0" lang="en-US" altLang="zh-CN" sz="12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5</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8914" name="标题 1"/>
          <p:cNvSpPr>
            <a:spLocks noGrp="1"/>
          </p:cNvSpPr>
          <p:nvPr>
            <p:ph type="title"/>
          </p:nvPr>
        </p:nvSpPr>
        <p:spPr/>
        <p:txBody>
          <a:bodyPr/>
          <a:lstStyle/>
          <a:p>
            <a:pPr defTabSz="939800"/>
            <a:r>
              <a:rPr lang="zh-CN" altLang="en-US" smtClean="0">
                <a:latin typeface="微软雅黑" pitchFamily="34" charset="-122"/>
              </a:rPr>
              <a:t>根据管控报告的设计，冀东组织架构将随着时间进行调整</a:t>
            </a:r>
          </a:p>
        </p:txBody>
      </p:sp>
      <p:grpSp>
        <p:nvGrpSpPr>
          <p:cNvPr id="54" name="Group 53"/>
          <p:cNvGrpSpPr/>
          <p:nvPr/>
        </p:nvGrpSpPr>
        <p:grpSpPr>
          <a:xfrm>
            <a:off x="122238" y="990600"/>
            <a:ext cx="8945562" cy="2582902"/>
            <a:chOff x="122238" y="990600"/>
            <a:chExt cx="8945562" cy="4470994"/>
          </a:xfrm>
        </p:grpSpPr>
        <p:sp>
          <p:nvSpPr>
            <p:cNvPr id="38913" name="TextBox 36"/>
            <p:cNvSpPr txBox="1">
              <a:spLocks noChangeArrowheads="1"/>
            </p:cNvSpPr>
            <p:nvPr/>
          </p:nvSpPr>
          <p:spPr bwMode="auto">
            <a:xfrm>
              <a:off x="5684838" y="2784475"/>
              <a:ext cx="3382962" cy="2677119"/>
            </a:xfrm>
            <a:prstGeom prst="rect">
              <a:avLst/>
            </a:prstGeom>
            <a:noFill/>
            <a:ln w="28575">
              <a:solidFill>
                <a:srgbClr val="C00000"/>
              </a:solidFill>
              <a:miter lim="800000"/>
            </a:ln>
          </p:spPr>
          <p:txBody>
            <a:bodyP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endParaRPr lang="en-US" altLang="zh-CN" sz="1050">
                <a:latin typeface="+mj-ea"/>
                <a:ea typeface="+mj-ea"/>
              </a:endParaRPr>
            </a:p>
            <a:p>
              <a:endParaRPr lang="en-US" altLang="zh-CN" sz="1050">
                <a:latin typeface="+mj-ea"/>
                <a:ea typeface="+mj-ea"/>
              </a:endParaRPr>
            </a:p>
            <a:p>
              <a:endParaRPr lang="en-US" altLang="zh-CN" sz="1050">
                <a:latin typeface="+mj-ea"/>
                <a:ea typeface="+mj-ea"/>
              </a:endParaRPr>
            </a:p>
            <a:p>
              <a:endParaRPr lang="en-US" altLang="zh-CN" sz="1050">
                <a:latin typeface="+mj-ea"/>
                <a:ea typeface="+mj-ea"/>
              </a:endParaRPr>
            </a:p>
            <a:p>
              <a:endParaRPr lang="en-US" altLang="zh-CN" sz="1050">
                <a:latin typeface="+mj-ea"/>
                <a:ea typeface="+mj-ea"/>
              </a:endParaRPr>
            </a:p>
            <a:p>
              <a:endParaRPr lang="en-US" altLang="zh-CN" sz="1050">
                <a:latin typeface="+mj-ea"/>
                <a:ea typeface="+mj-ea"/>
              </a:endParaRPr>
            </a:p>
            <a:p>
              <a:endParaRPr lang="en-US" altLang="zh-CN" sz="1050">
                <a:latin typeface="+mj-ea"/>
                <a:ea typeface="+mj-ea"/>
              </a:endParaRPr>
            </a:p>
            <a:p>
              <a:endParaRPr lang="en-US" altLang="zh-CN" sz="1050">
                <a:latin typeface="+mj-ea"/>
                <a:ea typeface="+mj-ea"/>
              </a:endParaRPr>
            </a:p>
            <a:p>
              <a:endParaRPr lang="en-US" altLang="zh-CN" sz="1050">
                <a:latin typeface="+mj-ea"/>
                <a:ea typeface="+mj-ea"/>
              </a:endParaRPr>
            </a:p>
          </p:txBody>
        </p:sp>
        <p:sp>
          <p:nvSpPr>
            <p:cNvPr id="38916" name="Rectangle 17"/>
            <p:cNvSpPr>
              <a:spLocks noChangeArrowheads="1"/>
            </p:cNvSpPr>
            <p:nvPr/>
          </p:nvSpPr>
          <p:spPr bwMode="auto">
            <a:xfrm>
              <a:off x="3757613" y="1933575"/>
              <a:ext cx="1541462" cy="377825"/>
            </a:xfrm>
            <a:prstGeom prst="rect">
              <a:avLst/>
            </a:prstGeom>
            <a:solidFill>
              <a:schemeClr val="accent1"/>
            </a:solidFill>
            <a:ln w="9525">
              <a:solidFill>
                <a:schemeClr val="accent1"/>
              </a:solidFill>
              <a:miter lim="800000"/>
            </a:ln>
          </p:spPr>
          <p:txBody>
            <a:bodyPr lIns="18288" rIns="18288"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spcBef>
                  <a:spcPct val="50000"/>
                </a:spcBef>
              </a:pPr>
              <a:r>
                <a:rPr lang="zh-CN" altLang="en-US" sz="1050" b="1">
                  <a:solidFill>
                    <a:schemeClr val="bg1"/>
                  </a:solidFill>
                  <a:latin typeface="+mj-ea"/>
                  <a:ea typeface="+mj-ea"/>
                </a:rPr>
                <a:t>水泥股份总经理</a:t>
              </a:r>
              <a:endParaRPr lang="en-US" altLang="zh-CN" sz="1050" b="1">
                <a:solidFill>
                  <a:schemeClr val="bg1"/>
                </a:solidFill>
                <a:latin typeface="+mj-ea"/>
                <a:ea typeface="+mj-ea"/>
              </a:endParaRPr>
            </a:p>
          </p:txBody>
        </p:sp>
        <p:sp>
          <p:nvSpPr>
            <p:cNvPr id="38917" name="Rectangle 23"/>
            <p:cNvSpPr>
              <a:spLocks noChangeArrowheads="1"/>
            </p:cNvSpPr>
            <p:nvPr/>
          </p:nvSpPr>
          <p:spPr bwMode="auto">
            <a:xfrm>
              <a:off x="5427663" y="1493838"/>
              <a:ext cx="1384300" cy="284162"/>
            </a:xfrm>
            <a:prstGeom prst="rect">
              <a:avLst/>
            </a:prstGeom>
            <a:solidFill>
              <a:schemeClr val="bg1"/>
            </a:solidFill>
            <a:ln w="9525">
              <a:solidFill>
                <a:schemeClr val="accent1"/>
              </a:solidFill>
              <a:miter lim="800000"/>
            </a:ln>
          </p:spPr>
          <p:txBody>
            <a:bodyPr lIns="18288" rIns="18288"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lnSpc>
                  <a:spcPct val="90000"/>
                </a:lnSpc>
                <a:spcBef>
                  <a:spcPct val="50000"/>
                </a:spcBef>
              </a:pPr>
              <a:r>
                <a:rPr lang="zh-CN" altLang="en-US" sz="1050">
                  <a:latin typeface="+mj-ea"/>
                  <a:ea typeface="+mj-ea"/>
                </a:rPr>
                <a:t>董事会秘书室</a:t>
              </a:r>
            </a:p>
          </p:txBody>
        </p:sp>
        <p:cxnSp>
          <p:nvCxnSpPr>
            <p:cNvPr id="38918" name="AutoShape 12"/>
            <p:cNvCxnSpPr>
              <a:cxnSpLocks noChangeShapeType="1"/>
              <a:stCxn id="38917" idx="1"/>
              <a:endCxn id="38919" idx="2"/>
            </p:cNvCxnSpPr>
            <p:nvPr/>
          </p:nvCxnSpPr>
          <p:spPr bwMode="auto">
            <a:xfrm rot="10800000">
              <a:off x="4524375" y="1368425"/>
              <a:ext cx="903288" cy="268288"/>
            </a:xfrm>
            <a:prstGeom prst="bentConnector2">
              <a:avLst/>
            </a:prstGeom>
            <a:noFill/>
            <a:ln w="9525">
              <a:solidFill>
                <a:schemeClr val="accent1"/>
              </a:solidFill>
              <a:miter lim="800000"/>
            </a:ln>
          </p:spPr>
        </p:cxnSp>
        <p:sp>
          <p:nvSpPr>
            <p:cNvPr id="38919" name="Rectangle 17"/>
            <p:cNvSpPr>
              <a:spLocks noChangeArrowheads="1"/>
            </p:cNvSpPr>
            <p:nvPr/>
          </p:nvSpPr>
          <p:spPr bwMode="auto">
            <a:xfrm>
              <a:off x="3886200" y="990600"/>
              <a:ext cx="1276350" cy="377825"/>
            </a:xfrm>
            <a:prstGeom prst="rect">
              <a:avLst/>
            </a:prstGeom>
            <a:solidFill>
              <a:schemeClr val="accent1"/>
            </a:solidFill>
            <a:ln w="9525">
              <a:solidFill>
                <a:schemeClr val="accent1"/>
              </a:solidFill>
              <a:miter lim="800000"/>
            </a:ln>
          </p:spPr>
          <p:txBody>
            <a:bodyPr lIns="18288" rIns="18288"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spcBef>
                  <a:spcPct val="50000"/>
                </a:spcBef>
              </a:pPr>
              <a:r>
                <a:rPr lang="zh-CN" altLang="en-US" sz="1050" b="1">
                  <a:solidFill>
                    <a:schemeClr val="bg1"/>
                  </a:solidFill>
                  <a:latin typeface="+mj-ea"/>
                  <a:ea typeface="+mj-ea"/>
                </a:rPr>
                <a:t>董事会</a:t>
              </a:r>
              <a:endParaRPr lang="en-US" altLang="zh-CN" sz="1050" b="1">
                <a:solidFill>
                  <a:schemeClr val="bg1"/>
                </a:solidFill>
                <a:latin typeface="+mj-ea"/>
                <a:ea typeface="+mj-ea"/>
              </a:endParaRPr>
            </a:p>
          </p:txBody>
        </p:sp>
        <p:cxnSp>
          <p:nvCxnSpPr>
            <p:cNvPr id="38920" name="直接连接符 3"/>
            <p:cNvCxnSpPr>
              <a:cxnSpLocks noChangeShapeType="1"/>
              <a:stCxn id="38919" idx="2"/>
              <a:endCxn id="38916" idx="0"/>
            </p:cNvCxnSpPr>
            <p:nvPr/>
          </p:nvCxnSpPr>
          <p:spPr bwMode="auto">
            <a:xfrm>
              <a:off x="4524375" y="1368425"/>
              <a:ext cx="3175" cy="565150"/>
            </a:xfrm>
            <a:prstGeom prst="line">
              <a:avLst/>
            </a:prstGeom>
            <a:noFill/>
            <a:ln w="9525">
              <a:solidFill>
                <a:schemeClr val="accent1"/>
              </a:solidFill>
              <a:miter lim="800000"/>
            </a:ln>
          </p:spPr>
        </p:cxnSp>
        <p:sp>
          <p:nvSpPr>
            <p:cNvPr id="38921" name="Rectangle 5"/>
            <p:cNvSpPr>
              <a:spLocks noChangeArrowheads="1"/>
            </p:cNvSpPr>
            <p:nvPr/>
          </p:nvSpPr>
          <p:spPr bwMode="auto">
            <a:xfrm>
              <a:off x="187325" y="3013075"/>
              <a:ext cx="315913" cy="1325563"/>
            </a:xfrm>
            <a:prstGeom prst="rect">
              <a:avLst/>
            </a:prstGeom>
            <a:solidFill>
              <a:schemeClr val="bg1"/>
            </a:solidFill>
            <a:ln w="9525">
              <a:solidFill>
                <a:schemeClr val="accent1"/>
              </a:solidFill>
              <a:miter lim="800000"/>
            </a:ln>
          </p:spPr>
          <p:txBody>
            <a:bodyPr lIns="18288" rIns="18288"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lnSpc>
                  <a:spcPct val="90000"/>
                </a:lnSpc>
                <a:spcBef>
                  <a:spcPct val="50000"/>
                </a:spcBef>
              </a:pPr>
              <a:r>
                <a:rPr lang="zh-CN" altLang="en-US" sz="1050">
                  <a:latin typeface="+mj-ea"/>
                  <a:ea typeface="+mj-ea"/>
                </a:rPr>
                <a:t>战略与投资部</a:t>
              </a:r>
              <a:endParaRPr lang="en-US" altLang="zh-CN" sz="1050">
                <a:latin typeface="+mj-ea"/>
                <a:ea typeface="+mj-ea"/>
              </a:endParaRPr>
            </a:p>
          </p:txBody>
        </p:sp>
        <p:cxnSp>
          <p:nvCxnSpPr>
            <p:cNvPr id="38922" name="AutoShape 12"/>
            <p:cNvCxnSpPr>
              <a:cxnSpLocks noChangeShapeType="1"/>
              <a:stCxn id="38921" idx="0"/>
              <a:endCxn id="38916" idx="2"/>
            </p:cNvCxnSpPr>
            <p:nvPr/>
          </p:nvCxnSpPr>
          <p:spPr bwMode="auto">
            <a:xfrm rot="5400000" flipH="1" flipV="1">
              <a:off x="2086769" y="570706"/>
              <a:ext cx="701675" cy="4183063"/>
            </a:xfrm>
            <a:prstGeom prst="bentConnector3">
              <a:avLst>
                <a:gd name="adj1" fmla="val 50000"/>
              </a:avLst>
            </a:prstGeom>
            <a:noFill/>
            <a:ln w="9525">
              <a:solidFill>
                <a:schemeClr val="accent1"/>
              </a:solidFill>
              <a:miter lim="800000"/>
            </a:ln>
          </p:spPr>
        </p:cxnSp>
        <p:sp>
          <p:nvSpPr>
            <p:cNvPr id="38923" name="Rectangle 5"/>
            <p:cNvSpPr>
              <a:spLocks noChangeArrowheads="1"/>
            </p:cNvSpPr>
            <p:nvPr/>
          </p:nvSpPr>
          <p:spPr bwMode="auto">
            <a:xfrm>
              <a:off x="1798638" y="3013075"/>
              <a:ext cx="315912" cy="1325563"/>
            </a:xfrm>
            <a:prstGeom prst="rect">
              <a:avLst/>
            </a:prstGeom>
            <a:solidFill>
              <a:schemeClr val="bg1"/>
            </a:solidFill>
            <a:ln w="9525">
              <a:solidFill>
                <a:schemeClr val="accent1"/>
              </a:solidFill>
              <a:miter lim="800000"/>
            </a:ln>
          </p:spPr>
          <p:txBody>
            <a:bodyPr lIns="18288" rIns="18288"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lnSpc>
                  <a:spcPct val="90000"/>
                </a:lnSpc>
                <a:spcBef>
                  <a:spcPct val="50000"/>
                </a:spcBef>
              </a:pPr>
              <a:r>
                <a:rPr lang="zh-CN" altLang="en-US" sz="1050">
                  <a:latin typeface="+mj-ea"/>
                  <a:ea typeface="+mj-ea"/>
                </a:rPr>
                <a:t>审计部</a:t>
              </a:r>
              <a:endParaRPr lang="en-US" altLang="zh-CN" sz="1050">
                <a:latin typeface="+mj-ea"/>
                <a:ea typeface="+mj-ea"/>
              </a:endParaRPr>
            </a:p>
          </p:txBody>
        </p:sp>
        <p:cxnSp>
          <p:nvCxnSpPr>
            <p:cNvPr id="38924" name="AutoShape 12"/>
            <p:cNvCxnSpPr>
              <a:cxnSpLocks noChangeShapeType="1"/>
              <a:stCxn id="38923" idx="0"/>
              <a:endCxn id="38919" idx="1"/>
            </p:cNvCxnSpPr>
            <p:nvPr/>
          </p:nvCxnSpPr>
          <p:spPr bwMode="auto">
            <a:xfrm rot="-5400000">
              <a:off x="2005013" y="1131888"/>
              <a:ext cx="1833562" cy="1928812"/>
            </a:xfrm>
            <a:prstGeom prst="bentConnector2">
              <a:avLst/>
            </a:prstGeom>
            <a:noFill/>
            <a:ln w="9525">
              <a:solidFill>
                <a:schemeClr val="accent1"/>
              </a:solidFill>
              <a:miter lim="800000"/>
            </a:ln>
          </p:spPr>
        </p:cxnSp>
        <p:sp>
          <p:nvSpPr>
            <p:cNvPr id="38925" name="Rectangle 5"/>
            <p:cNvSpPr>
              <a:spLocks noChangeArrowheads="1"/>
            </p:cNvSpPr>
            <p:nvPr/>
          </p:nvSpPr>
          <p:spPr bwMode="auto">
            <a:xfrm>
              <a:off x="8645525" y="3013075"/>
              <a:ext cx="315913" cy="1325563"/>
            </a:xfrm>
            <a:prstGeom prst="rect">
              <a:avLst/>
            </a:prstGeom>
            <a:solidFill>
              <a:schemeClr val="bg1"/>
            </a:solidFill>
            <a:ln w="9525">
              <a:solidFill>
                <a:schemeClr val="accent1"/>
              </a:solidFill>
              <a:miter lim="800000"/>
            </a:ln>
          </p:spPr>
          <p:txBody>
            <a:bodyPr lIns="18288" rIns="18288"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lnSpc>
                  <a:spcPct val="90000"/>
                </a:lnSpc>
                <a:spcBef>
                  <a:spcPct val="50000"/>
                </a:spcBef>
              </a:pPr>
              <a:r>
                <a:rPr lang="zh-CN" altLang="en-US" sz="1050">
                  <a:latin typeface="+mj-ea"/>
                  <a:ea typeface="+mj-ea"/>
                </a:rPr>
                <a:t>安全生产监察</a:t>
              </a:r>
              <a:endParaRPr lang="en-US" altLang="zh-CN" sz="1050">
                <a:latin typeface="+mj-ea"/>
                <a:ea typeface="+mj-ea"/>
              </a:endParaRPr>
            </a:p>
          </p:txBody>
        </p:sp>
        <p:cxnSp>
          <p:nvCxnSpPr>
            <p:cNvPr id="38926" name="AutoShape 12"/>
            <p:cNvCxnSpPr>
              <a:cxnSpLocks noChangeShapeType="1"/>
              <a:stCxn id="38925" idx="0"/>
              <a:endCxn id="38916" idx="2"/>
            </p:cNvCxnSpPr>
            <p:nvPr/>
          </p:nvCxnSpPr>
          <p:spPr bwMode="auto">
            <a:xfrm rot="16200000" flipV="1">
              <a:off x="6315869" y="524669"/>
              <a:ext cx="701675" cy="4275137"/>
            </a:xfrm>
            <a:prstGeom prst="bentConnector3">
              <a:avLst>
                <a:gd name="adj1" fmla="val 50000"/>
              </a:avLst>
            </a:prstGeom>
            <a:noFill/>
            <a:ln w="9525">
              <a:solidFill>
                <a:schemeClr val="accent1"/>
              </a:solidFill>
              <a:miter lim="800000"/>
            </a:ln>
          </p:spPr>
        </p:cxnSp>
        <p:sp>
          <p:nvSpPr>
            <p:cNvPr id="38927" name="Rectangle 5"/>
            <p:cNvSpPr>
              <a:spLocks noChangeArrowheads="1"/>
            </p:cNvSpPr>
            <p:nvPr/>
          </p:nvSpPr>
          <p:spPr bwMode="auto">
            <a:xfrm>
              <a:off x="4454525" y="3013075"/>
              <a:ext cx="315913" cy="1325563"/>
            </a:xfrm>
            <a:prstGeom prst="rect">
              <a:avLst/>
            </a:prstGeom>
            <a:solidFill>
              <a:schemeClr val="bg1"/>
            </a:solidFill>
            <a:ln w="9525">
              <a:solidFill>
                <a:schemeClr val="accent1"/>
              </a:solidFill>
              <a:miter lim="800000"/>
            </a:ln>
          </p:spPr>
          <p:txBody>
            <a:bodyPr lIns="18288" rIns="18288"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lnSpc>
                  <a:spcPct val="90000"/>
                </a:lnSpc>
                <a:spcBef>
                  <a:spcPct val="50000"/>
                </a:spcBef>
              </a:pPr>
              <a:r>
                <a:rPr lang="zh-CN" altLang="en-US" sz="1050">
                  <a:latin typeface="+mj-ea"/>
                  <a:ea typeface="+mj-ea"/>
                </a:rPr>
                <a:t>人力资源部</a:t>
              </a:r>
              <a:endParaRPr lang="en-US" altLang="zh-CN" sz="1050">
                <a:latin typeface="+mj-ea"/>
                <a:ea typeface="+mj-ea"/>
              </a:endParaRPr>
            </a:p>
          </p:txBody>
        </p:sp>
        <p:cxnSp>
          <p:nvCxnSpPr>
            <p:cNvPr id="38928" name="AutoShape 12"/>
            <p:cNvCxnSpPr>
              <a:cxnSpLocks noChangeShapeType="1"/>
              <a:stCxn id="38927" idx="0"/>
              <a:endCxn id="38916" idx="2"/>
            </p:cNvCxnSpPr>
            <p:nvPr/>
          </p:nvCxnSpPr>
          <p:spPr bwMode="auto">
            <a:xfrm rot="16200000" flipV="1">
              <a:off x="4220369" y="2620169"/>
              <a:ext cx="701675" cy="84137"/>
            </a:xfrm>
            <a:prstGeom prst="bentConnector3">
              <a:avLst>
                <a:gd name="adj1" fmla="val 50000"/>
              </a:avLst>
            </a:prstGeom>
            <a:noFill/>
            <a:ln w="9525">
              <a:solidFill>
                <a:schemeClr val="accent1"/>
              </a:solidFill>
              <a:miter lim="800000"/>
            </a:ln>
          </p:spPr>
        </p:cxnSp>
        <p:sp>
          <p:nvSpPr>
            <p:cNvPr id="38929" name="Rectangle 5"/>
            <p:cNvSpPr>
              <a:spLocks noChangeArrowheads="1"/>
            </p:cNvSpPr>
            <p:nvPr/>
          </p:nvSpPr>
          <p:spPr bwMode="auto">
            <a:xfrm>
              <a:off x="5151438" y="3013075"/>
              <a:ext cx="315912" cy="1325563"/>
            </a:xfrm>
            <a:prstGeom prst="rect">
              <a:avLst/>
            </a:prstGeom>
            <a:solidFill>
              <a:schemeClr val="bg1"/>
            </a:solidFill>
            <a:ln w="9525">
              <a:solidFill>
                <a:schemeClr val="accent1"/>
              </a:solidFill>
              <a:miter lim="800000"/>
            </a:ln>
          </p:spPr>
          <p:txBody>
            <a:bodyPr lIns="18288" rIns="18288"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lnSpc>
                  <a:spcPct val="90000"/>
                </a:lnSpc>
                <a:spcBef>
                  <a:spcPct val="50000"/>
                </a:spcBef>
              </a:pPr>
              <a:r>
                <a:rPr lang="zh-CN" altLang="en-US" sz="1050">
                  <a:latin typeface="+mj-ea"/>
                  <a:ea typeface="+mj-ea"/>
                </a:rPr>
                <a:t>总经理办公室</a:t>
              </a:r>
              <a:endParaRPr lang="en-US" altLang="zh-CN" sz="1050">
                <a:latin typeface="+mj-ea"/>
                <a:ea typeface="+mj-ea"/>
              </a:endParaRPr>
            </a:p>
          </p:txBody>
        </p:sp>
        <p:cxnSp>
          <p:nvCxnSpPr>
            <p:cNvPr id="38930" name="AutoShape 12"/>
            <p:cNvCxnSpPr>
              <a:cxnSpLocks noChangeShapeType="1"/>
              <a:stCxn id="38929" idx="0"/>
              <a:endCxn id="38916" idx="2"/>
            </p:cNvCxnSpPr>
            <p:nvPr/>
          </p:nvCxnSpPr>
          <p:spPr bwMode="auto">
            <a:xfrm rot="16200000" flipV="1">
              <a:off x="4568825" y="2271713"/>
              <a:ext cx="701675" cy="781050"/>
            </a:xfrm>
            <a:prstGeom prst="bentConnector3">
              <a:avLst>
                <a:gd name="adj1" fmla="val 50000"/>
              </a:avLst>
            </a:prstGeom>
            <a:noFill/>
            <a:ln w="9525">
              <a:solidFill>
                <a:schemeClr val="accent1"/>
              </a:solidFill>
              <a:miter lim="800000"/>
            </a:ln>
          </p:spPr>
        </p:cxnSp>
        <p:sp>
          <p:nvSpPr>
            <p:cNvPr id="38931" name="Rectangle 5"/>
            <p:cNvSpPr>
              <a:spLocks noChangeArrowheads="1"/>
            </p:cNvSpPr>
            <p:nvPr/>
          </p:nvSpPr>
          <p:spPr bwMode="auto">
            <a:xfrm>
              <a:off x="762000" y="3013075"/>
              <a:ext cx="315913" cy="1325563"/>
            </a:xfrm>
            <a:prstGeom prst="rect">
              <a:avLst/>
            </a:prstGeom>
            <a:solidFill>
              <a:schemeClr val="bg1"/>
            </a:solidFill>
            <a:ln w="9525">
              <a:solidFill>
                <a:schemeClr val="accent1"/>
              </a:solidFill>
              <a:miter lim="800000"/>
            </a:ln>
          </p:spPr>
          <p:txBody>
            <a:bodyPr lIns="18288" rIns="18288"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lnSpc>
                  <a:spcPct val="90000"/>
                </a:lnSpc>
                <a:spcBef>
                  <a:spcPct val="50000"/>
                </a:spcBef>
              </a:pPr>
              <a:r>
                <a:rPr lang="zh-CN" altLang="en-US" sz="1050">
                  <a:latin typeface="+mj-ea"/>
                  <a:ea typeface="+mj-ea"/>
                </a:rPr>
                <a:t>运营管控部</a:t>
              </a:r>
              <a:endParaRPr lang="en-US" altLang="zh-CN" sz="1050">
                <a:latin typeface="+mj-ea"/>
                <a:ea typeface="+mj-ea"/>
              </a:endParaRPr>
            </a:p>
          </p:txBody>
        </p:sp>
        <p:cxnSp>
          <p:nvCxnSpPr>
            <p:cNvPr id="38932" name="AutoShape 12"/>
            <p:cNvCxnSpPr>
              <a:cxnSpLocks noChangeShapeType="1"/>
              <a:stCxn id="38931" idx="0"/>
              <a:endCxn id="38916" idx="2"/>
            </p:cNvCxnSpPr>
            <p:nvPr/>
          </p:nvCxnSpPr>
          <p:spPr bwMode="auto">
            <a:xfrm rot="5400000" flipH="1" flipV="1">
              <a:off x="2374106" y="858044"/>
              <a:ext cx="701675" cy="3608388"/>
            </a:xfrm>
            <a:prstGeom prst="bentConnector3">
              <a:avLst>
                <a:gd name="adj1" fmla="val 50000"/>
              </a:avLst>
            </a:prstGeom>
            <a:noFill/>
            <a:ln w="9525">
              <a:solidFill>
                <a:schemeClr val="accent1"/>
              </a:solidFill>
              <a:miter lim="800000"/>
            </a:ln>
          </p:spPr>
        </p:cxnSp>
        <p:sp>
          <p:nvSpPr>
            <p:cNvPr id="38933" name="Rectangle 5"/>
            <p:cNvSpPr>
              <a:spLocks noChangeArrowheads="1"/>
            </p:cNvSpPr>
            <p:nvPr/>
          </p:nvSpPr>
          <p:spPr bwMode="auto">
            <a:xfrm>
              <a:off x="5837238" y="3013075"/>
              <a:ext cx="315912" cy="1325563"/>
            </a:xfrm>
            <a:prstGeom prst="rect">
              <a:avLst/>
            </a:prstGeom>
            <a:solidFill>
              <a:schemeClr val="bg1"/>
            </a:solidFill>
            <a:ln w="9525">
              <a:solidFill>
                <a:schemeClr val="accent1"/>
              </a:solidFill>
              <a:miter lim="800000"/>
            </a:ln>
          </p:spPr>
          <p:txBody>
            <a:bodyPr lIns="18288" rIns="18288"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lnSpc>
                  <a:spcPct val="90000"/>
                </a:lnSpc>
                <a:spcBef>
                  <a:spcPct val="50000"/>
                </a:spcBef>
              </a:pPr>
              <a:r>
                <a:rPr lang="zh-CN" altLang="en-US" sz="1050">
                  <a:latin typeface="+mj-ea"/>
                  <a:ea typeface="+mj-ea"/>
                </a:rPr>
                <a:t>生产技术中心</a:t>
              </a:r>
              <a:endParaRPr lang="en-US" altLang="zh-CN" sz="1050">
                <a:latin typeface="+mj-ea"/>
                <a:ea typeface="+mj-ea"/>
              </a:endParaRPr>
            </a:p>
          </p:txBody>
        </p:sp>
        <p:cxnSp>
          <p:nvCxnSpPr>
            <p:cNvPr id="38934" name="AutoShape 12"/>
            <p:cNvCxnSpPr>
              <a:cxnSpLocks noChangeShapeType="1"/>
              <a:stCxn id="38933" idx="0"/>
              <a:endCxn id="38916" idx="2"/>
            </p:cNvCxnSpPr>
            <p:nvPr/>
          </p:nvCxnSpPr>
          <p:spPr bwMode="auto">
            <a:xfrm rot="16200000" flipV="1">
              <a:off x="4911725" y="1928813"/>
              <a:ext cx="701675" cy="1466850"/>
            </a:xfrm>
            <a:prstGeom prst="bentConnector3">
              <a:avLst>
                <a:gd name="adj1" fmla="val 50000"/>
              </a:avLst>
            </a:prstGeom>
            <a:noFill/>
            <a:ln w="9525">
              <a:solidFill>
                <a:schemeClr val="accent1"/>
              </a:solidFill>
              <a:miter lim="800000"/>
            </a:ln>
          </p:spPr>
        </p:cxnSp>
        <p:sp>
          <p:nvSpPr>
            <p:cNvPr id="38935" name="Rectangle 5"/>
            <p:cNvSpPr>
              <a:spLocks noChangeArrowheads="1"/>
            </p:cNvSpPr>
            <p:nvPr/>
          </p:nvSpPr>
          <p:spPr bwMode="auto">
            <a:xfrm>
              <a:off x="6523038" y="3013075"/>
              <a:ext cx="315912" cy="1325563"/>
            </a:xfrm>
            <a:prstGeom prst="rect">
              <a:avLst/>
            </a:prstGeom>
            <a:solidFill>
              <a:schemeClr val="bg1"/>
            </a:solidFill>
            <a:ln w="9525">
              <a:solidFill>
                <a:schemeClr val="accent1"/>
              </a:solidFill>
              <a:miter lim="800000"/>
            </a:ln>
          </p:spPr>
          <p:txBody>
            <a:bodyPr lIns="18288" rIns="18288"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lnSpc>
                  <a:spcPct val="90000"/>
                </a:lnSpc>
                <a:spcBef>
                  <a:spcPct val="50000"/>
                </a:spcBef>
              </a:pPr>
              <a:r>
                <a:rPr lang="zh-CN" altLang="en-US" sz="1050">
                  <a:latin typeface="+mj-ea"/>
                  <a:ea typeface="+mj-ea"/>
                </a:rPr>
                <a:t>设备管理部</a:t>
              </a:r>
              <a:endParaRPr lang="en-US" altLang="zh-CN" sz="1050">
                <a:latin typeface="+mj-ea"/>
                <a:ea typeface="+mj-ea"/>
              </a:endParaRPr>
            </a:p>
          </p:txBody>
        </p:sp>
        <p:cxnSp>
          <p:nvCxnSpPr>
            <p:cNvPr id="38936" name="AutoShape 12"/>
            <p:cNvCxnSpPr>
              <a:cxnSpLocks noChangeShapeType="1"/>
              <a:stCxn id="38935" idx="0"/>
              <a:endCxn id="38916" idx="2"/>
            </p:cNvCxnSpPr>
            <p:nvPr/>
          </p:nvCxnSpPr>
          <p:spPr bwMode="auto">
            <a:xfrm rot="16200000" flipV="1">
              <a:off x="5254625" y="1585913"/>
              <a:ext cx="701675" cy="2152650"/>
            </a:xfrm>
            <a:prstGeom prst="bentConnector3">
              <a:avLst>
                <a:gd name="adj1" fmla="val 50000"/>
              </a:avLst>
            </a:prstGeom>
            <a:noFill/>
            <a:ln w="9525">
              <a:solidFill>
                <a:schemeClr val="accent1"/>
              </a:solidFill>
              <a:miter lim="800000"/>
            </a:ln>
          </p:spPr>
        </p:cxnSp>
        <p:sp>
          <p:nvSpPr>
            <p:cNvPr id="38937" name="Rectangle 5"/>
            <p:cNvSpPr>
              <a:spLocks noChangeArrowheads="1"/>
            </p:cNvSpPr>
            <p:nvPr/>
          </p:nvSpPr>
          <p:spPr bwMode="auto">
            <a:xfrm>
              <a:off x="7273925" y="3013075"/>
              <a:ext cx="315913" cy="1325563"/>
            </a:xfrm>
            <a:prstGeom prst="rect">
              <a:avLst/>
            </a:prstGeom>
            <a:solidFill>
              <a:schemeClr val="bg1"/>
            </a:solidFill>
            <a:ln w="9525">
              <a:solidFill>
                <a:schemeClr val="accent1"/>
              </a:solidFill>
              <a:miter lim="800000"/>
            </a:ln>
          </p:spPr>
          <p:txBody>
            <a:bodyPr lIns="18288" rIns="18288"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lnSpc>
                  <a:spcPct val="90000"/>
                </a:lnSpc>
                <a:spcBef>
                  <a:spcPct val="50000"/>
                </a:spcBef>
              </a:pPr>
              <a:r>
                <a:rPr lang="zh-CN" altLang="en-US" sz="1050">
                  <a:latin typeface="+mj-ea"/>
                  <a:ea typeface="+mj-ea"/>
                </a:rPr>
                <a:t>电气自动化部</a:t>
              </a:r>
              <a:endParaRPr lang="en-US" altLang="zh-CN" sz="1050">
                <a:latin typeface="+mj-ea"/>
                <a:ea typeface="+mj-ea"/>
              </a:endParaRPr>
            </a:p>
          </p:txBody>
        </p:sp>
        <p:cxnSp>
          <p:nvCxnSpPr>
            <p:cNvPr id="38938" name="AutoShape 12"/>
            <p:cNvCxnSpPr>
              <a:cxnSpLocks noChangeShapeType="1"/>
              <a:stCxn id="38937" idx="0"/>
              <a:endCxn id="38916" idx="2"/>
            </p:cNvCxnSpPr>
            <p:nvPr/>
          </p:nvCxnSpPr>
          <p:spPr bwMode="auto">
            <a:xfrm rot="16200000" flipV="1">
              <a:off x="5630069" y="1210469"/>
              <a:ext cx="701675" cy="2903537"/>
            </a:xfrm>
            <a:prstGeom prst="bentConnector3">
              <a:avLst>
                <a:gd name="adj1" fmla="val 50000"/>
              </a:avLst>
            </a:prstGeom>
            <a:noFill/>
            <a:ln w="9525">
              <a:solidFill>
                <a:schemeClr val="accent1"/>
              </a:solidFill>
              <a:miter lim="800000"/>
            </a:ln>
          </p:spPr>
        </p:cxnSp>
        <p:sp>
          <p:nvSpPr>
            <p:cNvPr id="38939" name="Rectangle 5"/>
            <p:cNvSpPr>
              <a:spLocks noChangeArrowheads="1"/>
            </p:cNvSpPr>
            <p:nvPr/>
          </p:nvSpPr>
          <p:spPr bwMode="auto">
            <a:xfrm>
              <a:off x="7959725" y="3013075"/>
              <a:ext cx="315913" cy="1325563"/>
            </a:xfrm>
            <a:prstGeom prst="rect">
              <a:avLst/>
            </a:prstGeom>
            <a:solidFill>
              <a:schemeClr val="bg1"/>
            </a:solidFill>
            <a:ln w="9525">
              <a:solidFill>
                <a:schemeClr val="accent1"/>
              </a:solidFill>
              <a:miter lim="800000"/>
            </a:ln>
          </p:spPr>
          <p:txBody>
            <a:bodyPr lIns="18288" rIns="18288"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lnSpc>
                  <a:spcPct val="90000"/>
                </a:lnSpc>
                <a:spcBef>
                  <a:spcPct val="50000"/>
                </a:spcBef>
              </a:pPr>
              <a:r>
                <a:rPr lang="zh-CN" altLang="en-US" sz="1050">
                  <a:latin typeface="+mj-ea"/>
                  <a:ea typeface="+mj-ea"/>
                </a:rPr>
                <a:t>品质管理部</a:t>
              </a:r>
              <a:endParaRPr lang="en-US" altLang="zh-CN" sz="1050">
                <a:latin typeface="+mj-ea"/>
                <a:ea typeface="+mj-ea"/>
              </a:endParaRPr>
            </a:p>
          </p:txBody>
        </p:sp>
        <p:cxnSp>
          <p:nvCxnSpPr>
            <p:cNvPr id="38940" name="AutoShape 12"/>
            <p:cNvCxnSpPr>
              <a:cxnSpLocks noChangeShapeType="1"/>
              <a:stCxn id="38939" idx="0"/>
              <a:endCxn id="38916" idx="2"/>
            </p:cNvCxnSpPr>
            <p:nvPr/>
          </p:nvCxnSpPr>
          <p:spPr bwMode="auto">
            <a:xfrm rot="16200000" flipV="1">
              <a:off x="5972969" y="867569"/>
              <a:ext cx="701675" cy="3589337"/>
            </a:xfrm>
            <a:prstGeom prst="bentConnector3">
              <a:avLst>
                <a:gd name="adj1" fmla="val 50000"/>
              </a:avLst>
            </a:prstGeom>
            <a:noFill/>
            <a:ln w="9525">
              <a:solidFill>
                <a:schemeClr val="accent1"/>
              </a:solidFill>
              <a:miter lim="800000"/>
            </a:ln>
          </p:spPr>
        </p:cxnSp>
        <p:sp>
          <p:nvSpPr>
            <p:cNvPr id="38941" name="Rectangle 5"/>
            <p:cNvSpPr>
              <a:spLocks noChangeArrowheads="1"/>
            </p:cNvSpPr>
            <p:nvPr/>
          </p:nvSpPr>
          <p:spPr bwMode="auto">
            <a:xfrm>
              <a:off x="3768725" y="3013075"/>
              <a:ext cx="315913" cy="1325563"/>
            </a:xfrm>
            <a:prstGeom prst="rect">
              <a:avLst/>
            </a:prstGeom>
            <a:solidFill>
              <a:schemeClr val="bg1"/>
            </a:solidFill>
            <a:ln w="9525">
              <a:solidFill>
                <a:schemeClr val="accent1"/>
              </a:solidFill>
              <a:miter lim="800000"/>
            </a:ln>
          </p:spPr>
          <p:txBody>
            <a:bodyPr lIns="18288" rIns="18288"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lnSpc>
                  <a:spcPct val="90000"/>
                </a:lnSpc>
                <a:spcBef>
                  <a:spcPct val="50000"/>
                </a:spcBef>
              </a:pPr>
              <a:r>
                <a:rPr lang="zh-CN" altLang="en-US" sz="1050">
                  <a:latin typeface="+mj-ea"/>
                  <a:ea typeface="+mj-ea"/>
                </a:rPr>
                <a:t>财务部</a:t>
              </a:r>
              <a:endParaRPr lang="en-US" altLang="zh-CN" sz="1050">
                <a:latin typeface="+mj-ea"/>
                <a:ea typeface="+mj-ea"/>
              </a:endParaRPr>
            </a:p>
          </p:txBody>
        </p:sp>
        <p:cxnSp>
          <p:nvCxnSpPr>
            <p:cNvPr id="38942" name="AutoShape 12"/>
            <p:cNvCxnSpPr>
              <a:cxnSpLocks noChangeShapeType="1"/>
              <a:stCxn id="38941" idx="0"/>
              <a:endCxn id="38916" idx="2"/>
            </p:cNvCxnSpPr>
            <p:nvPr/>
          </p:nvCxnSpPr>
          <p:spPr bwMode="auto">
            <a:xfrm rot="5400000" flipH="1" flipV="1">
              <a:off x="3877469" y="2361406"/>
              <a:ext cx="701675" cy="601663"/>
            </a:xfrm>
            <a:prstGeom prst="bentConnector3">
              <a:avLst>
                <a:gd name="adj1" fmla="val 50000"/>
              </a:avLst>
            </a:prstGeom>
            <a:noFill/>
            <a:ln w="9525">
              <a:solidFill>
                <a:schemeClr val="accent1"/>
              </a:solidFill>
              <a:miter lim="800000"/>
            </a:ln>
          </p:spPr>
        </p:cxnSp>
        <p:sp>
          <p:nvSpPr>
            <p:cNvPr id="38943" name="Rectangle 5"/>
            <p:cNvSpPr>
              <a:spLocks noChangeArrowheads="1"/>
            </p:cNvSpPr>
            <p:nvPr/>
          </p:nvSpPr>
          <p:spPr bwMode="auto">
            <a:xfrm>
              <a:off x="2408238" y="3013075"/>
              <a:ext cx="315912" cy="1325563"/>
            </a:xfrm>
            <a:prstGeom prst="rect">
              <a:avLst/>
            </a:prstGeom>
            <a:solidFill>
              <a:schemeClr val="bg1"/>
            </a:solidFill>
            <a:ln w="9525">
              <a:solidFill>
                <a:schemeClr val="accent1"/>
              </a:solidFill>
              <a:miter lim="800000"/>
            </a:ln>
          </p:spPr>
          <p:txBody>
            <a:bodyPr lIns="18288" rIns="18288"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lnSpc>
                  <a:spcPct val="90000"/>
                </a:lnSpc>
                <a:spcBef>
                  <a:spcPct val="50000"/>
                </a:spcBef>
              </a:pPr>
              <a:r>
                <a:rPr lang="zh-CN" altLang="en-US" sz="1050">
                  <a:latin typeface="+mj-ea"/>
                  <a:ea typeface="+mj-ea"/>
                </a:rPr>
                <a:t>内控部</a:t>
              </a:r>
              <a:endParaRPr lang="en-US" altLang="zh-CN" sz="1050">
                <a:latin typeface="+mj-ea"/>
                <a:ea typeface="+mj-ea"/>
              </a:endParaRPr>
            </a:p>
          </p:txBody>
        </p:sp>
        <p:sp>
          <p:nvSpPr>
            <p:cNvPr id="38944" name="Rectangle 5"/>
            <p:cNvSpPr>
              <a:spLocks noChangeArrowheads="1"/>
            </p:cNvSpPr>
            <p:nvPr/>
          </p:nvSpPr>
          <p:spPr bwMode="auto">
            <a:xfrm>
              <a:off x="3082925" y="3013075"/>
              <a:ext cx="315913" cy="1325563"/>
            </a:xfrm>
            <a:prstGeom prst="rect">
              <a:avLst/>
            </a:prstGeom>
            <a:solidFill>
              <a:schemeClr val="bg1"/>
            </a:solidFill>
            <a:ln w="9525">
              <a:solidFill>
                <a:schemeClr val="accent1"/>
              </a:solidFill>
              <a:miter lim="800000"/>
            </a:ln>
          </p:spPr>
          <p:txBody>
            <a:bodyPr lIns="18288" rIns="18288"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lnSpc>
                  <a:spcPct val="90000"/>
                </a:lnSpc>
                <a:spcBef>
                  <a:spcPct val="50000"/>
                </a:spcBef>
              </a:pPr>
              <a:r>
                <a:rPr lang="zh-CN" altLang="en-US" sz="1050">
                  <a:latin typeface="+mj-ea"/>
                  <a:ea typeface="+mj-ea"/>
                </a:rPr>
                <a:t>法务部</a:t>
              </a:r>
              <a:endParaRPr lang="en-US" altLang="zh-CN" sz="1050">
                <a:latin typeface="+mj-ea"/>
                <a:ea typeface="+mj-ea"/>
              </a:endParaRPr>
            </a:p>
          </p:txBody>
        </p:sp>
        <p:cxnSp>
          <p:nvCxnSpPr>
            <p:cNvPr id="38945" name="AutoShape 12"/>
            <p:cNvCxnSpPr>
              <a:cxnSpLocks noChangeShapeType="1"/>
              <a:stCxn id="38943" idx="0"/>
              <a:endCxn id="38916" idx="2"/>
            </p:cNvCxnSpPr>
            <p:nvPr/>
          </p:nvCxnSpPr>
          <p:spPr bwMode="auto">
            <a:xfrm rot="5400000" flipH="1" flipV="1">
              <a:off x="3197225" y="1681163"/>
              <a:ext cx="701675" cy="1962150"/>
            </a:xfrm>
            <a:prstGeom prst="bentConnector3">
              <a:avLst>
                <a:gd name="adj1" fmla="val 50000"/>
              </a:avLst>
            </a:prstGeom>
            <a:noFill/>
            <a:ln w="9525">
              <a:solidFill>
                <a:schemeClr val="accent1"/>
              </a:solidFill>
              <a:miter lim="800000"/>
            </a:ln>
          </p:spPr>
        </p:cxnSp>
        <p:cxnSp>
          <p:nvCxnSpPr>
            <p:cNvPr id="38946" name="AutoShape 12"/>
            <p:cNvCxnSpPr>
              <a:cxnSpLocks noChangeShapeType="1"/>
              <a:stCxn id="38944" idx="0"/>
              <a:endCxn id="38916" idx="2"/>
            </p:cNvCxnSpPr>
            <p:nvPr/>
          </p:nvCxnSpPr>
          <p:spPr bwMode="auto">
            <a:xfrm rot="5400000" flipH="1" flipV="1">
              <a:off x="3534569" y="2018506"/>
              <a:ext cx="701675" cy="1287463"/>
            </a:xfrm>
            <a:prstGeom prst="bentConnector3">
              <a:avLst>
                <a:gd name="adj1" fmla="val 50000"/>
              </a:avLst>
            </a:prstGeom>
            <a:noFill/>
            <a:ln w="9525">
              <a:solidFill>
                <a:schemeClr val="accent1"/>
              </a:solidFill>
              <a:miter lim="800000"/>
            </a:ln>
          </p:spPr>
        </p:cxnSp>
        <p:sp>
          <p:nvSpPr>
            <p:cNvPr id="38947" name="TextBox 34"/>
            <p:cNvSpPr txBox="1">
              <a:spLocks noChangeArrowheads="1"/>
            </p:cNvSpPr>
            <p:nvPr/>
          </p:nvSpPr>
          <p:spPr bwMode="auto">
            <a:xfrm>
              <a:off x="1722438" y="2784475"/>
              <a:ext cx="3886200" cy="2677119"/>
            </a:xfrm>
            <a:prstGeom prst="rect">
              <a:avLst/>
            </a:prstGeom>
            <a:noFill/>
            <a:ln w="28575">
              <a:solidFill>
                <a:srgbClr val="FFC000"/>
              </a:solidFill>
              <a:miter lim="800000"/>
            </a:ln>
          </p:spPr>
          <p:txBody>
            <a:bodyP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endParaRPr lang="en-US" altLang="zh-CN" sz="1050">
                <a:latin typeface="+mj-ea"/>
                <a:ea typeface="+mj-ea"/>
              </a:endParaRPr>
            </a:p>
            <a:p>
              <a:endParaRPr lang="en-US" altLang="zh-CN" sz="1050">
                <a:latin typeface="+mj-ea"/>
                <a:ea typeface="+mj-ea"/>
              </a:endParaRPr>
            </a:p>
            <a:p>
              <a:endParaRPr lang="en-US" altLang="zh-CN" sz="1050">
                <a:latin typeface="+mj-ea"/>
                <a:ea typeface="+mj-ea"/>
              </a:endParaRPr>
            </a:p>
            <a:p>
              <a:endParaRPr lang="en-US" altLang="zh-CN" sz="1050">
                <a:latin typeface="+mj-ea"/>
                <a:ea typeface="+mj-ea"/>
              </a:endParaRPr>
            </a:p>
            <a:p>
              <a:endParaRPr lang="en-US" altLang="zh-CN" sz="1050">
                <a:latin typeface="+mj-ea"/>
                <a:ea typeface="+mj-ea"/>
              </a:endParaRPr>
            </a:p>
            <a:p>
              <a:endParaRPr lang="en-US" altLang="zh-CN" sz="1050">
                <a:latin typeface="+mj-ea"/>
                <a:ea typeface="+mj-ea"/>
              </a:endParaRPr>
            </a:p>
            <a:p>
              <a:endParaRPr lang="en-US" altLang="zh-CN" sz="1050">
                <a:latin typeface="+mj-ea"/>
                <a:ea typeface="+mj-ea"/>
              </a:endParaRPr>
            </a:p>
            <a:p>
              <a:endParaRPr lang="en-US" altLang="zh-CN" sz="1050">
                <a:latin typeface="+mj-ea"/>
                <a:ea typeface="+mj-ea"/>
              </a:endParaRPr>
            </a:p>
            <a:p>
              <a:endParaRPr lang="zh-CN" altLang="en-US" sz="1050">
                <a:latin typeface="+mj-ea"/>
                <a:ea typeface="+mj-ea"/>
              </a:endParaRPr>
            </a:p>
          </p:txBody>
        </p:sp>
        <p:sp>
          <p:nvSpPr>
            <p:cNvPr id="38948" name="TextBox 37"/>
            <p:cNvSpPr txBox="1">
              <a:spLocks noChangeArrowheads="1"/>
            </p:cNvSpPr>
            <p:nvPr/>
          </p:nvSpPr>
          <p:spPr bwMode="auto">
            <a:xfrm>
              <a:off x="122238" y="2782887"/>
              <a:ext cx="1554162" cy="2677119"/>
            </a:xfrm>
            <a:prstGeom prst="rect">
              <a:avLst/>
            </a:prstGeom>
            <a:noFill/>
            <a:ln w="28575">
              <a:solidFill>
                <a:srgbClr val="FF0000"/>
              </a:solidFill>
              <a:miter lim="800000"/>
            </a:ln>
          </p:spPr>
          <p:txBody>
            <a:bodyP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endParaRPr lang="en-US" altLang="zh-CN" sz="1050">
                <a:latin typeface="+mj-ea"/>
                <a:ea typeface="+mj-ea"/>
              </a:endParaRPr>
            </a:p>
            <a:p>
              <a:endParaRPr lang="en-US" altLang="zh-CN" sz="1050">
                <a:latin typeface="+mj-ea"/>
                <a:ea typeface="+mj-ea"/>
              </a:endParaRPr>
            </a:p>
            <a:p>
              <a:endParaRPr lang="en-US" altLang="zh-CN" sz="1050">
                <a:latin typeface="+mj-ea"/>
                <a:ea typeface="+mj-ea"/>
              </a:endParaRPr>
            </a:p>
            <a:p>
              <a:endParaRPr lang="en-US" altLang="zh-CN" sz="1050">
                <a:latin typeface="+mj-ea"/>
                <a:ea typeface="+mj-ea"/>
              </a:endParaRPr>
            </a:p>
            <a:p>
              <a:endParaRPr lang="en-US" altLang="zh-CN" sz="1050">
                <a:latin typeface="+mj-ea"/>
                <a:ea typeface="+mj-ea"/>
              </a:endParaRPr>
            </a:p>
            <a:p>
              <a:endParaRPr lang="en-US" altLang="zh-CN" sz="1050">
                <a:latin typeface="+mj-ea"/>
                <a:ea typeface="+mj-ea"/>
              </a:endParaRPr>
            </a:p>
            <a:p>
              <a:endParaRPr lang="en-US" altLang="zh-CN" sz="1050">
                <a:latin typeface="+mj-ea"/>
                <a:ea typeface="+mj-ea"/>
              </a:endParaRPr>
            </a:p>
            <a:p>
              <a:endParaRPr lang="en-US" altLang="zh-CN" sz="1050">
                <a:latin typeface="+mj-ea"/>
                <a:ea typeface="+mj-ea"/>
              </a:endParaRPr>
            </a:p>
            <a:p>
              <a:endParaRPr lang="en-US" altLang="zh-CN" sz="1050">
                <a:latin typeface="+mj-ea"/>
                <a:ea typeface="+mj-ea"/>
              </a:endParaRPr>
            </a:p>
          </p:txBody>
        </p:sp>
        <p:sp>
          <p:nvSpPr>
            <p:cNvPr id="38949" name="TextBox 38"/>
            <p:cNvSpPr txBox="1">
              <a:spLocks noChangeArrowheads="1"/>
            </p:cNvSpPr>
            <p:nvPr/>
          </p:nvSpPr>
          <p:spPr bwMode="auto">
            <a:xfrm>
              <a:off x="122238" y="4589463"/>
              <a:ext cx="1143000" cy="719226"/>
            </a:xfrm>
            <a:prstGeom prst="rect">
              <a:avLst/>
            </a:prstGeom>
            <a:noFill/>
            <a:ln w="9525">
              <a:noFill/>
              <a:miter lim="800000"/>
            </a:ln>
          </p:spPr>
          <p:txBody>
            <a:bodyP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r>
                <a:rPr lang="zh-CN" altLang="en-US" sz="1050" b="1">
                  <a:latin typeface="+mj-ea"/>
                  <a:ea typeface="+mj-ea"/>
                </a:rPr>
                <a:t>业务管理</a:t>
              </a:r>
              <a:endParaRPr lang="en-US" altLang="zh-CN" sz="1050" b="1">
                <a:latin typeface="+mj-ea"/>
                <a:ea typeface="+mj-ea"/>
              </a:endParaRPr>
            </a:p>
            <a:p>
              <a:pPr algn="ctr"/>
              <a:r>
                <a:rPr lang="zh-CN" altLang="en-US" sz="1050" b="1">
                  <a:latin typeface="+mj-ea"/>
                  <a:ea typeface="+mj-ea"/>
                </a:rPr>
                <a:t>为主</a:t>
              </a:r>
            </a:p>
          </p:txBody>
        </p:sp>
        <p:sp>
          <p:nvSpPr>
            <p:cNvPr id="38950" name="TextBox 39"/>
            <p:cNvSpPr txBox="1">
              <a:spLocks noChangeArrowheads="1"/>
            </p:cNvSpPr>
            <p:nvPr/>
          </p:nvSpPr>
          <p:spPr bwMode="auto">
            <a:xfrm>
              <a:off x="3322638" y="4589463"/>
              <a:ext cx="1219200" cy="719226"/>
            </a:xfrm>
            <a:prstGeom prst="rect">
              <a:avLst/>
            </a:prstGeom>
            <a:noFill/>
            <a:ln w="9525">
              <a:noFill/>
              <a:miter lim="800000"/>
            </a:ln>
          </p:spPr>
          <p:txBody>
            <a:bodyP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r>
                <a:rPr lang="zh-CN" altLang="en-US" sz="1050" b="1">
                  <a:latin typeface="+mj-ea"/>
                  <a:ea typeface="+mj-ea"/>
                </a:rPr>
                <a:t>职能管理</a:t>
              </a:r>
              <a:endParaRPr lang="en-US" altLang="zh-CN" sz="1050" b="1">
                <a:latin typeface="+mj-ea"/>
                <a:ea typeface="+mj-ea"/>
              </a:endParaRPr>
            </a:p>
            <a:p>
              <a:pPr algn="ctr"/>
              <a:r>
                <a:rPr lang="zh-CN" altLang="en-US" sz="1050" b="1">
                  <a:latin typeface="+mj-ea"/>
                  <a:ea typeface="+mj-ea"/>
                </a:rPr>
                <a:t>为主</a:t>
              </a:r>
            </a:p>
          </p:txBody>
        </p:sp>
        <p:sp>
          <p:nvSpPr>
            <p:cNvPr id="38951" name="TextBox 40"/>
            <p:cNvSpPr txBox="1">
              <a:spLocks noChangeArrowheads="1"/>
            </p:cNvSpPr>
            <p:nvPr/>
          </p:nvSpPr>
          <p:spPr bwMode="auto">
            <a:xfrm>
              <a:off x="7208838" y="4589463"/>
              <a:ext cx="1066800" cy="719226"/>
            </a:xfrm>
            <a:prstGeom prst="rect">
              <a:avLst/>
            </a:prstGeom>
            <a:noFill/>
            <a:ln w="9525">
              <a:noFill/>
              <a:miter lim="800000"/>
            </a:ln>
          </p:spPr>
          <p:txBody>
            <a:bodyP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r>
                <a:rPr lang="zh-CN" altLang="en-US" sz="1050" b="1">
                  <a:latin typeface="+mj-ea"/>
                  <a:ea typeface="+mj-ea"/>
                </a:rPr>
                <a:t>生产管理</a:t>
              </a:r>
              <a:endParaRPr lang="en-US" altLang="zh-CN" sz="1050" b="1">
                <a:latin typeface="+mj-ea"/>
                <a:ea typeface="+mj-ea"/>
              </a:endParaRPr>
            </a:p>
            <a:p>
              <a:pPr algn="ctr"/>
              <a:r>
                <a:rPr lang="zh-CN" altLang="en-US" sz="1050" b="1">
                  <a:latin typeface="+mj-ea"/>
                  <a:ea typeface="+mj-ea"/>
                </a:rPr>
                <a:t>为主</a:t>
              </a:r>
            </a:p>
          </p:txBody>
        </p:sp>
        <p:sp>
          <p:nvSpPr>
            <p:cNvPr id="38952" name="椭圆 42"/>
            <p:cNvSpPr>
              <a:spLocks noChangeArrowheads="1"/>
            </p:cNvSpPr>
            <p:nvPr/>
          </p:nvSpPr>
          <p:spPr bwMode="auto">
            <a:xfrm>
              <a:off x="7385050" y="2391308"/>
              <a:ext cx="319088" cy="618059"/>
            </a:xfrm>
            <a:prstGeom prst="ellipse">
              <a:avLst/>
            </a:prstGeom>
            <a:solidFill>
              <a:srgbClr val="C00000"/>
            </a:solidFill>
            <a:ln w="9525">
              <a:noFill/>
              <a:round/>
            </a:ln>
          </p:spPr>
          <p:txBody>
            <a:bodyPr anchor="ct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117475" indent="-117475">
                <a:buClr>
                  <a:schemeClr val="tx1"/>
                </a:buClr>
              </a:pPr>
              <a:r>
                <a:rPr lang="en-US" altLang="zh-CN" sz="1050">
                  <a:solidFill>
                    <a:schemeClr val="bg1"/>
                  </a:solidFill>
                  <a:latin typeface="+mj-ea"/>
                  <a:ea typeface="+mj-ea"/>
                </a:rPr>
                <a:t>5</a:t>
              </a:r>
              <a:endParaRPr lang="zh-CN" altLang="en-US" sz="1050">
                <a:solidFill>
                  <a:schemeClr val="bg1"/>
                </a:solidFill>
                <a:latin typeface="+mj-ea"/>
                <a:ea typeface="+mj-ea"/>
              </a:endParaRPr>
            </a:p>
          </p:txBody>
        </p:sp>
        <p:sp>
          <p:nvSpPr>
            <p:cNvPr id="38953" name="椭圆 43"/>
            <p:cNvSpPr>
              <a:spLocks noChangeArrowheads="1"/>
            </p:cNvSpPr>
            <p:nvPr/>
          </p:nvSpPr>
          <p:spPr bwMode="auto">
            <a:xfrm>
              <a:off x="747713" y="2391308"/>
              <a:ext cx="319087" cy="618059"/>
            </a:xfrm>
            <a:prstGeom prst="ellipse">
              <a:avLst/>
            </a:prstGeom>
            <a:solidFill>
              <a:srgbClr val="FF0000"/>
            </a:solidFill>
            <a:ln w="9525">
              <a:noFill/>
              <a:round/>
            </a:ln>
          </p:spPr>
          <p:txBody>
            <a:bodyPr anchor="ct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117475" indent="-117475">
                <a:buClr>
                  <a:schemeClr val="tx1"/>
                </a:buClr>
              </a:pPr>
              <a:r>
                <a:rPr lang="en-US" altLang="zh-CN" sz="1050">
                  <a:solidFill>
                    <a:schemeClr val="bg1"/>
                  </a:solidFill>
                  <a:latin typeface="+mj-ea"/>
                  <a:ea typeface="+mj-ea"/>
                </a:rPr>
                <a:t>3</a:t>
              </a:r>
              <a:endParaRPr lang="zh-CN" altLang="en-US" sz="1050">
                <a:solidFill>
                  <a:schemeClr val="bg1"/>
                </a:solidFill>
                <a:latin typeface="+mj-ea"/>
                <a:ea typeface="+mj-ea"/>
              </a:endParaRPr>
            </a:p>
          </p:txBody>
        </p:sp>
        <p:cxnSp>
          <p:nvCxnSpPr>
            <p:cNvPr id="38955" name="AutoShape 12"/>
            <p:cNvCxnSpPr>
              <a:cxnSpLocks noChangeShapeType="1"/>
              <a:stCxn id="38956" idx="0"/>
              <a:endCxn id="38916" idx="2"/>
            </p:cNvCxnSpPr>
            <p:nvPr/>
          </p:nvCxnSpPr>
          <p:spPr bwMode="auto">
            <a:xfrm rot="5400000" flipH="1" flipV="1">
              <a:off x="2635250" y="1119188"/>
              <a:ext cx="701675" cy="3086100"/>
            </a:xfrm>
            <a:prstGeom prst="bentConnector3">
              <a:avLst>
                <a:gd name="adj1" fmla="val 50000"/>
              </a:avLst>
            </a:prstGeom>
            <a:noFill/>
            <a:ln w="9525">
              <a:solidFill>
                <a:schemeClr val="accent1"/>
              </a:solidFill>
              <a:miter lim="800000"/>
            </a:ln>
          </p:spPr>
        </p:cxnSp>
        <p:sp>
          <p:nvSpPr>
            <p:cNvPr id="38956" name="Rectangle 5"/>
            <p:cNvSpPr>
              <a:spLocks noChangeArrowheads="1"/>
            </p:cNvSpPr>
            <p:nvPr/>
          </p:nvSpPr>
          <p:spPr bwMode="auto">
            <a:xfrm>
              <a:off x="1284288" y="3013075"/>
              <a:ext cx="315912" cy="1325563"/>
            </a:xfrm>
            <a:prstGeom prst="rect">
              <a:avLst/>
            </a:prstGeom>
            <a:solidFill>
              <a:schemeClr val="bg1"/>
            </a:solidFill>
            <a:ln w="9525">
              <a:solidFill>
                <a:schemeClr val="accent1"/>
              </a:solidFill>
              <a:miter lim="800000"/>
            </a:ln>
          </p:spPr>
          <p:txBody>
            <a:bodyPr lIns="18288" rIns="18288"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lnSpc>
                  <a:spcPct val="90000"/>
                </a:lnSpc>
                <a:spcBef>
                  <a:spcPct val="50000"/>
                </a:spcBef>
              </a:pPr>
              <a:r>
                <a:rPr lang="zh-CN" altLang="en-US" sz="1050">
                  <a:latin typeface="+mj-ea"/>
                  <a:ea typeface="+mj-ea"/>
                </a:rPr>
                <a:t>招标办</a:t>
              </a:r>
              <a:endParaRPr lang="en-US" altLang="zh-CN" sz="1050">
                <a:latin typeface="+mj-ea"/>
                <a:ea typeface="+mj-ea"/>
              </a:endParaRPr>
            </a:p>
          </p:txBody>
        </p:sp>
        <p:sp>
          <p:nvSpPr>
            <p:cNvPr id="38957" name="椭圆 41"/>
            <p:cNvSpPr>
              <a:spLocks noChangeArrowheads="1"/>
            </p:cNvSpPr>
            <p:nvPr/>
          </p:nvSpPr>
          <p:spPr bwMode="auto">
            <a:xfrm>
              <a:off x="3422650" y="2396072"/>
              <a:ext cx="357188" cy="618059"/>
            </a:xfrm>
            <a:prstGeom prst="ellipse">
              <a:avLst/>
            </a:prstGeom>
            <a:solidFill>
              <a:srgbClr val="FFC000"/>
            </a:solidFill>
            <a:ln w="9525">
              <a:noFill/>
              <a:round/>
            </a:ln>
          </p:spPr>
          <p:txBody>
            <a:bodyPr anchor="ct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117475" indent="-117475">
                <a:buClr>
                  <a:schemeClr val="tx1"/>
                </a:buClr>
              </a:pPr>
              <a:r>
                <a:rPr lang="en-US" altLang="zh-CN" sz="1050">
                  <a:solidFill>
                    <a:srgbClr val="000000"/>
                  </a:solidFill>
                  <a:latin typeface="+mj-ea"/>
                  <a:ea typeface="+mj-ea"/>
                </a:rPr>
                <a:t>6</a:t>
              </a:r>
              <a:endParaRPr lang="zh-CN" altLang="en-US" sz="1050">
                <a:solidFill>
                  <a:srgbClr val="000000"/>
                </a:solidFill>
                <a:latin typeface="+mj-ea"/>
                <a:ea typeface="+mj-ea"/>
              </a:endParaRPr>
            </a:p>
          </p:txBody>
        </p:sp>
      </p:grpSp>
      <p:grpSp>
        <p:nvGrpSpPr>
          <p:cNvPr id="2" name="Group 91"/>
          <p:cNvGrpSpPr/>
          <p:nvPr/>
        </p:nvGrpSpPr>
        <p:grpSpPr>
          <a:xfrm>
            <a:off x="7543800" y="428625"/>
            <a:ext cx="1457325" cy="850900"/>
            <a:chOff x="3834" y="1538"/>
            <a:chExt cx="918" cy="536"/>
          </a:xfrm>
        </p:grpSpPr>
        <p:sp>
          <p:nvSpPr>
            <p:cNvPr id="38959" name="AutoShape 4"/>
            <p:cNvSpPr>
              <a:spLocks noChangeArrowheads="1"/>
            </p:cNvSpPr>
            <p:nvPr/>
          </p:nvSpPr>
          <p:spPr bwMode="auto">
            <a:xfrm flipV="1">
              <a:off x="4046" y="1735"/>
              <a:ext cx="484" cy="91"/>
            </a:xfrm>
            <a:custGeom>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3526 w 21600"/>
                <a:gd name="T13" fmla="*/ 3560 h 21600"/>
                <a:gd name="T14" fmla="*/ 18074 w 21600"/>
                <a:gd name="T15" fmla="*/ 18040 h 21600"/>
              </a:gdLst>
              <a:cxnLst>
                <a:cxn ang="T8">
                  <a:pos x="T0" y="T1"/>
                </a:cxn>
                <a:cxn ang="T9">
                  <a:pos x="T2" y="T3"/>
                </a:cxn>
                <a:cxn ang="T10">
                  <a:pos x="T4" y="T5"/>
                </a:cxn>
                <a:cxn ang="T11">
                  <a:pos x="T6" y="T7"/>
                </a:cxn>
              </a:cxnLst>
              <a:rect l="T12" t="T13" r="T14" b="T15"/>
              <a:pathLst>
                <a:path w="21600" h="21600">
                  <a:moveTo>
                    <a:pt x="0" y="0"/>
                  </a:moveTo>
                  <a:lnTo>
                    <a:pt x="3474" y="21600"/>
                  </a:lnTo>
                  <a:lnTo>
                    <a:pt x="18126" y="21600"/>
                  </a:lnTo>
                  <a:lnTo>
                    <a:pt x="21600" y="0"/>
                  </a:lnTo>
                  <a:lnTo>
                    <a:pt x="0" y="0"/>
                  </a:lnTo>
                  <a:close/>
                </a:path>
              </a:pathLst>
            </a:custGeom>
            <a:noFill/>
            <a:ln w="12700">
              <a:solidFill>
                <a:schemeClr val="tx2"/>
              </a:solidFill>
              <a:miter lim="800000"/>
            </a:ln>
          </p:spPr>
          <p:txBody>
            <a:bodyPr rot="10800000" wrap="none" lIns="92075" tIns="46038" rIns="92075" bIns="46038"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r>
                <a:rPr lang="zh-CN" altLang="en-US" sz="1000" b="0">
                  <a:latin typeface="+mj-ea"/>
                  <a:ea typeface="+mj-ea"/>
                </a:rPr>
                <a:t>总部定位</a:t>
              </a:r>
            </a:p>
          </p:txBody>
        </p:sp>
        <p:sp>
          <p:nvSpPr>
            <p:cNvPr id="38960" name="AutoShape 5"/>
            <p:cNvSpPr>
              <a:spLocks noChangeArrowheads="1"/>
            </p:cNvSpPr>
            <p:nvPr/>
          </p:nvSpPr>
          <p:spPr bwMode="auto">
            <a:xfrm>
              <a:off x="4153" y="1538"/>
              <a:ext cx="261" cy="160"/>
            </a:xfrm>
            <a:prstGeom prst="triangle">
              <a:avLst>
                <a:gd name="adj" fmla="val 49769"/>
              </a:avLst>
            </a:prstGeom>
            <a:solidFill>
              <a:schemeClr val="bg1"/>
            </a:solidFill>
            <a:ln w="12700">
              <a:solidFill>
                <a:schemeClr val="tx2"/>
              </a:solidFill>
              <a:miter lim="800000"/>
            </a:ln>
          </p:spPr>
          <p:txBody>
            <a:bodyPr wrap="none" lIns="45720" tIns="0" rIns="4572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r>
                <a:rPr lang="zh-CN" altLang="en-US" sz="1000" b="0">
                  <a:latin typeface="+mj-ea"/>
                  <a:ea typeface="+mj-ea"/>
                </a:rPr>
                <a:t>模式</a:t>
              </a:r>
            </a:p>
          </p:txBody>
        </p:sp>
        <p:sp>
          <p:nvSpPr>
            <p:cNvPr id="38961" name="AutoShape 6"/>
            <p:cNvSpPr>
              <a:spLocks noChangeArrowheads="1"/>
            </p:cNvSpPr>
            <p:nvPr/>
          </p:nvSpPr>
          <p:spPr bwMode="auto">
            <a:xfrm flipV="1">
              <a:off x="3942" y="1862"/>
              <a:ext cx="704" cy="84"/>
            </a:xfrm>
            <a:custGeom>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853 w 21600"/>
                <a:gd name="T13" fmla="*/ 2829 h 21600"/>
                <a:gd name="T14" fmla="*/ 18747 w 21600"/>
                <a:gd name="T15" fmla="*/ 18771 h 21600"/>
              </a:gdLst>
              <a:cxnLst>
                <a:cxn ang="T8">
                  <a:pos x="T0" y="T1"/>
                </a:cxn>
                <a:cxn ang="T9">
                  <a:pos x="T2" y="T3"/>
                </a:cxn>
                <a:cxn ang="T10">
                  <a:pos x="T4" y="T5"/>
                </a:cxn>
                <a:cxn ang="T11">
                  <a:pos x="T6" y="T7"/>
                </a:cxn>
              </a:cxnLst>
              <a:rect l="T12" t="T13" r="T14" b="T15"/>
              <a:pathLst>
                <a:path w="21600" h="21600">
                  <a:moveTo>
                    <a:pt x="0" y="0"/>
                  </a:moveTo>
                  <a:lnTo>
                    <a:pt x="2135" y="21600"/>
                  </a:lnTo>
                  <a:lnTo>
                    <a:pt x="19465" y="21600"/>
                  </a:lnTo>
                  <a:lnTo>
                    <a:pt x="21600" y="0"/>
                  </a:lnTo>
                  <a:lnTo>
                    <a:pt x="0" y="0"/>
                  </a:lnTo>
                  <a:close/>
                </a:path>
              </a:pathLst>
            </a:custGeom>
            <a:noFill/>
            <a:ln w="12700">
              <a:solidFill>
                <a:schemeClr val="tx1"/>
              </a:solidFill>
              <a:miter lim="800000"/>
            </a:ln>
          </p:spPr>
          <p:txBody>
            <a:bodyPr rot="10800000" wrap="none" lIns="92075" tIns="46038" rIns="92075" bIns="46038"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r>
                <a:rPr lang="zh-CN" altLang="en-US" sz="1000" b="0">
                  <a:latin typeface="+mj-ea"/>
                  <a:ea typeface="+mj-ea"/>
                </a:rPr>
                <a:t>管控路径建设</a:t>
              </a:r>
            </a:p>
          </p:txBody>
        </p:sp>
        <p:sp>
          <p:nvSpPr>
            <p:cNvPr id="38962" name="AutoShape 10"/>
            <p:cNvSpPr>
              <a:spLocks noChangeArrowheads="1"/>
            </p:cNvSpPr>
            <p:nvPr/>
          </p:nvSpPr>
          <p:spPr bwMode="auto">
            <a:xfrm flipV="1">
              <a:off x="3834" y="1983"/>
              <a:ext cx="918" cy="91"/>
            </a:xfrm>
            <a:custGeom>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706 w 21600"/>
                <a:gd name="T13" fmla="*/ 2611 h 21600"/>
                <a:gd name="T14" fmla="*/ 18894 w 21600"/>
                <a:gd name="T15" fmla="*/ 18989 h 21600"/>
              </a:gdLst>
              <a:cxnLst>
                <a:cxn ang="T8">
                  <a:pos x="T0" y="T1"/>
                </a:cxn>
                <a:cxn ang="T9">
                  <a:pos x="T2" y="T3"/>
                </a:cxn>
                <a:cxn ang="T10">
                  <a:pos x="T4" y="T5"/>
                </a:cxn>
                <a:cxn ang="T11">
                  <a:pos x="T6" y="T7"/>
                </a:cxn>
              </a:cxnLst>
              <a:rect l="T12" t="T13" r="T14" b="T15"/>
              <a:pathLst>
                <a:path w="21600" h="21600">
                  <a:moveTo>
                    <a:pt x="0" y="0"/>
                  </a:moveTo>
                  <a:lnTo>
                    <a:pt x="1811" y="21600"/>
                  </a:lnTo>
                  <a:lnTo>
                    <a:pt x="19789" y="21600"/>
                  </a:lnTo>
                  <a:lnTo>
                    <a:pt x="21600" y="0"/>
                  </a:lnTo>
                  <a:lnTo>
                    <a:pt x="0" y="0"/>
                  </a:lnTo>
                  <a:close/>
                </a:path>
              </a:pathLst>
            </a:custGeom>
            <a:solidFill>
              <a:schemeClr val="accent1"/>
            </a:solidFill>
            <a:ln w="12700">
              <a:solidFill>
                <a:schemeClr val="tx2"/>
              </a:solidFill>
              <a:miter lim="800000"/>
            </a:ln>
          </p:spPr>
          <p:txBody>
            <a:bodyPr rot="10800000" wrap="none" lIns="92075" tIns="46038" rIns="92075" bIns="46038"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r>
                <a:rPr lang="zh-CN" altLang="en-US" sz="1000" b="0">
                  <a:solidFill>
                    <a:schemeClr val="bg1"/>
                  </a:solidFill>
                  <a:latin typeface="+mj-ea"/>
                  <a:ea typeface="+mj-ea"/>
                </a:rPr>
                <a:t>组织结构设计</a:t>
              </a:r>
            </a:p>
          </p:txBody>
        </p:sp>
      </p:grpSp>
      <p:sp>
        <p:nvSpPr>
          <p:cNvPr id="53" name="TextBox 52"/>
          <p:cNvSpPr txBox="1"/>
          <p:nvPr/>
        </p:nvSpPr>
        <p:spPr>
          <a:xfrm>
            <a:off x="7010400" y="6096000"/>
            <a:ext cx="21336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b="0" i="1" smtClean="0">
                <a:solidFill>
                  <a:schemeClr val="tx1"/>
                </a:solidFill>
                <a:latin typeface="+mj-ea"/>
                <a:ea typeface="+mj-ea"/>
              </a:rPr>
              <a:t>节选自</a:t>
            </a:r>
            <a:r>
              <a:rPr lang="en-US" altLang="zh-CN" sz="1200" b="0" i="1" smtClean="0">
                <a:solidFill>
                  <a:schemeClr val="tx1"/>
                </a:solidFill>
                <a:latin typeface="+mj-ea"/>
                <a:ea typeface="+mj-ea"/>
              </a:rPr>
              <a:t>IBM</a:t>
            </a:r>
            <a:r>
              <a:rPr lang="zh-CN" altLang="en-US" sz="1200" b="0" i="1" smtClean="0">
                <a:solidFill>
                  <a:schemeClr val="tx1"/>
                </a:solidFill>
                <a:latin typeface="+mj-ea"/>
                <a:ea typeface="+mj-ea"/>
              </a:rPr>
              <a:t>管控设计报告</a:t>
            </a:r>
          </a:p>
        </p:txBody>
      </p:sp>
      <p:sp>
        <p:nvSpPr>
          <p:cNvPr id="55" name="Rectangle 54"/>
          <p:cNvSpPr/>
          <p:nvPr/>
        </p:nvSpPr>
        <p:spPr>
          <a:xfrm>
            <a:off x="0" y="914400"/>
            <a:ext cx="1676400" cy="830997"/>
          </a:xfrm>
          <a:prstGeom prst="rect">
            <a:avLst/>
          </a:prstGeom>
        </p:spPr>
        <p:txBody>
          <a:bodyPr wrap="square">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r>
              <a:rPr lang="zh-CN" altLang="en-US" b="0" smtClean="0">
                <a:latin typeface="+mj-ea"/>
                <a:ea typeface="+mj-ea"/>
              </a:rPr>
              <a:t>水泥股份职能部门的组织结构优化方案（</a:t>
            </a:r>
            <a:r>
              <a:rPr lang="en-US" altLang="zh-CN" b="0" smtClean="0">
                <a:latin typeface="+mj-ea"/>
                <a:ea typeface="+mj-ea"/>
              </a:rPr>
              <a:t>6+5+3</a:t>
            </a:r>
            <a:r>
              <a:rPr lang="zh-CN" altLang="en-US" b="0" smtClean="0">
                <a:latin typeface="+mj-ea"/>
                <a:ea typeface="+mj-ea"/>
              </a:rPr>
              <a:t>）</a:t>
            </a:r>
            <a:endParaRPr lang="zh-CN" altLang="en-US" b="0">
              <a:latin typeface="+mj-ea"/>
              <a:ea typeface="+mj-ea"/>
            </a:endParaRPr>
          </a:p>
        </p:txBody>
      </p:sp>
      <p:grpSp>
        <p:nvGrpSpPr>
          <p:cNvPr id="56" name="Group 55"/>
          <p:cNvGrpSpPr/>
          <p:nvPr/>
        </p:nvGrpSpPr>
        <p:grpSpPr>
          <a:xfrm>
            <a:off x="914400" y="4038601"/>
            <a:ext cx="7331075" cy="1937844"/>
            <a:chOff x="898525" y="1143000"/>
            <a:chExt cx="7331075" cy="4037080"/>
          </a:xfrm>
        </p:grpSpPr>
        <p:sp>
          <p:nvSpPr>
            <p:cNvPr id="57" name="Rectangle 45"/>
            <p:cNvSpPr>
              <a:spLocks noChangeArrowheads="1"/>
            </p:cNvSpPr>
            <p:nvPr/>
          </p:nvSpPr>
          <p:spPr bwMode="auto">
            <a:xfrm>
              <a:off x="3505200" y="1857375"/>
              <a:ext cx="1557338" cy="331788"/>
            </a:xfrm>
            <a:prstGeom prst="rect">
              <a:avLst/>
            </a:prstGeom>
            <a:solidFill>
              <a:schemeClr val="accent1">
                <a:lumMod val="60000"/>
                <a:lumOff val="40000"/>
              </a:schemeClr>
            </a:solidFill>
            <a:ln w="9525" algn="ctr">
              <a:solidFill>
                <a:schemeClr val="tx1"/>
              </a:solidFill>
              <a:miter lim="800000"/>
            </a:ln>
            <a:effectLst/>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1050" b="1">
                  <a:solidFill>
                    <a:srgbClr val="000000"/>
                  </a:solidFill>
                  <a:latin typeface="+mj-ea"/>
                  <a:ea typeface="+mj-ea"/>
                </a:rPr>
                <a:t>水泥股份总经理</a:t>
              </a:r>
            </a:p>
          </p:txBody>
        </p:sp>
        <p:sp>
          <p:nvSpPr>
            <p:cNvPr id="58" name="TextBox 31"/>
            <p:cNvSpPr txBox="1">
              <a:spLocks noChangeArrowheads="1"/>
            </p:cNvSpPr>
            <p:nvPr/>
          </p:nvSpPr>
          <p:spPr bwMode="auto">
            <a:xfrm>
              <a:off x="6842125" y="4583113"/>
              <a:ext cx="1295400" cy="528979"/>
            </a:xfrm>
            <a:prstGeom prst="rect">
              <a:avLst/>
            </a:prstGeom>
            <a:noFill/>
            <a:ln w="9525">
              <a:noFill/>
              <a:miter lim="800000"/>
            </a:ln>
          </p:spPr>
          <p:txBody>
            <a:bodyPr wrap="square">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r>
                <a:rPr lang="zh-CN" altLang="en-US" sz="1050" b="1">
                  <a:latin typeface="+mj-ea"/>
                  <a:ea typeface="+mj-ea"/>
                </a:rPr>
                <a:t>生产管</a:t>
              </a:r>
              <a:r>
                <a:rPr lang="zh-CN" altLang="en-US" sz="1050" b="1" smtClean="0">
                  <a:latin typeface="+mj-ea"/>
                  <a:ea typeface="+mj-ea"/>
                </a:rPr>
                <a:t>理为</a:t>
              </a:r>
              <a:r>
                <a:rPr lang="zh-CN" altLang="en-US" sz="1050" b="1">
                  <a:latin typeface="+mj-ea"/>
                  <a:ea typeface="+mj-ea"/>
                </a:rPr>
                <a:t>主</a:t>
              </a:r>
            </a:p>
          </p:txBody>
        </p:sp>
        <p:sp>
          <p:nvSpPr>
            <p:cNvPr id="59" name="TextBox 32"/>
            <p:cNvSpPr txBox="1">
              <a:spLocks noChangeArrowheads="1"/>
            </p:cNvSpPr>
            <p:nvPr/>
          </p:nvSpPr>
          <p:spPr bwMode="auto">
            <a:xfrm>
              <a:off x="1143000" y="4598987"/>
              <a:ext cx="1143000" cy="528979"/>
            </a:xfrm>
            <a:prstGeom prst="rect">
              <a:avLst/>
            </a:prstGeom>
            <a:noFill/>
            <a:ln w="9525">
              <a:noFill/>
              <a:miter lim="800000"/>
            </a:ln>
          </p:spPr>
          <p:txBody>
            <a:bodyP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r>
                <a:rPr lang="zh-CN" altLang="en-US" sz="1050" b="1">
                  <a:latin typeface="+mj-ea"/>
                  <a:ea typeface="+mj-ea"/>
                </a:rPr>
                <a:t>业务管</a:t>
              </a:r>
              <a:r>
                <a:rPr lang="zh-CN" altLang="en-US" sz="1050" b="1" smtClean="0">
                  <a:latin typeface="+mj-ea"/>
                  <a:ea typeface="+mj-ea"/>
                </a:rPr>
                <a:t>理为</a:t>
              </a:r>
              <a:r>
                <a:rPr lang="zh-CN" altLang="en-US" sz="1050" b="1">
                  <a:latin typeface="+mj-ea"/>
                  <a:ea typeface="+mj-ea"/>
                </a:rPr>
                <a:t>主</a:t>
              </a:r>
            </a:p>
          </p:txBody>
        </p:sp>
        <p:sp>
          <p:nvSpPr>
            <p:cNvPr id="60" name="TextBox 35"/>
            <p:cNvSpPr txBox="1">
              <a:spLocks noChangeArrowheads="1"/>
            </p:cNvSpPr>
            <p:nvPr/>
          </p:nvSpPr>
          <p:spPr bwMode="auto">
            <a:xfrm>
              <a:off x="4038600" y="4598987"/>
              <a:ext cx="1143000" cy="407645"/>
            </a:xfrm>
            <a:prstGeom prst="rect">
              <a:avLst/>
            </a:prstGeom>
            <a:noFill/>
            <a:ln w="9525">
              <a:noFill/>
              <a:miter lim="800000"/>
            </a:ln>
          </p:spPr>
          <p:txBody>
            <a:bodyP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r>
                <a:rPr lang="zh-CN" altLang="en-US" sz="1050" b="1">
                  <a:latin typeface="+mj-ea"/>
                  <a:ea typeface="+mj-ea"/>
                </a:rPr>
                <a:t>职能管理为主</a:t>
              </a:r>
            </a:p>
          </p:txBody>
        </p:sp>
        <p:sp>
          <p:nvSpPr>
            <p:cNvPr id="61" name="TextBox 36"/>
            <p:cNvSpPr txBox="1">
              <a:spLocks noChangeArrowheads="1"/>
            </p:cNvSpPr>
            <p:nvPr/>
          </p:nvSpPr>
          <p:spPr bwMode="auto">
            <a:xfrm>
              <a:off x="6858000" y="2754314"/>
              <a:ext cx="1371600" cy="2409893"/>
            </a:xfrm>
            <a:prstGeom prst="rect">
              <a:avLst/>
            </a:prstGeom>
            <a:noFill/>
            <a:ln w="28575">
              <a:solidFill>
                <a:srgbClr val="C00000"/>
              </a:solidFill>
              <a:miter lim="800000"/>
            </a:ln>
          </p:spPr>
          <p:txBody>
            <a:bodyP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endParaRPr lang="en-US" altLang="zh-CN" sz="1050">
                <a:latin typeface="+mj-ea"/>
                <a:ea typeface="+mj-ea"/>
              </a:endParaRPr>
            </a:p>
            <a:p>
              <a:endParaRPr lang="en-US" altLang="zh-CN" sz="1050">
                <a:latin typeface="+mj-ea"/>
                <a:ea typeface="+mj-ea"/>
              </a:endParaRPr>
            </a:p>
            <a:p>
              <a:endParaRPr lang="en-US" altLang="zh-CN" sz="1050">
                <a:latin typeface="+mj-ea"/>
                <a:ea typeface="+mj-ea"/>
              </a:endParaRPr>
            </a:p>
            <a:p>
              <a:endParaRPr lang="en-US" altLang="zh-CN" sz="1050">
                <a:latin typeface="+mj-ea"/>
                <a:ea typeface="+mj-ea"/>
              </a:endParaRPr>
            </a:p>
            <a:p>
              <a:endParaRPr lang="en-US" altLang="zh-CN" sz="1050">
                <a:latin typeface="+mj-ea"/>
                <a:ea typeface="+mj-ea"/>
              </a:endParaRPr>
            </a:p>
            <a:p>
              <a:endParaRPr lang="en-US" altLang="zh-CN" sz="1050">
                <a:latin typeface="+mj-ea"/>
                <a:ea typeface="+mj-ea"/>
              </a:endParaRPr>
            </a:p>
            <a:p>
              <a:endParaRPr lang="en-US" altLang="zh-CN" sz="1050">
                <a:latin typeface="+mj-ea"/>
                <a:ea typeface="+mj-ea"/>
              </a:endParaRPr>
            </a:p>
            <a:p>
              <a:endParaRPr lang="en-US" altLang="zh-CN" sz="1050">
                <a:latin typeface="+mj-ea"/>
                <a:ea typeface="+mj-ea"/>
              </a:endParaRPr>
            </a:p>
            <a:p>
              <a:endParaRPr lang="en-US" altLang="zh-CN" sz="1050">
                <a:latin typeface="+mj-ea"/>
                <a:ea typeface="+mj-ea"/>
              </a:endParaRPr>
            </a:p>
          </p:txBody>
        </p:sp>
        <p:sp>
          <p:nvSpPr>
            <p:cNvPr id="62" name="TextBox 33"/>
            <p:cNvSpPr txBox="1">
              <a:spLocks noChangeArrowheads="1"/>
            </p:cNvSpPr>
            <p:nvPr/>
          </p:nvSpPr>
          <p:spPr bwMode="auto">
            <a:xfrm>
              <a:off x="898525" y="2770188"/>
              <a:ext cx="1646238" cy="2409892"/>
            </a:xfrm>
            <a:prstGeom prst="rect">
              <a:avLst/>
            </a:prstGeom>
            <a:noFill/>
            <a:ln w="28575">
              <a:solidFill>
                <a:srgbClr val="FF0000"/>
              </a:solidFill>
              <a:miter lim="800000"/>
            </a:ln>
          </p:spPr>
          <p:txBody>
            <a:bodyP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endParaRPr lang="en-US" altLang="zh-CN" sz="1050">
                <a:latin typeface="+mj-ea"/>
                <a:ea typeface="+mj-ea"/>
              </a:endParaRPr>
            </a:p>
            <a:p>
              <a:endParaRPr lang="en-US" altLang="zh-CN" sz="1050">
                <a:latin typeface="+mj-ea"/>
                <a:ea typeface="+mj-ea"/>
              </a:endParaRPr>
            </a:p>
            <a:p>
              <a:endParaRPr lang="en-US" altLang="zh-CN" sz="1050">
                <a:latin typeface="+mj-ea"/>
                <a:ea typeface="+mj-ea"/>
              </a:endParaRPr>
            </a:p>
            <a:p>
              <a:endParaRPr lang="en-US" altLang="zh-CN" sz="1050">
                <a:latin typeface="+mj-ea"/>
                <a:ea typeface="+mj-ea"/>
              </a:endParaRPr>
            </a:p>
            <a:p>
              <a:endParaRPr lang="en-US" altLang="zh-CN" sz="1050">
                <a:latin typeface="+mj-ea"/>
                <a:ea typeface="+mj-ea"/>
              </a:endParaRPr>
            </a:p>
            <a:p>
              <a:endParaRPr lang="en-US" altLang="zh-CN" sz="1050">
                <a:latin typeface="+mj-ea"/>
                <a:ea typeface="+mj-ea"/>
              </a:endParaRPr>
            </a:p>
            <a:p>
              <a:endParaRPr lang="en-US" altLang="zh-CN" sz="1050">
                <a:latin typeface="+mj-ea"/>
                <a:ea typeface="+mj-ea"/>
              </a:endParaRPr>
            </a:p>
            <a:p>
              <a:endParaRPr lang="en-US" altLang="zh-CN" sz="1050">
                <a:latin typeface="+mj-ea"/>
                <a:ea typeface="+mj-ea"/>
              </a:endParaRPr>
            </a:p>
            <a:p>
              <a:endParaRPr lang="en-US" altLang="zh-CN" sz="1050">
                <a:latin typeface="+mj-ea"/>
                <a:ea typeface="+mj-ea"/>
              </a:endParaRPr>
            </a:p>
          </p:txBody>
        </p:sp>
        <p:sp>
          <p:nvSpPr>
            <p:cNvPr id="63" name="TextBox 34"/>
            <p:cNvSpPr txBox="1">
              <a:spLocks noChangeArrowheads="1"/>
            </p:cNvSpPr>
            <p:nvPr/>
          </p:nvSpPr>
          <p:spPr bwMode="auto">
            <a:xfrm>
              <a:off x="3200400" y="2754314"/>
              <a:ext cx="2743200" cy="2409892"/>
            </a:xfrm>
            <a:prstGeom prst="rect">
              <a:avLst/>
            </a:prstGeom>
            <a:noFill/>
            <a:ln w="28575">
              <a:solidFill>
                <a:srgbClr val="FFC000"/>
              </a:solidFill>
              <a:miter lim="800000"/>
            </a:ln>
          </p:spPr>
          <p:txBody>
            <a:bodyP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endParaRPr lang="en-US" altLang="zh-CN" sz="1050">
                <a:latin typeface="+mj-ea"/>
                <a:ea typeface="+mj-ea"/>
              </a:endParaRPr>
            </a:p>
            <a:p>
              <a:endParaRPr lang="en-US" altLang="zh-CN" sz="1050">
                <a:latin typeface="+mj-ea"/>
                <a:ea typeface="+mj-ea"/>
              </a:endParaRPr>
            </a:p>
            <a:p>
              <a:endParaRPr lang="en-US" altLang="zh-CN" sz="1050">
                <a:latin typeface="+mj-ea"/>
                <a:ea typeface="+mj-ea"/>
              </a:endParaRPr>
            </a:p>
            <a:p>
              <a:endParaRPr lang="en-US" altLang="zh-CN" sz="1050">
                <a:latin typeface="+mj-ea"/>
                <a:ea typeface="+mj-ea"/>
              </a:endParaRPr>
            </a:p>
            <a:p>
              <a:endParaRPr lang="en-US" altLang="zh-CN" sz="1050">
                <a:latin typeface="+mj-ea"/>
                <a:ea typeface="+mj-ea"/>
              </a:endParaRPr>
            </a:p>
            <a:p>
              <a:endParaRPr lang="en-US" altLang="zh-CN" sz="1050">
                <a:latin typeface="+mj-ea"/>
                <a:ea typeface="+mj-ea"/>
              </a:endParaRPr>
            </a:p>
            <a:p>
              <a:endParaRPr lang="en-US" altLang="zh-CN" sz="1050">
                <a:latin typeface="+mj-ea"/>
                <a:ea typeface="+mj-ea"/>
              </a:endParaRPr>
            </a:p>
            <a:p>
              <a:endParaRPr lang="en-US" altLang="zh-CN" sz="1050">
                <a:latin typeface="+mj-ea"/>
                <a:ea typeface="+mj-ea"/>
              </a:endParaRPr>
            </a:p>
            <a:p>
              <a:endParaRPr lang="en-US" altLang="zh-CN" sz="1050">
                <a:latin typeface="+mj-ea"/>
                <a:ea typeface="+mj-ea"/>
              </a:endParaRPr>
            </a:p>
          </p:txBody>
        </p:sp>
        <p:sp>
          <p:nvSpPr>
            <p:cNvPr id="64" name="Rectangle 21"/>
            <p:cNvSpPr>
              <a:spLocks noChangeArrowheads="1"/>
            </p:cNvSpPr>
            <p:nvPr/>
          </p:nvSpPr>
          <p:spPr bwMode="auto">
            <a:xfrm>
              <a:off x="7067550" y="2890838"/>
              <a:ext cx="323850" cy="1584325"/>
            </a:xfrm>
            <a:prstGeom prst="rect">
              <a:avLst/>
            </a:prstGeom>
            <a:noFill/>
            <a:ln w="9525" algn="ctr">
              <a:solidFill>
                <a:schemeClr val="tx1"/>
              </a:solidFill>
              <a:miter lim="800000"/>
            </a:ln>
          </p:spPr>
          <p:txBody>
            <a:bodyPr lIns="18288" tIns="91440" rIns="18288" bIns="91440"/>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1050">
                  <a:solidFill>
                    <a:srgbClr val="000000"/>
                  </a:solidFill>
                  <a:latin typeface="+mj-ea"/>
                  <a:ea typeface="+mj-ea"/>
                </a:rPr>
                <a:t>生产运营中心</a:t>
              </a:r>
            </a:p>
          </p:txBody>
        </p:sp>
        <p:sp>
          <p:nvSpPr>
            <p:cNvPr id="65" name="Rectangle 21"/>
            <p:cNvSpPr>
              <a:spLocks noChangeArrowheads="1"/>
            </p:cNvSpPr>
            <p:nvPr/>
          </p:nvSpPr>
          <p:spPr bwMode="auto">
            <a:xfrm>
              <a:off x="990600" y="2906713"/>
              <a:ext cx="323850" cy="1585912"/>
            </a:xfrm>
            <a:prstGeom prst="rect">
              <a:avLst/>
            </a:prstGeom>
            <a:noFill/>
            <a:ln w="9525" algn="ctr">
              <a:solidFill>
                <a:schemeClr val="tx1"/>
              </a:solidFill>
              <a:miter lim="800000"/>
            </a:ln>
          </p:spPr>
          <p:txBody>
            <a:bodyPr lIns="18288" tIns="91440" rIns="18288" bIns="91440"/>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1050" b="1">
                  <a:solidFill>
                    <a:srgbClr val="000000"/>
                  </a:solidFill>
                  <a:latin typeface="+mj-ea"/>
                  <a:ea typeface="+mj-ea"/>
                </a:rPr>
                <a:t>战略与投资部</a:t>
              </a:r>
            </a:p>
          </p:txBody>
        </p:sp>
        <p:sp>
          <p:nvSpPr>
            <p:cNvPr id="66" name="Rectangle 21"/>
            <p:cNvSpPr>
              <a:spLocks noChangeArrowheads="1"/>
            </p:cNvSpPr>
            <p:nvPr/>
          </p:nvSpPr>
          <p:spPr bwMode="auto">
            <a:xfrm>
              <a:off x="1524000" y="2906713"/>
              <a:ext cx="323850" cy="1585912"/>
            </a:xfrm>
            <a:prstGeom prst="rect">
              <a:avLst/>
            </a:prstGeom>
            <a:noFill/>
            <a:ln w="9525" algn="ctr">
              <a:solidFill>
                <a:schemeClr val="tx1"/>
              </a:solidFill>
              <a:miter lim="800000"/>
            </a:ln>
          </p:spPr>
          <p:txBody>
            <a:bodyPr lIns="18288" tIns="91440" rIns="18288" bIns="91440"/>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1050">
                  <a:solidFill>
                    <a:srgbClr val="000000"/>
                  </a:solidFill>
                  <a:latin typeface="+mj-ea"/>
                  <a:ea typeface="+mj-ea"/>
                </a:rPr>
                <a:t>市场营销部</a:t>
              </a:r>
            </a:p>
          </p:txBody>
        </p:sp>
        <p:sp>
          <p:nvSpPr>
            <p:cNvPr id="67" name="Rectangle 21"/>
            <p:cNvSpPr>
              <a:spLocks noChangeArrowheads="1"/>
            </p:cNvSpPr>
            <p:nvPr/>
          </p:nvSpPr>
          <p:spPr bwMode="auto">
            <a:xfrm>
              <a:off x="3562350" y="2871788"/>
              <a:ext cx="323850" cy="1585912"/>
            </a:xfrm>
            <a:prstGeom prst="rect">
              <a:avLst/>
            </a:prstGeom>
            <a:noFill/>
            <a:ln w="9525" algn="ctr">
              <a:solidFill>
                <a:schemeClr val="tx1"/>
              </a:solidFill>
              <a:miter lim="800000"/>
            </a:ln>
          </p:spPr>
          <p:txBody>
            <a:bodyPr lIns="18288" tIns="91440" rIns="18288" bIns="91440"/>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1050">
                  <a:solidFill>
                    <a:srgbClr val="000000"/>
                  </a:solidFill>
                  <a:latin typeface="+mj-ea"/>
                  <a:ea typeface="+mj-ea"/>
                </a:rPr>
                <a:t>风控部</a:t>
              </a:r>
            </a:p>
          </p:txBody>
        </p:sp>
        <p:sp>
          <p:nvSpPr>
            <p:cNvPr id="68" name="Rectangle 21"/>
            <p:cNvSpPr>
              <a:spLocks noChangeArrowheads="1"/>
            </p:cNvSpPr>
            <p:nvPr/>
          </p:nvSpPr>
          <p:spPr bwMode="auto">
            <a:xfrm>
              <a:off x="5334000" y="2871788"/>
              <a:ext cx="323850" cy="1585912"/>
            </a:xfrm>
            <a:prstGeom prst="rect">
              <a:avLst/>
            </a:prstGeom>
            <a:noFill/>
            <a:ln w="9525" algn="ctr">
              <a:solidFill>
                <a:schemeClr val="tx1"/>
              </a:solidFill>
              <a:miter lim="800000"/>
            </a:ln>
          </p:spPr>
          <p:txBody>
            <a:bodyPr lIns="18288" tIns="91440" rIns="18288" bIns="91440"/>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1050">
                  <a:solidFill>
                    <a:srgbClr val="000000"/>
                  </a:solidFill>
                  <a:latin typeface="+mj-ea"/>
                  <a:ea typeface="+mj-ea"/>
                </a:rPr>
                <a:t>总经理办公室</a:t>
              </a:r>
            </a:p>
          </p:txBody>
        </p:sp>
        <p:sp>
          <p:nvSpPr>
            <p:cNvPr id="69" name="Rectangle 21"/>
            <p:cNvSpPr>
              <a:spLocks noChangeArrowheads="1"/>
            </p:cNvSpPr>
            <p:nvPr/>
          </p:nvSpPr>
          <p:spPr bwMode="auto">
            <a:xfrm>
              <a:off x="7677150" y="2871788"/>
              <a:ext cx="323850" cy="1584325"/>
            </a:xfrm>
            <a:prstGeom prst="rect">
              <a:avLst/>
            </a:prstGeom>
            <a:noFill/>
            <a:ln w="9525" algn="ctr">
              <a:solidFill>
                <a:schemeClr val="tx1"/>
              </a:solidFill>
              <a:miter lim="800000"/>
            </a:ln>
          </p:spPr>
          <p:txBody>
            <a:bodyPr lIns="18288" tIns="91440" rIns="18288" bIns="91440"/>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1050">
                  <a:solidFill>
                    <a:srgbClr val="000000"/>
                  </a:solidFill>
                  <a:latin typeface="+mj-ea"/>
                  <a:ea typeface="+mj-ea"/>
                </a:rPr>
                <a:t>技术研发中心</a:t>
              </a:r>
            </a:p>
          </p:txBody>
        </p:sp>
        <p:sp>
          <p:nvSpPr>
            <p:cNvPr id="70" name="Rectangle 21"/>
            <p:cNvSpPr>
              <a:spLocks noChangeArrowheads="1"/>
            </p:cNvSpPr>
            <p:nvPr/>
          </p:nvSpPr>
          <p:spPr bwMode="auto">
            <a:xfrm>
              <a:off x="2057400" y="2906713"/>
              <a:ext cx="323850" cy="1585912"/>
            </a:xfrm>
            <a:prstGeom prst="rect">
              <a:avLst/>
            </a:prstGeom>
            <a:noFill/>
            <a:ln w="9525" algn="ctr">
              <a:solidFill>
                <a:schemeClr val="tx1"/>
              </a:solidFill>
              <a:miter lim="800000"/>
            </a:ln>
          </p:spPr>
          <p:txBody>
            <a:bodyPr lIns="18288" tIns="91440" rIns="18288" bIns="91440"/>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1050">
                  <a:solidFill>
                    <a:srgbClr val="000000"/>
                  </a:solidFill>
                  <a:latin typeface="+mj-ea"/>
                  <a:ea typeface="+mj-ea"/>
                </a:rPr>
                <a:t>供应链管理部</a:t>
              </a:r>
            </a:p>
          </p:txBody>
        </p:sp>
        <p:sp>
          <p:nvSpPr>
            <p:cNvPr id="71" name="Rectangle 21"/>
            <p:cNvSpPr>
              <a:spLocks noChangeArrowheads="1"/>
            </p:cNvSpPr>
            <p:nvPr/>
          </p:nvSpPr>
          <p:spPr bwMode="auto">
            <a:xfrm>
              <a:off x="4743450" y="2871788"/>
              <a:ext cx="323850" cy="1584325"/>
            </a:xfrm>
            <a:prstGeom prst="rect">
              <a:avLst/>
            </a:prstGeom>
            <a:noFill/>
            <a:ln w="9525" algn="ctr">
              <a:solidFill>
                <a:schemeClr val="tx1"/>
              </a:solidFill>
              <a:miter lim="800000"/>
            </a:ln>
          </p:spPr>
          <p:txBody>
            <a:bodyPr lIns="18288" tIns="91440" rIns="18288" bIns="91440"/>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1050">
                  <a:solidFill>
                    <a:srgbClr val="000000"/>
                  </a:solidFill>
                  <a:latin typeface="+mj-ea"/>
                  <a:ea typeface="+mj-ea"/>
                </a:rPr>
                <a:t>人力资源部</a:t>
              </a:r>
            </a:p>
          </p:txBody>
        </p:sp>
        <p:sp>
          <p:nvSpPr>
            <p:cNvPr id="72" name="椭圆 48"/>
            <p:cNvSpPr>
              <a:spLocks noChangeArrowheads="1"/>
            </p:cNvSpPr>
            <p:nvPr/>
          </p:nvSpPr>
          <p:spPr bwMode="auto">
            <a:xfrm>
              <a:off x="7391400" y="2383562"/>
              <a:ext cx="320675" cy="573224"/>
            </a:xfrm>
            <a:prstGeom prst="ellipse">
              <a:avLst/>
            </a:prstGeom>
            <a:solidFill>
              <a:srgbClr val="C00000"/>
            </a:solidFill>
            <a:ln w="9525">
              <a:noFill/>
              <a:round/>
            </a:ln>
          </p:spPr>
          <p:txBody>
            <a:bodyPr anchor="ct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117475" indent="-117475">
                <a:buClr>
                  <a:schemeClr val="tx1"/>
                </a:buClr>
              </a:pPr>
              <a:r>
                <a:rPr lang="en-US" altLang="zh-CN" sz="1050">
                  <a:solidFill>
                    <a:schemeClr val="bg1"/>
                  </a:solidFill>
                  <a:latin typeface="+mj-ea"/>
                  <a:ea typeface="+mj-ea"/>
                </a:rPr>
                <a:t>2</a:t>
              </a:r>
              <a:endParaRPr lang="zh-CN" altLang="en-US" sz="1050">
                <a:solidFill>
                  <a:schemeClr val="bg1"/>
                </a:solidFill>
                <a:latin typeface="+mj-ea"/>
                <a:ea typeface="+mj-ea"/>
              </a:endParaRPr>
            </a:p>
          </p:txBody>
        </p:sp>
        <p:sp>
          <p:nvSpPr>
            <p:cNvPr id="73" name="Rectangle 23"/>
            <p:cNvSpPr>
              <a:spLocks noChangeArrowheads="1"/>
            </p:cNvSpPr>
            <p:nvPr/>
          </p:nvSpPr>
          <p:spPr bwMode="auto">
            <a:xfrm>
              <a:off x="5199063" y="1552575"/>
              <a:ext cx="1384300" cy="284163"/>
            </a:xfrm>
            <a:prstGeom prst="rect">
              <a:avLst/>
            </a:prstGeom>
            <a:solidFill>
              <a:schemeClr val="bg1"/>
            </a:solidFill>
            <a:ln w="9525">
              <a:solidFill>
                <a:schemeClr val="tx1"/>
              </a:solidFill>
              <a:miter lim="800000"/>
            </a:ln>
          </p:spPr>
          <p:txBody>
            <a:bodyPr lIns="18288" rIns="18288"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lnSpc>
                  <a:spcPct val="90000"/>
                </a:lnSpc>
                <a:spcBef>
                  <a:spcPct val="50000"/>
                </a:spcBef>
              </a:pPr>
              <a:r>
                <a:rPr lang="zh-CN" altLang="en-US" sz="1050">
                  <a:latin typeface="+mj-ea"/>
                  <a:ea typeface="+mj-ea"/>
                </a:rPr>
                <a:t>董事会秘书室</a:t>
              </a:r>
            </a:p>
          </p:txBody>
        </p:sp>
        <p:cxnSp>
          <p:nvCxnSpPr>
            <p:cNvPr id="74" name="AutoShape 12"/>
            <p:cNvCxnSpPr>
              <a:cxnSpLocks noChangeShapeType="1"/>
              <a:stCxn id="73" idx="1"/>
              <a:endCxn id="75" idx="2"/>
            </p:cNvCxnSpPr>
            <p:nvPr/>
          </p:nvCxnSpPr>
          <p:spPr bwMode="auto">
            <a:xfrm rot="10800000">
              <a:off x="4295775" y="1520825"/>
              <a:ext cx="903288" cy="174625"/>
            </a:xfrm>
            <a:prstGeom prst="bentConnector2">
              <a:avLst/>
            </a:prstGeom>
            <a:noFill/>
            <a:ln w="9525">
              <a:solidFill>
                <a:schemeClr val="tx1"/>
              </a:solidFill>
              <a:miter lim="800000"/>
            </a:ln>
          </p:spPr>
        </p:cxnSp>
        <p:sp>
          <p:nvSpPr>
            <p:cNvPr id="75" name="Rectangle 17"/>
            <p:cNvSpPr>
              <a:spLocks noChangeArrowheads="1"/>
            </p:cNvSpPr>
            <p:nvPr/>
          </p:nvSpPr>
          <p:spPr bwMode="auto">
            <a:xfrm>
              <a:off x="3657600" y="1143000"/>
              <a:ext cx="1276350" cy="377825"/>
            </a:xfrm>
            <a:prstGeom prst="rect">
              <a:avLst/>
            </a:prstGeom>
            <a:solidFill>
              <a:schemeClr val="accent1">
                <a:lumMod val="60000"/>
                <a:lumOff val="40000"/>
              </a:schemeClr>
            </a:solidFill>
            <a:ln w="9525" algn="ctr">
              <a:solidFill>
                <a:schemeClr val="tx1"/>
              </a:solidFill>
              <a:miter lim="800000"/>
            </a:ln>
            <a:effectLst/>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r>
                <a:rPr lang="zh-CN" altLang="en-US" sz="1050" b="1">
                  <a:solidFill>
                    <a:srgbClr val="000000"/>
                  </a:solidFill>
                  <a:latin typeface="+mj-ea"/>
                  <a:ea typeface="+mj-ea"/>
                </a:rPr>
                <a:t>董事会</a:t>
              </a:r>
              <a:endParaRPr lang="en-US" altLang="zh-CN" sz="1050" b="1">
                <a:solidFill>
                  <a:srgbClr val="000000"/>
                </a:solidFill>
                <a:latin typeface="+mj-ea"/>
                <a:ea typeface="+mj-ea"/>
              </a:endParaRPr>
            </a:p>
          </p:txBody>
        </p:sp>
        <p:cxnSp>
          <p:nvCxnSpPr>
            <p:cNvPr id="76" name="直接连接符 3"/>
            <p:cNvCxnSpPr>
              <a:cxnSpLocks noChangeShapeType="1"/>
              <a:stCxn id="75" idx="2"/>
              <a:endCxn id="57" idx="0"/>
            </p:cNvCxnSpPr>
            <p:nvPr/>
          </p:nvCxnSpPr>
          <p:spPr bwMode="auto">
            <a:xfrm flipH="1">
              <a:off x="4284663" y="1520825"/>
              <a:ext cx="11112" cy="336550"/>
            </a:xfrm>
            <a:prstGeom prst="line">
              <a:avLst/>
            </a:prstGeom>
            <a:noFill/>
            <a:ln w="9525">
              <a:solidFill>
                <a:schemeClr val="tx1"/>
              </a:solidFill>
              <a:miter lim="800000"/>
            </a:ln>
          </p:spPr>
        </p:cxnSp>
        <p:sp>
          <p:nvSpPr>
            <p:cNvPr id="77" name="Rectangle 21"/>
            <p:cNvSpPr>
              <a:spLocks noChangeArrowheads="1"/>
            </p:cNvSpPr>
            <p:nvPr/>
          </p:nvSpPr>
          <p:spPr bwMode="auto">
            <a:xfrm>
              <a:off x="4152900" y="2862263"/>
              <a:ext cx="323850" cy="1585912"/>
            </a:xfrm>
            <a:prstGeom prst="rect">
              <a:avLst/>
            </a:prstGeom>
            <a:noFill/>
            <a:ln w="9525" algn="ctr">
              <a:solidFill>
                <a:schemeClr val="tx1"/>
              </a:solidFill>
              <a:miter lim="800000"/>
            </a:ln>
          </p:spPr>
          <p:txBody>
            <a:bodyPr lIns="18288" tIns="91440" rIns="18288" bIns="91440"/>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1050">
                  <a:solidFill>
                    <a:srgbClr val="000000"/>
                  </a:solidFill>
                  <a:latin typeface="+mj-ea"/>
                  <a:ea typeface="+mj-ea"/>
                </a:rPr>
                <a:t>财务部</a:t>
              </a:r>
            </a:p>
          </p:txBody>
        </p:sp>
        <p:cxnSp>
          <p:nvCxnSpPr>
            <p:cNvPr id="78" name="AutoShape 12"/>
            <p:cNvCxnSpPr>
              <a:cxnSpLocks noChangeShapeType="1"/>
              <a:stCxn id="69" idx="0"/>
              <a:endCxn id="57" idx="2"/>
            </p:cNvCxnSpPr>
            <p:nvPr/>
          </p:nvCxnSpPr>
          <p:spPr bwMode="auto">
            <a:xfrm rot="5400000" flipH="1">
              <a:off x="5720556" y="753270"/>
              <a:ext cx="682625" cy="3554412"/>
            </a:xfrm>
            <a:prstGeom prst="bentConnector3">
              <a:avLst>
                <a:gd name="adj1" fmla="val 50000"/>
              </a:avLst>
            </a:prstGeom>
            <a:noFill/>
            <a:ln w="9525">
              <a:solidFill>
                <a:schemeClr val="tx1"/>
              </a:solidFill>
              <a:miter lim="800000"/>
            </a:ln>
          </p:spPr>
        </p:cxnSp>
        <p:cxnSp>
          <p:nvCxnSpPr>
            <p:cNvPr id="79" name="AutoShape 12"/>
            <p:cNvCxnSpPr>
              <a:cxnSpLocks noChangeShapeType="1"/>
              <a:stCxn id="68" idx="0"/>
              <a:endCxn id="57" idx="2"/>
            </p:cNvCxnSpPr>
            <p:nvPr/>
          </p:nvCxnSpPr>
          <p:spPr bwMode="auto">
            <a:xfrm rot="5400000" flipH="1">
              <a:off x="4548981" y="1924845"/>
              <a:ext cx="682625" cy="1211262"/>
            </a:xfrm>
            <a:prstGeom prst="bentConnector3">
              <a:avLst>
                <a:gd name="adj1" fmla="val 50000"/>
              </a:avLst>
            </a:prstGeom>
            <a:noFill/>
            <a:ln w="9525">
              <a:solidFill>
                <a:schemeClr val="tx1"/>
              </a:solidFill>
              <a:miter lim="800000"/>
            </a:ln>
          </p:spPr>
        </p:cxnSp>
        <p:cxnSp>
          <p:nvCxnSpPr>
            <p:cNvPr id="80" name="AutoShape 12"/>
            <p:cNvCxnSpPr>
              <a:cxnSpLocks noChangeShapeType="1"/>
              <a:stCxn id="71" idx="0"/>
              <a:endCxn id="57" idx="2"/>
            </p:cNvCxnSpPr>
            <p:nvPr/>
          </p:nvCxnSpPr>
          <p:spPr bwMode="auto">
            <a:xfrm rot="5400000" flipH="1">
              <a:off x="4253706" y="2220120"/>
              <a:ext cx="682625" cy="620712"/>
            </a:xfrm>
            <a:prstGeom prst="bentConnector3">
              <a:avLst>
                <a:gd name="adj1" fmla="val 50000"/>
              </a:avLst>
            </a:prstGeom>
            <a:noFill/>
            <a:ln w="9525">
              <a:solidFill>
                <a:schemeClr val="tx1"/>
              </a:solidFill>
              <a:miter lim="800000"/>
            </a:ln>
          </p:spPr>
        </p:cxnSp>
        <p:cxnSp>
          <p:nvCxnSpPr>
            <p:cNvPr id="81" name="AutoShape 12"/>
            <p:cNvCxnSpPr>
              <a:cxnSpLocks noChangeShapeType="1"/>
            </p:cNvCxnSpPr>
            <p:nvPr/>
          </p:nvCxnSpPr>
          <p:spPr bwMode="auto">
            <a:xfrm rot="5400000" flipH="1">
              <a:off x="3963194" y="2510632"/>
              <a:ext cx="673100" cy="30162"/>
            </a:xfrm>
            <a:prstGeom prst="bentConnector3">
              <a:avLst>
                <a:gd name="adj1" fmla="val 50000"/>
              </a:avLst>
            </a:prstGeom>
            <a:noFill/>
            <a:ln w="9525">
              <a:solidFill>
                <a:schemeClr val="tx1"/>
              </a:solidFill>
              <a:miter lim="800000"/>
            </a:ln>
          </p:spPr>
        </p:cxnSp>
        <p:cxnSp>
          <p:nvCxnSpPr>
            <p:cNvPr id="82" name="AutoShape 12"/>
            <p:cNvCxnSpPr>
              <a:cxnSpLocks noChangeShapeType="1"/>
            </p:cNvCxnSpPr>
            <p:nvPr/>
          </p:nvCxnSpPr>
          <p:spPr bwMode="auto">
            <a:xfrm rot="5400000" flipH="1">
              <a:off x="2921000" y="2060575"/>
              <a:ext cx="1539875" cy="66675"/>
            </a:xfrm>
            <a:prstGeom prst="bentConnector4">
              <a:avLst>
                <a:gd name="adj1" fmla="val 28144"/>
                <a:gd name="adj2" fmla="val 442856"/>
              </a:avLst>
            </a:prstGeom>
            <a:noFill/>
            <a:ln w="9525">
              <a:solidFill>
                <a:schemeClr val="tx1"/>
              </a:solidFill>
              <a:miter lim="800000"/>
            </a:ln>
          </p:spPr>
        </p:cxnSp>
        <p:cxnSp>
          <p:nvCxnSpPr>
            <p:cNvPr id="83" name="AutoShape 12"/>
            <p:cNvCxnSpPr>
              <a:cxnSpLocks noChangeShapeType="1"/>
              <a:stCxn id="70" idx="0"/>
              <a:endCxn id="57" idx="2"/>
            </p:cNvCxnSpPr>
            <p:nvPr/>
          </p:nvCxnSpPr>
          <p:spPr bwMode="auto">
            <a:xfrm rot="-5400000">
              <a:off x="2893219" y="1515269"/>
              <a:ext cx="717550" cy="2065338"/>
            </a:xfrm>
            <a:prstGeom prst="bentConnector3">
              <a:avLst>
                <a:gd name="adj1" fmla="val 53537"/>
              </a:avLst>
            </a:prstGeom>
            <a:noFill/>
            <a:ln w="9525">
              <a:solidFill>
                <a:schemeClr val="tx1"/>
              </a:solidFill>
              <a:miter lim="800000"/>
            </a:ln>
          </p:spPr>
        </p:cxnSp>
        <p:cxnSp>
          <p:nvCxnSpPr>
            <p:cNvPr id="84" name="AutoShape 12"/>
            <p:cNvCxnSpPr>
              <a:cxnSpLocks noChangeShapeType="1"/>
              <a:stCxn id="66" idx="0"/>
              <a:endCxn id="57" idx="2"/>
            </p:cNvCxnSpPr>
            <p:nvPr/>
          </p:nvCxnSpPr>
          <p:spPr bwMode="auto">
            <a:xfrm rot="-5400000">
              <a:off x="2626519" y="1248569"/>
              <a:ext cx="717550" cy="2598738"/>
            </a:xfrm>
            <a:prstGeom prst="bentConnector3">
              <a:avLst>
                <a:gd name="adj1" fmla="val 53981"/>
              </a:avLst>
            </a:prstGeom>
            <a:noFill/>
            <a:ln w="9525">
              <a:solidFill>
                <a:schemeClr val="tx1"/>
              </a:solidFill>
              <a:miter lim="800000"/>
            </a:ln>
          </p:spPr>
        </p:cxnSp>
        <p:cxnSp>
          <p:nvCxnSpPr>
            <p:cNvPr id="85" name="AutoShape 12"/>
            <p:cNvCxnSpPr>
              <a:cxnSpLocks noChangeShapeType="1"/>
              <a:stCxn id="65" idx="0"/>
              <a:endCxn id="57" idx="2"/>
            </p:cNvCxnSpPr>
            <p:nvPr/>
          </p:nvCxnSpPr>
          <p:spPr bwMode="auto">
            <a:xfrm rot="-5400000">
              <a:off x="2359819" y="981869"/>
              <a:ext cx="717550" cy="3132138"/>
            </a:xfrm>
            <a:prstGeom prst="bentConnector3">
              <a:avLst>
                <a:gd name="adj1" fmla="val 53537"/>
              </a:avLst>
            </a:prstGeom>
            <a:noFill/>
            <a:ln w="9525">
              <a:solidFill>
                <a:schemeClr val="tx1"/>
              </a:solidFill>
              <a:miter lim="800000"/>
            </a:ln>
          </p:spPr>
        </p:cxnSp>
        <p:sp>
          <p:nvSpPr>
            <p:cNvPr id="86" name="椭圆 49"/>
            <p:cNvSpPr>
              <a:spLocks noChangeArrowheads="1"/>
            </p:cNvSpPr>
            <p:nvPr/>
          </p:nvSpPr>
          <p:spPr bwMode="auto">
            <a:xfrm>
              <a:off x="1524000" y="2383562"/>
              <a:ext cx="320675" cy="573224"/>
            </a:xfrm>
            <a:prstGeom prst="ellipse">
              <a:avLst/>
            </a:prstGeom>
            <a:solidFill>
              <a:srgbClr val="FF0000"/>
            </a:solidFill>
            <a:ln w="9525">
              <a:noFill/>
              <a:round/>
            </a:ln>
          </p:spPr>
          <p:txBody>
            <a:bodyPr anchor="ct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117475" indent="-117475">
                <a:buClr>
                  <a:schemeClr val="tx1"/>
                </a:buClr>
              </a:pPr>
              <a:r>
                <a:rPr lang="en-US" altLang="zh-CN" sz="1050">
                  <a:solidFill>
                    <a:schemeClr val="bg1"/>
                  </a:solidFill>
                  <a:latin typeface="+mj-ea"/>
                  <a:ea typeface="+mj-ea"/>
                </a:rPr>
                <a:t>3</a:t>
              </a:r>
              <a:endParaRPr lang="zh-CN" altLang="en-US" sz="1050">
                <a:solidFill>
                  <a:schemeClr val="bg1"/>
                </a:solidFill>
                <a:latin typeface="+mj-ea"/>
                <a:ea typeface="+mj-ea"/>
              </a:endParaRPr>
            </a:p>
          </p:txBody>
        </p:sp>
        <p:cxnSp>
          <p:nvCxnSpPr>
            <p:cNvPr id="87" name="AutoShape 12"/>
            <p:cNvCxnSpPr>
              <a:cxnSpLocks noChangeShapeType="1"/>
              <a:stCxn id="64" idx="0"/>
              <a:endCxn id="57" idx="2"/>
            </p:cNvCxnSpPr>
            <p:nvPr/>
          </p:nvCxnSpPr>
          <p:spPr bwMode="auto">
            <a:xfrm rot="5400000" flipH="1">
              <a:off x="5406231" y="1067595"/>
              <a:ext cx="701675" cy="2944812"/>
            </a:xfrm>
            <a:prstGeom prst="bentConnector3">
              <a:avLst>
                <a:gd name="adj1" fmla="val 51130"/>
              </a:avLst>
            </a:prstGeom>
            <a:noFill/>
            <a:ln w="9525">
              <a:solidFill>
                <a:schemeClr val="tx1"/>
              </a:solidFill>
              <a:miter lim="800000"/>
            </a:ln>
          </p:spPr>
        </p:cxnSp>
        <p:sp>
          <p:nvSpPr>
            <p:cNvPr id="88" name="椭圆 47"/>
            <p:cNvSpPr>
              <a:spLocks noChangeArrowheads="1"/>
            </p:cNvSpPr>
            <p:nvPr/>
          </p:nvSpPr>
          <p:spPr bwMode="auto">
            <a:xfrm>
              <a:off x="4495800" y="2383562"/>
              <a:ext cx="320675" cy="573224"/>
            </a:xfrm>
            <a:prstGeom prst="ellipse">
              <a:avLst/>
            </a:prstGeom>
            <a:solidFill>
              <a:srgbClr val="FFC000"/>
            </a:solidFill>
            <a:ln w="9525">
              <a:noFill/>
              <a:round/>
            </a:ln>
          </p:spPr>
          <p:txBody>
            <a:bodyPr anchor="ct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117475" indent="-117475">
                <a:buClr>
                  <a:schemeClr val="tx1"/>
                </a:buClr>
              </a:pPr>
              <a:r>
                <a:rPr lang="en-US" altLang="zh-CN" sz="1050">
                  <a:solidFill>
                    <a:srgbClr val="000000"/>
                  </a:solidFill>
                  <a:latin typeface="+mj-ea"/>
                  <a:ea typeface="+mj-ea"/>
                </a:rPr>
                <a:t>4</a:t>
              </a:r>
            </a:p>
          </p:txBody>
        </p:sp>
        <p:cxnSp>
          <p:nvCxnSpPr>
            <p:cNvPr id="89" name="AutoShape 12"/>
            <p:cNvCxnSpPr>
              <a:cxnSpLocks noChangeShapeType="1"/>
              <a:stCxn id="67" idx="0"/>
              <a:endCxn id="57" idx="2"/>
            </p:cNvCxnSpPr>
            <p:nvPr/>
          </p:nvCxnSpPr>
          <p:spPr bwMode="auto">
            <a:xfrm rot="-5400000">
              <a:off x="3663156" y="2250282"/>
              <a:ext cx="682625" cy="560388"/>
            </a:xfrm>
            <a:prstGeom prst="bentConnector3">
              <a:avLst>
                <a:gd name="adj1" fmla="val 68602"/>
              </a:avLst>
            </a:prstGeom>
            <a:noFill/>
            <a:ln w="9525">
              <a:solidFill>
                <a:schemeClr val="tx1"/>
              </a:solidFill>
              <a:miter lim="800000"/>
            </a:ln>
          </p:spPr>
        </p:cxnSp>
        <p:sp>
          <p:nvSpPr>
            <p:cNvPr id="90" name="Text Box 59"/>
            <p:cNvSpPr txBox="1">
              <a:spLocks noChangeArrowheads="1"/>
            </p:cNvSpPr>
            <p:nvPr/>
          </p:nvSpPr>
          <p:spPr bwMode="auto">
            <a:xfrm>
              <a:off x="2833688" y="1457326"/>
              <a:ext cx="533400" cy="671413"/>
            </a:xfrm>
            <a:prstGeom prst="rect">
              <a:avLst/>
            </a:prstGeom>
            <a:solidFill>
              <a:srgbClr val="0099FF"/>
            </a:solidFill>
            <a:ln w="9525">
              <a:noFill/>
              <a:miter lim="800000"/>
            </a:ln>
            <a:effectLst>
              <a:prstShdw prst="shdw17" dist="17961" dir="2700000">
                <a:srgbClr val="005C99"/>
              </a:prstShdw>
            </a:effectLst>
          </p:spPr>
          <p:txBody>
            <a:bodyP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spcBef>
                  <a:spcPct val="50000"/>
                </a:spcBef>
              </a:pPr>
              <a:r>
                <a:rPr lang="zh-CN" altLang="en-US" sz="1050" b="1">
                  <a:solidFill>
                    <a:schemeClr val="bg1"/>
                  </a:solidFill>
                  <a:latin typeface="+mj-ea"/>
                  <a:ea typeface="+mj-ea"/>
                </a:rPr>
                <a:t>审计职能</a:t>
              </a:r>
            </a:p>
          </p:txBody>
        </p:sp>
      </p:grpSp>
      <p:sp>
        <p:nvSpPr>
          <p:cNvPr id="91" name="Isosceles Triangle 90"/>
          <p:cNvSpPr/>
          <p:nvPr/>
        </p:nvSpPr>
        <p:spPr bwMode="auto">
          <a:xfrm rot="10800000">
            <a:off x="2362200" y="3657600"/>
            <a:ext cx="3886200" cy="228600"/>
          </a:xfrm>
          <a:prstGeom prst="triangle">
            <a:avLst/>
          </a:prstGeom>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endParaRPr lang="zh-CN" altLang="en-US" sz="1400" u="sng" kern="0">
              <a:solidFill>
                <a:schemeClr val="tx1"/>
              </a:solidFill>
              <a:latin typeface="Arial"/>
              <a:ea typeface="微软雅黑"/>
            </a:endParaRPr>
          </a:p>
        </p:txBody>
      </p:sp>
      <p:sp>
        <p:nvSpPr>
          <p:cNvPr id="92" name="Rectangle 91"/>
          <p:cNvSpPr/>
          <p:nvPr/>
        </p:nvSpPr>
        <p:spPr>
          <a:xfrm>
            <a:off x="0" y="3962400"/>
            <a:ext cx="1711080" cy="830997"/>
          </a:xfrm>
          <a:prstGeom prst="rect">
            <a:avLst/>
          </a:prstGeom>
        </p:spPr>
        <p:txBody>
          <a:bodyPr wrap="square">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r>
              <a:rPr lang="zh-CN" altLang="en-US" b="0" smtClean="0">
                <a:latin typeface="+mj-ea"/>
                <a:ea typeface="+mj-ea"/>
              </a:rPr>
              <a:t>水泥股份组织结构远期设计方案（</a:t>
            </a:r>
            <a:r>
              <a:rPr lang="en-US" altLang="zh-CN" b="0" smtClean="0">
                <a:latin typeface="+mj-ea"/>
                <a:ea typeface="+mj-ea"/>
              </a:rPr>
              <a:t>4+3+2</a:t>
            </a:r>
            <a:r>
              <a:rPr lang="zh-CN" altLang="en-US" b="0" smtClean="0">
                <a:latin typeface="+mj-ea"/>
                <a:ea typeface="+mj-ea"/>
              </a:rPr>
              <a:t>）</a:t>
            </a:r>
            <a:endParaRPr lang="zh-CN" altLang="en-US" b="0">
              <a:latin typeface="+mj-ea"/>
              <a:ea typeface="+mj-ea"/>
            </a:endParaRPr>
          </a:p>
        </p:txBody>
      </p:sp>
      <p:cxnSp>
        <p:nvCxnSpPr>
          <p:cNvPr id="94" name="Straight Connector 93"/>
          <p:cNvCxnSpPr/>
          <p:nvPr/>
        </p:nvCxnSpPr>
        <p:spPr bwMode="auto">
          <a:xfrm>
            <a:off x="0" y="3962400"/>
            <a:ext cx="9144000" cy="0"/>
          </a:xfrm>
          <a:prstGeom prst="line">
            <a:avLst/>
          </a:prstGeom>
          <a:ln w="19050">
            <a:prstDash val="dash"/>
          </a:ln>
        </p:spPr>
        <p:style>
          <a:lnRef idx="1">
            <a:schemeClr val="dk1"/>
          </a:lnRef>
          <a:fillRef idx="0">
            <a:schemeClr val="dk1"/>
          </a:fillRef>
          <a:effectRef idx="0">
            <a:schemeClr val="dk1"/>
          </a:effectRef>
          <a:fontRef idx="minor">
            <a:schemeClr val="tx1"/>
          </a:fontRef>
        </p:style>
      </p:cxn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itle 1"/>
          <p:cNvSpPr>
            <a:spLocks noGrp="1"/>
          </p:cNvSpPr>
          <p:nvPr>
            <p:ph type="title"/>
          </p:nvPr>
        </p:nvSpPr>
        <p:spPr>
          <a:xfrm>
            <a:off x="1314450" y="0"/>
            <a:ext cx="7829550" cy="1052513"/>
          </a:xfrm>
        </p:spPr>
        <p:txBody>
          <a:bodyPr/>
          <a:lstStyle/>
          <a:p>
            <a:r>
              <a:rPr lang="zh-CN" altLang="en-US" smtClean="0">
                <a:latin typeface="微软雅黑" pitchFamily="34" charset="-122"/>
              </a:rPr>
              <a:t>未来在</a:t>
            </a:r>
            <a:r>
              <a:rPr lang="en-US" altLang="zh-CN" smtClean="0">
                <a:latin typeface="微软雅黑" pitchFamily="34" charset="-122"/>
              </a:rPr>
              <a:t>SAP</a:t>
            </a:r>
            <a:r>
              <a:rPr lang="zh-CN" altLang="en-US" smtClean="0">
                <a:latin typeface="微软雅黑" pitchFamily="34" charset="-122"/>
              </a:rPr>
              <a:t>系统内将通过财务组织、业务组织，以及虚拟报表组织实现对管控组织模式的支撑；通过权限、流程和报表设计实现业务管控</a:t>
            </a:r>
            <a:br>
              <a:rPr lang="en-US" altLang="zh-CN" smtClean="0">
                <a:latin typeface="微软雅黑" pitchFamily="34" charset="-122"/>
              </a:rPr>
            </a:br>
            <a:endParaRPr lang="zh-CN" altLang="en-US">
              <a:latin typeface="微软雅黑" pitchFamily="34" charset="-122"/>
            </a:endParaRPr>
          </a:p>
        </p:txBody>
      </p:sp>
      <p:grpSp>
        <p:nvGrpSpPr>
          <p:cNvPr id="199" name="Group 183"/>
          <p:cNvGrpSpPr/>
          <p:nvPr/>
        </p:nvGrpSpPr>
        <p:grpSpPr>
          <a:xfrm>
            <a:off x="41336" y="3417165"/>
            <a:ext cx="1131206" cy="415291"/>
            <a:chOff x="7545364" y="746499"/>
            <a:chExt cx="1131206" cy="415291"/>
          </a:xfrm>
        </p:grpSpPr>
        <p:sp>
          <p:nvSpPr>
            <p:cNvPr id="220" name="Rectangle 219"/>
            <p:cNvSpPr/>
            <p:nvPr/>
          </p:nvSpPr>
          <p:spPr>
            <a:xfrm>
              <a:off x="7545364" y="807998"/>
              <a:ext cx="935408" cy="353792"/>
            </a:xfrm>
            <a:prstGeom prst="rect">
              <a:avLst/>
            </a:prstGeom>
            <a:solidFill>
              <a:srgbClr val="00B0F0"/>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r>
                <a:rPr kumimoji="0" lang="zh-CN" altLang="en-US" sz="14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rPr>
                <a:t>利润中心</a:t>
              </a:r>
              <a:endParaRPr kumimoji="0" lang="zh-CN" altLang="en-US" sz="14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pic>
          <p:nvPicPr>
            <p:cNvPr id="221" name="Picture 220" descr="SAPLogo.gif"/>
            <p:cNvPicPr>
              <a:picLocks noChangeAspect="1"/>
            </p:cNvPicPr>
            <p:nvPr/>
          </p:nvPicPr>
          <p:blipFill>
            <a:blip r:embed="rId3"/>
            <a:stretch>
              <a:fillRect/>
            </a:stretch>
          </p:blipFill>
          <p:spPr>
            <a:xfrm>
              <a:off x="8316520" y="746499"/>
              <a:ext cx="360050" cy="177558"/>
            </a:xfrm>
            <a:prstGeom prst="rect">
              <a:avLst/>
            </a:prstGeom>
            <a:grpFill/>
          </p:spPr>
        </p:pic>
      </p:grpSp>
      <p:grpSp>
        <p:nvGrpSpPr>
          <p:cNvPr id="200" name="Group 186"/>
          <p:cNvGrpSpPr/>
          <p:nvPr/>
        </p:nvGrpSpPr>
        <p:grpSpPr>
          <a:xfrm>
            <a:off x="1079578" y="3410375"/>
            <a:ext cx="1131206" cy="415291"/>
            <a:chOff x="7545364" y="746499"/>
            <a:chExt cx="1131206" cy="415291"/>
          </a:xfrm>
        </p:grpSpPr>
        <p:sp>
          <p:nvSpPr>
            <p:cNvPr id="218" name="Rectangle 217"/>
            <p:cNvSpPr/>
            <p:nvPr/>
          </p:nvSpPr>
          <p:spPr>
            <a:xfrm>
              <a:off x="7545364" y="807998"/>
              <a:ext cx="935408" cy="353792"/>
            </a:xfrm>
            <a:prstGeom prst="rect">
              <a:avLst/>
            </a:prstGeom>
            <a:solidFill>
              <a:srgbClr val="00B0F0"/>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r>
                <a:rPr kumimoji="0" lang="zh-CN" altLang="en-US" sz="14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rPr>
                <a:t>成本中心</a:t>
              </a:r>
              <a:endParaRPr kumimoji="0" lang="zh-CN" altLang="en-US" sz="14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pic>
          <p:nvPicPr>
            <p:cNvPr id="219" name="Picture 218" descr="SAPLogo.gif"/>
            <p:cNvPicPr>
              <a:picLocks noChangeAspect="1"/>
            </p:cNvPicPr>
            <p:nvPr/>
          </p:nvPicPr>
          <p:blipFill>
            <a:blip r:embed="rId3"/>
            <a:stretch>
              <a:fillRect/>
            </a:stretch>
          </p:blipFill>
          <p:spPr>
            <a:xfrm>
              <a:off x="8316520" y="746499"/>
              <a:ext cx="360050" cy="177558"/>
            </a:xfrm>
            <a:prstGeom prst="rect">
              <a:avLst/>
            </a:prstGeom>
            <a:noFill/>
          </p:spPr>
        </p:pic>
      </p:grpSp>
      <p:sp>
        <p:nvSpPr>
          <p:cNvPr id="214" name="Rectangle 213"/>
          <p:cNvSpPr/>
          <p:nvPr/>
        </p:nvSpPr>
        <p:spPr>
          <a:xfrm>
            <a:off x="41336" y="3943775"/>
            <a:ext cx="935408" cy="353792"/>
          </a:xfrm>
          <a:prstGeom prst="rect">
            <a:avLst/>
          </a:prstGeom>
          <a:solidFill>
            <a:srgbClr val="00B0F0"/>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r>
              <a:rPr kumimoji="0" lang="zh-CN" altLang="en-US" sz="14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rPr>
              <a:t>采购组织</a:t>
            </a:r>
            <a:endParaRPr kumimoji="0" lang="zh-CN" altLang="en-US" sz="14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grpSp>
        <p:nvGrpSpPr>
          <p:cNvPr id="202" name="Group 192"/>
          <p:cNvGrpSpPr/>
          <p:nvPr/>
        </p:nvGrpSpPr>
        <p:grpSpPr>
          <a:xfrm>
            <a:off x="1079578" y="3875974"/>
            <a:ext cx="1131206" cy="415291"/>
            <a:chOff x="7545364" y="746499"/>
            <a:chExt cx="1131206" cy="415291"/>
          </a:xfrm>
        </p:grpSpPr>
        <p:sp>
          <p:nvSpPr>
            <p:cNvPr id="212" name="Rectangle 211"/>
            <p:cNvSpPr/>
            <p:nvPr/>
          </p:nvSpPr>
          <p:spPr>
            <a:xfrm>
              <a:off x="7545364" y="807998"/>
              <a:ext cx="935408" cy="353792"/>
            </a:xfrm>
            <a:prstGeom prst="rect">
              <a:avLst/>
            </a:prstGeom>
            <a:solidFill>
              <a:srgbClr val="00B0F0"/>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r>
                <a:rPr kumimoji="0" lang="zh-CN" altLang="en-US" sz="14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rPr>
                <a:t>销售组织</a:t>
              </a:r>
              <a:endParaRPr kumimoji="0" lang="zh-CN" altLang="en-US" sz="14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pic>
          <p:nvPicPr>
            <p:cNvPr id="213" name="Picture 212" descr="SAPLogo.gif"/>
            <p:cNvPicPr>
              <a:picLocks noChangeAspect="1"/>
            </p:cNvPicPr>
            <p:nvPr/>
          </p:nvPicPr>
          <p:blipFill>
            <a:blip r:embed="rId3"/>
            <a:stretch>
              <a:fillRect/>
            </a:stretch>
          </p:blipFill>
          <p:spPr>
            <a:xfrm>
              <a:off x="8316520" y="746499"/>
              <a:ext cx="360050" cy="177558"/>
            </a:xfrm>
            <a:prstGeom prst="rect">
              <a:avLst/>
            </a:prstGeom>
            <a:noFill/>
            <a:ln>
              <a:noFill/>
            </a:ln>
          </p:spPr>
        </p:pic>
      </p:grpSp>
      <p:sp>
        <p:nvSpPr>
          <p:cNvPr id="203" name="Freeform 202"/>
          <p:cNvSpPr/>
          <p:nvPr/>
        </p:nvSpPr>
        <p:spPr>
          <a:xfrm>
            <a:off x="609600" y="2438400"/>
            <a:ext cx="2438400" cy="990600"/>
          </a:xfrm>
          <a:custGeom>
            <a:gdLst>
              <a:gd name="connsiteX0" fmla="*/ 2232561 w 2268187"/>
              <a:gd name="connsiteY0" fmla="*/ 0 h 1425039"/>
              <a:gd name="connsiteX1" fmla="*/ 0 w 2268187"/>
              <a:gd name="connsiteY1" fmla="*/ 1425039 h 1425039"/>
              <a:gd name="connsiteX2" fmla="*/ 2268187 w 2268187"/>
              <a:gd name="connsiteY2" fmla="*/ 391886 h 1425039"/>
              <a:gd name="connsiteX3" fmla="*/ 2232561 w 2268187"/>
              <a:gd name="connsiteY3" fmla="*/ 0 h 1425039"/>
            </a:gdLst>
            <a:cxnLst>
              <a:cxn ang="0">
                <a:pos x="connsiteX0" y="connsiteY0"/>
              </a:cxn>
              <a:cxn ang="0">
                <a:pos x="connsiteX1" y="connsiteY1"/>
              </a:cxn>
              <a:cxn ang="0">
                <a:pos x="connsiteX2" y="connsiteY2"/>
              </a:cxn>
              <a:cxn ang="0">
                <a:pos x="connsiteX3" y="connsiteY3"/>
              </a:cxn>
            </a:cxnLst>
            <a:rect l="l" t="t" r="r" b="b"/>
            <a:pathLst>
              <a:path w="2268187" h="1425039">
                <a:moveTo>
                  <a:pt x="2232561" y="0"/>
                </a:moveTo>
                <a:lnTo>
                  <a:pt x="0" y="1425039"/>
                </a:lnTo>
                <a:lnTo>
                  <a:pt x="2268187" y="391886"/>
                </a:lnTo>
                <a:lnTo>
                  <a:pt x="2232561" y="0"/>
                </a:lnTo>
                <a:close/>
              </a:path>
            </a:pathLst>
          </a:cu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t="100000" r="100000"/>
            </a:path>
            <a:tileRect l="-100000" b="-100000"/>
          </a:gradFill>
          <a:ln>
            <a:noFill/>
          </a:ln>
          <a:effectLst/>
          <a:scene3d>
            <a:camera prst="orthographicFront"/>
            <a:lightRig rig="flat" dir="t"/>
          </a:scene3d>
          <a:sp3d prstMaterial="dkEdge">
            <a:bevelT w="8200" h="38100"/>
          </a:sp3d>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endParaRPr kumimoji="0" lang="zh-CN" altLang="en-US" sz="10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grpSp>
        <p:nvGrpSpPr>
          <p:cNvPr id="206" name="Group 288"/>
          <p:cNvGrpSpPr/>
          <p:nvPr/>
        </p:nvGrpSpPr>
        <p:grpSpPr>
          <a:xfrm>
            <a:off x="41336" y="4620672"/>
            <a:ext cx="873064" cy="460875"/>
            <a:chOff x="7545364" y="746499"/>
            <a:chExt cx="1131206" cy="415291"/>
          </a:xfrm>
        </p:grpSpPr>
        <p:sp>
          <p:nvSpPr>
            <p:cNvPr id="210" name="Rectangle 209"/>
            <p:cNvSpPr/>
            <p:nvPr/>
          </p:nvSpPr>
          <p:spPr>
            <a:xfrm>
              <a:off x="7545364" y="807998"/>
              <a:ext cx="935408" cy="353792"/>
            </a:xfrm>
            <a:prstGeom prst="rect">
              <a:avLst/>
            </a:prstGeom>
            <a:solidFill>
              <a:srgbClr val="00B0F0"/>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r>
                <a:rPr kumimoji="0" lang="zh-CN" altLang="en-US" sz="12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rPr>
                <a:t>采购组</a:t>
              </a:r>
              <a:endParaRPr kumimoji="0" lang="zh-CN" altLang="en-US" sz="12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pic>
          <p:nvPicPr>
            <p:cNvPr id="211" name="Picture 210" descr="SAPLogo.gif"/>
            <p:cNvPicPr>
              <a:picLocks noChangeAspect="1"/>
            </p:cNvPicPr>
            <p:nvPr/>
          </p:nvPicPr>
          <p:blipFill>
            <a:blip r:embed="rId3"/>
            <a:stretch>
              <a:fillRect/>
            </a:stretch>
          </p:blipFill>
          <p:spPr>
            <a:xfrm>
              <a:off x="8316520" y="746499"/>
              <a:ext cx="360050" cy="177558"/>
            </a:xfrm>
            <a:prstGeom prst="rect">
              <a:avLst/>
            </a:prstGeom>
            <a:noFill/>
          </p:spPr>
        </p:pic>
      </p:grpSp>
      <p:grpSp>
        <p:nvGrpSpPr>
          <p:cNvPr id="207" name="Group 297"/>
          <p:cNvGrpSpPr/>
          <p:nvPr/>
        </p:nvGrpSpPr>
        <p:grpSpPr>
          <a:xfrm>
            <a:off x="1079578" y="4644525"/>
            <a:ext cx="771156" cy="460875"/>
            <a:chOff x="7545364" y="746499"/>
            <a:chExt cx="1131206" cy="415291"/>
          </a:xfrm>
        </p:grpSpPr>
        <p:sp>
          <p:nvSpPr>
            <p:cNvPr id="208" name="Rectangle 207"/>
            <p:cNvSpPr/>
            <p:nvPr/>
          </p:nvSpPr>
          <p:spPr>
            <a:xfrm>
              <a:off x="7545364" y="807998"/>
              <a:ext cx="935408" cy="353792"/>
            </a:xfrm>
            <a:prstGeom prst="rect">
              <a:avLst/>
            </a:prstGeom>
            <a:solidFill>
              <a:srgbClr val="00B0F0"/>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r>
                <a:rPr kumimoji="0" lang="zh-CN" altLang="en-US" sz="12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rPr>
                <a:t>销售组</a:t>
              </a:r>
              <a:endParaRPr kumimoji="0" lang="zh-CN" altLang="en-US" sz="12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pic>
          <p:nvPicPr>
            <p:cNvPr id="209" name="Picture 208" descr="SAPLogo.gif"/>
            <p:cNvPicPr>
              <a:picLocks noChangeAspect="1"/>
            </p:cNvPicPr>
            <p:nvPr/>
          </p:nvPicPr>
          <p:blipFill>
            <a:blip r:embed="rId3"/>
            <a:stretch>
              <a:fillRect/>
            </a:stretch>
          </p:blipFill>
          <p:spPr>
            <a:xfrm>
              <a:off x="8316520" y="746499"/>
              <a:ext cx="360050" cy="177558"/>
            </a:xfrm>
            <a:prstGeom prst="rect">
              <a:avLst/>
            </a:prstGeom>
            <a:noFill/>
          </p:spPr>
        </p:pic>
      </p:grpSp>
      <p:sp>
        <p:nvSpPr>
          <p:cNvPr id="224" name="Rectangle 22"/>
          <p:cNvSpPr>
            <a:spLocks noChangeArrowheads="1"/>
          </p:cNvSpPr>
          <p:nvPr/>
        </p:nvSpPr>
        <p:spPr bwMode="auto">
          <a:xfrm>
            <a:off x="3222172" y="774666"/>
            <a:ext cx="2361724" cy="340519"/>
          </a:xfrm>
          <a:prstGeom prst="roundRect">
            <a:avLst/>
          </a:prstGeom>
          <a:solidFill>
            <a:srgbClr val="00B050"/>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wrap="none" anchor="ct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0" fontAlgn="auto" latinLnBrk="0" hangingPunct="0">
              <a:lnSpc>
                <a:spcPct val="100000"/>
              </a:lnSpc>
              <a:spcBef>
                <a:spcPct val="0"/>
              </a:spcBef>
              <a:spcAft>
                <a:spcPct val="0"/>
              </a:spcAft>
              <a:buClrTx/>
              <a:buSzTx/>
              <a:buFontTx/>
              <a:buNone/>
              <a:defRPr/>
            </a:pPr>
            <a:r>
              <a:rPr lang="zh-CN" altLang="en-US" sz="1400" b="0" kern="0" smtClean="0">
                <a:solidFill>
                  <a:sysClr val="window" lastClr="FFFFFF"/>
                </a:solidFill>
                <a:ea typeface="微软雅黑" pitchFamily="34" charset="-122"/>
                <a:cs typeface="Arial"/>
              </a:rPr>
              <a:t>冀东发展集团有限责任公司</a:t>
            </a:r>
            <a:endParaRPr kumimoji="0" lang="en-US" altLang="zh-CN" sz="1400" b="0" i="0" u="none" strike="noStrike" kern="0" cap="none" spc="0" normalizeH="0" baseline="0" noProof="0">
              <a:ln>
                <a:noFill/>
              </a:ln>
              <a:solidFill>
                <a:sysClr val="window" lastClr="FFFFFF"/>
              </a:solidFill>
              <a:effectLst/>
              <a:uLnTx/>
              <a:uFillTx/>
              <a:latin typeface="Arial" pitchFamily="34" charset="0"/>
              <a:ea typeface="微软雅黑" pitchFamily="34" charset="-122"/>
              <a:cs typeface="Arial"/>
            </a:endParaRPr>
          </a:p>
        </p:txBody>
      </p:sp>
      <p:sp>
        <p:nvSpPr>
          <p:cNvPr id="216" name="Rectangle 215"/>
          <p:cNvSpPr/>
          <p:nvPr/>
        </p:nvSpPr>
        <p:spPr>
          <a:xfrm>
            <a:off x="6608392" y="1834236"/>
            <a:ext cx="935408" cy="353792"/>
          </a:xfrm>
          <a:prstGeom prst="rect">
            <a:avLst/>
          </a:prstGeom>
          <a:solidFill>
            <a:srgbClr val="00B0F0"/>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r>
              <a:rPr lang="zh-CN" altLang="en-US" sz="1400" b="0" kern="0" noProof="0" smtClean="0">
                <a:solidFill>
                  <a:sysClr val="windowText" lastClr="000000"/>
                </a:solidFill>
                <a:ea typeface="微软雅黑" pitchFamily="34" charset="-122"/>
                <a:cs typeface="Arial"/>
              </a:rPr>
              <a:t>公司代码</a:t>
            </a:r>
            <a:endParaRPr kumimoji="0" lang="zh-CN" altLang="en-US" sz="14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sp>
        <p:nvSpPr>
          <p:cNvPr id="390" name="TextBox 389"/>
          <p:cNvSpPr txBox="1"/>
          <p:nvPr/>
        </p:nvSpPr>
        <p:spPr>
          <a:xfrm>
            <a:off x="7543800" y="990600"/>
            <a:ext cx="1676400" cy="523220"/>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en-US" altLang="zh-CN" sz="1400" smtClean="0">
                <a:solidFill>
                  <a:schemeClr val="tx1"/>
                </a:solidFill>
                <a:latin typeface="微软雅黑" pitchFamily="34" charset="-122"/>
                <a:ea typeface="微软雅黑" pitchFamily="34" charset="-122"/>
              </a:rPr>
              <a:t>SAP</a:t>
            </a:r>
            <a:r>
              <a:rPr lang="zh-CN" altLang="en-US" sz="1400" smtClean="0">
                <a:solidFill>
                  <a:schemeClr val="tx1"/>
                </a:solidFill>
                <a:latin typeface="微软雅黑" pitchFamily="34" charset="-122"/>
                <a:ea typeface="微软雅黑" pitchFamily="34" charset="-122"/>
              </a:rPr>
              <a:t>组织架构设计关键考虑因素</a:t>
            </a:r>
          </a:p>
        </p:txBody>
      </p:sp>
      <p:sp>
        <p:nvSpPr>
          <p:cNvPr id="391" name="TextBox 390"/>
          <p:cNvSpPr txBox="1"/>
          <p:nvPr/>
        </p:nvSpPr>
        <p:spPr>
          <a:xfrm>
            <a:off x="7346192" y="1828800"/>
            <a:ext cx="1721608" cy="3539430"/>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177800" indent="-177800" algn="l">
              <a:spcBef>
                <a:spcPts val="600"/>
              </a:spcBef>
              <a:buFont typeface="Arial" pitchFamily="34" charset="0"/>
              <a:buChar char="•"/>
            </a:pPr>
            <a:r>
              <a:rPr lang="zh-CN" altLang="en-US" sz="1100" b="0" smtClean="0">
                <a:solidFill>
                  <a:schemeClr val="tx1"/>
                </a:solidFill>
                <a:latin typeface="微软雅黑" pitchFamily="34" charset="-122"/>
                <a:ea typeface="微软雅黑" pitchFamily="34" charset="-122"/>
              </a:rPr>
              <a:t>既考虑到上线时点的应用，又能满足未来业务发展和组织架构调整的需求；</a:t>
            </a:r>
            <a:endParaRPr lang="en-US" altLang="zh-CN" sz="1100" b="0" smtClean="0">
              <a:solidFill>
                <a:schemeClr val="tx1"/>
              </a:solidFill>
              <a:latin typeface="微软雅黑" pitchFamily="34" charset="-122"/>
              <a:ea typeface="微软雅黑" pitchFamily="34" charset="-122"/>
            </a:endParaRPr>
          </a:p>
          <a:p>
            <a:pPr marL="177800" indent="-177800" algn="l">
              <a:spcBef>
                <a:spcPts val="600"/>
              </a:spcBef>
              <a:buFont typeface="Arial" pitchFamily="34" charset="0"/>
              <a:buChar char="•"/>
            </a:pPr>
            <a:r>
              <a:rPr lang="zh-CN" altLang="en-US" sz="1100" b="0" smtClean="0">
                <a:solidFill>
                  <a:schemeClr val="tx1"/>
                </a:solidFill>
                <a:latin typeface="微软雅黑" pitchFamily="34" charset="-122"/>
                <a:ea typeface="微软雅黑" pitchFamily="34" charset="-122"/>
              </a:rPr>
              <a:t>法人和模拟法人都可以通过</a:t>
            </a:r>
            <a:r>
              <a:rPr lang="en-US" altLang="zh-CN" sz="1100" b="0" smtClean="0">
                <a:solidFill>
                  <a:schemeClr val="tx1"/>
                </a:solidFill>
                <a:latin typeface="微软雅黑" pitchFamily="34" charset="-122"/>
                <a:ea typeface="微软雅黑" pitchFamily="34" charset="-122"/>
              </a:rPr>
              <a:t>SAP</a:t>
            </a:r>
            <a:r>
              <a:rPr lang="zh-CN" altLang="en-US" sz="1100" b="0" smtClean="0">
                <a:solidFill>
                  <a:schemeClr val="tx1"/>
                </a:solidFill>
                <a:latin typeface="微软雅黑" pitchFamily="34" charset="-122"/>
                <a:ea typeface="微软雅黑" pitchFamily="34" charset="-122"/>
              </a:rPr>
              <a:t>“公司代码”来表示；</a:t>
            </a:r>
            <a:endParaRPr lang="en-US" altLang="zh-CN" sz="1100" b="0" smtClean="0">
              <a:solidFill>
                <a:schemeClr val="tx1"/>
              </a:solidFill>
              <a:latin typeface="微软雅黑" pitchFamily="34" charset="-122"/>
              <a:ea typeface="微软雅黑" pitchFamily="34" charset="-122"/>
            </a:endParaRPr>
          </a:p>
          <a:p>
            <a:pPr marL="177800" indent="-177800" algn="l">
              <a:spcBef>
                <a:spcPts val="600"/>
              </a:spcBef>
              <a:buFont typeface="Arial" pitchFamily="34" charset="0"/>
              <a:buChar char="•"/>
            </a:pPr>
            <a:r>
              <a:rPr lang="zh-CN" altLang="en-US" sz="1100" b="0" smtClean="0">
                <a:solidFill>
                  <a:schemeClr val="tx1"/>
                </a:solidFill>
                <a:latin typeface="微软雅黑" pitchFamily="34" charset="-122"/>
                <a:ea typeface="微软雅黑" pitchFamily="34" charset="-122"/>
              </a:rPr>
              <a:t>利用“成本中心”、“利润中心”和其他财务组织对象，满足财务记账和报表需求；</a:t>
            </a:r>
            <a:endParaRPr lang="en-US" altLang="zh-CN" sz="1100" b="0" smtClean="0">
              <a:solidFill>
                <a:schemeClr val="tx1"/>
              </a:solidFill>
              <a:latin typeface="微软雅黑" pitchFamily="34" charset="-122"/>
              <a:ea typeface="微软雅黑" pitchFamily="34" charset="-122"/>
            </a:endParaRPr>
          </a:p>
          <a:p>
            <a:pPr marL="177800" indent="-177800" algn="l">
              <a:spcBef>
                <a:spcPts val="600"/>
              </a:spcBef>
              <a:buFont typeface="Arial" pitchFamily="34" charset="0"/>
              <a:buChar char="•"/>
            </a:pPr>
            <a:r>
              <a:rPr lang="zh-CN" altLang="en-US" sz="1100" b="0" smtClean="0">
                <a:solidFill>
                  <a:schemeClr val="tx1"/>
                </a:solidFill>
                <a:latin typeface="微软雅黑" pitchFamily="34" charset="-122"/>
                <a:ea typeface="微软雅黑" pitchFamily="34" charset="-122"/>
              </a:rPr>
              <a:t>通过</a:t>
            </a:r>
            <a:r>
              <a:rPr lang="en-US" altLang="zh-CN" sz="1100" b="0" smtClean="0">
                <a:solidFill>
                  <a:schemeClr val="tx1"/>
                </a:solidFill>
                <a:latin typeface="微软雅黑" pitchFamily="34" charset="-122"/>
                <a:ea typeface="微软雅黑" pitchFamily="34" charset="-122"/>
              </a:rPr>
              <a:t>SAP</a:t>
            </a:r>
            <a:r>
              <a:rPr lang="zh-CN" altLang="en-US" sz="1100" b="0" smtClean="0">
                <a:solidFill>
                  <a:schemeClr val="tx1"/>
                </a:solidFill>
                <a:latin typeface="微软雅黑" pitchFamily="34" charset="-122"/>
                <a:ea typeface="微软雅黑" pitchFamily="34" charset="-122"/>
              </a:rPr>
              <a:t>“工厂代码”、“库存地”来表示工厂、生产车间和仓库。</a:t>
            </a:r>
            <a:endParaRPr lang="en-US" altLang="zh-CN" sz="1100" b="0" smtClean="0">
              <a:solidFill>
                <a:schemeClr val="tx1"/>
              </a:solidFill>
              <a:latin typeface="微软雅黑" pitchFamily="34" charset="-122"/>
              <a:ea typeface="微软雅黑" pitchFamily="34" charset="-122"/>
            </a:endParaRPr>
          </a:p>
          <a:p>
            <a:pPr marL="177800" indent="-177800" algn="l">
              <a:spcBef>
                <a:spcPts val="600"/>
              </a:spcBef>
              <a:buFont typeface="Arial" pitchFamily="34" charset="0"/>
              <a:buChar char="•"/>
            </a:pPr>
            <a:r>
              <a:rPr lang="zh-CN" altLang="en-US" sz="1100" b="0" smtClean="0">
                <a:solidFill>
                  <a:schemeClr val="tx1"/>
                </a:solidFill>
                <a:latin typeface="微软雅黑" pitchFamily="34" charset="-122"/>
                <a:ea typeface="微软雅黑" pitchFamily="34" charset="-122"/>
              </a:rPr>
              <a:t>根据管控模式要求，进行设计权限及分配</a:t>
            </a:r>
            <a:endParaRPr lang="en-US" altLang="zh-CN" sz="1100" b="0" smtClean="0">
              <a:solidFill>
                <a:schemeClr val="tx1"/>
              </a:solidFill>
              <a:latin typeface="微软雅黑" pitchFamily="34" charset="-122"/>
              <a:ea typeface="微软雅黑" pitchFamily="34" charset="-122"/>
            </a:endParaRPr>
          </a:p>
          <a:p>
            <a:pPr algn="l">
              <a:spcBef>
                <a:spcPts val="600"/>
              </a:spcBef>
              <a:buFont typeface="Arial" pitchFamily="34" charset="0"/>
              <a:buChar char="•"/>
            </a:pPr>
            <a:endParaRPr lang="zh-CN" altLang="en-US" sz="1200" b="0" smtClean="0">
              <a:latin typeface="微软雅黑" pitchFamily="34" charset="-122"/>
              <a:ea typeface="微软雅黑" pitchFamily="34" charset="-122"/>
            </a:endParaRPr>
          </a:p>
        </p:txBody>
      </p:sp>
      <p:grpSp>
        <p:nvGrpSpPr>
          <p:cNvPr id="570" name="Group 170"/>
          <p:cNvGrpSpPr/>
          <p:nvPr/>
        </p:nvGrpSpPr>
        <p:grpSpPr>
          <a:xfrm>
            <a:off x="250372" y="1607698"/>
            <a:ext cx="1131206" cy="406158"/>
            <a:chOff x="7545364" y="2032242"/>
            <a:chExt cx="1131206" cy="406158"/>
          </a:xfrm>
          <a:solidFill>
            <a:srgbClr val="00B0F0"/>
          </a:solidFill>
        </p:grpSpPr>
        <p:sp>
          <p:nvSpPr>
            <p:cNvPr id="571" name="Rectangle 570"/>
            <p:cNvSpPr/>
            <p:nvPr/>
          </p:nvSpPr>
          <p:spPr>
            <a:xfrm>
              <a:off x="7545364" y="2084608"/>
              <a:ext cx="935408" cy="353792"/>
            </a:xfrm>
            <a:prstGeom prst="rect">
              <a:avLst/>
            </a:prstGeom>
            <a:grp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533400" eaLnBrk="1" fontAlgn="auto" latinLnBrk="0" hangingPunct="1">
                <a:lnSpc>
                  <a:spcPct val="90000"/>
                </a:lnSpc>
                <a:spcBef>
                  <a:spcPct val="0"/>
                </a:spcBef>
                <a:spcAft>
                  <a:spcPct val="35000"/>
                </a:spcAft>
                <a:buClrTx/>
                <a:buSzTx/>
                <a:buFontTx/>
                <a:buNone/>
                <a:defRPr/>
              </a:pPr>
              <a:r>
                <a:rPr kumimoji="0" lang="zh-CN" altLang="en-US" sz="14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rPr>
                <a:t>人事范围</a:t>
              </a:r>
              <a:endParaRPr kumimoji="0" lang="zh-CN" altLang="en-US" sz="14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pic>
          <p:nvPicPr>
            <p:cNvPr id="572" name="Picture 571" descr="SAPLogo.gif"/>
            <p:cNvPicPr>
              <a:picLocks noChangeAspect="1"/>
            </p:cNvPicPr>
            <p:nvPr/>
          </p:nvPicPr>
          <p:blipFill>
            <a:blip r:embed="rId3"/>
            <a:stretch>
              <a:fillRect/>
            </a:stretch>
          </p:blipFill>
          <p:spPr>
            <a:xfrm>
              <a:off x="8316520" y="2032242"/>
              <a:ext cx="360050" cy="177558"/>
            </a:xfrm>
            <a:prstGeom prst="rect">
              <a:avLst/>
            </a:prstGeom>
            <a:noFill/>
          </p:spPr>
        </p:pic>
      </p:grpSp>
      <p:pic>
        <p:nvPicPr>
          <p:cNvPr id="573" name="Picture 572" descr="SAPLogo.gif"/>
          <p:cNvPicPr>
            <a:picLocks noChangeAspect="1"/>
          </p:cNvPicPr>
          <p:nvPr/>
        </p:nvPicPr>
        <p:blipFill>
          <a:blip r:embed="rId3"/>
          <a:stretch>
            <a:fillRect/>
          </a:stretch>
        </p:blipFill>
        <p:spPr>
          <a:xfrm>
            <a:off x="7315200" y="1687286"/>
            <a:ext cx="360050" cy="177558"/>
          </a:xfrm>
          <a:prstGeom prst="rect">
            <a:avLst/>
          </a:prstGeom>
          <a:noFill/>
        </p:spPr>
      </p:pic>
      <p:grpSp>
        <p:nvGrpSpPr>
          <p:cNvPr id="575" name="Group 300"/>
          <p:cNvGrpSpPr/>
          <p:nvPr/>
        </p:nvGrpSpPr>
        <p:grpSpPr>
          <a:xfrm>
            <a:off x="7620000" y="5105400"/>
            <a:ext cx="1131206" cy="415291"/>
            <a:chOff x="7545364" y="746499"/>
            <a:chExt cx="1131206" cy="415291"/>
          </a:xfrm>
        </p:grpSpPr>
        <p:sp>
          <p:nvSpPr>
            <p:cNvPr id="581" name="Rectangle 580"/>
            <p:cNvSpPr/>
            <p:nvPr/>
          </p:nvSpPr>
          <p:spPr>
            <a:xfrm>
              <a:off x="7545364" y="807998"/>
              <a:ext cx="935408" cy="353792"/>
            </a:xfrm>
            <a:prstGeom prst="rect">
              <a:avLst/>
            </a:prstGeom>
            <a:solidFill>
              <a:srgbClr val="00B0F0"/>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r>
                <a:rPr kumimoji="0" lang="zh-CN" altLang="en-US" sz="14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rPr>
                <a:t>工厂代码</a:t>
              </a:r>
              <a:endParaRPr kumimoji="0" lang="zh-CN" altLang="en-US" sz="14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pic>
          <p:nvPicPr>
            <p:cNvPr id="582" name="Picture 581" descr="SAPLogo.gif"/>
            <p:cNvPicPr>
              <a:picLocks noChangeAspect="1"/>
            </p:cNvPicPr>
            <p:nvPr/>
          </p:nvPicPr>
          <p:blipFill>
            <a:blip r:embed="rId3"/>
            <a:stretch>
              <a:fillRect/>
            </a:stretch>
          </p:blipFill>
          <p:spPr>
            <a:xfrm>
              <a:off x="8316520" y="746499"/>
              <a:ext cx="360050" cy="177558"/>
            </a:xfrm>
            <a:prstGeom prst="rect">
              <a:avLst/>
            </a:prstGeom>
            <a:noFill/>
          </p:spPr>
        </p:pic>
      </p:grpSp>
      <p:grpSp>
        <p:nvGrpSpPr>
          <p:cNvPr id="576" name="Group 303"/>
          <p:cNvGrpSpPr/>
          <p:nvPr/>
        </p:nvGrpSpPr>
        <p:grpSpPr>
          <a:xfrm>
            <a:off x="7620000" y="5638800"/>
            <a:ext cx="771156" cy="460875"/>
            <a:chOff x="7545364" y="746499"/>
            <a:chExt cx="1131206" cy="415291"/>
          </a:xfrm>
        </p:grpSpPr>
        <p:sp>
          <p:nvSpPr>
            <p:cNvPr id="579" name="Rectangle 578"/>
            <p:cNvSpPr/>
            <p:nvPr/>
          </p:nvSpPr>
          <p:spPr>
            <a:xfrm>
              <a:off x="7545364" y="807998"/>
              <a:ext cx="935408" cy="353792"/>
            </a:xfrm>
            <a:prstGeom prst="rect">
              <a:avLst/>
            </a:prstGeom>
            <a:solidFill>
              <a:srgbClr val="00B0F0"/>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r>
                <a:rPr kumimoji="0" lang="zh-CN" altLang="en-US" sz="12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rPr>
                <a:t>库存地</a:t>
              </a:r>
              <a:endParaRPr kumimoji="0" lang="zh-CN" altLang="en-US" sz="12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pic>
          <p:nvPicPr>
            <p:cNvPr id="580" name="Picture 579" descr="SAPLogo.gif"/>
            <p:cNvPicPr>
              <a:picLocks noChangeAspect="1"/>
            </p:cNvPicPr>
            <p:nvPr/>
          </p:nvPicPr>
          <p:blipFill>
            <a:blip r:embed="rId3"/>
            <a:stretch>
              <a:fillRect/>
            </a:stretch>
          </p:blipFill>
          <p:spPr>
            <a:xfrm>
              <a:off x="8316520" y="746499"/>
              <a:ext cx="360050" cy="177558"/>
            </a:xfrm>
            <a:prstGeom prst="rect">
              <a:avLst/>
            </a:prstGeom>
            <a:noFill/>
          </p:spPr>
        </p:pic>
      </p:grpSp>
      <p:sp>
        <p:nvSpPr>
          <p:cNvPr id="577" name="Freeform 576"/>
          <p:cNvSpPr/>
          <p:nvPr/>
        </p:nvSpPr>
        <p:spPr>
          <a:xfrm rot="1153997">
            <a:off x="7103176" y="5144410"/>
            <a:ext cx="652648" cy="211220"/>
          </a:xfrm>
          <a:custGeom>
            <a:gdLst>
              <a:gd name="connsiteX0" fmla="*/ 0 w 855023"/>
              <a:gd name="connsiteY0" fmla="*/ 23751 h 225631"/>
              <a:gd name="connsiteX1" fmla="*/ 855023 w 855023"/>
              <a:gd name="connsiteY1" fmla="*/ 0 h 225631"/>
              <a:gd name="connsiteX2" fmla="*/ 0 w 855023"/>
              <a:gd name="connsiteY2" fmla="*/ 225631 h 225631"/>
              <a:gd name="connsiteX3" fmla="*/ 0 w 855023"/>
              <a:gd name="connsiteY3" fmla="*/ 23751 h 225631"/>
            </a:gdLst>
            <a:cxnLst>
              <a:cxn ang="0">
                <a:pos x="connsiteX0" y="connsiteY0"/>
              </a:cxn>
              <a:cxn ang="0">
                <a:pos x="connsiteX1" y="connsiteY1"/>
              </a:cxn>
              <a:cxn ang="0">
                <a:pos x="connsiteX2" y="connsiteY2"/>
              </a:cxn>
              <a:cxn ang="0">
                <a:pos x="connsiteX3" y="connsiteY3"/>
              </a:cxn>
            </a:cxnLst>
            <a:rect l="l" t="t" r="r" b="b"/>
            <a:pathLst>
              <a:path w="855023" h="225631">
                <a:moveTo>
                  <a:pt x="0" y="23751"/>
                </a:moveTo>
                <a:lnTo>
                  <a:pt x="855023" y="0"/>
                </a:lnTo>
                <a:lnTo>
                  <a:pt x="0" y="225631"/>
                </a:lnTo>
                <a:lnTo>
                  <a:pt x="0" y="23751"/>
                </a:lnTo>
                <a:close/>
              </a:path>
            </a:pathLst>
          </a:cu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t="100000" r="100000"/>
            </a:path>
            <a:tileRect l="-100000" b="-100000"/>
          </a:gradFill>
          <a:ln>
            <a:noFill/>
          </a:ln>
          <a:effectLst/>
          <a:scene3d>
            <a:camera prst="orthographicFront"/>
            <a:lightRig rig="flat" dir="t"/>
          </a:scene3d>
          <a:sp3d prstMaterial="dkEdge">
            <a:bevelT w="8200" h="38100"/>
          </a:sp3d>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endParaRPr kumimoji="0" lang="zh-CN" altLang="en-US" sz="10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sp>
        <p:nvSpPr>
          <p:cNvPr id="578" name="Freeform 577"/>
          <p:cNvSpPr/>
          <p:nvPr/>
        </p:nvSpPr>
        <p:spPr>
          <a:xfrm rot="702754">
            <a:off x="6944831" y="5568797"/>
            <a:ext cx="831273" cy="190005"/>
          </a:xfrm>
          <a:custGeom>
            <a:gdLst>
              <a:gd name="connsiteX0" fmla="*/ 0 w 831273"/>
              <a:gd name="connsiteY0" fmla="*/ 0 h 190005"/>
              <a:gd name="connsiteX1" fmla="*/ 831273 w 831273"/>
              <a:gd name="connsiteY1" fmla="*/ 71252 h 190005"/>
              <a:gd name="connsiteX2" fmla="*/ 11876 w 831273"/>
              <a:gd name="connsiteY2" fmla="*/ 190005 h 190005"/>
              <a:gd name="connsiteX3" fmla="*/ 0 w 831273"/>
              <a:gd name="connsiteY3" fmla="*/ 0 h 190005"/>
            </a:gdLst>
            <a:cxnLst>
              <a:cxn ang="0">
                <a:pos x="connsiteX0" y="connsiteY0"/>
              </a:cxn>
              <a:cxn ang="0">
                <a:pos x="connsiteX1" y="connsiteY1"/>
              </a:cxn>
              <a:cxn ang="0">
                <a:pos x="connsiteX2" y="connsiteY2"/>
              </a:cxn>
              <a:cxn ang="0">
                <a:pos x="connsiteX3" y="connsiteY3"/>
              </a:cxn>
            </a:cxnLst>
            <a:rect l="l" t="t" r="r" b="b"/>
            <a:pathLst>
              <a:path w="831273" h="190005">
                <a:moveTo>
                  <a:pt x="0" y="0"/>
                </a:moveTo>
                <a:lnTo>
                  <a:pt x="831273" y="71252"/>
                </a:lnTo>
                <a:lnTo>
                  <a:pt x="11876" y="190005"/>
                </a:lnTo>
                <a:lnTo>
                  <a:pt x="0" y="0"/>
                </a:lnTo>
                <a:close/>
              </a:path>
            </a:pathLst>
          </a:cu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t="100000" r="100000"/>
            </a:path>
            <a:tileRect l="-100000" b="-100000"/>
          </a:gradFill>
          <a:ln>
            <a:noFill/>
          </a:ln>
          <a:effectLst/>
          <a:scene3d>
            <a:camera prst="orthographicFront"/>
            <a:lightRig rig="flat" dir="t"/>
          </a:scene3d>
          <a:sp3d prstMaterial="dkEdge">
            <a:bevelT w="8200" h="38100"/>
          </a:sp3d>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endParaRPr kumimoji="0" lang="zh-CN" altLang="en-US" sz="10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sp>
        <p:nvSpPr>
          <p:cNvPr id="223" name="Rectangle 222"/>
          <p:cNvSpPr/>
          <p:nvPr/>
        </p:nvSpPr>
        <p:spPr>
          <a:xfrm>
            <a:off x="4659086" y="1215588"/>
            <a:ext cx="195797" cy="439040"/>
          </a:xfrm>
          <a:prstGeom prst="rect">
            <a:avLst/>
          </a:prstGeom>
          <a:solidFill>
            <a:sysClr val="window" lastClr="FFFFFF"/>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r>
              <a:rPr kumimoji="0" lang="zh-CN" altLang="en-US" sz="6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rPr>
              <a:t>其他</a:t>
            </a:r>
          </a:p>
        </p:txBody>
      </p:sp>
      <p:cxnSp>
        <p:nvCxnSpPr>
          <p:cNvPr id="229" name="AutoShape 45"/>
          <p:cNvCxnSpPr>
            <a:cxnSpLocks noChangeShapeType="1"/>
          </p:cNvCxnSpPr>
          <p:nvPr/>
        </p:nvCxnSpPr>
        <p:spPr bwMode="auto">
          <a:xfrm rot="5400000">
            <a:off x="3480771" y="1058938"/>
            <a:ext cx="800701" cy="913194"/>
          </a:xfrm>
          <a:prstGeom prst="bentConnector3">
            <a:avLst>
              <a:gd name="adj1" fmla="val 96225"/>
            </a:avLst>
          </a:prstGeom>
          <a:noFill/>
          <a:ln w="9525">
            <a:solidFill>
              <a:sysClr val="windowText" lastClr="000000"/>
            </a:solidFill>
            <a:miter lim="800000"/>
          </a:ln>
        </p:spPr>
      </p:cxnSp>
      <p:sp>
        <p:nvSpPr>
          <p:cNvPr id="230" name="Rectangle 36"/>
          <p:cNvSpPr>
            <a:spLocks noChangeArrowheads="1"/>
          </p:cNvSpPr>
          <p:nvPr/>
        </p:nvSpPr>
        <p:spPr bwMode="auto">
          <a:xfrm>
            <a:off x="3119526" y="1915886"/>
            <a:ext cx="740628" cy="762000"/>
          </a:xfrm>
          <a:prstGeom prst="round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vert="eaVert" wrap="square" anchor="ct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0" fontAlgn="auto" latinLnBrk="0" hangingPunct="0">
              <a:lnSpc>
                <a:spcPct val="100000"/>
              </a:lnSpc>
              <a:spcBef>
                <a:spcPct val="0"/>
              </a:spcBef>
              <a:spcAft>
                <a:spcPct val="0"/>
              </a:spcAft>
              <a:buClrTx/>
              <a:buSzTx/>
              <a:buFontTx/>
              <a:buNone/>
              <a:defRPr/>
            </a:pPr>
            <a:r>
              <a:rPr kumimoji="0" lang="zh-CN" altLang="en-US" sz="105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rPr>
              <a:t>冀东水泥股份有限公司</a:t>
            </a:r>
            <a:endParaRPr kumimoji="0" lang="en-US" altLang="zh-CN" sz="14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sp>
        <p:nvSpPr>
          <p:cNvPr id="233" name="Rectangle 36"/>
          <p:cNvSpPr>
            <a:spLocks noChangeArrowheads="1"/>
          </p:cNvSpPr>
          <p:nvPr/>
        </p:nvSpPr>
        <p:spPr bwMode="auto">
          <a:xfrm>
            <a:off x="5470301" y="1981200"/>
            <a:ext cx="442674" cy="691280"/>
          </a:xfrm>
          <a:prstGeom prst="round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vert="eaVert" wrap="square" anchor="ct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0" fontAlgn="auto" latinLnBrk="0" hangingPunct="0">
              <a:lnSpc>
                <a:spcPct val="100000"/>
              </a:lnSpc>
              <a:spcBef>
                <a:spcPct val="0"/>
              </a:spcBef>
              <a:spcAft>
                <a:spcPct val="0"/>
              </a:spcAft>
              <a:buClrTx/>
              <a:buSzTx/>
              <a:buFontTx/>
              <a:buNone/>
              <a:defRPr/>
            </a:pPr>
            <a:r>
              <a:rPr kumimoji="0" lang="en-US" altLang="zh-CN" sz="14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rPr>
              <a:t>……</a:t>
            </a:r>
            <a:endParaRPr kumimoji="0" lang="en-US" altLang="zh-CN" sz="14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cxnSp>
        <p:nvCxnSpPr>
          <p:cNvPr id="236" name="AutoShape 45"/>
          <p:cNvCxnSpPr>
            <a:cxnSpLocks noChangeShapeType="1"/>
          </p:cNvCxnSpPr>
          <p:nvPr/>
        </p:nvCxnSpPr>
        <p:spPr bwMode="auto">
          <a:xfrm rot="16200000" flipH="1">
            <a:off x="4549704" y="882809"/>
            <a:ext cx="892275" cy="1304506"/>
          </a:xfrm>
          <a:prstGeom prst="bentConnector3">
            <a:avLst>
              <a:gd name="adj1" fmla="val 89481"/>
            </a:avLst>
          </a:prstGeom>
          <a:noFill/>
          <a:ln w="9525">
            <a:solidFill>
              <a:sysClr val="windowText" lastClr="000000"/>
            </a:solidFill>
            <a:miter lim="800000"/>
          </a:ln>
        </p:spPr>
      </p:cxnSp>
      <p:sp>
        <p:nvSpPr>
          <p:cNvPr id="241" name="Rectangle 25"/>
          <p:cNvSpPr>
            <a:spLocks noChangeArrowheads="1"/>
          </p:cNvSpPr>
          <p:nvPr/>
        </p:nvSpPr>
        <p:spPr bwMode="auto">
          <a:xfrm>
            <a:off x="2892895" y="3802434"/>
            <a:ext cx="252000" cy="576000"/>
          </a:xfrm>
          <a:prstGeom prst="roundRect">
            <a:avLst/>
          </a:prstGeom>
          <a:gradFill rotWithShape="1">
            <a:gsLst>
              <a:gs pos="0">
                <a:srgbClr val="C0504D">
                  <a:tint val="50000"/>
                  <a:satMod val="300000"/>
                </a:srgbClr>
              </a:gs>
              <a:gs pos="35000">
                <a:srgbClr val="C0504D">
                  <a:tint val="37000"/>
                  <a:satMod val="300000"/>
                </a:srgbClr>
              </a:gs>
              <a:gs pos="100000">
                <a:srgbClr val="C0504D">
                  <a:tint val="15000"/>
                  <a:satMod val="350000"/>
                </a:srgbClr>
              </a:gs>
            </a:gsLst>
            <a:lin ang="16200000" scaled="1"/>
          </a:gradFill>
          <a:ln w="9525" cap="flat" cmpd="sng" algn="ctr">
            <a:solidFill>
              <a:srgbClr val="C0504D">
                <a:shade val="95000"/>
                <a:satMod val="105000"/>
              </a:srgbClr>
            </a:solidFill>
            <a:prstDash val="solid"/>
          </a:ln>
          <a:effectLst>
            <a:outerShdw blurRad="40000" dist="20000" dir="5400000" rotWithShape="0">
              <a:srgbClr val="000000">
                <a:alpha val="38000"/>
              </a:srgbClr>
            </a:outerShdw>
          </a:effectLst>
        </p:spPr>
        <p:txBody>
          <a:bodyPr vert="eaVert" wrap="none" anchor="ct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0" fontAlgn="auto" latinLnBrk="0" hangingPunct="0">
              <a:lnSpc>
                <a:spcPct val="100000"/>
              </a:lnSpc>
              <a:spcBef>
                <a:spcPct val="0"/>
              </a:spcBef>
              <a:spcAft>
                <a:spcPct val="0"/>
              </a:spcAft>
              <a:buClrTx/>
              <a:buSzTx/>
              <a:buFontTx/>
              <a:buNone/>
              <a:defRPr/>
            </a:pPr>
            <a:r>
              <a:rPr kumimoji="0" lang="zh-CN" altLang="en-US" sz="10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rPr>
              <a:t>内蒙大区</a:t>
            </a:r>
            <a:endParaRPr kumimoji="0" lang="en-US" altLang="zh-CN" sz="10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cxnSp>
        <p:nvCxnSpPr>
          <p:cNvPr id="242" name="AutoShape 32"/>
          <p:cNvCxnSpPr>
            <a:cxnSpLocks noChangeShapeType="1"/>
          </p:cNvCxnSpPr>
          <p:nvPr/>
        </p:nvCxnSpPr>
        <p:spPr bwMode="auto">
          <a:xfrm rot="5400000">
            <a:off x="2863059" y="2953465"/>
            <a:ext cx="983034" cy="714905"/>
          </a:xfrm>
          <a:prstGeom prst="bentConnector3">
            <a:avLst>
              <a:gd name="adj1" fmla="val 94295"/>
            </a:avLst>
          </a:prstGeom>
          <a:noFill/>
          <a:ln w="9525">
            <a:solidFill>
              <a:sysClr val="windowText" lastClr="000000"/>
            </a:solidFill>
            <a:miter lim="800000"/>
          </a:ln>
        </p:spPr>
      </p:cxnSp>
      <p:cxnSp>
        <p:nvCxnSpPr>
          <p:cNvPr id="244" name="AutoShape 32"/>
          <p:cNvCxnSpPr>
            <a:cxnSpLocks noChangeShapeType="1"/>
            <a:stCxn id="230" idx="2"/>
            <a:endCxn id="245" idx="0"/>
          </p:cNvCxnSpPr>
          <p:nvPr/>
        </p:nvCxnSpPr>
        <p:spPr bwMode="auto">
          <a:xfrm rot="16200000" flipH="1">
            <a:off x="2963810" y="3203915"/>
            <a:ext cx="1124548" cy="72489"/>
          </a:xfrm>
          <a:prstGeom prst="bentConnector3">
            <a:avLst>
              <a:gd name="adj1" fmla="val 50000"/>
            </a:avLst>
          </a:prstGeom>
          <a:noFill/>
          <a:ln w="9525">
            <a:solidFill>
              <a:sysClr val="windowText" lastClr="000000"/>
            </a:solidFill>
            <a:miter lim="800000"/>
          </a:ln>
        </p:spPr>
      </p:cxnSp>
      <p:sp>
        <p:nvSpPr>
          <p:cNvPr id="245" name="Rectangle 25"/>
          <p:cNvSpPr>
            <a:spLocks noChangeArrowheads="1"/>
          </p:cNvSpPr>
          <p:nvPr/>
        </p:nvSpPr>
        <p:spPr bwMode="auto">
          <a:xfrm>
            <a:off x="3436329" y="3802434"/>
            <a:ext cx="252000" cy="576000"/>
          </a:xfrm>
          <a:prstGeom prst="roundRect">
            <a:avLst/>
          </a:prstGeom>
          <a:gradFill rotWithShape="1">
            <a:gsLst>
              <a:gs pos="0">
                <a:srgbClr val="C0504D">
                  <a:tint val="50000"/>
                  <a:satMod val="300000"/>
                </a:srgbClr>
              </a:gs>
              <a:gs pos="35000">
                <a:srgbClr val="C0504D">
                  <a:tint val="37000"/>
                  <a:satMod val="300000"/>
                </a:srgbClr>
              </a:gs>
              <a:gs pos="100000">
                <a:srgbClr val="C0504D">
                  <a:tint val="15000"/>
                  <a:satMod val="350000"/>
                </a:srgbClr>
              </a:gs>
            </a:gsLst>
            <a:lin ang="16200000" scaled="1"/>
          </a:gradFill>
          <a:ln w="9525" cap="flat" cmpd="sng" algn="ctr">
            <a:solidFill>
              <a:srgbClr val="C0504D">
                <a:shade val="95000"/>
                <a:satMod val="105000"/>
              </a:srgbClr>
            </a:solidFill>
            <a:prstDash val="solid"/>
          </a:ln>
          <a:effectLst>
            <a:outerShdw blurRad="40000" dist="20000" dir="5400000" rotWithShape="0">
              <a:srgbClr val="000000">
                <a:alpha val="38000"/>
              </a:srgbClr>
            </a:outerShdw>
          </a:effectLst>
        </p:spPr>
        <p:txBody>
          <a:bodyPr vert="eaVert" wrap="square" anchor="ct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0" fontAlgn="auto" latinLnBrk="0" hangingPunct="0">
              <a:lnSpc>
                <a:spcPct val="100000"/>
              </a:lnSpc>
              <a:spcBef>
                <a:spcPct val="0"/>
              </a:spcBef>
              <a:spcAft>
                <a:spcPct val="0"/>
              </a:spcAft>
              <a:buClrTx/>
              <a:buSzTx/>
              <a:buFontTx/>
              <a:buNone/>
              <a:defRPr/>
            </a:pPr>
            <a:r>
              <a:rPr kumimoji="0" lang="zh-CN" altLang="en-US" sz="9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rPr>
              <a:t>陕西大区</a:t>
            </a:r>
            <a:endParaRPr kumimoji="0" lang="en-US" altLang="zh-CN" sz="10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cxnSp>
        <p:nvCxnSpPr>
          <p:cNvPr id="248" name="AutoShape 32"/>
          <p:cNvCxnSpPr>
            <a:cxnSpLocks noChangeShapeType="1"/>
            <a:stCxn id="230" idx="2"/>
            <a:endCxn id="524" idx="0"/>
          </p:cNvCxnSpPr>
          <p:nvPr/>
        </p:nvCxnSpPr>
        <p:spPr bwMode="auto">
          <a:xfrm rot="16200000" flipH="1">
            <a:off x="3435528" y="2732197"/>
            <a:ext cx="1124548" cy="1015925"/>
          </a:xfrm>
          <a:prstGeom prst="bentConnector3">
            <a:avLst>
              <a:gd name="adj1" fmla="val 50000"/>
            </a:avLst>
          </a:prstGeom>
          <a:noFill/>
          <a:ln w="9525" cap="flat" cmpd="sng" algn="ctr">
            <a:solidFill>
              <a:sysClr val="windowText" lastClr="000000">
                <a:shade val="95000"/>
                <a:satMod val="105000"/>
              </a:sysClr>
            </a:solidFill>
            <a:prstDash val="solid"/>
          </a:ln>
          <a:effectLst/>
        </p:spPr>
      </p:cxnSp>
      <p:sp>
        <p:nvSpPr>
          <p:cNvPr id="251" name="Rectangle 36"/>
          <p:cNvSpPr>
            <a:spLocks noChangeArrowheads="1"/>
          </p:cNvSpPr>
          <p:nvPr/>
        </p:nvSpPr>
        <p:spPr bwMode="auto">
          <a:xfrm>
            <a:off x="4244482" y="1915886"/>
            <a:ext cx="715089" cy="762000"/>
          </a:xfrm>
          <a:prstGeom prst="round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vert="eaVert" wrap="square" anchor="ct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0" fontAlgn="auto" latinLnBrk="0" hangingPunct="0">
              <a:lnSpc>
                <a:spcPct val="100000"/>
              </a:lnSpc>
              <a:spcBef>
                <a:spcPct val="0"/>
              </a:spcBef>
              <a:spcAft>
                <a:spcPct val="0"/>
              </a:spcAft>
              <a:buClrTx/>
              <a:buSzTx/>
              <a:buFontTx/>
              <a:buNone/>
              <a:defRPr/>
            </a:pPr>
            <a:r>
              <a:rPr kumimoji="0" lang="zh-CN" altLang="en-US" sz="10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rPr>
              <a:t>唐山冀东混凝土有限公司</a:t>
            </a:r>
            <a:endParaRPr kumimoji="0" lang="en-US" altLang="zh-CN" sz="12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cxnSp>
        <p:nvCxnSpPr>
          <p:cNvPr id="252" name="Elbow Connector 251"/>
          <p:cNvCxnSpPr>
            <a:endCxn id="251" idx="0"/>
          </p:cNvCxnSpPr>
          <p:nvPr/>
        </p:nvCxnSpPr>
        <p:spPr bwMode="auto">
          <a:xfrm rot="16200000" flipH="1">
            <a:off x="4086270" y="1400128"/>
            <a:ext cx="772887" cy="258627"/>
          </a:xfrm>
          <a:prstGeom prst="bentConnector3">
            <a:avLst>
              <a:gd name="adj1" fmla="val 96479"/>
            </a:avLst>
          </a:prstGeom>
          <a:noFill/>
          <a:ln w="9525">
            <a:solidFill>
              <a:sysClr val="windowText" lastClr="000000"/>
            </a:solidFill>
            <a:miter lim="800000"/>
          </a:ln>
        </p:spPr>
      </p:cxnSp>
      <p:grpSp>
        <p:nvGrpSpPr>
          <p:cNvPr id="255" name="Group 62"/>
          <p:cNvGrpSpPr/>
          <p:nvPr/>
        </p:nvGrpSpPr>
        <p:grpSpPr>
          <a:xfrm>
            <a:off x="1660301" y="5052212"/>
            <a:ext cx="1260000" cy="510388"/>
            <a:chOff x="2483712" y="1988800"/>
            <a:chExt cx="1224168" cy="648090"/>
          </a:xfrm>
          <a:solidFill>
            <a:srgbClr val="C0C0C0"/>
          </a:solidFill>
        </p:grpSpPr>
        <p:sp>
          <p:nvSpPr>
            <p:cNvPr id="369" name="Rectangle 63"/>
            <p:cNvSpPr/>
            <p:nvPr/>
          </p:nvSpPr>
          <p:spPr>
            <a:xfrm>
              <a:off x="2627730" y="1988800"/>
              <a:ext cx="1080150" cy="504070"/>
            </a:xfrm>
            <a:prstGeom prst="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533400" eaLnBrk="1" fontAlgn="auto" latinLnBrk="0" hangingPunct="1">
                <a:lnSpc>
                  <a:spcPct val="90000"/>
                </a:lnSpc>
                <a:spcBef>
                  <a:spcPct val="0"/>
                </a:spcBef>
                <a:spcAft>
                  <a:spcPct val="35000"/>
                </a:spcAft>
                <a:buClrTx/>
                <a:buSzTx/>
                <a:buFontTx/>
                <a:buNone/>
                <a:defRPr/>
              </a:pPr>
              <a:endParaRPr kumimoji="0" lang="zh-CN" altLang="en-US" sz="10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sp>
          <p:nvSpPr>
            <p:cNvPr id="370" name="Rectangle 64"/>
            <p:cNvSpPr/>
            <p:nvPr/>
          </p:nvSpPr>
          <p:spPr>
            <a:xfrm>
              <a:off x="2555720" y="2060810"/>
              <a:ext cx="1080150" cy="504070"/>
            </a:xfrm>
            <a:prstGeom prst="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533400" eaLnBrk="1" fontAlgn="auto" latinLnBrk="0" hangingPunct="1">
                <a:lnSpc>
                  <a:spcPct val="90000"/>
                </a:lnSpc>
                <a:spcBef>
                  <a:spcPct val="0"/>
                </a:spcBef>
                <a:spcAft>
                  <a:spcPct val="35000"/>
                </a:spcAft>
                <a:buClrTx/>
                <a:buSzTx/>
                <a:buFontTx/>
                <a:buNone/>
                <a:defRPr/>
              </a:pPr>
              <a:endParaRPr kumimoji="0" lang="zh-CN" altLang="en-US" sz="10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sp>
          <p:nvSpPr>
            <p:cNvPr id="371" name="Rectangle 370"/>
            <p:cNvSpPr/>
            <p:nvPr/>
          </p:nvSpPr>
          <p:spPr>
            <a:xfrm>
              <a:off x="2483712" y="2132821"/>
              <a:ext cx="1080150" cy="504069"/>
            </a:xfrm>
            <a:prstGeom prst="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533400" eaLnBrk="1" fontAlgn="auto" latinLnBrk="0" hangingPunct="1">
                <a:lnSpc>
                  <a:spcPct val="90000"/>
                </a:lnSpc>
                <a:spcBef>
                  <a:spcPct val="0"/>
                </a:spcBef>
                <a:spcAft>
                  <a:spcPct val="35000"/>
                </a:spcAft>
                <a:buClrTx/>
                <a:buSzTx/>
                <a:buFontTx/>
                <a:buNone/>
                <a:defRPr/>
              </a:pPr>
              <a:r>
                <a:rPr lang="zh-CN" altLang="en-US" sz="800" b="0" kern="0" smtClean="0">
                  <a:solidFill>
                    <a:sysClr val="windowText" lastClr="000000"/>
                  </a:solidFill>
                  <a:ea typeface="微软雅黑" pitchFamily="34" charset="-122"/>
                  <a:cs typeface="Arial"/>
                </a:rPr>
                <a:t>包头冀东水泥分公司</a:t>
              </a:r>
              <a:br>
                <a:rPr kumimoji="0" lang="en-US" altLang="zh-CN" sz="8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rPr>
              </a:br>
              <a:r>
                <a:rPr lang="zh-CN" altLang="en-US" sz="800" b="0" kern="0" smtClean="0">
                  <a:solidFill>
                    <a:sysClr val="windowText" lastClr="000000"/>
                  </a:solidFill>
                  <a:ea typeface="微软雅黑" pitchFamily="34" charset="-122"/>
                  <a:cs typeface="Arial"/>
                </a:rPr>
                <a:t>包头市建源混凝土公司</a:t>
              </a:r>
              <a:endParaRPr kumimoji="0" lang="zh-CN" altLang="en-US" sz="8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grpSp>
      <p:grpSp>
        <p:nvGrpSpPr>
          <p:cNvPr id="259" name="Group 98"/>
          <p:cNvGrpSpPr/>
          <p:nvPr/>
        </p:nvGrpSpPr>
        <p:grpSpPr>
          <a:xfrm>
            <a:off x="1660301" y="5598608"/>
            <a:ext cx="1066800" cy="381000"/>
            <a:chOff x="2483710" y="1988800"/>
            <a:chExt cx="1224170" cy="648090"/>
          </a:xfrm>
          <a:solidFill>
            <a:srgbClr val="C0C0C0"/>
          </a:solidFill>
        </p:grpSpPr>
        <p:sp>
          <p:nvSpPr>
            <p:cNvPr id="366" name="Rectangle 365"/>
            <p:cNvSpPr/>
            <p:nvPr/>
          </p:nvSpPr>
          <p:spPr>
            <a:xfrm>
              <a:off x="2627730" y="1988800"/>
              <a:ext cx="1080150" cy="504070"/>
            </a:xfrm>
            <a:prstGeom prst="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533400" eaLnBrk="1" fontAlgn="auto" latinLnBrk="0" hangingPunct="1">
                <a:lnSpc>
                  <a:spcPct val="90000"/>
                </a:lnSpc>
                <a:spcBef>
                  <a:spcPct val="0"/>
                </a:spcBef>
                <a:spcAft>
                  <a:spcPct val="35000"/>
                </a:spcAft>
                <a:buClrTx/>
                <a:buSzTx/>
                <a:buFontTx/>
                <a:buNone/>
                <a:defRPr/>
              </a:pPr>
              <a:endParaRPr kumimoji="0" lang="zh-CN" altLang="en-US" sz="10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sp>
          <p:nvSpPr>
            <p:cNvPr id="367" name="Rectangle 366"/>
            <p:cNvSpPr/>
            <p:nvPr/>
          </p:nvSpPr>
          <p:spPr>
            <a:xfrm>
              <a:off x="2555720" y="2060810"/>
              <a:ext cx="1080150" cy="504070"/>
            </a:xfrm>
            <a:prstGeom prst="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533400" eaLnBrk="1" fontAlgn="auto" latinLnBrk="0" hangingPunct="1">
                <a:lnSpc>
                  <a:spcPct val="90000"/>
                </a:lnSpc>
                <a:spcBef>
                  <a:spcPct val="0"/>
                </a:spcBef>
                <a:spcAft>
                  <a:spcPct val="35000"/>
                </a:spcAft>
                <a:buClrTx/>
                <a:buSzTx/>
                <a:buFontTx/>
                <a:buNone/>
                <a:defRPr/>
              </a:pPr>
              <a:endParaRPr kumimoji="0" lang="zh-CN" altLang="en-US" sz="10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sp>
          <p:nvSpPr>
            <p:cNvPr id="368" name="Rectangle 367"/>
            <p:cNvSpPr/>
            <p:nvPr/>
          </p:nvSpPr>
          <p:spPr>
            <a:xfrm>
              <a:off x="2483710" y="2132820"/>
              <a:ext cx="1080150" cy="504070"/>
            </a:xfrm>
            <a:prstGeom prst="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r>
                <a:rPr lang="zh-CN" altLang="en-US" sz="1000" b="0" kern="0" smtClean="0">
                  <a:solidFill>
                    <a:sysClr val="windowText" lastClr="000000"/>
                  </a:solidFill>
                  <a:ea typeface="微软雅黑" pitchFamily="34" charset="-122"/>
                  <a:cs typeface="Arial"/>
                </a:rPr>
                <a:t>生产线 </a:t>
              </a:r>
              <a:r>
                <a:rPr lang="en-US" altLang="zh-CN" sz="1000" b="0" kern="0" smtClean="0">
                  <a:solidFill>
                    <a:sysClr val="windowText" lastClr="000000"/>
                  </a:solidFill>
                  <a:ea typeface="微软雅黑" pitchFamily="34" charset="-122"/>
                  <a:cs typeface="Arial"/>
                </a:rPr>
                <a:t>/ </a:t>
              </a:r>
              <a:r>
                <a:rPr lang="zh-CN" altLang="en-US" sz="1000" b="0" kern="0" smtClean="0">
                  <a:solidFill>
                    <a:sysClr val="windowText" lastClr="000000"/>
                  </a:solidFill>
                  <a:ea typeface="微软雅黑" pitchFamily="34" charset="-122"/>
                  <a:cs typeface="Arial"/>
                </a:rPr>
                <a:t>仓库</a:t>
              </a:r>
              <a:endParaRPr lang="zh-CN" altLang="en-US" sz="1000" b="0" kern="0">
                <a:solidFill>
                  <a:sysClr val="windowText" lastClr="000000"/>
                </a:solidFill>
                <a:ea typeface="微软雅黑" pitchFamily="34" charset="-122"/>
                <a:cs typeface="Arial"/>
              </a:endParaRPr>
            </a:p>
          </p:txBody>
        </p:sp>
      </p:grpSp>
      <p:grpSp>
        <p:nvGrpSpPr>
          <p:cNvPr id="260" name="Group 102"/>
          <p:cNvGrpSpPr/>
          <p:nvPr/>
        </p:nvGrpSpPr>
        <p:grpSpPr>
          <a:xfrm>
            <a:off x="1660301" y="5964550"/>
            <a:ext cx="720100" cy="360050"/>
            <a:chOff x="2483710" y="1988800"/>
            <a:chExt cx="1224170" cy="648090"/>
          </a:xfrm>
        </p:grpSpPr>
        <p:sp>
          <p:nvSpPr>
            <p:cNvPr id="363" name="Rectangle 362"/>
            <p:cNvSpPr/>
            <p:nvPr/>
          </p:nvSpPr>
          <p:spPr>
            <a:xfrm>
              <a:off x="2627730" y="1988800"/>
              <a:ext cx="1080150" cy="504070"/>
            </a:xfrm>
            <a:prstGeom prst="rect">
              <a:avLst/>
            </a:prstGeom>
            <a:solidFill>
              <a:sysClr val="window" lastClr="FFFFFF"/>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endParaRPr kumimoji="0" lang="zh-CN" altLang="en-US" sz="6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sp>
          <p:nvSpPr>
            <p:cNvPr id="364" name="Rectangle 363"/>
            <p:cNvSpPr/>
            <p:nvPr/>
          </p:nvSpPr>
          <p:spPr>
            <a:xfrm>
              <a:off x="2555720" y="2060810"/>
              <a:ext cx="1080150" cy="504070"/>
            </a:xfrm>
            <a:prstGeom prst="rect">
              <a:avLst/>
            </a:prstGeom>
            <a:solidFill>
              <a:sysClr val="window" lastClr="FFFFFF"/>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endParaRPr kumimoji="0" lang="zh-CN" altLang="en-US" sz="6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sp>
          <p:nvSpPr>
            <p:cNvPr id="365" name="Rectangle 364"/>
            <p:cNvSpPr/>
            <p:nvPr/>
          </p:nvSpPr>
          <p:spPr>
            <a:xfrm>
              <a:off x="2483710" y="2132820"/>
              <a:ext cx="1080150" cy="504070"/>
            </a:xfrm>
            <a:prstGeom prst="rect">
              <a:avLst/>
            </a:prstGeom>
            <a:solidFill>
              <a:sysClr val="window" lastClr="FFFFFF"/>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r>
                <a:rPr kumimoji="0" lang="zh-CN" altLang="en-US" sz="6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rPr>
                <a:t>管理部门</a:t>
              </a:r>
              <a:endParaRPr kumimoji="0" lang="zh-CN" altLang="en-US" sz="6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grpSp>
      <p:grpSp>
        <p:nvGrpSpPr>
          <p:cNvPr id="261" name="Group 106"/>
          <p:cNvGrpSpPr/>
          <p:nvPr/>
        </p:nvGrpSpPr>
        <p:grpSpPr>
          <a:xfrm>
            <a:off x="3048832" y="5051798"/>
            <a:ext cx="1260000" cy="510389"/>
            <a:chOff x="2483710" y="1988800"/>
            <a:chExt cx="1224170" cy="648092"/>
          </a:xfrm>
          <a:solidFill>
            <a:srgbClr val="C0C0C0"/>
          </a:solidFill>
        </p:grpSpPr>
        <p:sp>
          <p:nvSpPr>
            <p:cNvPr id="360" name="Rectangle 359"/>
            <p:cNvSpPr/>
            <p:nvPr/>
          </p:nvSpPr>
          <p:spPr>
            <a:xfrm>
              <a:off x="2627730" y="1988800"/>
              <a:ext cx="1080150" cy="504070"/>
            </a:xfrm>
            <a:prstGeom prst="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533400" eaLnBrk="1" fontAlgn="auto" latinLnBrk="0" hangingPunct="1">
                <a:lnSpc>
                  <a:spcPct val="90000"/>
                </a:lnSpc>
                <a:spcBef>
                  <a:spcPct val="0"/>
                </a:spcBef>
                <a:spcAft>
                  <a:spcPct val="35000"/>
                </a:spcAft>
                <a:buClrTx/>
                <a:buSzTx/>
                <a:buFontTx/>
                <a:buNone/>
                <a:defRPr/>
              </a:pPr>
              <a:endParaRPr kumimoji="0" lang="zh-CN" altLang="en-US" sz="10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sp>
          <p:nvSpPr>
            <p:cNvPr id="361" name="Rectangle 360"/>
            <p:cNvSpPr/>
            <p:nvPr/>
          </p:nvSpPr>
          <p:spPr>
            <a:xfrm>
              <a:off x="2555720" y="2060810"/>
              <a:ext cx="1080150" cy="504070"/>
            </a:xfrm>
            <a:prstGeom prst="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533400" eaLnBrk="1" fontAlgn="auto" latinLnBrk="0" hangingPunct="1">
                <a:lnSpc>
                  <a:spcPct val="90000"/>
                </a:lnSpc>
                <a:spcBef>
                  <a:spcPct val="0"/>
                </a:spcBef>
                <a:spcAft>
                  <a:spcPct val="35000"/>
                </a:spcAft>
                <a:buClrTx/>
                <a:buSzTx/>
                <a:buFontTx/>
                <a:buNone/>
                <a:defRPr/>
              </a:pPr>
              <a:endParaRPr kumimoji="0" lang="zh-CN" altLang="en-US" sz="10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sp>
          <p:nvSpPr>
            <p:cNvPr id="362" name="Rectangle 361"/>
            <p:cNvSpPr/>
            <p:nvPr/>
          </p:nvSpPr>
          <p:spPr>
            <a:xfrm>
              <a:off x="2483710" y="2132822"/>
              <a:ext cx="1080150" cy="504070"/>
            </a:xfrm>
            <a:prstGeom prst="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533400" eaLnBrk="1" fontAlgn="auto" latinLnBrk="0" hangingPunct="1">
                <a:lnSpc>
                  <a:spcPct val="90000"/>
                </a:lnSpc>
                <a:spcBef>
                  <a:spcPct val="0"/>
                </a:spcBef>
                <a:spcAft>
                  <a:spcPct val="35000"/>
                </a:spcAft>
                <a:buClrTx/>
                <a:buSzTx/>
                <a:buFontTx/>
                <a:buNone/>
                <a:defRPr/>
              </a:pPr>
              <a:r>
                <a:rPr lang="zh-CN" altLang="en-US" sz="800" b="0" kern="0" smtClean="0">
                  <a:solidFill>
                    <a:sysClr val="windowText" lastClr="000000"/>
                  </a:solidFill>
                  <a:ea typeface="微软雅黑" pitchFamily="34" charset="-122"/>
                  <a:cs typeface="Arial"/>
                </a:rPr>
                <a:t>冀东水泥泾阳公司</a:t>
              </a:r>
              <a:br>
                <a:rPr lang="en-US" altLang="zh-CN" sz="800" b="0" kern="0" smtClean="0">
                  <a:solidFill>
                    <a:sysClr val="windowText" lastClr="000000"/>
                  </a:solidFill>
                  <a:ea typeface="微软雅黑" pitchFamily="34" charset="-122"/>
                  <a:cs typeface="Arial"/>
                </a:rPr>
              </a:br>
              <a:r>
                <a:rPr lang="zh-CN" altLang="en-US" sz="800" b="0" kern="0" smtClean="0">
                  <a:solidFill>
                    <a:sysClr val="windowText" lastClr="000000"/>
                  </a:solidFill>
                  <a:ea typeface="微软雅黑" pitchFamily="34" charset="-122"/>
                  <a:cs typeface="Arial"/>
                </a:rPr>
                <a:t>陕西冀东混凝土公司</a:t>
              </a:r>
              <a:endParaRPr lang="zh-CN" altLang="en-US" sz="1000" b="0" kern="0">
                <a:solidFill>
                  <a:sysClr val="windowText" lastClr="000000"/>
                </a:solidFill>
                <a:ea typeface="微软雅黑" pitchFamily="34" charset="-122"/>
                <a:cs typeface="Arial"/>
              </a:endParaRPr>
            </a:p>
          </p:txBody>
        </p:sp>
      </p:grpSp>
      <p:grpSp>
        <p:nvGrpSpPr>
          <p:cNvPr id="265" name="Group 113"/>
          <p:cNvGrpSpPr/>
          <p:nvPr/>
        </p:nvGrpSpPr>
        <p:grpSpPr>
          <a:xfrm>
            <a:off x="3031901" y="5601112"/>
            <a:ext cx="1066800" cy="360050"/>
            <a:chOff x="2483710" y="1988800"/>
            <a:chExt cx="1224170" cy="648090"/>
          </a:xfrm>
          <a:solidFill>
            <a:srgbClr val="C0C0C0"/>
          </a:solidFill>
        </p:grpSpPr>
        <p:sp>
          <p:nvSpPr>
            <p:cNvPr id="357" name="Rectangle 356"/>
            <p:cNvSpPr/>
            <p:nvPr/>
          </p:nvSpPr>
          <p:spPr>
            <a:xfrm>
              <a:off x="2627730" y="1988800"/>
              <a:ext cx="1080150" cy="504070"/>
            </a:xfrm>
            <a:prstGeom prst="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533400" eaLnBrk="1" fontAlgn="auto" latinLnBrk="0" hangingPunct="1">
                <a:lnSpc>
                  <a:spcPct val="90000"/>
                </a:lnSpc>
                <a:spcBef>
                  <a:spcPct val="0"/>
                </a:spcBef>
                <a:spcAft>
                  <a:spcPct val="35000"/>
                </a:spcAft>
                <a:buClrTx/>
                <a:buSzTx/>
                <a:buFontTx/>
                <a:buNone/>
                <a:defRPr/>
              </a:pPr>
              <a:endParaRPr kumimoji="0" lang="zh-CN" altLang="en-US" sz="10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sp>
          <p:nvSpPr>
            <p:cNvPr id="358" name="Rectangle 357"/>
            <p:cNvSpPr/>
            <p:nvPr/>
          </p:nvSpPr>
          <p:spPr>
            <a:xfrm>
              <a:off x="2555720" y="2060810"/>
              <a:ext cx="1080150" cy="504070"/>
            </a:xfrm>
            <a:prstGeom prst="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533400" eaLnBrk="1" fontAlgn="auto" latinLnBrk="0" hangingPunct="1">
                <a:lnSpc>
                  <a:spcPct val="90000"/>
                </a:lnSpc>
                <a:spcBef>
                  <a:spcPct val="0"/>
                </a:spcBef>
                <a:spcAft>
                  <a:spcPct val="35000"/>
                </a:spcAft>
                <a:buClrTx/>
                <a:buSzTx/>
                <a:buFontTx/>
                <a:buNone/>
                <a:defRPr/>
              </a:pPr>
              <a:endParaRPr kumimoji="0" lang="zh-CN" altLang="en-US" sz="10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sp>
          <p:nvSpPr>
            <p:cNvPr id="359" name="Rectangle 358"/>
            <p:cNvSpPr/>
            <p:nvPr/>
          </p:nvSpPr>
          <p:spPr>
            <a:xfrm>
              <a:off x="2483710" y="2132820"/>
              <a:ext cx="1080150" cy="504070"/>
            </a:xfrm>
            <a:prstGeom prst="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r>
                <a:rPr lang="zh-CN" altLang="en-US" sz="1000" b="0" kern="0" smtClean="0">
                  <a:solidFill>
                    <a:sysClr val="windowText" lastClr="000000"/>
                  </a:solidFill>
                  <a:ea typeface="微软雅黑" pitchFamily="34" charset="-122"/>
                  <a:cs typeface="Arial"/>
                </a:rPr>
                <a:t>生产线 </a:t>
              </a:r>
              <a:r>
                <a:rPr lang="en-US" altLang="zh-CN" sz="1000" b="0" kern="0" smtClean="0">
                  <a:solidFill>
                    <a:sysClr val="windowText" lastClr="000000"/>
                  </a:solidFill>
                  <a:ea typeface="微软雅黑" pitchFamily="34" charset="-122"/>
                  <a:cs typeface="Arial"/>
                </a:rPr>
                <a:t>/</a:t>
              </a:r>
              <a:r>
                <a:rPr lang="zh-CN" altLang="en-US" sz="1000" b="0" kern="0" smtClean="0">
                  <a:solidFill>
                    <a:sysClr val="windowText" lastClr="000000"/>
                  </a:solidFill>
                  <a:ea typeface="微软雅黑" pitchFamily="34" charset="-122"/>
                  <a:cs typeface="Arial"/>
                </a:rPr>
                <a:t>仓库</a:t>
              </a:r>
              <a:endParaRPr lang="zh-CN" altLang="en-US" sz="1000" b="0" kern="0">
                <a:solidFill>
                  <a:sysClr val="windowText" lastClr="000000"/>
                </a:solidFill>
                <a:ea typeface="微软雅黑" pitchFamily="34" charset="-122"/>
                <a:cs typeface="Arial"/>
              </a:endParaRPr>
            </a:p>
          </p:txBody>
        </p:sp>
      </p:grpSp>
      <p:grpSp>
        <p:nvGrpSpPr>
          <p:cNvPr id="266" name="Group 117"/>
          <p:cNvGrpSpPr/>
          <p:nvPr/>
        </p:nvGrpSpPr>
        <p:grpSpPr>
          <a:xfrm>
            <a:off x="3031901" y="5974598"/>
            <a:ext cx="720100" cy="360050"/>
            <a:chOff x="2483710" y="1988800"/>
            <a:chExt cx="1224170" cy="648090"/>
          </a:xfrm>
        </p:grpSpPr>
        <p:sp>
          <p:nvSpPr>
            <p:cNvPr id="354" name="Rectangle 353"/>
            <p:cNvSpPr/>
            <p:nvPr/>
          </p:nvSpPr>
          <p:spPr>
            <a:xfrm>
              <a:off x="2627730" y="1988800"/>
              <a:ext cx="1080150" cy="504070"/>
            </a:xfrm>
            <a:prstGeom prst="rect">
              <a:avLst/>
            </a:prstGeom>
            <a:solidFill>
              <a:sysClr val="window" lastClr="FFFFFF"/>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endParaRPr kumimoji="0" lang="zh-CN" altLang="en-US" sz="6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sp>
          <p:nvSpPr>
            <p:cNvPr id="355" name="Rectangle 354"/>
            <p:cNvSpPr/>
            <p:nvPr/>
          </p:nvSpPr>
          <p:spPr>
            <a:xfrm>
              <a:off x="2555720" y="2060810"/>
              <a:ext cx="1080150" cy="504070"/>
            </a:xfrm>
            <a:prstGeom prst="rect">
              <a:avLst/>
            </a:prstGeom>
            <a:solidFill>
              <a:sysClr val="window" lastClr="FFFFFF"/>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endParaRPr kumimoji="0" lang="zh-CN" altLang="en-US" sz="6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sp>
          <p:nvSpPr>
            <p:cNvPr id="356" name="Rectangle 355"/>
            <p:cNvSpPr/>
            <p:nvPr/>
          </p:nvSpPr>
          <p:spPr>
            <a:xfrm>
              <a:off x="2483710" y="2132820"/>
              <a:ext cx="1080150" cy="504070"/>
            </a:xfrm>
            <a:prstGeom prst="rect">
              <a:avLst/>
            </a:prstGeom>
            <a:solidFill>
              <a:sysClr val="window" lastClr="FFFFFF"/>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r>
                <a:rPr kumimoji="0" lang="zh-CN" altLang="en-US" sz="6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rPr>
                <a:t>管理部门</a:t>
              </a:r>
              <a:endParaRPr kumimoji="0" lang="zh-CN" altLang="en-US" sz="6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grpSp>
      <p:grpSp>
        <p:nvGrpSpPr>
          <p:cNvPr id="267" name="Group 126"/>
          <p:cNvGrpSpPr/>
          <p:nvPr/>
        </p:nvGrpSpPr>
        <p:grpSpPr>
          <a:xfrm>
            <a:off x="4437366" y="5001560"/>
            <a:ext cx="1368000" cy="510388"/>
            <a:chOff x="2483710" y="1988800"/>
            <a:chExt cx="1224170" cy="648090"/>
          </a:xfrm>
          <a:solidFill>
            <a:srgbClr val="C0C0C0"/>
          </a:solidFill>
        </p:grpSpPr>
        <p:sp>
          <p:nvSpPr>
            <p:cNvPr id="351" name="Rectangle 350"/>
            <p:cNvSpPr/>
            <p:nvPr/>
          </p:nvSpPr>
          <p:spPr>
            <a:xfrm>
              <a:off x="2627730" y="1988800"/>
              <a:ext cx="1080150" cy="504070"/>
            </a:xfrm>
            <a:prstGeom prst="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533400" eaLnBrk="1" fontAlgn="auto" latinLnBrk="0" hangingPunct="1">
                <a:lnSpc>
                  <a:spcPct val="90000"/>
                </a:lnSpc>
                <a:spcBef>
                  <a:spcPct val="0"/>
                </a:spcBef>
                <a:spcAft>
                  <a:spcPct val="35000"/>
                </a:spcAft>
                <a:buClrTx/>
                <a:buSzTx/>
                <a:buFontTx/>
                <a:buNone/>
                <a:defRPr/>
              </a:pPr>
              <a:endParaRPr kumimoji="0" lang="zh-CN" altLang="en-US" sz="10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sp>
          <p:nvSpPr>
            <p:cNvPr id="352" name="Rectangle 351"/>
            <p:cNvSpPr/>
            <p:nvPr/>
          </p:nvSpPr>
          <p:spPr>
            <a:xfrm>
              <a:off x="2555720" y="2060810"/>
              <a:ext cx="1080150" cy="504070"/>
            </a:xfrm>
            <a:prstGeom prst="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533400" eaLnBrk="1" fontAlgn="auto" latinLnBrk="0" hangingPunct="1">
                <a:lnSpc>
                  <a:spcPct val="90000"/>
                </a:lnSpc>
                <a:spcBef>
                  <a:spcPct val="0"/>
                </a:spcBef>
                <a:spcAft>
                  <a:spcPct val="35000"/>
                </a:spcAft>
                <a:buClrTx/>
                <a:buSzTx/>
                <a:buFontTx/>
                <a:buNone/>
                <a:defRPr/>
              </a:pPr>
              <a:endParaRPr kumimoji="0" lang="zh-CN" altLang="en-US" sz="10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sp>
          <p:nvSpPr>
            <p:cNvPr id="353" name="Rectangle 352"/>
            <p:cNvSpPr/>
            <p:nvPr/>
          </p:nvSpPr>
          <p:spPr>
            <a:xfrm>
              <a:off x="2483710" y="2132820"/>
              <a:ext cx="1080150" cy="504070"/>
            </a:xfrm>
            <a:prstGeom prst="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defTabSz="533400" fontAlgn="auto">
                <a:lnSpc>
                  <a:spcPct val="90000"/>
                </a:lnSpc>
                <a:spcBef>
                  <a:spcPct val="0"/>
                </a:spcBef>
                <a:spcAft>
                  <a:spcPct val="35000"/>
                </a:spcAft>
              </a:pPr>
              <a:br>
                <a:rPr lang="en-US" altLang="zh-CN" sz="800" b="0" kern="0" smtClean="0">
                  <a:solidFill>
                    <a:sysClr val="windowText" lastClr="000000"/>
                  </a:solidFill>
                  <a:ea typeface="微软雅黑" pitchFamily="34" charset="-122"/>
                  <a:cs typeface="Arial"/>
                </a:rPr>
              </a:br>
              <a:br>
                <a:rPr lang="en-US" altLang="zh-CN" sz="800" b="0" kern="0" smtClean="0">
                  <a:solidFill>
                    <a:sysClr val="windowText" lastClr="000000"/>
                  </a:solidFill>
                  <a:ea typeface="微软雅黑" pitchFamily="34" charset="-122"/>
                  <a:cs typeface="Arial"/>
                </a:rPr>
              </a:br>
              <a:r>
                <a:rPr lang="zh-CN" altLang="en-US" sz="800" b="0" kern="0" smtClean="0">
                  <a:solidFill>
                    <a:sysClr val="windowText" lastClr="000000"/>
                  </a:solidFill>
                  <a:ea typeface="微软雅黑" pitchFamily="34" charset="-122"/>
                  <a:cs typeface="Arial"/>
                </a:rPr>
                <a:t>冀东水泥吉林公司</a:t>
              </a:r>
              <a:br>
                <a:rPr lang="en-US" altLang="zh-CN" sz="800" b="0" kern="0" smtClean="0">
                  <a:solidFill>
                    <a:sysClr val="windowText" lastClr="000000"/>
                  </a:solidFill>
                  <a:ea typeface="微软雅黑" pitchFamily="34" charset="-122"/>
                  <a:cs typeface="Arial"/>
                </a:rPr>
              </a:br>
              <a:r>
                <a:rPr lang="zh-CN" altLang="en-US" sz="800" b="0" kern="0" smtClean="0">
                  <a:solidFill>
                    <a:sysClr val="windowText" lastClr="000000"/>
                  </a:solidFill>
                  <a:ea typeface="微软雅黑" pitchFamily="34" charset="-122"/>
                  <a:cs typeface="Arial"/>
                </a:rPr>
                <a:t>吉林市冀东混凝土公司</a:t>
              </a:r>
              <a:endParaRPr lang="zh-CN" altLang="en-US" sz="1000" b="0" kern="0" smtClean="0">
                <a:solidFill>
                  <a:sysClr val="windowText" lastClr="000000"/>
                </a:solidFill>
                <a:ea typeface="微软雅黑" pitchFamily="34" charset="-122"/>
                <a:cs typeface="Arial"/>
              </a:endParaRPr>
            </a:p>
            <a:p>
              <a:pPr marL="0" marR="0" lvl="0" indent="0" algn="ctr" defTabSz="533400" eaLnBrk="1" fontAlgn="auto" latinLnBrk="0" hangingPunct="1">
                <a:lnSpc>
                  <a:spcPct val="90000"/>
                </a:lnSpc>
                <a:spcBef>
                  <a:spcPct val="0"/>
                </a:spcBef>
                <a:spcAft>
                  <a:spcPct val="35000"/>
                </a:spcAft>
                <a:buClrTx/>
                <a:buSzTx/>
                <a:buFontTx/>
                <a:buNone/>
                <a:defRPr/>
              </a:pPr>
              <a:endParaRPr kumimoji="0" lang="en-US" altLang="zh-CN" sz="10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endParaRPr>
            </a:p>
          </p:txBody>
        </p:sp>
      </p:grpSp>
      <p:grpSp>
        <p:nvGrpSpPr>
          <p:cNvPr id="268" name="Group 130"/>
          <p:cNvGrpSpPr/>
          <p:nvPr/>
        </p:nvGrpSpPr>
        <p:grpSpPr>
          <a:xfrm>
            <a:off x="4403501" y="5550872"/>
            <a:ext cx="1066800" cy="360050"/>
            <a:chOff x="2483710" y="1988800"/>
            <a:chExt cx="1224170" cy="648090"/>
          </a:xfrm>
          <a:solidFill>
            <a:srgbClr val="C0C0C0"/>
          </a:solidFill>
        </p:grpSpPr>
        <p:sp>
          <p:nvSpPr>
            <p:cNvPr id="348" name="Rectangle 347"/>
            <p:cNvSpPr/>
            <p:nvPr/>
          </p:nvSpPr>
          <p:spPr>
            <a:xfrm>
              <a:off x="2627730" y="1988800"/>
              <a:ext cx="1080150" cy="504070"/>
            </a:xfrm>
            <a:prstGeom prst="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533400" eaLnBrk="1" fontAlgn="auto" latinLnBrk="0" hangingPunct="1">
                <a:lnSpc>
                  <a:spcPct val="90000"/>
                </a:lnSpc>
                <a:spcBef>
                  <a:spcPct val="0"/>
                </a:spcBef>
                <a:spcAft>
                  <a:spcPct val="35000"/>
                </a:spcAft>
                <a:buClrTx/>
                <a:buSzTx/>
                <a:buFontTx/>
                <a:buNone/>
                <a:defRPr/>
              </a:pPr>
              <a:endParaRPr kumimoji="0" lang="zh-CN" altLang="en-US" sz="10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sp>
          <p:nvSpPr>
            <p:cNvPr id="349" name="Rectangle 348"/>
            <p:cNvSpPr/>
            <p:nvPr/>
          </p:nvSpPr>
          <p:spPr>
            <a:xfrm>
              <a:off x="2555720" y="2060810"/>
              <a:ext cx="1080150" cy="504070"/>
            </a:xfrm>
            <a:prstGeom prst="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533400" eaLnBrk="1" fontAlgn="auto" latinLnBrk="0" hangingPunct="1">
                <a:lnSpc>
                  <a:spcPct val="90000"/>
                </a:lnSpc>
                <a:spcBef>
                  <a:spcPct val="0"/>
                </a:spcBef>
                <a:spcAft>
                  <a:spcPct val="35000"/>
                </a:spcAft>
                <a:buClrTx/>
                <a:buSzTx/>
                <a:buFontTx/>
                <a:buNone/>
                <a:defRPr/>
              </a:pPr>
              <a:endParaRPr kumimoji="0" lang="zh-CN" altLang="en-US" sz="10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sp>
          <p:nvSpPr>
            <p:cNvPr id="350" name="Rectangle 349"/>
            <p:cNvSpPr/>
            <p:nvPr/>
          </p:nvSpPr>
          <p:spPr>
            <a:xfrm>
              <a:off x="2483710" y="2132820"/>
              <a:ext cx="1080150" cy="504070"/>
            </a:xfrm>
            <a:prstGeom prst="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r>
                <a:rPr lang="zh-CN" altLang="en-US" sz="1000" b="0" kern="0" smtClean="0">
                  <a:solidFill>
                    <a:sysClr val="windowText" lastClr="000000"/>
                  </a:solidFill>
                  <a:ea typeface="微软雅黑" pitchFamily="34" charset="-122"/>
                  <a:cs typeface="Arial"/>
                </a:rPr>
                <a:t>生产线 </a:t>
              </a:r>
              <a:r>
                <a:rPr lang="en-US" altLang="zh-CN" sz="1000" b="0" kern="0" smtClean="0">
                  <a:solidFill>
                    <a:sysClr val="windowText" lastClr="000000"/>
                  </a:solidFill>
                  <a:ea typeface="微软雅黑" pitchFamily="34" charset="-122"/>
                  <a:cs typeface="Arial"/>
                </a:rPr>
                <a:t>/ </a:t>
              </a:r>
              <a:r>
                <a:rPr lang="zh-CN" altLang="en-US" sz="1000" b="0" kern="0" smtClean="0">
                  <a:solidFill>
                    <a:sysClr val="windowText" lastClr="000000"/>
                  </a:solidFill>
                  <a:ea typeface="微软雅黑" pitchFamily="34" charset="-122"/>
                  <a:cs typeface="Arial"/>
                </a:rPr>
                <a:t>仓库</a:t>
              </a:r>
              <a:endParaRPr kumimoji="0" lang="zh-CN" altLang="en-US" sz="10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grpSp>
      <p:grpSp>
        <p:nvGrpSpPr>
          <p:cNvPr id="269" name="Group 134"/>
          <p:cNvGrpSpPr/>
          <p:nvPr/>
        </p:nvGrpSpPr>
        <p:grpSpPr>
          <a:xfrm>
            <a:off x="4403501" y="5927688"/>
            <a:ext cx="720100" cy="360050"/>
            <a:chOff x="2483710" y="1988800"/>
            <a:chExt cx="1224170" cy="648090"/>
          </a:xfrm>
        </p:grpSpPr>
        <p:sp>
          <p:nvSpPr>
            <p:cNvPr id="345" name="Rectangle 344"/>
            <p:cNvSpPr/>
            <p:nvPr/>
          </p:nvSpPr>
          <p:spPr>
            <a:xfrm>
              <a:off x="2627730" y="1988800"/>
              <a:ext cx="1080150" cy="504070"/>
            </a:xfrm>
            <a:prstGeom prst="rect">
              <a:avLst/>
            </a:prstGeom>
            <a:solidFill>
              <a:sysClr val="window" lastClr="FFFFFF"/>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endParaRPr kumimoji="0" lang="zh-CN" altLang="en-US" sz="6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sp>
          <p:nvSpPr>
            <p:cNvPr id="346" name="Rectangle 345"/>
            <p:cNvSpPr/>
            <p:nvPr/>
          </p:nvSpPr>
          <p:spPr>
            <a:xfrm>
              <a:off x="2555720" y="2060810"/>
              <a:ext cx="1080150" cy="504070"/>
            </a:xfrm>
            <a:prstGeom prst="rect">
              <a:avLst/>
            </a:prstGeom>
            <a:solidFill>
              <a:sysClr val="window" lastClr="FFFFFF"/>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endParaRPr kumimoji="0" lang="zh-CN" altLang="en-US" sz="6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sp>
          <p:nvSpPr>
            <p:cNvPr id="347" name="Rectangle 346"/>
            <p:cNvSpPr/>
            <p:nvPr/>
          </p:nvSpPr>
          <p:spPr>
            <a:xfrm>
              <a:off x="2483710" y="2132820"/>
              <a:ext cx="1080150" cy="504070"/>
            </a:xfrm>
            <a:prstGeom prst="rect">
              <a:avLst/>
            </a:prstGeom>
            <a:solidFill>
              <a:sysClr val="window" lastClr="FFFFFF"/>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r>
                <a:rPr kumimoji="0" lang="zh-CN" altLang="en-US" sz="6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rPr>
                <a:t>管理部门</a:t>
              </a:r>
              <a:endParaRPr kumimoji="0" lang="zh-CN" altLang="en-US" sz="6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grpSp>
      <p:grpSp>
        <p:nvGrpSpPr>
          <p:cNvPr id="273" name="Group 144"/>
          <p:cNvGrpSpPr/>
          <p:nvPr/>
        </p:nvGrpSpPr>
        <p:grpSpPr>
          <a:xfrm>
            <a:off x="5834370" y="4991512"/>
            <a:ext cx="1260000" cy="510388"/>
            <a:chOff x="2483710" y="1988800"/>
            <a:chExt cx="1224170" cy="648090"/>
          </a:xfrm>
          <a:solidFill>
            <a:srgbClr val="C0C0C0"/>
          </a:solidFill>
        </p:grpSpPr>
        <p:sp>
          <p:nvSpPr>
            <p:cNvPr id="342" name="Rectangle 341"/>
            <p:cNvSpPr/>
            <p:nvPr/>
          </p:nvSpPr>
          <p:spPr>
            <a:xfrm>
              <a:off x="2627730" y="1988800"/>
              <a:ext cx="1080150" cy="504070"/>
            </a:xfrm>
            <a:prstGeom prst="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533400" eaLnBrk="1" fontAlgn="auto" latinLnBrk="0" hangingPunct="1">
                <a:lnSpc>
                  <a:spcPct val="90000"/>
                </a:lnSpc>
                <a:spcBef>
                  <a:spcPct val="0"/>
                </a:spcBef>
                <a:spcAft>
                  <a:spcPct val="35000"/>
                </a:spcAft>
                <a:buClrTx/>
                <a:buSzTx/>
                <a:buFontTx/>
                <a:buNone/>
                <a:defRPr/>
              </a:pPr>
              <a:endParaRPr kumimoji="0" lang="zh-CN" altLang="en-US" sz="10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sp>
          <p:nvSpPr>
            <p:cNvPr id="343" name="Rectangle 342"/>
            <p:cNvSpPr/>
            <p:nvPr/>
          </p:nvSpPr>
          <p:spPr>
            <a:xfrm>
              <a:off x="2555720" y="2060810"/>
              <a:ext cx="1080150" cy="504070"/>
            </a:xfrm>
            <a:prstGeom prst="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533400" eaLnBrk="1" fontAlgn="auto" latinLnBrk="0" hangingPunct="1">
                <a:lnSpc>
                  <a:spcPct val="90000"/>
                </a:lnSpc>
                <a:spcBef>
                  <a:spcPct val="0"/>
                </a:spcBef>
                <a:spcAft>
                  <a:spcPct val="35000"/>
                </a:spcAft>
                <a:buClrTx/>
                <a:buSzTx/>
                <a:buFontTx/>
                <a:buNone/>
                <a:defRPr/>
              </a:pPr>
              <a:endParaRPr kumimoji="0" lang="zh-CN" altLang="en-US" sz="10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sp>
          <p:nvSpPr>
            <p:cNvPr id="344" name="Rectangle 343"/>
            <p:cNvSpPr/>
            <p:nvPr/>
          </p:nvSpPr>
          <p:spPr>
            <a:xfrm>
              <a:off x="2483710" y="2132820"/>
              <a:ext cx="1080150" cy="504070"/>
            </a:xfrm>
            <a:prstGeom prst="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533400" eaLnBrk="1" fontAlgn="auto" latinLnBrk="0" hangingPunct="1">
                <a:lnSpc>
                  <a:spcPct val="90000"/>
                </a:lnSpc>
                <a:spcBef>
                  <a:spcPct val="0"/>
                </a:spcBef>
                <a:spcAft>
                  <a:spcPct val="35000"/>
                </a:spcAft>
                <a:buClrTx/>
                <a:buSzTx/>
                <a:buFontTx/>
                <a:buNone/>
                <a:defRPr/>
              </a:pPr>
              <a:r>
                <a:rPr lang="zh-CN" altLang="en-US" sz="800" b="0" kern="0" smtClean="0">
                  <a:solidFill>
                    <a:sysClr val="windowText" lastClr="000000"/>
                  </a:solidFill>
                  <a:ea typeface="微软雅黑" pitchFamily="34" charset="-122"/>
                  <a:cs typeface="Arial"/>
                </a:rPr>
                <a:t>冀东水泥唐山公司</a:t>
              </a:r>
              <a:br>
                <a:rPr lang="en-US" altLang="zh-CN" sz="800" b="0" kern="0" smtClean="0">
                  <a:solidFill>
                    <a:sysClr val="windowText" lastClr="000000"/>
                  </a:solidFill>
                  <a:ea typeface="微软雅黑" pitchFamily="34" charset="-122"/>
                  <a:cs typeface="Arial"/>
                </a:rPr>
              </a:br>
              <a:r>
                <a:rPr lang="zh-CN" altLang="en-US" sz="800" b="0" kern="0" smtClean="0">
                  <a:solidFill>
                    <a:sysClr val="windowText" lastClr="000000"/>
                  </a:solidFill>
                  <a:ea typeface="微软雅黑" pitchFamily="34" charset="-122"/>
                  <a:cs typeface="Arial"/>
                </a:rPr>
                <a:t>唐山冀东混凝土公司</a:t>
              </a:r>
              <a:endParaRPr kumimoji="0" lang="zh-CN" altLang="en-US" sz="8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grpSp>
      <p:grpSp>
        <p:nvGrpSpPr>
          <p:cNvPr id="274" name="Group 148"/>
          <p:cNvGrpSpPr/>
          <p:nvPr/>
        </p:nvGrpSpPr>
        <p:grpSpPr>
          <a:xfrm>
            <a:off x="5851301" y="5533718"/>
            <a:ext cx="1116272" cy="360050"/>
            <a:chOff x="2483710" y="1988800"/>
            <a:chExt cx="1224170" cy="648090"/>
          </a:xfrm>
          <a:solidFill>
            <a:srgbClr val="C0C0C0"/>
          </a:solidFill>
        </p:grpSpPr>
        <p:sp>
          <p:nvSpPr>
            <p:cNvPr id="339" name="Rectangle 338"/>
            <p:cNvSpPr/>
            <p:nvPr/>
          </p:nvSpPr>
          <p:spPr>
            <a:xfrm>
              <a:off x="2627730" y="1988800"/>
              <a:ext cx="1080150" cy="504070"/>
            </a:xfrm>
            <a:prstGeom prst="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533400" eaLnBrk="1" fontAlgn="auto" latinLnBrk="0" hangingPunct="1">
                <a:lnSpc>
                  <a:spcPct val="90000"/>
                </a:lnSpc>
                <a:spcBef>
                  <a:spcPct val="0"/>
                </a:spcBef>
                <a:spcAft>
                  <a:spcPct val="35000"/>
                </a:spcAft>
                <a:buClrTx/>
                <a:buSzTx/>
                <a:buFontTx/>
                <a:buNone/>
                <a:defRPr/>
              </a:pPr>
              <a:endParaRPr kumimoji="0" lang="zh-CN" altLang="en-US" sz="10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sp>
          <p:nvSpPr>
            <p:cNvPr id="340" name="Rectangle 339"/>
            <p:cNvSpPr/>
            <p:nvPr/>
          </p:nvSpPr>
          <p:spPr>
            <a:xfrm>
              <a:off x="2555720" y="2060810"/>
              <a:ext cx="1080150" cy="504070"/>
            </a:xfrm>
            <a:prstGeom prst="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533400" eaLnBrk="1" fontAlgn="auto" latinLnBrk="0" hangingPunct="1">
                <a:lnSpc>
                  <a:spcPct val="90000"/>
                </a:lnSpc>
                <a:spcBef>
                  <a:spcPct val="0"/>
                </a:spcBef>
                <a:spcAft>
                  <a:spcPct val="35000"/>
                </a:spcAft>
                <a:buClrTx/>
                <a:buSzTx/>
                <a:buFontTx/>
                <a:buNone/>
                <a:defRPr/>
              </a:pPr>
              <a:endParaRPr kumimoji="0" lang="zh-CN" altLang="en-US" sz="10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sp>
          <p:nvSpPr>
            <p:cNvPr id="341" name="Rectangle 340"/>
            <p:cNvSpPr/>
            <p:nvPr/>
          </p:nvSpPr>
          <p:spPr>
            <a:xfrm>
              <a:off x="2483710" y="2132820"/>
              <a:ext cx="1080150" cy="504070"/>
            </a:xfrm>
            <a:prstGeom prst="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r>
                <a:rPr lang="zh-CN" altLang="en-US" sz="1000" b="0" kern="0" smtClean="0">
                  <a:solidFill>
                    <a:sysClr val="windowText" lastClr="000000"/>
                  </a:solidFill>
                  <a:ea typeface="微软雅黑" pitchFamily="34" charset="-122"/>
                  <a:cs typeface="Arial"/>
                </a:rPr>
                <a:t>生产线 </a:t>
              </a:r>
              <a:r>
                <a:rPr lang="en-US" altLang="zh-CN" sz="1000" b="0" kern="0" smtClean="0">
                  <a:solidFill>
                    <a:sysClr val="windowText" lastClr="000000"/>
                  </a:solidFill>
                  <a:ea typeface="微软雅黑" pitchFamily="34" charset="-122"/>
                  <a:cs typeface="Arial"/>
                </a:rPr>
                <a:t>/ </a:t>
              </a:r>
              <a:r>
                <a:rPr lang="zh-CN" altLang="en-US" sz="1000" b="0" kern="0" smtClean="0">
                  <a:solidFill>
                    <a:sysClr val="windowText" lastClr="000000"/>
                  </a:solidFill>
                  <a:ea typeface="微软雅黑" pitchFamily="34" charset="-122"/>
                  <a:cs typeface="Arial"/>
                </a:rPr>
                <a:t>仓库</a:t>
              </a:r>
              <a:endParaRPr lang="zh-CN" altLang="en-US" sz="1000" b="0" kern="0">
                <a:solidFill>
                  <a:sysClr val="windowText" lastClr="000000"/>
                </a:solidFill>
                <a:ea typeface="微软雅黑" pitchFamily="34" charset="-122"/>
                <a:cs typeface="Arial"/>
              </a:endParaRPr>
            </a:p>
          </p:txBody>
        </p:sp>
      </p:grpSp>
      <p:grpSp>
        <p:nvGrpSpPr>
          <p:cNvPr id="275" name="Group 152"/>
          <p:cNvGrpSpPr/>
          <p:nvPr/>
        </p:nvGrpSpPr>
        <p:grpSpPr>
          <a:xfrm>
            <a:off x="5842834" y="5927980"/>
            <a:ext cx="720100" cy="360050"/>
            <a:chOff x="2483710" y="1988800"/>
            <a:chExt cx="1224170" cy="648090"/>
          </a:xfrm>
        </p:grpSpPr>
        <p:sp>
          <p:nvSpPr>
            <p:cNvPr id="336" name="Rectangle 335"/>
            <p:cNvSpPr/>
            <p:nvPr/>
          </p:nvSpPr>
          <p:spPr>
            <a:xfrm>
              <a:off x="2627730" y="1988800"/>
              <a:ext cx="1080150" cy="504070"/>
            </a:xfrm>
            <a:prstGeom prst="rect">
              <a:avLst/>
            </a:prstGeom>
            <a:solidFill>
              <a:sysClr val="window" lastClr="FFFFFF"/>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endParaRPr kumimoji="0" lang="zh-CN" altLang="en-US" sz="6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sp>
          <p:nvSpPr>
            <p:cNvPr id="337" name="Rectangle 336"/>
            <p:cNvSpPr/>
            <p:nvPr/>
          </p:nvSpPr>
          <p:spPr>
            <a:xfrm>
              <a:off x="2555720" y="2060810"/>
              <a:ext cx="1080150" cy="504070"/>
            </a:xfrm>
            <a:prstGeom prst="rect">
              <a:avLst/>
            </a:prstGeom>
            <a:solidFill>
              <a:sysClr val="window" lastClr="FFFFFF"/>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endParaRPr kumimoji="0" lang="zh-CN" altLang="en-US" sz="6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sp>
          <p:nvSpPr>
            <p:cNvPr id="338" name="Rectangle 337"/>
            <p:cNvSpPr/>
            <p:nvPr/>
          </p:nvSpPr>
          <p:spPr>
            <a:xfrm>
              <a:off x="2483710" y="2132820"/>
              <a:ext cx="1080150" cy="504070"/>
            </a:xfrm>
            <a:prstGeom prst="rect">
              <a:avLst/>
            </a:prstGeom>
            <a:solidFill>
              <a:sysClr val="window" lastClr="FFFFFF"/>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r>
                <a:rPr kumimoji="0" lang="zh-CN" altLang="en-US" sz="6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rPr>
                <a:t>管理部门</a:t>
              </a:r>
              <a:endParaRPr kumimoji="0" lang="zh-CN" altLang="en-US" sz="6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grpSp>
      <p:cxnSp>
        <p:nvCxnSpPr>
          <p:cNvPr id="279" name="Straight Connector 278"/>
          <p:cNvCxnSpPr/>
          <p:nvPr/>
        </p:nvCxnSpPr>
        <p:spPr bwMode="auto">
          <a:xfrm>
            <a:off x="2175942" y="1792075"/>
            <a:ext cx="4536000" cy="4067"/>
          </a:xfrm>
          <a:prstGeom prst="line">
            <a:avLst/>
          </a:prstGeom>
          <a:noFill/>
          <a:ln w="19050" cap="flat" cmpd="sng" algn="ctr">
            <a:solidFill>
              <a:sysClr val="windowText" lastClr="000000">
                <a:shade val="95000"/>
                <a:satMod val="105000"/>
              </a:sysClr>
            </a:solidFill>
            <a:prstDash val="lgDash"/>
          </a:ln>
          <a:effectLst/>
        </p:spPr>
      </p:cxnSp>
      <p:cxnSp>
        <p:nvCxnSpPr>
          <p:cNvPr id="280" name="Straight Connector 279"/>
          <p:cNvCxnSpPr/>
          <p:nvPr/>
        </p:nvCxnSpPr>
        <p:spPr bwMode="auto">
          <a:xfrm>
            <a:off x="2145594" y="3717040"/>
            <a:ext cx="4896000" cy="0"/>
          </a:xfrm>
          <a:prstGeom prst="line">
            <a:avLst/>
          </a:prstGeom>
          <a:noFill/>
          <a:ln w="19050" cap="flat" cmpd="sng" algn="ctr">
            <a:solidFill>
              <a:sysClr val="windowText" lastClr="000000">
                <a:shade val="95000"/>
                <a:satMod val="105000"/>
              </a:sysClr>
            </a:solidFill>
            <a:prstDash val="lgDash"/>
          </a:ln>
          <a:effectLst/>
        </p:spPr>
      </p:cxnSp>
      <p:cxnSp>
        <p:nvCxnSpPr>
          <p:cNvPr id="281" name="Straight Connector 280"/>
          <p:cNvCxnSpPr/>
          <p:nvPr/>
        </p:nvCxnSpPr>
        <p:spPr bwMode="auto">
          <a:xfrm>
            <a:off x="1600200" y="6350061"/>
            <a:ext cx="5472000" cy="0"/>
          </a:xfrm>
          <a:prstGeom prst="line">
            <a:avLst/>
          </a:prstGeom>
          <a:noFill/>
          <a:ln w="19050" cap="flat" cmpd="sng" algn="ctr">
            <a:solidFill>
              <a:sysClr val="windowText" lastClr="000000">
                <a:shade val="95000"/>
                <a:satMod val="105000"/>
              </a:sysClr>
            </a:solidFill>
            <a:prstDash val="lgDash"/>
          </a:ln>
          <a:effectLst/>
        </p:spPr>
      </p:cxnSp>
      <p:sp>
        <p:nvSpPr>
          <p:cNvPr id="282" name="Rectangle 281"/>
          <p:cNvSpPr/>
          <p:nvPr/>
        </p:nvSpPr>
        <p:spPr>
          <a:xfrm>
            <a:off x="3438794" y="1189710"/>
            <a:ext cx="195797" cy="540000"/>
          </a:xfrm>
          <a:prstGeom prst="rect">
            <a:avLst/>
          </a:prstGeom>
          <a:solidFill>
            <a:sysClr val="window" lastClr="FFFFFF"/>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r>
              <a:rPr kumimoji="0" lang="zh-CN" altLang="en-US" sz="6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rPr>
              <a:t>计划财务部</a:t>
            </a:r>
          </a:p>
        </p:txBody>
      </p:sp>
      <p:sp>
        <p:nvSpPr>
          <p:cNvPr id="283" name="Rectangle 282"/>
          <p:cNvSpPr/>
          <p:nvPr/>
        </p:nvSpPr>
        <p:spPr>
          <a:xfrm>
            <a:off x="3165056" y="1196690"/>
            <a:ext cx="195797" cy="540000"/>
          </a:xfrm>
          <a:prstGeom prst="rect">
            <a:avLst/>
          </a:prstGeom>
          <a:solidFill>
            <a:sysClr val="window" lastClr="FFFFFF"/>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r>
              <a:rPr kumimoji="0" lang="zh-CN" altLang="en-US" sz="6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rPr>
              <a:t>投资管理部</a:t>
            </a:r>
          </a:p>
        </p:txBody>
      </p:sp>
      <p:sp>
        <p:nvSpPr>
          <p:cNvPr id="284" name="Rectangle 283"/>
          <p:cNvSpPr/>
          <p:nvPr/>
        </p:nvSpPr>
        <p:spPr>
          <a:xfrm>
            <a:off x="2906260" y="1196690"/>
            <a:ext cx="195797" cy="540000"/>
          </a:xfrm>
          <a:prstGeom prst="rect">
            <a:avLst/>
          </a:prstGeom>
          <a:solidFill>
            <a:sysClr val="window" lastClr="FFFFFF"/>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r>
              <a:rPr kumimoji="0" lang="zh-CN" altLang="en-US" sz="6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rPr>
              <a:t>信息管理部</a:t>
            </a:r>
            <a:endParaRPr kumimoji="0" lang="zh-CN" altLang="en-US" sz="6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sp>
        <p:nvSpPr>
          <p:cNvPr id="285" name="Rectangle 284"/>
          <p:cNvSpPr/>
          <p:nvPr/>
        </p:nvSpPr>
        <p:spPr>
          <a:xfrm>
            <a:off x="3721175" y="1189710"/>
            <a:ext cx="195797" cy="540000"/>
          </a:xfrm>
          <a:prstGeom prst="rect">
            <a:avLst/>
          </a:prstGeom>
          <a:solidFill>
            <a:sysClr val="window" lastClr="FFFFFF"/>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r>
              <a:rPr lang="zh-CN" altLang="en-US" sz="600" b="0" kern="0" smtClean="0">
                <a:solidFill>
                  <a:sysClr val="windowText" lastClr="000000"/>
                </a:solidFill>
                <a:ea typeface="微软雅黑" pitchFamily="34" charset="-122"/>
                <a:cs typeface="Arial"/>
              </a:rPr>
              <a:t>法律事务部</a:t>
            </a:r>
            <a:endParaRPr kumimoji="0" lang="zh-CN" altLang="en-US" sz="6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endParaRPr>
          </a:p>
        </p:txBody>
      </p:sp>
      <p:sp>
        <p:nvSpPr>
          <p:cNvPr id="286" name="Rectangle 285"/>
          <p:cNvSpPr/>
          <p:nvPr/>
        </p:nvSpPr>
        <p:spPr>
          <a:xfrm>
            <a:off x="3968752" y="1189710"/>
            <a:ext cx="195797" cy="540000"/>
          </a:xfrm>
          <a:prstGeom prst="rect">
            <a:avLst/>
          </a:prstGeom>
          <a:solidFill>
            <a:sysClr val="window" lastClr="FFFFFF"/>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r>
              <a:rPr lang="zh-CN" altLang="en-US" sz="600" b="0" kern="0" smtClean="0">
                <a:solidFill>
                  <a:sysClr val="windowText" lastClr="000000"/>
                </a:solidFill>
                <a:ea typeface="微软雅黑" pitchFamily="34" charset="-122"/>
                <a:cs typeface="Arial"/>
              </a:rPr>
              <a:t>总经理办公室</a:t>
            </a:r>
            <a:endParaRPr kumimoji="0" lang="zh-CN" altLang="en-US" sz="6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endParaRPr>
          </a:p>
        </p:txBody>
      </p:sp>
      <p:sp>
        <p:nvSpPr>
          <p:cNvPr id="287" name="Rectangle 286"/>
          <p:cNvSpPr/>
          <p:nvPr/>
        </p:nvSpPr>
        <p:spPr>
          <a:xfrm>
            <a:off x="4439277" y="1189710"/>
            <a:ext cx="195797" cy="540000"/>
          </a:xfrm>
          <a:prstGeom prst="rect">
            <a:avLst/>
          </a:prstGeom>
          <a:solidFill>
            <a:sysClr val="window" lastClr="FFFFFF"/>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r>
              <a:rPr kumimoji="0" lang="zh-CN" altLang="en-US" sz="6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rPr>
              <a:t>人力资源部</a:t>
            </a:r>
          </a:p>
        </p:txBody>
      </p:sp>
      <p:sp>
        <p:nvSpPr>
          <p:cNvPr id="289" name="Rectangle 288"/>
          <p:cNvSpPr/>
          <p:nvPr/>
        </p:nvSpPr>
        <p:spPr>
          <a:xfrm>
            <a:off x="2773459" y="1144830"/>
            <a:ext cx="2103341" cy="607770"/>
          </a:xfrm>
          <a:prstGeom prst="rect">
            <a:avLst/>
          </a:prstGeom>
          <a:noFill/>
          <a:ln>
            <a:solidFill>
              <a:sysClr val="windowText" lastClr="000000"/>
            </a:solidFill>
            <a:prstDash val="lgDash"/>
          </a:ln>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533400" eaLnBrk="1" fontAlgn="auto" latinLnBrk="0" hangingPunct="1">
              <a:lnSpc>
                <a:spcPct val="90000"/>
              </a:lnSpc>
              <a:spcBef>
                <a:spcPct val="0"/>
              </a:spcBef>
              <a:spcAft>
                <a:spcPct val="35000"/>
              </a:spcAft>
              <a:buClrTx/>
              <a:buSzTx/>
              <a:buFontTx/>
              <a:buNone/>
              <a:defRPr/>
            </a:pPr>
            <a:endParaRPr kumimoji="0" lang="zh-CN" altLang="en-US" sz="10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sp>
        <p:nvSpPr>
          <p:cNvPr id="290" name="TextBox 289"/>
          <p:cNvSpPr txBox="1"/>
          <p:nvPr/>
        </p:nvSpPr>
        <p:spPr>
          <a:xfrm>
            <a:off x="2700440" y="1196690"/>
            <a:ext cx="281616" cy="504070"/>
          </a:xfrm>
          <a:prstGeom prst="rect">
            <a:avLst/>
          </a:prstGeom>
          <a:noFill/>
        </p:spPr>
        <p:txBody>
          <a:bodyPr vert="eaVert"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l" defTabSz="914400" eaLnBrk="1" fontAlgn="auto" latinLnBrk="0" hangingPunct="1">
              <a:lnSpc>
                <a:spcPct val="100000"/>
              </a:lnSpc>
              <a:spcBef>
                <a:spcPts val="600"/>
              </a:spcBef>
              <a:spcAft>
                <a:spcPct val="0"/>
              </a:spcAft>
              <a:buClrTx/>
              <a:buSzTx/>
              <a:buFontTx/>
              <a:buNone/>
              <a:defRPr/>
            </a:pPr>
            <a:r>
              <a:rPr kumimoji="0" lang="zh-CN" altLang="en-US" sz="7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职能管理</a:t>
            </a:r>
          </a:p>
        </p:txBody>
      </p:sp>
      <p:sp>
        <p:nvSpPr>
          <p:cNvPr id="291" name="Rectangle 290"/>
          <p:cNvSpPr/>
          <p:nvPr/>
        </p:nvSpPr>
        <p:spPr>
          <a:xfrm>
            <a:off x="5257801" y="1189710"/>
            <a:ext cx="194400" cy="540000"/>
          </a:xfrm>
          <a:prstGeom prst="rect">
            <a:avLst/>
          </a:prstGeom>
          <a:solidFill>
            <a:sysClr val="window" lastClr="FFFFFF"/>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r>
              <a:rPr lang="zh-CN" altLang="en-US" sz="600" b="0" kern="0" smtClean="0">
                <a:solidFill>
                  <a:sysClr val="windowText" lastClr="000000"/>
                </a:solidFill>
                <a:ea typeface="微软雅黑" pitchFamily="34" charset="-122"/>
                <a:cs typeface="Arial"/>
              </a:rPr>
              <a:t>海外事业</a:t>
            </a:r>
            <a:r>
              <a:rPr kumimoji="0" lang="zh-CN" altLang="en-US" sz="6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rPr>
              <a:t>部</a:t>
            </a:r>
          </a:p>
        </p:txBody>
      </p:sp>
      <p:sp>
        <p:nvSpPr>
          <p:cNvPr id="292" name="Rectangle 291"/>
          <p:cNvSpPr/>
          <p:nvPr/>
        </p:nvSpPr>
        <p:spPr>
          <a:xfrm>
            <a:off x="5537746" y="1189710"/>
            <a:ext cx="195797" cy="540000"/>
          </a:xfrm>
          <a:prstGeom prst="rect">
            <a:avLst/>
          </a:prstGeom>
          <a:solidFill>
            <a:sysClr val="window" lastClr="FFFFFF"/>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r>
              <a:rPr lang="zh-CN" altLang="en-US" sz="600" b="0" kern="0" smtClean="0">
                <a:solidFill>
                  <a:sysClr val="windowText" lastClr="000000"/>
                </a:solidFill>
                <a:ea typeface="微软雅黑" pitchFamily="34" charset="-122"/>
                <a:cs typeface="Arial"/>
              </a:rPr>
              <a:t>运营管控部</a:t>
            </a:r>
            <a:endParaRPr kumimoji="0" lang="zh-CN" altLang="en-US" sz="6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endParaRPr>
          </a:p>
        </p:txBody>
      </p:sp>
      <p:sp>
        <p:nvSpPr>
          <p:cNvPr id="293" name="Rectangle 292"/>
          <p:cNvSpPr/>
          <p:nvPr/>
        </p:nvSpPr>
        <p:spPr>
          <a:xfrm>
            <a:off x="4952220" y="1161790"/>
            <a:ext cx="892845" cy="590810"/>
          </a:xfrm>
          <a:prstGeom prst="rect">
            <a:avLst/>
          </a:prstGeom>
          <a:noFill/>
          <a:ln>
            <a:solidFill>
              <a:sysClr val="windowText" lastClr="000000"/>
            </a:solidFill>
            <a:prstDash val="lgDash"/>
          </a:ln>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533400" eaLnBrk="1" fontAlgn="auto" latinLnBrk="0" hangingPunct="1">
              <a:lnSpc>
                <a:spcPct val="90000"/>
              </a:lnSpc>
              <a:spcBef>
                <a:spcPct val="0"/>
              </a:spcBef>
              <a:spcAft>
                <a:spcPct val="35000"/>
              </a:spcAft>
              <a:buClrTx/>
              <a:buSzTx/>
              <a:buFontTx/>
              <a:buNone/>
              <a:defRPr/>
            </a:pPr>
            <a:endParaRPr kumimoji="0" lang="zh-CN" altLang="en-US" sz="10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sp>
        <p:nvSpPr>
          <p:cNvPr id="294" name="TextBox 293"/>
          <p:cNvSpPr txBox="1"/>
          <p:nvPr/>
        </p:nvSpPr>
        <p:spPr>
          <a:xfrm>
            <a:off x="5661984" y="1192623"/>
            <a:ext cx="281616" cy="504070"/>
          </a:xfrm>
          <a:prstGeom prst="rect">
            <a:avLst/>
          </a:prstGeom>
          <a:noFill/>
        </p:spPr>
        <p:txBody>
          <a:bodyPr vert="eaVert"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l" defTabSz="914400" eaLnBrk="1" fontAlgn="auto" latinLnBrk="0" hangingPunct="1">
              <a:lnSpc>
                <a:spcPct val="100000"/>
              </a:lnSpc>
              <a:spcBef>
                <a:spcPts val="600"/>
              </a:spcBef>
              <a:spcAft>
                <a:spcPct val="0"/>
              </a:spcAft>
              <a:buClrTx/>
              <a:buSzTx/>
              <a:buFontTx/>
              <a:buNone/>
              <a:defRPr/>
            </a:pPr>
            <a:r>
              <a:rPr kumimoji="0" lang="zh-CN" altLang="en-US" sz="7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业务开发</a:t>
            </a:r>
          </a:p>
        </p:txBody>
      </p:sp>
      <p:sp>
        <p:nvSpPr>
          <p:cNvPr id="295" name="Rectangle 294"/>
          <p:cNvSpPr/>
          <p:nvPr/>
        </p:nvSpPr>
        <p:spPr>
          <a:xfrm>
            <a:off x="3267235" y="3041820"/>
            <a:ext cx="195797" cy="576000"/>
          </a:xfrm>
          <a:prstGeom prst="rect">
            <a:avLst/>
          </a:prstGeom>
          <a:solidFill>
            <a:sysClr val="window" lastClr="FFFFFF"/>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r>
              <a:rPr lang="zh-CN" altLang="en-US" sz="600" b="0" kern="0" noProof="0" smtClean="0">
                <a:solidFill>
                  <a:sysClr val="windowText" lastClr="000000"/>
                </a:solidFill>
                <a:ea typeface="微软雅黑" pitchFamily="34" charset="-122"/>
                <a:cs typeface="Arial"/>
              </a:rPr>
              <a:t>人力资源部</a:t>
            </a:r>
            <a:endParaRPr kumimoji="0" lang="zh-CN" altLang="en-US" sz="6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endParaRPr>
          </a:p>
        </p:txBody>
      </p:sp>
      <p:sp>
        <p:nvSpPr>
          <p:cNvPr id="296" name="Rectangle 295"/>
          <p:cNvSpPr/>
          <p:nvPr/>
        </p:nvSpPr>
        <p:spPr>
          <a:xfrm>
            <a:off x="2993497" y="3048800"/>
            <a:ext cx="195797" cy="576000"/>
          </a:xfrm>
          <a:prstGeom prst="rect">
            <a:avLst/>
          </a:prstGeom>
          <a:solidFill>
            <a:sysClr val="window" lastClr="FFFFFF"/>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r>
              <a:rPr kumimoji="0" lang="zh-CN" altLang="en-US" sz="6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rPr>
              <a:t>法律事务部</a:t>
            </a:r>
          </a:p>
        </p:txBody>
      </p:sp>
      <p:sp>
        <p:nvSpPr>
          <p:cNvPr id="297" name="Rectangle 296"/>
          <p:cNvSpPr/>
          <p:nvPr/>
        </p:nvSpPr>
        <p:spPr>
          <a:xfrm>
            <a:off x="2734701" y="3048800"/>
            <a:ext cx="195797" cy="576000"/>
          </a:xfrm>
          <a:prstGeom prst="rect">
            <a:avLst/>
          </a:prstGeom>
          <a:solidFill>
            <a:sysClr val="window" lastClr="FFFFFF"/>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r>
              <a:rPr lang="zh-CN" altLang="en-US" sz="600" b="0" kern="0" noProof="0" smtClean="0">
                <a:solidFill>
                  <a:sysClr val="windowText" lastClr="000000"/>
                </a:solidFill>
                <a:ea typeface="微软雅黑" pitchFamily="34" charset="-122"/>
                <a:cs typeface="Arial"/>
              </a:rPr>
              <a:t>财务部</a:t>
            </a:r>
            <a:endParaRPr kumimoji="0" lang="zh-CN" altLang="en-US" sz="6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endParaRPr>
          </a:p>
        </p:txBody>
      </p:sp>
      <p:sp>
        <p:nvSpPr>
          <p:cNvPr id="298" name="Rectangle 297"/>
          <p:cNvSpPr/>
          <p:nvPr/>
        </p:nvSpPr>
        <p:spPr>
          <a:xfrm>
            <a:off x="3493977" y="3041820"/>
            <a:ext cx="195797" cy="576000"/>
          </a:xfrm>
          <a:prstGeom prst="rect">
            <a:avLst/>
          </a:prstGeom>
          <a:solidFill>
            <a:sysClr val="window" lastClr="FFFFFF"/>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r>
              <a:rPr kumimoji="0" lang="zh-CN" altLang="en-US" sz="6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rPr>
              <a:t>内控部</a:t>
            </a:r>
          </a:p>
        </p:txBody>
      </p:sp>
      <p:sp>
        <p:nvSpPr>
          <p:cNvPr id="299" name="Rectangle 298"/>
          <p:cNvSpPr/>
          <p:nvPr/>
        </p:nvSpPr>
        <p:spPr>
          <a:xfrm>
            <a:off x="3767350" y="3041820"/>
            <a:ext cx="195797" cy="576000"/>
          </a:xfrm>
          <a:prstGeom prst="rect">
            <a:avLst/>
          </a:prstGeom>
          <a:solidFill>
            <a:sysClr val="window" lastClr="FFFFFF"/>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r>
              <a:rPr kumimoji="0" lang="zh-CN" altLang="en-US" sz="6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rPr>
              <a:t>投资管理部</a:t>
            </a:r>
          </a:p>
        </p:txBody>
      </p:sp>
      <p:sp>
        <p:nvSpPr>
          <p:cNvPr id="300" name="Rectangle 299"/>
          <p:cNvSpPr/>
          <p:nvPr/>
        </p:nvSpPr>
        <p:spPr>
          <a:xfrm>
            <a:off x="2603123" y="2996940"/>
            <a:ext cx="1887867" cy="684000"/>
          </a:xfrm>
          <a:prstGeom prst="rect">
            <a:avLst/>
          </a:prstGeom>
          <a:noFill/>
          <a:ln>
            <a:solidFill>
              <a:sysClr val="windowText" lastClr="000000"/>
            </a:solidFill>
            <a:prstDash val="lgDash"/>
          </a:ln>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533400" eaLnBrk="1" fontAlgn="auto" latinLnBrk="0" hangingPunct="1">
              <a:lnSpc>
                <a:spcPct val="90000"/>
              </a:lnSpc>
              <a:spcBef>
                <a:spcPct val="0"/>
              </a:spcBef>
              <a:spcAft>
                <a:spcPct val="35000"/>
              </a:spcAft>
              <a:buClrTx/>
              <a:buSzTx/>
              <a:buFontTx/>
              <a:buNone/>
              <a:defRPr/>
            </a:pPr>
            <a:endParaRPr kumimoji="0" lang="zh-CN" altLang="en-US" sz="10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sp>
        <p:nvSpPr>
          <p:cNvPr id="301" name="TextBox 300"/>
          <p:cNvSpPr txBox="1"/>
          <p:nvPr/>
        </p:nvSpPr>
        <p:spPr>
          <a:xfrm>
            <a:off x="2525095" y="3048800"/>
            <a:ext cx="281616" cy="504070"/>
          </a:xfrm>
          <a:prstGeom prst="rect">
            <a:avLst/>
          </a:prstGeom>
          <a:noFill/>
        </p:spPr>
        <p:txBody>
          <a:bodyPr vert="eaVert"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l" defTabSz="914400" eaLnBrk="1" fontAlgn="auto" latinLnBrk="0" hangingPunct="1">
              <a:lnSpc>
                <a:spcPct val="100000"/>
              </a:lnSpc>
              <a:spcBef>
                <a:spcPts val="600"/>
              </a:spcBef>
              <a:spcAft>
                <a:spcPct val="0"/>
              </a:spcAft>
              <a:buClrTx/>
              <a:buSzTx/>
              <a:buFontTx/>
              <a:buNone/>
              <a:defRPr/>
            </a:pPr>
            <a:r>
              <a:rPr kumimoji="0" lang="zh-CN" altLang="en-US" sz="7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职能管理</a:t>
            </a:r>
          </a:p>
        </p:txBody>
      </p:sp>
      <p:sp>
        <p:nvSpPr>
          <p:cNvPr id="302" name="Rectangle 301"/>
          <p:cNvSpPr/>
          <p:nvPr/>
        </p:nvSpPr>
        <p:spPr>
          <a:xfrm>
            <a:off x="4016855" y="3017967"/>
            <a:ext cx="195797" cy="576000"/>
          </a:xfrm>
          <a:prstGeom prst="rect">
            <a:avLst/>
          </a:prstGeom>
          <a:solidFill>
            <a:sysClr val="window" lastClr="FFFFFF"/>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r>
              <a:rPr lang="zh-CN" altLang="en-US" sz="600" b="0" kern="0" smtClean="0">
                <a:solidFill>
                  <a:sysClr val="windowText" lastClr="000000"/>
                </a:solidFill>
                <a:ea typeface="微软雅黑" pitchFamily="34" charset="-122"/>
                <a:cs typeface="Arial"/>
              </a:rPr>
              <a:t>总经理办公室</a:t>
            </a:r>
            <a:endParaRPr kumimoji="0" lang="zh-CN" altLang="en-US" sz="6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endParaRPr>
          </a:p>
        </p:txBody>
      </p:sp>
      <p:sp>
        <p:nvSpPr>
          <p:cNvPr id="304" name="Rectangle 303"/>
          <p:cNvSpPr/>
          <p:nvPr/>
        </p:nvSpPr>
        <p:spPr>
          <a:xfrm>
            <a:off x="4555901" y="2990047"/>
            <a:ext cx="1828800" cy="684000"/>
          </a:xfrm>
          <a:prstGeom prst="rect">
            <a:avLst/>
          </a:prstGeom>
          <a:noFill/>
          <a:ln>
            <a:solidFill>
              <a:sysClr val="windowText" lastClr="000000"/>
            </a:solidFill>
            <a:prstDash val="lgDash"/>
          </a:ln>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533400" eaLnBrk="1" fontAlgn="auto" latinLnBrk="0" hangingPunct="1">
              <a:lnSpc>
                <a:spcPct val="90000"/>
              </a:lnSpc>
              <a:spcBef>
                <a:spcPct val="0"/>
              </a:spcBef>
              <a:spcAft>
                <a:spcPct val="35000"/>
              </a:spcAft>
              <a:buClrTx/>
              <a:buSzTx/>
              <a:buFontTx/>
              <a:buNone/>
              <a:defRPr/>
            </a:pPr>
            <a:endParaRPr kumimoji="0" lang="zh-CN" altLang="en-US" sz="10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sp>
        <p:nvSpPr>
          <p:cNvPr id="305" name="TextBox 304"/>
          <p:cNvSpPr txBox="1"/>
          <p:nvPr/>
        </p:nvSpPr>
        <p:spPr>
          <a:xfrm>
            <a:off x="6215369" y="3081600"/>
            <a:ext cx="281616" cy="576000"/>
          </a:xfrm>
          <a:prstGeom prst="rect">
            <a:avLst/>
          </a:prstGeom>
          <a:noFill/>
        </p:spPr>
        <p:txBody>
          <a:bodyPr vert="eaVert"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l" defTabSz="914400" eaLnBrk="1" fontAlgn="auto" latinLnBrk="0" hangingPunct="1">
              <a:lnSpc>
                <a:spcPct val="100000"/>
              </a:lnSpc>
              <a:spcBef>
                <a:spcPts val="600"/>
              </a:spcBef>
              <a:spcAft>
                <a:spcPct val="0"/>
              </a:spcAft>
              <a:buClrTx/>
              <a:buSzTx/>
              <a:buFontTx/>
              <a:buNone/>
              <a:defRPr/>
            </a:pPr>
            <a:r>
              <a:rPr kumimoji="0" lang="zh-CN" altLang="en-US" sz="7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经营管理</a:t>
            </a:r>
          </a:p>
        </p:txBody>
      </p:sp>
      <p:sp>
        <p:nvSpPr>
          <p:cNvPr id="307" name="Rectangle 306"/>
          <p:cNvSpPr/>
          <p:nvPr/>
        </p:nvSpPr>
        <p:spPr>
          <a:xfrm>
            <a:off x="5065227" y="3017967"/>
            <a:ext cx="195797" cy="576000"/>
          </a:xfrm>
          <a:prstGeom prst="rect">
            <a:avLst/>
          </a:prstGeom>
          <a:solidFill>
            <a:sysClr val="window" lastClr="FFFFFF"/>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r>
              <a:rPr kumimoji="0" lang="zh-CN" altLang="en-US" sz="6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rPr>
              <a:t>生产技术中心</a:t>
            </a:r>
          </a:p>
        </p:txBody>
      </p:sp>
      <p:sp>
        <p:nvSpPr>
          <p:cNvPr id="308" name="Rectangle 307"/>
          <p:cNvSpPr/>
          <p:nvPr/>
        </p:nvSpPr>
        <p:spPr>
          <a:xfrm>
            <a:off x="5290590" y="3017967"/>
            <a:ext cx="195797" cy="576000"/>
          </a:xfrm>
          <a:prstGeom prst="rect">
            <a:avLst/>
          </a:prstGeom>
          <a:solidFill>
            <a:sysClr val="window" lastClr="FFFFFF"/>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r>
              <a:rPr kumimoji="0" lang="zh-CN" altLang="en-US" sz="6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rPr>
              <a:t>运营管控部</a:t>
            </a:r>
          </a:p>
        </p:txBody>
      </p:sp>
      <p:sp>
        <p:nvSpPr>
          <p:cNvPr id="309" name="Rectangle 308"/>
          <p:cNvSpPr/>
          <p:nvPr/>
        </p:nvSpPr>
        <p:spPr>
          <a:xfrm>
            <a:off x="5529694" y="3017967"/>
            <a:ext cx="195797" cy="576000"/>
          </a:xfrm>
          <a:prstGeom prst="rect">
            <a:avLst/>
          </a:prstGeom>
          <a:solidFill>
            <a:sysClr val="window" lastClr="FFFFFF"/>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r>
              <a:rPr lang="zh-CN" altLang="en-US" sz="600" b="0" kern="0" smtClean="0">
                <a:solidFill>
                  <a:sysClr val="windowText" lastClr="000000"/>
                </a:solidFill>
                <a:ea typeface="微软雅黑" pitchFamily="34" charset="-122"/>
                <a:cs typeface="Arial"/>
              </a:rPr>
              <a:t>设备管理部</a:t>
            </a:r>
            <a:endParaRPr kumimoji="0" lang="zh-CN" altLang="en-US" sz="6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endParaRPr>
          </a:p>
        </p:txBody>
      </p:sp>
      <p:cxnSp>
        <p:nvCxnSpPr>
          <p:cNvPr id="314" name="Elbow Connector 313"/>
          <p:cNvCxnSpPr>
            <a:stCxn id="230" idx="2"/>
            <a:endCxn id="297" idx="0"/>
          </p:cNvCxnSpPr>
          <p:nvPr/>
        </p:nvCxnSpPr>
        <p:spPr bwMode="auto">
          <a:xfrm rot="5400000">
            <a:off x="2975763" y="2534723"/>
            <a:ext cx="370914" cy="657240"/>
          </a:xfrm>
          <a:prstGeom prst="bentConnector3">
            <a:avLst>
              <a:gd name="adj1" fmla="val 50000"/>
            </a:avLst>
          </a:prstGeom>
          <a:noFill/>
          <a:ln w="9525" cap="flat" cmpd="sng" algn="ctr">
            <a:solidFill>
              <a:sysClr val="windowText" lastClr="000000">
                <a:shade val="95000"/>
                <a:satMod val="105000"/>
              </a:sysClr>
            </a:solidFill>
            <a:prstDash val="solid"/>
          </a:ln>
          <a:effectLst/>
        </p:spPr>
      </p:cxnSp>
      <p:cxnSp>
        <p:nvCxnSpPr>
          <p:cNvPr id="315" name="Elbow Connector 314"/>
          <p:cNvCxnSpPr>
            <a:stCxn id="230" idx="2"/>
            <a:endCxn id="296" idx="0"/>
          </p:cNvCxnSpPr>
          <p:nvPr/>
        </p:nvCxnSpPr>
        <p:spPr bwMode="auto">
          <a:xfrm rot="5400000">
            <a:off x="3105161" y="2664121"/>
            <a:ext cx="370914" cy="398444"/>
          </a:xfrm>
          <a:prstGeom prst="bentConnector3">
            <a:avLst>
              <a:gd name="adj1" fmla="val 50000"/>
            </a:avLst>
          </a:prstGeom>
          <a:noFill/>
          <a:ln w="9525" cap="flat" cmpd="sng" algn="ctr">
            <a:solidFill>
              <a:sysClr val="windowText" lastClr="000000">
                <a:shade val="95000"/>
                <a:satMod val="105000"/>
              </a:sysClr>
            </a:solidFill>
            <a:prstDash val="solid"/>
          </a:ln>
          <a:effectLst/>
        </p:spPr>
      </p:cxnSp>
      <p:cxnSp>
        <p:nvCxnSpPr>
          <p:cNvPr id="316" name="Elbow Connector 315"/>
          <p:cNvCxnSpPr>
            <a:stCxn id="230" idx="2"/>
            <a:endCxn id="295" idx="0"/>
          </p:cNvCxnSpPr>
          <p:nvPr/>
        </p:nvCxnSpPr>
        <p:spPr bwMode="auto">
          <a:xfrm rot="5400000">
            <a:off x="3245520" y="2797500"/>
            <a:ext cx="363934" cy="124706"/>
          </a:xfrm>
          <a:prstGeom prst="bentConnector3">
            <a:avLst>
              <a:gd name="adj1" fmla="val 50000"/>
            </a:avLst>
          </a:prstGeom>
          <a:noFill/>
          <a:ln w="9525" cap="flat" cmpd="sng" algn="ctr">
            <a:solidFill>
              <a:sysClr val="windowText" lastClr="000000">
                <a:shade val="95000"/>
                <a:satMod val="105000"/>
              </a:sysClr>
            </a:solidFill>
            <a:prstDash val="solid"/>
          </a:ln>
          <a:effectLst/>
        </p:spPr>
      </p:cxnSp>
      <p:cxnSp>
        <p:nvCxnSpPr>
          <p:cNvPr id="317" name="Elbow Connector 316"/>
          <p:cNvCxnSpPr>
            <a:stCxn id="230" idx="2"/>
            <a:endCxn id="298" idx="0"/>
          </p:cNvCxnSpPr>
          <p:nvPr/>
        </p:nvCxnSpPr>
        <p:spPr bwMode="auto">
          <a:xfrm rot="16200000" flipH="1">
            <a:off x="3358891" y="2808835"/>
            <a:ext cx="363934" cy="102036"/>
          </a:xfrm>
          <a:prstGeom prst="bentConnector3">
            <a:avLst>
              <a:gd name="adj1" fmla="val 50000"/>
            </a:avLst>
          </a:prstGeom>
          <a:noFill/>
          <a:ln w="9525" cap="flat" cmpd="sng" algn="ctr">
            <a:solidFill>
              <a:sysClr val="windowText" lastClr="000000">
                <a:shade val="95000"/>
                <a:satMod val="105000"/>
              </a:sysClr>
            </a:solidFill>
            <a:prstDash val="solid"/>
          </a:ln>
          <a:effectLst/>
        </p:spPr>
      </p:cxnSp>
      <p:cxnSp>
        <p:nvCxnSpPr>
          <p:cNvPr id="318" name="Elbow Connector 317"/>
          <p:cNvCxnSpPr>
            <a:stCxn id="230" idx="2"/>
            <a:endCxn id="299" idx="0"/>
          </p:cNvCxnSpPr>
          <p:nvPr/>
        </p:nvCxnSpPr>
        <p:spPr bwMode="auto">
          <a:xfrm rot="16200000" flipH="1">
            <a:off x="3495577" y="2672148"/>
            <a:ext cx="363934" cy="375409"/>
          </a:xfrm>
          <a:prstGeom prst="bentConnector3">
            <a:avLst>
              <a:gd name="adj1" fmla="val 50000"/>
            </a:avLst>
          </a:prstGeom>
          <a:noFill/>
          <a:ln w="9525" cap="flat" cmpd="sng" algn="ctr">
            <a:solidFill>
              <a:sysClr val="windowText" lastClr="000000">
                <a:shade val="95000"/>
                <a:satMod val="105000"/>
              </a:sysClr>
            </a:solidFill>
            <a:prstDash val="solid"/>
          </a:ln>
          <a:effectLst/>
        </p:spPr>
      </p:cxnSp>
      <p:cxnSp>
        <p:nvCxnSpPr>
          <p:cNvPr id="319" name="Elbow Connector 318"/>
          <p:cNvCxnSpPr>
            <a:stCxn id="230" idx="2"/>
            <a:endCxn id="302" idx="0"/>
          </p:cNvCxnSpPr>
          <p:nvPr/>
        </p:nvCxnSpPr>
        <p:spPr bwMode="auto">
          <a:xfrm rot="16200000" flipH="1">
            <a:off x="3632257" y="2535469"/>
            <a:ext cx="340081" cy="624914"/>
          </a:xfrm>
          <a:prstGeom prst="bentConnector3">
            <a:avLst>
              <a:gd name="adj1" fmla="val 50000"/>
            </a:avLst>
          </a:prstGeom>
          <a:noFill/>
          <a:ln w="9525" cap="flat" cmpd="sng" algn="ctr">
            <a:solidFill>
              <a:sysClr val="windowText" lastClr="000000">
                <a:shade val="95000"/>
                <a:satMod val="105000"/>
              </a:sysClr>
            </a:solidFill>
            <a:prstDash val="solid"/>
          </a:ln>
          <a:effectLst/>
        </p:spPr>
      </p:cxnSp>
      <p:cxnSp>
        <p:nvCxnSpPr>
          <p:cNvPr id="322" name="Elbow Connector 321"/>
          <p:cNvCxnSpPr>
            <a:stCxn id="230" idx="2"/>
            <a:endCxn id="307" idx="0"/>
          </p:cNvCxnSpPr>
          <p:nvPr/>
        </p:nvCxnSpPr>
        <p:spPr bwMode="auto">
          <a:xfrm rot="16200000" flipH="1">
            <a:off x="4156443" y="2011283"/>
            <a:ext cx="340081" cy="1673286"/>
          </a:xfrm>
          <a:prstGeom prst="bentConnector3">
            <a:avLst>
              <a:gd name="adj1" fmla="val 50000"/>
            </a:avLst>
          </a:prstGeom>
          <a:noFill/>
          <a:ln w="9525" cap="flat" cmpd="sng" algn="ctr">
            <a:solidFill>
              <a:sysClr val="windowText" lastClr="000000">
                <a:shade val="95000"/>
                <a:satMod val="105000"/>
              </a:sysClr>
            </a:solidFill>
            <a:prstDash val="solid"/>
          </a:ln>
          <a:effectLst/>
        </p:spPr>
      </p:cxnSp>
      <p:cxnSp>
        <p:nvCxnSpPr>
          <p:cNvPr id="323" name="Elbow Connector 322"/>
          <p:cNvCxnSpPr>
            <a:stCxn id="230" idx="2"/>
            <a:endCxn id="308" idx="0"/>
          </p:cNvCxnSpPr>
          <p:nvPr/>
        </p:nvCxnSpPr>
        <p:spPr bwMode="auto">
          <a:xfrm rot="16200000" flipH="1">
            <a:off x="4269124" y="1898601"/>
            <a:ext cx="340081" cy="1898649"/>
          </a:xfrm>
          <a:prstGeom prst="bentConnector3">
            <a:avLst>
              <a:gd name="adj1" fmla="val 50000"/>
            </a:avLst>
          </a:prstGeom>
          <a:noFill/>
          <a:ln w="9525" cap="flat" cmpd="sng" algn="ctr">
            <a:solidFill>
              <a:sysClr val="windowText" lastClr="000000">
                <a:shade val="95000"/>
                <a:satMod val="105000"/>
              </a:sysClr>
            </a:solidFill>
            <a:prstDash val="solid"/>
          </a:ln>
          <a:effectLst/>
        </p:spPr>
      </p:cxnSp>
      <p:cxnSp>
        <p:nvCxnSpPr>
          <p:cNvPr id="324" name="Elbow Connector 323"/>
          <p:cNvCxnSpPr>
            <a:stCxn id="230" idx="2"/>
            <a:endCxn id="309" idx="0"/>
          </p:cNvCxnSpPr>
          <p:nvPr/>
        </p:nvCxnSpPr>
        <p:spPr bwMode="auto">
          <a:xfrm rot="16200000" flipH="1">
            <a:off x="4388676" y="1779049"/>
            <a:ext cx="340081" cy="2137753"/>
          </a:xfrm>
          <a:prstGeom prst="bentConnector3">
            <a:avLst>
              <a:gd name="adj1" fmla="val 50000"/>
            </a:avLst>
          </a:prstGeom>
          <a:noFill/>
          <a:ln w="9525" cap="flat" cmpd="sng" algn="ctr">
            <a:solidFill>
              <a:sysClr val="windowText" lastClr="000000">
                <a:shade val="95000"/>
                <a:satMod val="105000"/>
              </a:sysClr>
            </a:solidFill>
            <a:prstDash val="solid"/>
          </a:ln>
          <a:effectLst/>
        </p:spPr>
      </p:cxnSp>
      <p:cxnSp>
        <p:nvCxnSpPr>
          <p:cNvPr id="325" name="Elbow Connector 324"/>
          <p:cNvCxnSpPr>
            <a:stCxn id="230" idx="2"/>
            <a:endCxn id="444" idx="0"/>
          </p:cNvCxnSpPr>
          <p:nvPr/>
        </p:nvCxnSpPr>
        <p:spPr bwMode="auto">
          <a:xfrm rot="16200000" flipH="1">
            <a:off x="4527605" y="1640121"/>
            <a:ext cx="338803" cy="2414332"/>
          </a:xfrm>
          <a:prstGeom prst="bentConnector3">
            <a:avLst>
              <a:gd name="adj1" fmla="val 50000"/>
            </a:avLst>
          </a:prstGeom>
          <a:noFill/>
          <a:ln w="9525" cap="flat" cmpd="sng" algn="ctr">
            <a:solidFill>
              <a:sysClr val="windowText" lastClr="000000">
                <a:shade val="95000"/>
                <a:satMod val="105000"/>
              </a:sysClr>
            </a:solidFill>
            <a:prstDash val="solid"/>
          </a:ln>
          <a:effectLst/>
        </p:spPr>
      </p:cxnSp>
      <p:cxnSp>
        <p:nvCxnSpPr>
          <p:cNvPr id="327" name="Elbow Connector 326"/>
          <p:cNvCxnSpPr>
            <a:endCxn id="284" idx="0"/>
          </p:cNvCxnSpPr>
          <p:nvPr/>
        </p:nvCxnSpPr>
        <p:spPr bwMode="auto">
          <a:xfrm rot="10800000" flipV="1">
            <a:off x="3004159" y="1124680"/>
            <a:ext cx="1814836" cy="72010"/>
          </a:xfrm>
          <a:prstGeom prst="bentConnector2">
            <a:avLst/>
          </a:prstGeom>
          <a:noFill/>
          <a:ln w="9525" cap="flat" cmpd="sng" algn="ctr">
            <a:solidFill>
              <a:sysClr val="windowText" lastClr="000000">
                <a:shade val="95000"/>
                <a:satMod val="105000"/>
              </a:sysClr>
            </a:solidFill>
            <a:prstDash val="solid"/>
          </a:ln>
          <a:effectLst/>
        </p:spPr>
      </p:cxnSp>
      <p:cxnSp>
        <p:nvCxnSpPr>
          <p:cNvPr id="328" name="Elbow Connector 327"/>
          <p:cNvCxnSpPr>
            <a:endCxn id="283" idx="0"/>
          </p:cNvCxnSpPr>
          <p:nvPr/>
        </p:nvCxnSpPr>
        <p:spPr bwMode="auto">
          <a:xfrm rot="10800000" flipV="1">
            <a:off x="3262955" y="1124680"/>
            <a:ext cx="1556040" cy="72010"/>
          </a:xfrm>
          <a:prstGeom prst="bentConnector2">
            <a:avLst/>
          </a:prstGeom>
          <a:noFill/>
          <a:ln w="9525" cap="flat" cmpd="sng" algn="ctr">
            <a:solidFill>
              <a:sysClr val="windowText" lastClr="000000">
                <a:shade val="95000"/>
                <a:satMod val="105000"/>
              </a:sysClr>
            </a:solidFill>
            <a:prstDash val="solid"/>
          </a:ln>
          <a:effectLst/>
        </p:spPr>
      </p:cxnSp>
      <p:cxnSp>
        <p:nvCxnSpPr>
          <p:cNvPr id="329" name="Elbow Connector 328"/>
          <p:cNvCxnSpPr>
            <a:endCxn id="282" idx="0"/>
          </p:cNvCxnSpPr>
          <p:nvPr/>
        </p:nvCxnSpPr>
        <p:spPr bwMode="auto">
          <a:xfrm rot="10800000" flipV="1">
            <a:off x="3536693" y="1124680"/>
            <a:ext cx="1282302" cy="65030"/>
          </a:xfrm>
          <a:prstGeom prst="bentConnector2">
            <a:avLst/>
          </a:prstGeom>
          <a:noFill/>
          <a:ln w="9525" cap="flat" cmpd="sng" algn="ctr">
            <a:solidFill>
              <a:sysClr val="windowText" lastClr="000000">
                <a:shade val="95000"/>
                <a:satMod val="105000"/>
              </a:sysClr>
            </a:solidFill>
            <a:prstDash val="solid"/>
          </a:ln>
          <a:effectLst/>
        </p:spPr>
      </p:cxnSp>
      <p:cxnSp>
        <p:nvCxnSpPr>
          <p:cNvPr id="330" name="Elbow Connector 329"/>
          <p:cNvCxnSpPr>
            <a:endCxn id="285" idx="0"/>
          </p:cNvCxnSpPr>
          <p:nvPr/>
        </p:nvCxnSpPr>
        <p:spPr bwMode="auto">
          <a:xfrm rot="10800000" flipV="1">
            <a:off x="3819074" y="1124680"/>
            <a:ext cx="999922" cy="65030"/>
          </a:xfrm>
          <a:prstGeom prst="bentConnector2">
            <a:avLst/>
          </a:prstGeom>
          <a:noFill/>
          <a:ln w="9525" cap="flat" cmpd="sng" algn="ctr">
            <a:solidFill>
              <a:sysClr val="windowText" lastClr="000000">
                <a:shade val="95000"/>
                <a:satMod val="105000"/>
              </a:sysClr>
            </a:solidFill>
            <a:prstDash val="solid"/>
          </a:ln>
          <a:effectLst/>
        </p:spPr>
      </p:cxnSp>
      <p:cxnSp>
        <p:nvCxnSpPr>
          <p:cNvPr id="331" name="Elbow Connector 330"/>
          <p:cNvCxnSpPr>
            <a:endCxn id="286" idx="0"/>
          </p:cNvCxnSpPr>
          <p:nvPr/>
        </p:nvCxnSpPr>
        <p:spPr bwMode="auto">
          <a:xfrm rot="10800000" flipV="1">
            <a:off x="4066651" y="1124680"/>
            <a:ext cx="752344" cy="65030"/>
          </a:xfrm>
          <a:prstGeom prst="bentConnector2">
            <a:avLst/>
          </a:prstGeom>
          <a:noFill/>
          <a:ln w="9525" cap="flat" cmpd="sng" algn="ctr">
            <a:solidFill>
              <a:sysClr val="windowText" lastClr="000000">
                <a:shade val="95000"/>
                <a:satMod val="105000"/>
              </a:sysClr>
            </a:solidFill>
            <a:prstDash val="solid"/>
          </a:ln>
          <a:effectLst/>
        </p:spPr>
      </p:cxnSp>
      <p:cxnSp>
        <p:nvCxnSpPr>
          <p:cNvPr id="332" name="Elbow Connector 331"/>
          <p:cNvCxnSpPr>
            <a:endCxn id="287" idx="0"/>
          </p:cNvCxnSpPr>
          <p:nvPr/>
        </p:nvCxnSpPr>
        <p:spPr bwMode="auto">
          <a:xfrm rot="10800000" flipV="1">
            <a:off x="4537176" y="1124680"/>
            <a:ext cx="510426" cy="65030"/>
          </a:xfrm>
          <a:prstGeom prst="bentConnector2">
            <a:avLst/>
          </a:prstGeom>
          <a:noFill/>
          <a:ln w="9525" cap="flat" cmpd="sng" algn="ctr">
            <a:solidFill>
              <a:sysClr val="windowText" lastClr="000000">
                <a:shade val="95000"/>
                <a:satMod val="105000"/>
              </a:sysClr>
            </a:solidFill>
            <a:prstDash val="solid"/>
          </a:ln>
          <a:effectLst/>
        </p:spPr>
      </p:cxnSp>
      <p:cxnSp>
        <p:nvCxnSpPr>
          <p:cNvPr id="333" name="Elbow Connector 332"/>
          <p:cNvCxnSpPr/>
          <p:nvPr/>
        </p:nvCxnSpPr>
        <p:spPr bwMode="auto">
          <a:xfrm rot="10800000" flipV="1">
            <a:off x="4625722" y="1124680"/>
            <a:ext cx="274162" cy="65030"/>
          </a:xfrm>
          <a:prstGeom prst="bentConnector2">
            <a:avLst/>
          </a:prstGeom>
          <a:noFill/>
          <a:ln w="9525" cap="flat" cmpd="sng" algn="ctr">
            <a:solidFill>
              <a:sysClr val="windowText" lastClr="000000">
                <a:shade val="95000"/>
                <a:satMod val="105000"/>
              </a:sysClr>
            </a:solidFill>
            <a:prstDash val="solid"/>
          </a:ln>
          <a:effectLst/>
        </p:spPr>
      </p:cxnSp>
      <p:cxnSp>
        <p:nvCxnSpPr>
          <p:cNvPr id="334" name="Elbow Connector 333"/>
          <p:cNvCxnSpPr/>
          <p:nvPr/>
        </p:nvCxnSpPr>
        <p:spPr bwMode="auto">
          <a:xfrm>
            <a:off x="4818994" y="1124680"/>
            <a:ext cx="563504" cy="65030"/>
          </a:xfrm>
          <a:prstGeom prst="bentConnector2">
            <a:avLst/>
          </a:prstGeom>
          <a:noFill/>
          <a:ln w="9525" cap="flat" cmpd="sng" algn="ctr">
            <a:solidFill>
              <a:sysClr val="windowText" lastClr="000000">
                <a:shade val="95000"/>
                <a:satMod val="105000"/>
              </a:sysClr>
            </a:solidFill>
            <a:prstDash val="solid"/>
          </a:ln>
          <a:effectLst/>
        </p:spPr>
      </p:cxnSp>
      <p:cxnSp>
        <p:nvCxnSpPr>
          <p:cNvPr id="335" name="Elbow Connector 334"/>
          <p:cNvCxnSpPr>
            <a:endCxn id="292" idx="0"/>
          </p:cNvCxnSpPr>
          <p:nvPr/>
        </p:nvCxnSpPr>
        <p:spPr bwMode="auto">
          <a:xfrm>
            <a:off x="4818995" y="1124680"/>
            <a:ext cx="816650" cy="65030"/>
          </a:xfrm>
          <a:prstGeom prst="bentConnector2">
            <a:avLst/>
          </a:prstGeom>
          <a:noFill/>
          <a:ln w="9525" cap="flat" cmpd="sng" algn="ctr">
            <a:solidFill>
              <a:sysClr val="windowText" lastClr="000000">
                <a:shade val="95000"/>
                <a:satMod val="105000"/>
              </a:sysClr>
            </a:solidFill>
            <a:prstDash val="solid"/>
          </a:ln>
          <a:effectLst/>
        </p:spPr>
      </p:cxnSp>
      <p:sp>
        <p:nvSpPr>
          <p:cNvPr id="413" name="Rectangle 412"/>
          <p:cNvSpPr/>
          <p:nvPr/>
        </p:nvSpPr>
        <p:spPr>
          <a:xfrm>
            <a:off x="5008324" y="1189056"/>
            <a:ext cx="195797" cy="540000"/>
          </a:xfrm>
          <a:prstGeom prst="rect">
            <a:avLst/>
          </a:prstGeom>
          <a:solidFill>
            <a:sysClr val="window" lastClr="FFFFFF"/>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r>
              <a:rPr kumimoji="0" lang="zh-CN" altLang="en-US" sz="6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rPr>
              <a:t>装备研发中心</a:t>
            </a:r>
          </a:p>
        </p:txBody>
      </p:sp>
      <p:cxnSp>
        <p:nvCxnSpPr>
          <p:cNvPr id="414" name="Elbow Connector 334"/>
          <p:cNvCxnSpPr>
            <a:endCxn id="413" idx="0"/>
          </p:cNvCxnSpPr>
          <p:nvPr/>
        </p:nvCxnSpPr>
        <p:spPr bwMode="auto">
          <a:xfrm>
            <a:off x="4571220" y="1143000"/>
            <a:ext cx="535003" cy="46056"/>
          </a:xfrm>
          <a:prstGeom prst="bentConnector2">
            <a:avLst/>
          </a:prstGeom>
          <a:noFill/>
          <a:ln w="9525" cap="flat" cmpd="sng" algn="ctr">
            <a:solidFill>
              <a:sysClr val="windowText" lastClr="000000">
                <a:shade val="95000"/>
                <a:satMod val="105000"/>
              </a:sysClr>
            </a:solidFill>
            <a:prstDash val="solid"/>
          </a:ln>
          <a:effectLst/>
        </p:spPr>
      </p:cxnSp>
      <p:sp>
        <p:nvSpPr>
          <p:cNvPr id="432" name="Rectangle 431"/>
          <p:cNvSpPr/>
          <p:nvPr/>
        </p:nvSpPr>
        <p:spPr>
          <a:xfrm>
            <a:off x="4245455" y="3014133"/>
            <a:ext cx="195797" cy="576000"/>
          </a:xfrm>
          <a:prstGeom prst="rect">
            <a:avLst/>
          </a:prstGeom>
          <a:solidFill>
            <a:sysClr val="window" lastClr="FFFFFF"/>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r>
              <a:rPr kumimoji="0" lang="zh-CN" altLang="en-US" sz="6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rPr>
              <a:t>招标办公室</a:t>
            </a:r>
          </a:p>
        </p:txBody>
      </p:sp>
      <p:cxnSp>
        <p:nvCxnSpPr>
          <p:cNvPr id="433" name="Elbow Connector 432"/>
          <p:cNvCxnSpPr>
            <a:stCxn id="230" idx="2"/>
            <a:endCxn id="432" idx="0"/>
          </p:cNvCxnSpPr>
          <p:nvPr/>
        </p:nvCxnSpPr>
        <p:spPr bwMode="auto">
          <a:xfrm rot="16200000" flipH="1">
            <a:off x="3748474" y="2419252"/>
            <a:ext cx="336247" cy="853514"/>
          </a:xfrm>
          <a:prstGeom prst="bentConnector3">
            <a:avLst>
              <a:gd name="adj1" fmla="val 50000"/>
            </a:avLst>
          </a:prstGeom>
          <a:noFill/>
          <a:ln w="9525" cap="flat" cmpd="sng" algn="ctr">
            <a:solidFill>
              <a:sysClr val="windowText" lastClr="000000">
                <a:shade val="95000"/>
                <a:satMod val="105000"/>
              </a:sysClr>
            </a:solidFill>
            <a:prstDash val="solid"/>
          </a:ln>
          <a:effectLst/>
        </p:spPr>
      </p:cxnSp>
      <p:sp>
        <p:nvSpPr>
          <p:cNvPr id="436" name="Rectangle 435"/>
          <p:cNvSpPr/>
          <p:nvPr/>
        </p:nvSpPr>
        <p:spPr>
          <a:xfrm>
            <a:off x="4822512" y="3028245"/>
            <a:ext cx="195797" cy="576000"/>
          </a:xfrm>
          <a:prstGeom prst="rect">
            <a:avLst/>
          </a:prstGeom>
          <a:solidFill>
            <a:sysClr val="window" lastClr="FFFFFF"/>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r>
              <a:rPr kumimoji="0" lang="zh-CN" altLang="en-US" sz="6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rPr>
              <a:t>电气自动化部</a:t>
            </a:r>
          </a:p>
        </p:txBody>
      </p:sp>
      <p:sp>
        <p:nvSpPr>
          <p:cNvPr id="437" name="Rectangle 436"/>
          <p:cNvSpPr/>
          <p:nvPr/>
        </p:nvSpPr>
        <p:spPr>
          <a:xfrm>
            <a:off x="4598234" y="3022599"/>
            <a:ext cx="195797" cy="576000"/>
          </a:xfrm>
          <a:prstGeom prst="rect">
            <a:avLst/>
          </a:prstGeom>
          <a:solidFill>
            <a:sysClr val="window" lastClr="FFFFFF"/>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r>
              <a:rPr lang="zh-CN" altLang="en-US" sz="600" b="0" kern="0" smtClean="0">
                <a:solidFill>
                  <a:sysClr val="windowText" lastClr="000000"/>
                </a:solidFill>
                <a:ea typeface="微软雅黑" pitchFamily="34" charset="-122"/>
                <a:cs typeface="Arial"/>
              </a:rPr>
              <a:t>品质</a:t>
            </a:r>
            <a:r>
              <a:rPr kumimoji="0" lang="zh-CN" altLang="en-US" sz="6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rPr>
              <a:t>部</a:t>
            </a:r>
          </a:p>
        </p:txBody>
      </p:sp>
      <p:cxnSp>
        <p:nvCxnSpPr>
          <p:cNvPr id="438" name="Elbow Connector 437"/>
          <p:cNvCxnSpPr>
            <a:stCxn id="230" idx="2"/>
            <a:endCxn id="437" idx="0"/>
          </p:cNvCxnSpPr>
          <p:nvPr/>
        </p:nvCxnSpPr>
        <p:spPr bwMode="auto">
          <a:xfrm rot="16200000" flipH="1">
            <a:off x="3920630" y="2247095"/>
            <a:ext cx="344713" cy="1206293"/>
          </a:xfrm>
          <a:prstGeom prst="bentConnector3">
            <a:avLst>
              <a:gd name="adj1" fmla="val 50000"/>
            </a:avLst>
          </a:prstGeom>
          <a:noFill/>
          <a:ln w="9525" cap="flat" cmpd="sng" algn="ctr">
            <a:solidFill>
              <a:sysClr val="windowText" lastClr="000000">
                <a:shade val="95000"/>
                <a:satMod val="105000"/>
              </a:sysClr>
            </a:solidFill>
            <a:prstDash val="solid"/>
          </a:ln>
          <a:effectLst/>
        </p:spPr>
      </p:cxnSp>
      <p:cxnSp>
        <p:nvCxnSpPr>
          <p:cNvPr id="441" name="Elbow Connector 440"/>
          <p:cNvCxnSpPr>
            <a:stCxn id="230" idx="2"/>
            <a:endCxn id="436" idx="0"/>
          </p:cNvCxnSpPr>
          <p:nvPr/>
        </p:nvCxnSpPr>
        <p:spPr bwMode="auto">
          <a:xfrm rot="16200000" flipH="1">
            <a:off x="4029946" y="2137779"/>
            <a:ext cx="350359" cy="1430571"/>
          </a:xfrm>
          <a:prstGeom prst="bentConnector3">
            <a:avLst>
              <a:gd name="adj1" fmla="val 50000"/>
            </a:avLst>
          </a:prstGeom>
          <a:noFill/>
          <a:ln w="9525" cap="flat" cmpd="sng" algn="ctr">
            <a:solidFill>
              <a:sysClr val="windowText" lastClr="000000">
                <a:shade val="95000"/>
                <a:satMod val="105000"/>
              </a:sysClr>
            </a:solidFill>
            <a:prstDash val="solid"/>
          </a:ln>
          <a:effectLst/>
        </p:spPr>
      </p:cxnSp>
      <p:sp>
        <p:nvSpPr>
          <p:cNvPr id="444" name="Rectangle 443"/>
          <p:cNvSpPr/>
          <p:nvPr/>
        </p:nvSpPr>
        <p:spPr>
          <a:xfrm>
            <a:off x="5806273" y="3016689"/>
            <a:ext cx="195797" cy="576000"/>
          </a:xfrm>
          <a:prstGeom prst="rect">
            <a:avLst/>
          </a:prstGeom>
          <a:solidFill>
            <a:sysClr val="window" lastClr="FFFFFF"/>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r>
              <a:rPr lang="zh-CN" altLang="en-US" sz="600" b="0" kern="0" smtClean="0">
                <a:solidFill>
                  <a:sysClr val="windowText" lastClr="000000"/>
                </a:solidFill>
                <a:ea typeface="微软雅黑" pitchFamily="34" charset="-122"/>
                <a:cs typeface="Arial"/>
              </a:rPr>
              <a:t>工程管理部</a:t>
            </a:r>
            <a:endParaRPr kumimoji="0" lang="zh-CN" altLang="en-US" sz="6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endParaRPr>
          </a:p>
        </p:txBody>
      </p:sp>
      <p:sp>
        <p:nvSpPr>
          <p:cNvPr id="447" name="Rectangle 446"/>
          <p:cNvSpPr/>
          <p:nvPr/>
        </p:nvSpPr>
        <p:spPr>
          <a:xfrm>
            <a:off x="6060274" y="3016956"/>
            <a:ext cx="195797" cy="576000"/>
          </a:xfrm>
          <a:prstGeom prst="rect">
            <a:avLst/>
          </a:prstGeom>
          <a:solidFill>
            <a:sysClr val="window" lastClr="FFFFFF"/>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r>
              <a:rPr lang="zh-CN" altLang="en-US" sz="600" b="0" kern="0" smtClean="0">
                <a:solidFill>
                  <a:sysClr val="windowText" lastClr="000000"/>
                </a:solidFill>
                <a:ea typeface="微软雅黑" pitchFamily="34" charset="-122"/>
                <a:cs typeface="Arial"/>
              </a:rPr>
              <a:t>综合管理部</a:t>
            </a:r>
            <a:endParaRPr kumimoji="0" lang="zh-CN" altLang="en-US" sz="6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endParaRPr>
          </a:p>
        </p:txBody>
      </p:sp>
      <p:cxnSp>
        <p:nvCxnSpPr>
          <p:cNvPr id="479" name="Elbow Connector 478"/>
          <p:cNvCxnSpPr/>
          <p:nvPr/>
        </p:nvCxnSpPr>
        <p:spPr bwMode="auto">
          <a:xfrm rot="5400000">
            <a:off x="3646430" y="1932194"/>
            <a:ext cx="381800" cy="1851413"/>
          </a:xfrm>
          <a:prstGeom prst="bentConnector3">
            <a:avLst>
              <a:gd name="adj1" fmla="val 20431"/>
            </a:avLst>
          </a:prstGeom>
          <a:noFill/>
          <a:ln w="9525" cap="flat" cmpd="sng" algn="ctr">
            <a:solidFill>
              <a:srgbClr val="92D050"/>
            </a:solidFill>
            <a:prstDash val="solid"/>
          </a:ln>
          <a:effectLst/>
        </p:spPr>
      </p:cxnSp>
      <p:cxnSp>
        <p:nvCxnSpPr>
          <p:cNvPr id="483" name="Elbow Connector 482"/>
          <p:cNvCxnSpPr/>
          <p:nvPr/>
        </p:nvCxnSpPr>
        <p:spPr bwMode="auto">
          <a:xfrm rot="5400000">
            <a:off x="3914626" y="2194971"/>
            <a:ext cx="374820" cy="1318879"/>
          </a:xfrm>
          <a:prstGeom prst="bentConnector3">
            <a:avLst>
              <a:gd name="adj1" fmla="val 22893"/>
            </a:avLst>
          </a:prstGeom>
          <a:noFill/>
          <a:ln w="9525" cap="flat" cmpd="sng" algn="ctr">
            <a:solidFill>
              <a:srgbClr val="92D050"/>
            </a:solidFill>
            <a:prstDash val="solid"/>
          </a:ln>
          <a:effectLst/>
        </p:spPr>
      </p:cxnSp>
      <p:cxnSp>
        <p:nvCxnSpPr>
          <p:cNvPr id="486" name="Elbow Connector 485"/>
          <p:cNvCxnSpPr/>
          <p:nvPr/>
        </p:nvCxnSpPr>
        <p:spPr bwMode="auto">
          <a:xfrm rot="5400000">
            <a:off x="4166244" y="2445028"/>
            <a:ext cx="374820" cy="818764"/>
          </a:xfrm>
          <a:prstGeom prst="bentConnector3">
            <a:avLst>
              <a:gd name="adj1" fmla="val 22893"/>
            </a:avLst>
          </a:prstGeom>
          <a:noFill/>
          <a:ln w="9525" cap="flat" cmpd="sng" algn="ctr">
            <a:solidFill>
              <a:srgbClr val="92D050"/>
            </a:solidFill>
            <a:prstDash val="solid"/>
          </a:ln>
          <a:effectLst/>
        </p:spPr>
      </p:cxnSp>
      <p:cxnSp>
        <p:nvCxnSpPr>
          <p:cNvPr id="509" name="Elbow Connector 508"/>
          <p:cNvCxnSpPr/>
          <p:nvPr/>
        </p:nvCxnSpPr>
        <p:spPr bwMode="auto">
          <a:xfrm>
            <a:off x="4774474" y="2743200"/>
            <a:ext cx="1368000" cy="288000"/>
          </a:xfrm>
          <a:prstGeom prst="bentConnector2">
            <a:avLst/>
          </a:prstGeom>
          <a:noFill/>
          <a:ln w="9525" cap="flat" cmpd="sng" algn="ctr">
            <a:solidFill>
              <a:srgbClr val="92D050"/>
            </a:solidFill>
            <a:prstDash val="solid"/>
          </a:ln>
          <a:effectLst/>
        </p:spPr>
      </p:cxnSp>
      <p:cxnSp>
        <p:nvCxnSpPr>
          <p:cNvPr id="519" name="Elbow Connector 518"/>
          <p:cNvCxnSpPr/>
          <p:nvPr/>
        </p:nvCxnSpPr>
        <p:spPr bwMode="auto">
          <a:xfrm rot="16200000" flipH="1">
            <a:off x="4590098" y="2838739"/>
            <a:ext cx="355599" cy="12120"/>
          </a:xfrm>
          <a:prstGeom prst="bentConnector3">
            <a:avLst>
              <a:gd name="adj1" fmla="val 50000"/>
            </a:avLst>
          </a:prstGeom>
          <a:noFill/>
          <a:ln w="9525" cap="flat" cmpd="sng" algn="ctr">
            <a:solidFill>
              <a:srgbClr val="92D050"/>
            </a:solidFill>
            <a:prstDash val="solid"/>
          </a:ln>
          <a:effectLst/>
        </p:spPr>
      </p:cxnSp>
      <p:sp>
        <p:nvSpPr>
          <p:cNvPr id="521" name="Rectangle 25"/>
          <p:cNvSpPr>
            <a:spLocks noChangeArrowheads="1"/>
          </p:cNvSpPr>
          <p:nvPr/>
        </p:nvSpPr>
        <p:spPr bwMode="auto">
          <a:xfrm>
            <a:off x="3827987" y="3802434"/>
            <a:ext cx="252000" cy="576000"/>
          </a:xfrm>
          <a:prstGeom prst="roundRect">
            <a:avLst/>
          </a:prstGeom>
          <a:gradFill rotWithShape="1">
            <a:gsLst>
              <a:gs pos="0">
                <a:srgbClr val="C0504D">
                  <a:tint val="50000"/>
                  <a:satMod val="300000"/>
                </a:srgbClr>
              </a:gs>
              <a:gs pos="35000">
                <a:srgbClr val="C0504D">
                  <a:tint val="37000"/>
                  <a:satMod val="300000"/>
                </a:srgbClr>
              </a:gs>
              <a:gs pos="100000">
                <a:srgbClr val="C0504D">
                  <a:tint val="15000"/>
                  <a:satMod val="350000"/>
                </a:srgbClr>
              </a:gs>
            </a:gsLst>
            <a:lin ang="16200000" scaled="1"/>
          </a:gradFill>
          <a:ln w="9525" cap="flat" cmpd="sng" algn="ctr">
            <a:solidFill>
              <a:srgbClr val="C0504D">
                <a:shade val="95000"/>
                <a:satMod val="105000"/>
              </a:srgbClr>
            </a:solidFill>
            <a:prstDash val="solid"/>
          </a:ln>
          <a:effectLst>
            <a:outerShdw blurRad="40000" dist="20000" dir="5400000" rotWithShape="0">
              <a:srgbClr val="000000">
                <a:alpha val="38000"/>
              </a:srgbClr>
            </a:outerShdw>
          </a:effectLst>
        </p:spPr>
        <p:txBody>
          <a:bodyPr vert="eaVert" wrap="square" anchor="ct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0" fontAlgn="auto" latinLnBrk="0" hangingPunct="0">
              <a:lnSpc>
                <a:spcPct val="100000"/>
              </a:lnSpc>
              <a:spcBef>
                <a:spcPct val="0"/>
              </a:spcBef>
              <a:spcAft>
                <a:spcPct val="0"/>
              </a:spcAft>
              <a:buClrTx/>
              <a:buSzTx/>
              <a:buFontTx/>
              <a:buNone/>
              <a:defRPr/>
            </a:pPr>
            <a:r>
              <a:rPr lang="zh-CN" altLang="en-US" sz="900" b="0" kern="0" smtClean="0">
                <a:solidFill>
                  <a:sysClr val="windowText" lastClr="000000"/>
                </a:solidFill>
                <a:ea typeface="微软雅黑" pitchFamily="34" charset="-122"/>
                <a:cs typeface="Arial"/>
              </a:rPr>
              <a:t>山西</a:t>
            </a:r>
            <a:r>
              <a:rPr kumimoji="0" lang="zh-CN" altLang="en-US" sz="9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rPr>
              <a:t>大区</a:t>
            </a:r>
            <a:endParaRPr kumimoji="0" lang="en-US" altLang="zh-CN" sz="10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sp>
        <p:nvSpPr>
          <p:cNvPr id="524" name="Rectangle 25"/>
          <p:cNvSpPr>
            <a:spLocks noChangeArrowheads="1"/>
          </p:cNvSpPr>
          <p:nvPr/>
        </p:nvSpPr>
        <p:spPr bwMode="auto">
          <a:xfrm>
            <a:off x="4379765" y="3802434"/>
            <a:ext cx="252000" cy="612000"/>
          </a:xfrm>
          <a:prstGeom prst="roundRect">
            <a:avLst/>
          </a:prstGeom>
          <a:gradFill rotWithShape="1">
            <a:gsLst>
              <a:gs pos="0">
                <a:srgbClr val="C0504D">
                  <a:tint val="50000"/>
                  <a:satMod val="300000"/>
                </a:srgbClr>
              </a:gs>
              <a:gs pos="35000">
                <a:srgbClr val="C0504D">
                  <a:tint val="37000"/>
                  <a:satMod val="300000"/>
                </a:srgbClr>
              </a:gs>
              <a:gs pos="100000">
                <a:srgbClr val="C0504D">
                  <a:tint val="15000"/>
                  <a:satMod val="350000"/>
                </a:srgbClr>
              </a:gs>
            </a:gsLst>
            <a:lin ang="16200000" scaled="1"/>
          </a:gradFill>
          <a:ln w="9525" cap="flat" cmpd="sng" algn="ctr">
            <a:solidFill>
              <a:srgbClr val="C0504D">
                <a:shade val="95000"/>
                <a:satMod val="105000"/>
              </a:srgbClr>
            </a:solidFill>
            <a:prstDash val="solid"/>
          </a:ln>
          <a:effectLst>
            <a:outerShdw blurRad="40000" dist="20000" dir="5400000" rotWithShape="0">
              <a:srgbClr val="000000">
                <a:alpha val="38000"/>
              </a:srgbClr>
            </a:outerShdw>
          </a:effectLst>
        </p:spPr>
        <p:txBody>
          <a:bodyPr vert="eaVert" wrap="square" anchor="ct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0" fontAlgn="auto" latinLnBrk="0" hangingPunct="0">
              <a:lnSpc>
                <a:spcPct val="100000"/>
              </a:lnSpc>
              <a:spcBef>
                <a:spcPct val="0"/>
              </a:spcBef>
              <a:spcAft>
                <a:spcPct val="0"/>
              </a:spcAft>
              <a:buClrTx/>
              <a:buSzTx/>
              <a:buFontTx/>
              <a:buNone/>
              <a:defRPr/>
            </a:pPr>
            <a:r>
              <a:rPr kumimoji="0" lang="zh-CN" altLang="en-US" sz="9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rPr>
              <a:t>渝川大区</a:t>
            </a:r>
            <a:endParaRPr kumimoji="0" lang="en-US" altLang="zh-CN" sz="14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sp>
        <p:nvSpPr>
          <p:cNvPr id="533" name="Rectangle 25"/>
          <p:cNvSpPr>
            <a:spLocks noChangeArrowheads="1"/>
          </p:cNvSpPr>
          <p:nvPr/>
        </p:nvSpPr>
        <p:spPr bwMode="auto">
          <a:xfrm>
            <a:off x="4784529" y="3802434"/>
            <a:ext cx="252000" cy="576000"/>
          </a:xfrm>
          <a:prstGeom prst="roundRect">
            <a:avLst/>
          </a:prstGeom>
          <a:gradFill rotWithShape="1">
            <a:gsLst>
              <a:gs pos="0">
                <a:srgbClr val="C0504D">
                  <a:tint val="50000"/>
                  <a:satMod val="300000"/>
                </a:srgbClr>
              </a:gs>
              <a:gs pos="35000">
                <a:srgbClr val="C0504D">
                  <a:tint val="37000"/>
                  <a:satMod val="300000"/>
                </a:srgbClr>
              </a:gs>
              <a:gs pos="100000">
                <a:srgbClr val="C0504D">
                  <a:tint val="15000"/>
                  <a:satMod val="350000"/>
                </a:srgbClr>
              </a:gs>
            </a:gsLst>
            <a:lin ang="16200000" scaled="1"/>
          </a:gradFill>
          <a:ln w="9525" cap="flat" cmpd="sng" algn="ctr">
            <a:solidFill>
              <a:srgbClr val="C0504D">
                <a:shade val="95000"/>
                <a:satMod val="105000"/>
              </a:srgbClr>
            </a:solidFill>
            <a:prstDash val="solid"/>
          </a:ln>
          <a:effectLst>
            <a:outerShdw blurRad="40000" dist="20000" dir="5400000" rotWithShape="0">
              <a:srgbClr val="000000">
                <a:alpha val="38000"/>
              </a:srgbClr>
            </a:outerShdw>
          </a:effectLst>
        </p:spPr>
        <p:txBody>
          <a:bodyPr vert="eaVert" wrap="square" anchor="ct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0" fontAlgn="auto" latinLnBrk="0" hangingPunct="0">
              <a:lnSpc>
                <a:spcPct val="100000"/>
              </a:lnSpc>
              <a:spcBef>
                <a:spcPct val="0"/>
              </a:spcBef>
              <a:spcAft>
                <a:spcPct val="0"/>
              </a:spcAft>
              <a:buClrTx/>
              <a:buSzTx/>
              <a:buFontTx/>
              <a:buNone/>
              <a:defRPr/>
            </a:pPr>
            <a:r>
              <a:rPr kumimoji="0" lang="zh-CN" altLang="en-US" sz="9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rPr>
              <a:t>吉林大区</a:t>
            </a:r>
            <a:endParaRPr kumimoji="0" lang="en-US" altLang="zh-CN" sz="10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sp>
        <p:nvSpPr>
          <p:cNvPr id="534" name="Rectangle 25"/>
          <p:cNvSpPr>
            <a:spLocks noChangeArrowheads="1"/>
          </p:cNvSpPr>
          <p:nvPr/>
        </p:nvSpPr>
        <p:spPr bwMode="auto">
          <a:xfrm>
            <a:off x="5199587" y="3802434"/>
            <a:ext cx="252000" cy="576000"/>
          </a:xfrm>
          <a:prstGeom prst="roundRect">
            <a:avLst/>
          </a:prstGeom>
          <a:gradFill rotWithShape="1">
            <a:gsLst>
              <a:gs pos="0">
                <a:srgbClr val="C0504D">
                  <a:tint val="50000"/>
                  <a:satMod val="300000"/>
                </a:srgbClr>
              </a:gs>
              <a:gs pos="35000">
                <a:srgbClr val="C0504D">
                  <a:tint val="37000"/>
                  <a:satMod val="300000"/>
                </a:srgbClr>
              </a:gs>
              <a:gs pos="100000">
                <a:srgbClr val="C0504D">
                  <a:tint val="15000"/>
                  <a:satMod val="350000"/>
                </a:srgbClr>
              </a:gs>
            </a:gsLst>
            <a:lin ang="16200000" scaled="1"/>
          </a:gradFill>
          <a:ln w="9525" cap="flat" cmpd="sng" algn="ctr">
            <a:solidFill>
              <a:srgbClr val="C0504D">
                <a:shade val="95000"/>
                <a:satMod val="105000"/>
              </a:srgbClr>
            </a:solidFill>
            <a:prstDash val="solid"/>
          </a:ln>
          <a:effectLst>
            <a:outerShdw blurRad="40000" dist="20000" dir="5400000" rotWithShape="0">
              <a:srgbClr val="000000">
                <a:alpha val="38000"/>
              </a:srgbClr>
            </a:outerShdw>
          </a:effectLst>
        </p:spPr>
        <p:txBody>
          <a:bodyPr vert="eaVert" wrap="square" anchor="ct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0" fontAlgn="auto" latinLnBrk="0" hangingPunct="0">
              <a:lnSpc>
                <a:spcPct val="100000"/>
              </a:lnSpc>
              <a:spcBef>
                <a:spcPct val="0"/>
              </a:spcBef>
              <a:spcAft>
                <a:spcPct val="0"/>
              </a:spcAft>
              <a:buClrTx/>
              <a:buSzTx/>
              <a:buFontTx/>
              <a:buNone/>
              <a:defRPr/>
            </a:pPr>
            <a:r>
              <a:rPr kumimoji="0" lang="zh-CN" altLang="en-US" sz="9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rPr>
              <a:t>辽宁大区</a:t>
            </a:r>
            <a:endParaRPr kumimoji="0" lang="en-US" altLang="zh-CN" sz="10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sp>
        <p:nvSpPr>
          <p:cNvPr id="535" name="Rectangle 25"/>
          <p:cNvSpPr>
            <a:spLocks noChangeArrowheads="1"/>
          </p:cNvSpPr>
          <p:nvPr/>
        </p:nvSpPr>
        <p:spPr bwMode="auto">
          <a:xfrm>
            <a:off x="5638828" y="3819356"/>
            <a:ext cx="357545" cy="648000"/>
          </a:xfrm>
          <a:prstGeom prst="roundRect">
            <a:avLst/>
          </a:prstGeom>
          <a:gradFill rotWithShape="1">
            <a:gsLst>
              <a:gs pos="0">
                <a:srgbClr val="C0504D">
                  <a:tint val="50000"/>
                  <a:satMod val="300000"/>
                </a:srgbClr>
              </a:gs>
              <a:gs pos="35000">
                <a:srgbClr val="C0504D">
                  <a:tint val="37000"/>
                  <a:satMod val="300000"/>
                </a:srgbClr>
              </a:gs>
              <a:gs pos="100000">
                <a:srgbClr val="C0504D">
                  <a:tint val="15000"/>
                  <a:satMod val="350000"/>
                </a:srgbClr>
              </a:gs>
            </a:gsLst>
            <a:lin ang="16200000" scaled="1"/>
          </a:gradFill>
          <a:ln w="9525" cap="flat" cmpd="sng" algn="ctr">
            <a:solidFill>
              <a:srgbClr val="C0504D">
                <a:shade val="95000"/>
                <a:satMod val="105000"/>
              </a:srgbClr>
            </a:solidFill>
            <a:prstDash val="solid"/>
          </a:ln>
          <a:effectLst>
            <a:outerShdw blurRad="40000" dist="20000" dir="5400000" rotWithShape="0">
              <a:srgbClr val="000000">
                <a:alpha val="38000"/>
              </a:srgbClr>
            </a:outerShdw>
          </a:effectLst>
        </p:spPr>
        <p:txBody>
          <a:bodyPr vert="eaVert" wrap="square" anchor="ct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0" fontAlgn="auto" latinLnBrk="0" hangingPunct="0">
              <a:lnSpc>
                <a:spcPct val="100000"/>
              </a:lnSpc>
              <a:spcBef>
                <a:spcPct val="0"/>
              </a:spcBef>
              <a:spcAft>
                <a:spcPct val="0"/>
              </a:spcAft>
              <a:buClrTx/>
              <a:buSzTx/>
              <a:buFontTx/>
              <a:buNone/>
              <a:defRPr/>
            </a:pPr>
            <a:r>
              <a:rPr kumimoji="0" lang="zh-CN" altLang="en-US" sz="9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rPr>
              <a:t>冀</a:t>
            </a:r>
            <a:r>
              <a:rPr lang="zh-CN" altLang="en-US" sz="900" b="0" kern="0" smtClean="0">
                <a:solidFill>
                  <a:sysClr val="windowText" lastClr="000000"/>
                </a:solidFill>
                <a:ea typeface="微软雅黑" pitchFamily="34" charset="-122"/>
                <a:cs typeface="Arial"/>
              </a:rPr>
              <a:t>中</a:t>
            </a:r>
            <a:r>
              <a:rPr kumimoji="0" lang="zh-CN" altLang="en-US" sz="9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rPr>
              <a:t>南区</a:t>
            </a:r>
            <a:endParaRPr kumimoji="0" lang="en-US" altLang="zh-CN" sz="10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sp>
        <p:nvSpPr>
          <p:cNvPr id="539" name="Rectangle 25"/>
          <p:cNvSpPr>
            <a:spLocks noChangeArrowheads="1"/>
          </p:cNvSpPr>
          <p:nvPr/>
        </p:nvSpPr>
        <p:spPr bwMode="auto">
          <a:xfrm>
            <a:off x="6096000" y="3802434"/>
            <a:ext cx="252000" cy="576000"/>
          </a:xfrm>
          <a:prstGeom prst="roundRect">
            <a:avLst/>
          </a:prstGeom>
          <a:gradFill rotWithShape="1">
            <a:gsLst>
              <a:gs pos="0">
                <a:srgbClr val="C0504D">
                  <a:tint val="50000"/>
                  <a:satMod val="300000"/>
                </a:srgbClr>
              </a:gs>
              <a:gs pos="35000">
                <a:srgbClr val="C0504D">
                  <a:tint val="37000"/>
                  <a:satMod val="300000"/>
                </a:srgbClr>
              </a:gs>
              <a:gs pos="100000">
                <a:srgbClr val="C0504D">
                  <a:tint val="15000"/>
                  <a:satMod val="350000"/>
                </a:srgbClr>
              </a:gs>
            </a:gsLst>
            <a:lin ang="16200000" scaled="1"/>
          </a:gradFill>
          <a:ln w="9525" cap="flat" cmpd="sng" algn="ctr">
            <a:solidFill>
              <a:srgbClr val="C0504D">
                <a:shade val="95000"/>
                <a:satMod val="105000"/>
              </a:srgbClr>
            </a:solidFill>
            <a:prstDash val="solid"/>
          </a:ln>
          <a:effectLst>
            <a:outerShdw blurRad="40000" dist="20000" dir="5400000" rotWithShape="0">
              <a:srgbClr val="000000">
                <a:alpha val="38000"/>
              </a:srgbClr>
            </a:outerShdw>
          </a:effectLst>
        </p:spPr>
        <p:txBody>
          <a:bodyPr vert="eaVert" wrap="square" anchor="ct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0" fontAlgn="auto" latinLnBrk="0" hangingPunct="0">
              <a:lnSpc>
                <a:spcPct val="100000"/>
              </a:lnSpc>
              <a:spcBef>
                <a:spcPct val="0"/>
              </a:spcBef>
              <a:spcAft>
                <a:spcPct val="0"/>
              </a:spcAft>
              <a:buClrTx/>
              <a:buSzTx/>
              <a:buFontTx/>
              <a:buNone/>
              <a:defRPr/>
            </a:pPr>
            <a:r>
              <a:rPr kumimoji="0" lang="zh-CN" altLang="en-US" sz="9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rPr>
              <a:t>冀东大区</a:t>
            </a:r>
            <a:endParaRPr kumimoji="0" lang="en-US" altLang="zh-CN" sz="10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cxnSp>
        <p:nvCxnSpPr>
          <p:cNvPr id="544" name="AutoShape 32"/>
          <p:cNvCxnSpPr>
            <a:cxnSpLocks noChangeShapeType="1"/>
          </p:cNvCxnSpPr>
          <p:nvPr/>
        </p:nvCxnSpPr>
        <p:spPr bwMode="auto">
          <a:xfrm rot="16200000" flipH="1">
            <a:off x="3329557" y="3172434"/>
            <a:ext cx="1008000" cy="252000"/>
          </a:xfrm>
          <a:prstGeom prst="bentConnector3">
            <a:avLst>
              <a:gd name="adj1" fmla="val 94277"/>
            </a:avLst>
          </a:prstGeom>
          <a:noFill/>
          <a:ln w="9525" cap="flat" cmpd="sng" algn="ctr">
            <a:solidFill>
              <a:sysClr val="windowText" lastClr="000000">
                <a:shade val="95000"/>
                <a:satMod val="105000"/>
              </a:sysClr>
            </a:solidFill>
            <a:prstDash val="solid"/>
          </a:ln>
          <a:effectLst/>
        </p:spPr>
      </p:cxnSp>
      <p:cxnSp>
        <p:nvCxnSpPr>
          <p:cNvPr id="550" name="Elbow Connector 549"/>
          <p:cNvCxnSpPr/>
          <p:nvPr/>
        </p:nvCxnSpPr>
        <p:spPr bwMode="auto">
          <a:xfrm rot="16200000" flipH="1">
            <a:off x="3832213" y="2658802"/>
            <a:ext cx="1018976" cy="1268288"/>
          </a:xfrm>
          <a:prstGeom prst="bentConnector3">
            <a:avLst>
              <a:gd name="adj1" fmla="val 93800"/>
            </a:avLst>
          </a:prstGeom>
          <a:noFill/>
          <a:ln w="9525">
            <a:solidFill>
              <a:sysClr val="windowText" lastClr="000000"/>
            </a:solidFill>
            <a:miter lim="800000"/>
          </a:ln>
        </p:spPr>
      </p:cxnSp>
      <p:cxnSp>
        <p:nvCxnSpPr>
          <p:cNvPr id="556" name="Elbow Connector 555"/>
          <p:cNvCxnSpPr/>
          <p:nvPr/>
        </p:nvCxnSpPr>
        <p:spPr bwMode="auto">
          <a:xfrm rot="16200000" flipH="1">
            <a:off x="4039742" y="2451273"/>
            <a:ext cx="1018976" cy="1683346"/>
          </a:xfrm>
          <a:prstGeom prst="bentConnector3">
            <a:avLst>
              <a:gd name="adj1" fmla="val 94869"/>
            </a:avLst>
          </a:prstGeom>
          <a:noFill/>
          <a:ln w="9525">
            <a:solidFill>
              <a:sysClr val="windowText" lastClr="000000"/>
            </a:solidFill>
            <a:miter lim="800000"/>
          </a:ln>
        </p:spPr>
      </p:cxnSp>
      <p:cxnSp>
        <p:nvCxnSpPr>
          <p:cNvPr id="559" name="Elbow Connector 558"/>
          <p:cNvCxnSpPr/>
          <p:nvPr/>
        </p:nvCxnSpPr>
        <p:spPr bwMode="auto">
          <a:xfrm rot="16200000" flipH="1">
            <a:off x="4277287" y="2213727"/>
            <a:ext cx="1035898" cy="2175359"/>
          </a:xfrm>
          <a:prstGeom prst="bentConnector3">
            <a:avLst>
              <a:gd name="adj1" fmla="val 93085"/>
            </a:avLst>
          </a:prstGeom>
          <a:noFill/>
          <a:ln w="9525">
            <a:solidFill>
              <a:sysClr val="windowText" lastClr="000000"/>
            </a:solidFill>
            <a:miter lim="800000"/>
          </a:ln>
        </p:spPr>
      </p:cxnSp>
      <p:cxnSp>
        <p:nvCxnSpPr>
          <p:cNvPr id="562" name="Elbow Connector 561"/>
          <p:cNvCxnSpPr/>
          <p:nvPr/>
        </p:nvCxnSpPr>
        <p:spPr bwMode="auto">
          <a:xfrm rot="16200000" flipH="1">
            <a:off x="4487948" y="2003066"/>
            <a:ext cx="1018976" cy="2579759"/>
          </a:xfrm>
          <a:prstGeom prst="bentConnector3">
            <a:avLst>
              <a:gd name="adj1" fmla="val 93801"/>
            </a:avLst>
          </a:prstGeom>
          <a:noFill/>
          <a:ln w="9525">
            <a:solidFill>
              <a:sysClr val="windowText" lastClr="000000"/>
            </a:solidFill>
            <a:miter lim="800000"/>
          </a:ln>
        </p:spPr>
      </p:cxnSp>
      <p:cxnSp>
        <p:nvCxnSpPr>
          <p:cNvPr id="583" name="Straight Connector 582"/>
          <p:cNvCxnSpPr/>
          <p:nvPr/>
        </p:nvCxnSpPr>
        <p:spPr bwMode="auto">
          <a:xfrm>
            <a:off x="1752600" y="4953000"/>
            <a:ext cx="5184000" cy="0"/>
          </a:xfrm>
          <a:prstGeom prst="line">
            <a:avLst/>
          </a:prstGeom>
          <a:noFill/>
          <a:ln w="19050" cap="flat" cmpd="sng" algn="ctr">
            <a:solidFill>
              <a:sysClr val="windowText" lastClr="000000">
                <a:shade val="95000"/>
                <a:satMod val="105000"/>
              </a:sysClr>
            </a:solidFill>
            <a:prstDash val="lgDash"/>
          </a:ln>
          <a:effectLst/>
        </p:spPr>
      </p:cxnSp>
      <p:cxnSp>
        <p:nvCxnSpPr>
          <p:cNvPr id="604" name="Elbow Connector 603"/>
          <p:cNvCxnSpPr>
            <a:stCxn id="371" idx="1"/>
            <a:endCxn id="368" idx="1"/>
          </p:cNvCxnSpPr>
          <p:nvPr/>
        </p:nvCxnSpPr>
        <p:spPr bwMode="auto">
          <a:xfrm rot="10800000" flipV="1">
            <a:off x="1660301" y="5364116"/>
            <a:ext cx="12700" cy="467326"/>
          </a:xfrm>
          <a:prstGeom prst="bentConnector3">
            <a:avLst>
              <a:gd name="adj1" fmla="val 1220693"/>
            </a:avLst>
          </a:prstGeom>
          <a:noFill/>
          <a:ln w="9525" cap="flat" cmpd="sng" algn="ctr">
            <a:solidFill>
              <a:sysClr val="windowText" lastClr="000000">
                <a:shade val="95000"/>
                <a:satMod val="105000"/>
              </a:sysClr>
            </a:solidFill>
            <a:prstDash val="solid"/>
          </a:ln>
          <a:effectLst/>
        </p:spPr>
      </p:cxnSp>
      <p:cxnSp>
        <p:nvCxnSpPr>
          <p:cNvPr id="607" name="Elbow Connector 606"/>
          <p:cNvCxnSpPr>
            <a:stCxn id="371" idx="1"/>
            <a:endCxn id="365" idx="1"/>
          </p:cNvCxnSpPr>
          <p:nvPr/>
        </p:nvCxnSpPr>
        <p:spPr bwMode="auto">
          <a:xfrm rot="10800000" flipV="1">
            <a:off x="1660301" y="5364115"/>
            <a:ext cx="12700" cy="820465"/>
          </a:xfrm>
          <a:prstGeom prst="bentConnector3">
            <a:avLst>
              <a:gd name="adj1" fmla="val 1137937"/>
            </a:avLst>
          </a:prstGeom>
          <a:noFill/>
          <a:ln w="9525" cap="flat" cmpd="sng" algn="ctr">
            <a:solidFill>
              <a:sysClr val="windowText" lastClr="000000">
                <a:shade val="95000"/>
                <a:satMod val="105000"/>
              </a:sysClr>
            </a:solidFill>
            <a:prstDash val="solid"/>
          </a:ln>
          <a:effectLst/>
        </p:spPr>
      </p:cxnSp>
      <p:cxnSp>
        <p:nvCxnSpPr>
          <p:cNvPr id="610" name="Elbow Connector 609"/>
          <p:cNvCxnSpPr>
            <a:stCxn id="362" idx="1"/>
            <a:endCxn id="359" idx="1"/>
          </p:cNvCxnSpPr>
          <p:nvPr/>
        </p:nvCxnSpPr>
        <p:spPr bwMode="auto">
          <a:xfrm rot="10800000" flipV="1">
            <a:off x="3031902" y="5363703"/>
            <a:ext cx="16931" cy="457440"/>
          </a:xfrm>
          <a:prstGeom prst="bentConnector3">
            <a:avLst>
              <a:gd name="adj1" fmla="val 829408"/>
            </a:avLst>
          </a:prstGeom>
          <a:noFill/>
          <a:ln w="9525" cap="flat" cmpd="sng" algn="ctr">
            <a:solidFill>
              <a:sysClr val="windowText" lastClr="000000">
                <a:shade val="95000"/>
                <a:satMod val="105000"/>
              </a:sysClr>
            </a:solidFill>
            <a:prstDash val="solid"/>
          </a:ln>
          <a:effectLst/>
        </p:spPr>
      </p:cxnSp>
      <p:cxnSp>
        <p:nvCxnSpPr>
          <p:cNvPr id="612" name="Elbow Connector 611"/>
          <p:cNvCxnSpPr>
            <a:stCxn id="362" idx="1"/>
            <a:endCxn id="356" idx="1"/>
          </p:cNvCxnSpPr>
          <p:nvPr/>
        </p:nvCxnSpPr>
        <p:spPr bwMode="auto">
          <a:xfrm rot="10800000" flipV="1">
            <a:off x="3031902" y="5363703"/>
            <a:ext cx="16931" cy="830926"/>
          </a:xfrm>
          <a:prstGeom prst="bentConnector3">
            <a:avLst>
              <a:gd name="adj1" fmla="val 891483"/>
            </a:avLst>
          </a:prstGeom>
          <a:noFill/>
          <a:ln w="9525" cap="flat" cmpd="sng" algn="ctr">
            <a:solidFill>
              <a:sysClr val="windowText" lastClr="000000">
                <a:shade val="95000"/>
                <a:satMod val="105000"/>
              </a:sysClr>
            </a:solidFill>
            <a:prstDash val="solid"/>
          </a:ln>
          <a:effectLst/>
        </p:spPr>
      </p:cxnSp>
      <p:cxnSp>
        <p:nvCxnSpPr>
          <p:cNvPr id="617" name="Elbow Connector 616"/>
          <p:cNvCxnSpPr>
            <a:stCxn id="353" idx="1"/>
            <a:endCxn id="350" idx="1"/>
          </p:cNvCxnSpPr>
          <p:nvPr/>
        </p:nvCxnSpPr>
        <p:spPr bwMode="auto">
          <a:xfrm rot="10800000" flipV="1">
            <a:off x="4403502" y="5313463"/>
            <a:ext cx="33865" cy="457439"/>
          </a:xfrm>
          <a:prstGeom prst="bentConnector3">
            <a:avLst>
              <a:gd name="adj1" fmla="val 417186"/>
            </a:avLst>
          </a:prstGeom>
          <a:noFill/>
          <a:ln w="9525" cap="flat" cmpd="sng" algn="ctr">
            <a:solidFill>
              <a:sysClr val="windowText" lastClr="000000">
                <a:shade val="95000"/>
                <a:satMod val="105000"/>
              </a:sysClr>
            </a:solidFill>
            <a:prstDash val="solid"/>
          </a:ln>
          <a:effectLst/>
        </p:spPr>
      </p:cxnSp>
      <p:cxnSp>
        <p:nvCxnSpPr>
          <p:cNvPr id="619" name="Elbow Connector 618"/>
          <p:cNvCxnSpPr>
            <a:stCxn id="353" idx="1"/>
            <a:endCxn id="347" idx="1"/>
          </p:cNvCxnSpPr>
          <p:nvPr/>
        </p:nvCxnSpPr>
        <p:spPr bwMode="auto">
          <a:xfrm rot="10800000" flipV="1">
            <a:off x="4403502" y="5313463"/>
            <a:ext cx="33865" cy="834255"/>
          </a:xfrm>
          <a:prstGeom prst="bentConnector3">
            <a:avLst>
              <a:gd name="adj1" fmla="val 449718"/>
            </a:avLst>
          </a:prstGeom>
          <a:noFill/>
          <a:ln w="9525" cap="flat" cmpd="sng" algn="ctr">
            <a:solidFill>
              <a:sysClr val="windowText" lastClr="000000">
                <a:shade val="95000"/>
                <a:satMod val="105000"/>
              </a:sysClr>
            </a:solidFill>
            <a:prstDash val="solid"/>
          </a:ln>
          <a:effectLst/>
        </p:spPr>
      </p:cxnSp>
      <p:cxnSp>
        <p:nvCxnSpPr>
          <p:cNvPr id="623" name="Elbow Connector 622"/>
          <p:cNvCxnSpPr>
            <a:stCxn id="344" idx="1"/>
            <a:endCxn id="341" idx="1"/>
          </p:cNvCxnSpPr>
          <p:nvPr/>
        </p:nvCxnSpPr>
        <p:spPr bwMode="auto">
          <a:xfrm rot="10800000" flipH="1" flipV="1">
            <a:off x="5834369" y="5303415"/>
            <a:ext cx="16931" cy="450333"/>
          </a:xfrm>
          <a:prstGeom prst="bentConnector3">
            <a:avLst>
              <a:gd name="adj1" fmla="val -605257"/>
            </a:avLst>
          </a:prstGeom>
          <a:noFill/>
          <a:ln w="9525" cap="flat" cmpd="sng" algn="ctr">
            <a:solidFill>
              <a:sysClr val="windowText" lastClr="000000">
                <a:shade val="95000"/>
                <a:satMod val="105000"/>
              </a:sysClr>
            </a:solidFill>
            <a:prstDash val="solid"/>
          </a:ln>
          <a:effectLst/>
        </p:spPr>
      </p:cxnSp>
      <p:cxnSp>
        <p:nvCxnSpPr>
          <p:cNvPr id="625" name="Elbow Connector 624"/>
          <p:cNvCxnSpPr>
            <a:stCxn id="344" idx="1"/>
            <a:endCxn id="338" idx="1"/>
          </p:cNvCxnSpPr>
          <p:nvPr/>
        </p:nvCxnSpPr>
        <p:spPr bwMode="auto">
          <a:xfrm rot="10800000" flipH="1" flipV="1">
            <a:off x="5834370" y="5303415"/>
            <a:ext cx="8464" cy="844595"/>
          </a:xfrm>
          <a:prstGeom prst="bentConnector3">
            <a:avLst>
              <a:gd name="adj1" fmla="val -1210728"/>
            </a:avLst>
          </a:prstGeom>
          <a:noFill/>
          <a:ln w="9525" cap="flat" cmpd="sng" algn="ctr">
            <a:solidFill>
              <a:sysClr val="windowText" lastClr="000000">
                <a:shade val="95000"/>
                <a:satMod val="105000"/>
              </a:sysClr>
            </a:solidFill>
            <a:prstDash val="solid"/>
          </a:ln>
          <a:effectLst/>
        </p:spPr>
      </p:cxnSp>
      <p:sp>
        <p:nvSpPr>
          <p:cNvPr id="649" name="Freeform 648"/>
          <p:cNvSpPr/>
          <p:nvPr/>
        </p:nvSpPr>
        <p:spPr>
          <a:xfrm rot="16826501">
            <a:off x="5775302" y="3452171"/>
            <a:ext cx="2736200" cy="262295"/>
          </a:xfrm>
          <a:custGeom>
            <a:gdLst>
              <a:gd name="connsiteX0" fmla="*/ 0 w 855023"/>
              <a:gd name="connsiteY0" fmla="*/ 23751 h 225631"/>
              <a:gd name="connsiteX1" fmla="*/ 855023 w 855023"/>
              <a:gd name="connsiteY1" fmla="*/ 0 h 225631"/>
              <a:gd name="connsiteX2" fmla="*/ 0 w 855023"/>
              <a:gd name="connsiteY2" fmla="*/ 225631 h 225631"/>
              <a:gd name="connsiteX3" fmla="*/ 0 w 855023"/>
              <a:gd name="connsiteY3" fmla="*/ 23751 h 225631"/>
            </a:gdLst>
            <a:cxnLst>
              <a:cxn ang="0">
                <a:pos x="connsiteX0" y="connsiteY0"/>
              </a:cxn>
              <a:cxn ang="0">
                <a:pos x="connsiteX1" y="connsiteY1"/>
              </a:cxn>
              <a:cxn ang="0">
                <a:pos x="connsiteX2" y="connsiteY2"/>
              </a:cxn>
              <a:cxn ang="0">
                <a:pos x="connsiteX3" y="connsiteY3"/>
              </a:cxn>
            </a:cxnLst>
            <a:rect l="l" t="t" r="r" b="b"/>
            <a:pathLst>
              <a:path w="855023" h="225631">
                <a:moveTo>
                  <a:pt x="0" y="23751"/>
                </a:moveTo>
                <a:lnTo>
                  <a:pt x="855023" y="0"/>
                </a:lnTo>
                <a:lnTo>
                  <a:pt x="0" y="225631"/>
                </a:lnTo>
                <a:lnTo>
                  <a:pt x="0" y="23751"/>
                </a:lnTo>
                <a:close/>
              </a:path>
            </a:pathLst>
          </a:cu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t="100000" r="100000"/>
            </a:path>
            <a:tileRect l="-100000" b="-100000"/>
          </a:gradFill>
          <a:ln>
            <a:noFill/>
          </a:ln>
          <a:effectLst/>
          <a:scene3d>
            <a:camera prst="orthographicFront"/>
            <a:lightRig rig="flat" dir="t"/>
          </a:scene3d>
          <a:sp3d prstMaterial="dkEdge">
            <a:bevelT w="8200" h="38100"/>
          </a:sp3d>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endParaRPr kumimoji="0" lang="zh-CN" altLang="en-US" sz="10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sp>
        <p:nvSpPr>
          <p:cNvPr id="666" name="Rectangle 665"/>
          <p:cNvSpPr/>
          <p:nvPr/>
        </p:nvSpPr>
        <p:spPr>
          <a:xfrm>
            <a:off x="2590800" y="4561116"/>
            <a:ext cx="3886200" cy="324000"/>
          </a:xfrm>
          <a:prstGeom prst="rect">
            <a:avLst/>
          </a:prstGeom>
          <a:noFill/>
          <a:ln>
            <a:solidFill>
              <a:sysClr val="windowText" lastClr="000000"/>
            </a:solidFill>
            <a:prstDash val="lgDash"/>
          </a:ln>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533400" eaLnBrk="1" fontAlgn="auto" latinLnBrk="0" hangingPunct="1">
              <a:lnSpc>
                <a:spcPct val="90000"/>
              </a:lnSpc>
              <a:spcBef>
                <a:spcPct val="0"/>
              </a:spcBef>
              <a:spcAft>
                <a:spcPct val="35000"/>
              </a:spcAft>
              <a:buClrTx/>
              <a:buSzTx/>
              <a:buFontTx/>
              <a:buNone/>
              <a:defRPr/>
            </a:pPr>
            <a:endParaRPr kumimoji="0" lang="zh-CN" altLang="en-US" sz="10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sp>
        <p:nvSpPr>
          <p:cNvPr id="667" name="Rectangle 666"/>
          <p:cNvSpPr/>
          <p:nvPr/>
        </p:nvSpPr>
        <p:spPr>
          <a:xfrm>
            <a:off x="2620517" y="4632430"/>
            <a:ext cx="648000" cy="216000"/>
          </a:xfrm>
          <a:prstGeom prst="rect">
            <a:avLst/>
          </a:prstGeom>
          <a:solidFill>
            <a:sysClr val="window" lastClr="FFFFFF"/>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533400" eaLnBrk="1" fontAlgn="auto" latinLnBrk="0" hangingPunct="1">
              <a:lnSpc>
                <a:spcPct val="100000"/>
              </a:lnSpc>
              <a:spcBef>
                <a:spcPct val="0"/>
              </a:spcBef>
              <a:spcAft>
                <a:spcPct val="35000"/>
              </a:spcAft>
              <a:buClrTx/>
              <a:buSzTx/>
              <a:buFontTx/>
              <a:buNone/>
              <a:defRPr/>
            </a:pPr>
            <a:r>
              <a:rPr lang="zh-CN" altLang="en-US" sz="700" b="0" kern="0" smtClean="0">
                <a:solidFill>
                  <a:sysClr val="windowText" lastClr="000000"/>
                </a:solidFill>
                <a:ea typeface="微软雅黑" pitchFamily="34" charset="-122"/>
                <a:cs typeface="Arial"/>
              </a:rPr>
              <a:t>企业管理</a:t>
            </a:r>
            <a:r>
              <a:rPr lang="zh-CN" altLang="en-US" sz="700" b="0" kern="0" noProof="0" smtClean="0">
                <a:solidFill>
                  <a:sysClr val="windowText" lastClr="000000"/>
                </a:solidFill>
                <a:ea typeface="微软雅黑" pitchFamily="34" charset="-122"/>
                <a:cs typeface="Arial"/>
              </a:rPr>
              <a:t>部</a:t>
            </a:r>
            <a:endParaRPr kumimoji="0" lang="zh-CN" altLang="en-US" sz="7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endParaRPr>
          </a:p>
        </p:txBody>
      </p:sp>
      <p:sp>
        <p:nvSpPr>
          <p:cNvPr id="669" name="Rectangle 668"/>
          <p:cNvSpPr/>
          <p:nvPr/>
        </p:nvSpPr>
        <p:spPr>
          <a:xfrm>
            <a:off x="3367260" y="4632430"/>
            <a:ext cx="648000" cy="216000"/>
          </a:xfrm>
          <a:prstGeom prst="rect">
            <a:avLst/>
          </a:prstGeom>
          <a:solidFill>
            <a:sysClr val="window" lastClr="FFFFFF"/>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533400" eaLnBrk="1" fontAlgn="auto" latinLnBrk="0" hangingPunct="1">
              <a:lnSpc>
                <a:spcPct val="100000"/>
              </a:lnSpc>
              <a:spcBef>
                <a:spcPct val="0"/>
              </a:spcBef>
              <a:spcAft>
                <a:spcPct val="35000"/>
              </a:spcAft>
              <a:buClrTx/>
              <a:buSzTx/>
              <a:buFontTx/>
              <a:buNone/>
              <a:defRPr/>
            </a:pPr>
            <a:r>
              <a:rPr lang="zh-CN" altLang="en-US" sz="700" b="0" kern="0" smtClean="0">
                <a:solidFill>
                  <a:sysClr val="windowText" lastClr="000000"/>
                </a:solidFill>
                <a:ea typeface="微软雅黑" pitchFamily="34" charset="-122"/>
                <a:cs typeface="Arial"/>
              </a:rPr>
              <a:t>综合管理</a:t>
            </a:r>
            <a:r>
              <a:rPr lang="zh-CN" altLang="en-US" sz="700" b="0" kern="0" noProof="0" smtClean="0">
                <a:solidFill>
                  <a:sysClr val="windowText" lastClr="000000"/>
                </a:solidFill>
                <a:ea typeface="微软雅黑" pitchFamily="34" charset="-122"/>
                <a:cs typeface="Arial"/>
              </a:rPr>
              <a:t>部</a:t>
            </a:r>
            <a:endParaRPr kumimoji="0" lang="zh-CN" altLang="en-US" sz="7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endParaRPr>
          </a:p>
        </p:txBody>
      </p:sp>
      <p:sp>
        <p:nvSpPr>
          <p:cNvPr id="670" name="Rectangle 669"/>
          <p:cNvSpPr/>
          <p:nvPr/>
        </p:nvSpPr>
        <p:spPr>
          <a:xfrm>
            <a:off x="4091677" y="4632430"/>
            <a:ext cx="468000" cy="216000"/>
          </a:xfrm>
          <a:prstGeom prst="rect">
            <a:avLst/>
          </a:prstGeom>
          <a:solidFill>
            <a:sysClr val="window" lastClr="FFFFFF"/>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533400" eaLnBrk="1" fontAlgn="auto" latinLnBrk="0" hangingPunct="1">
              <a:lnSpc>
                <a:spcPct val="100000"/>
              </a:lnSpc>
              <a:spcBef>
                <a:spcPct val="0"/>
              </a:spcBef>
              <a:spcAft>
                <a:spcPct val="35000"/>
              </a:spcAft>
              <a:buClrTx/>
              <a:buSzTx/>
              <a:buFontTx/>
              <a:buNone/>
              <a:defRPr/>
            </a:pPr>
            <a:r>
              <a:rPr lang="zh-CN" altLang="en-US" sz="700" b="0" kern="0" smtClean="0">
                <a:solidFill>
                  <a:sysClr val="windowText" lastClr="000000"/>
                </a:solidFill>
                <a:ea typeface="微软雅黑" pitchFamily="34" charset="-122"/>
                <a:cs typeface="Arial"/>
              </a:rPr>
              <a:t>监审</a:t>
            </a:r>
            <a:r>
              <a:rPr lang="zh-CN" altLang="en-US" sz="700" b="0" kern="0" noProof="0" smtClean="0">
                <a:solidFill>
                  <a:sysClr val="windowText" lastClr="000000"/>
                </a:solidFill>
                <a:ea typeface="微软雅黑" pitchFamily="34" charset="-122"/>
                <a:cs typeface="Arial"/>
              </a:rPr>
              <a:t>部</a:t>
            </a:r>
            <a:endParaRPr kumimoji="0" lang="zh-CN" altLang="en-US" sz="7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endParaRPr>
          </a:p>
        </p:txBody>
      </p:sp>
      <p:sp>
        <p:nvSpPr>
          <p:cNvPr id="671" name="Rectangle 670"/>
          <p:cNvSpPr/>
          <p:nvPr/>
        </p:nvSpPr>
        <p:spPr>
          <a:xfrm>
            <a:off x="4673677" y="4632430"/>
            <a:ext cx="800400" cy="216000"/>
          </a:xfrm>
          <a:prstGeom prst="rect">
            <a:avLst/>
          </a:prstGeom>
          <a:solidFill>
            <a:sysClr val="window" lastClr="FFFFFF"/>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533400" eaLnBrk="1" fontAlgn="auto" latinLnBrk="0" hangingPunct="1">
              <a:lnSpc>
                <a:spcPct val="100000"/>
              </a:lnSpc>
              <a:spcBef>
                <a:spcPct val="0"/>
              </a:spcBef>
              <a:spcAft>
                <a:spcPct val="35000"/>
              </a:spcAft>
              <a:buClrTx/>
              <a:buSzTx/>
              <a:buFontTx/>
              <a:buNone/>
              <a:defRPr/>
            </a:pPr>
            <a:r>
              <a:rPr lang="zh-CN" altLang="en-US" sz="700" b="0" kern="0" noProof="0" smtClean="0">
                <a:solidFill>
                  <a:sysClr val="windowText" lastClr="000000"/>
                </a:solidFill>
                <a:ea typeface="微软雅黑" pitchFamily="34" charset="-122"/>
                <a:cs typeface="Arial"/>
              </a:rPr>
              <a:t>物资管理部</a:t>
            </a:r>
            <a:br>
              <a:rPr lang="en-US" altLang="zh-CN" sz="700" b="0" kern="0" noProof="0" smtClean="0">
                <a:solidFill>
                  <a:sysClr val="windowText" lastClr="000000"/>
                </a:solidFill>
                <a:ea typeface="微软雅黑" pitchFamily="34" charset="-122"/>
                <a:cs typeface="Arial"/>
              </a:rPr>
            </a:br>
            <a:r>
              <a:rPr lang="zh-CN" altLang="en-US" sz="700" b="0" kern="0" noProof="0" smtClean="0">
                <a:solidFill>
                  <a:sysClr val="windowText" lastClr="000000"/>
                </a:solidFill>
                <a:ea typeface="微软雅黑" pitchFamily="34" charset="-122"/>
                <a:cs typeface="Arial"/>
              </a:rPr>
              <a:t>（物资公司）</a:t>
            </a:r>
            <a:endParaRPr kumimoji="0" lang="zh-CN" altLang="en-US" sz="7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endParaRPr>
          </a:p>
        </p:txBody>
      </p:sp>
      <p:cxnSp>
        <p:nvCxnSpPr>
          <p:cNvPr id="678" name="Elbow Connector 677"/>
          <p:cNvCxnSpPr/>
          <p:nvPr/>
        </p:nvCxnSpPr>
        <p:spPr bwMode="auto">
          <a:xfrm rot="5400000">
            <a:off x="4008065" y="3189000"/>
            <a:ext cx="1080000" cy="36000"/>
          </a:xfrm>
          <a:prstGeom prst="bentConnector3">
            <a:avLst>
              <a:gd name="adj1" fmla="val 344"/>
            </a:avLst>
          </a:prstGeom>
          <a:ln w="19050"/>
        </p:spPr>
        <p:style>
          <a:lnRef idx="1">
            <a:schemeClr val="dk1"/>
          </a:lnRef>
          <a:fillRef idx="0">
            <a:schemeClr val="dk1"/>
          </a:fillRef>
          <a:effectRef idx="0">
            <a:schemeClr val="dk1"/>
          </a:effectRef>
          <a:fontRef idx="minor">
            <a:schemeClr val="tx1"/>
          </a:fontRef>
        </p:style>
      </p:cxnSp>
      <p:sp>
        <p:nvSpPr>
          <p:cNvPr id="682" name="TextBox 681"/>
          <p:cNvSpPr txBox="1"/>
          <p:nvPr/>
        </p:nvSpPr>
        <p:spPr>
          <a:xfrm>
            <a:off x="6292944" y="4495800"/>
            <a:ext cx="292388" cy="457200"/>
          </a:xfrm>
          <a:prstGeom prst="rect">
            <a:avLst/>
          </a:prstGeom>
          <a:noFill/>
        </p:spPr>
        <p:txBody>
          <a:bodyPr vert="eaVert"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l" defTabSz="914400" eaLnBrk="1" fontAlgn="auto" latinLnBrk="0" hangingPunct="1">
              <a:lnSpc>
                <a:spcPct val="100000"/>
              </a:lnSpc>
              <a:spcBef>
                <a:spcPts val="600"/>
              </a:spcBef>
              <a:spcAft>
                <a:spcPct val="0"/>
              </a:spcAft>
              <a:buClrTx/>
              <a:buSzTx/>
              <a:buFontTx/>
              <a:buNone/>
              <a:defRPr/>
            </a:pPr>
            <a:r>
              <a:rPr kumimoji="0" lang="zh-CN" altLang="en-US" sz="7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经营管理</a:t>
            </a:r>
          </a:p>
        </p:txBody>
      </p:sp>
      <p:sp>
        <p:nvSpPr>
          <p:cNvPr id="683" name="Rectangle 682"/>
          <p:cNvSpPr/>
          <p:nvPr/>
        </p:nvSpPr>
        <p:spPr>
          <a:xfrm>
            <a:off x="5550277" y="4632430"/>
            <a:ext cx="609600" cy="228600"/>
          </a:xfrm>
          <a:prstGeom prst="rect">
            <a:avLst/>
          </a:prstGeom>
          <a:solidFill>
            <a:sysClr val="window" lastClr="FFFFFF"/>
          </a:soli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533400" eaLnBrk="1" fontAlgn="auto" latinLnBrk="0" hangingPunct="1">
              <a:lnSpc>
                <a:spcPct val="100000"/>
              </a:lnSpc>
              <a:spcBef>
                <a:spcPct val="0"/>
              </a:spcBef>
              <a:spcAft>
                <a:spcPct val="35000"/>
              </a:spcAft>
              <a:buClrTx/>
              <a:buSzTx/>
              <a:buFontTx/>
              <a:buNone/>
              <a:defRPr/>
            </a:pPr>
            <a:r>
              <a:rPr lang="zh-CN" altLang="en-US" sz="700" b="0" kern="0" noProof="0" smtClean="0">
                <a:solidFill>
                  <a:sysClr val="windowText" lastClr="000000"/>
                </a:solidFill>
                <a:ea typeface="微软雅黑" pitchFamily="34" charset="-122"/>
                <a:cs typeface="Arial"/>
              </a:rPr>
              <a:t>营销部</a:t>
            </a:r>
            <a:br>
              <a:rPr lang="en-US" altLang="zh-CN" sz="700" b="0" kern="0" noProof="0" smtClean="0">
                <a:solidFill>
                  <a:sysClr val="windowText" lastClr="000000"/>
                </a:solidFill>
                <a:ea typeface="微软雅黑" pitchFamily="34" charset="-122"/>
                <a:cs typeface="Arial"/>
              </a:rPr>
            </a:br>
            <a:r>
              <a:rPr lang="en-US" altLang="zh-CN" sz="700" b="0" kern="0" noProof="0" smtClean="0">
                <a:solidFill>
                  <a:sysClr val="windowText" lastClr="000000"/>
                </a:solidFill>
                <a:ea typeface="微软雅黑" pitchFamily="34" charset="-122"/>
                <a:cs typeface="Arial"/>
              </a:rPr>
              <a:t>(</a:t>
            </a:r>
            <a:r>
              <a:rPr lang="zh-CN" altLang="en-US" sz="700" b="0" kern="0" smtClean="0">
                <a:solidFill>
                  <a:sysClr val="windowText" lastClr="000000"/>
                </a:solidFill>
                <a:ea typeface="微软雅黑" pitchFamily="34" charset="-122"/>
                <a:cs typeface="Arial"/>
              </a:rPr>
              <a:t>营销</a:t>
            </a:r>
            <a:r>
              <a:rPr lang="zh-CN" altLang="en-US" sz="700" b="0" kern="0" noProof="0" smtClean="0">
                <a:solidFill>
                  <a:sysClr val="windowText" lastClr="000000"/>
                </a:solidFill>
                <a:ea typeface="微软雅黑" pitchFamily="34" charset="-122"/>
                <a:cs typeface="Arial"/>
              </a:rPr>
              <a:t>公司）</a:t>
            </a:r>
            <a:endParaRPr kumimoji="0" lang="zh-CN" altLang="en-US" sz="7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endParaRPr>
          </a:p>
        </p:txBody>
      </p:sp>
      <p:cxnSp>
        <p:nvCxnSpPr>
          <p:cNvPr id="688" name="Elbow Connector 687"/>
          <p:cNvCxnSpPr>
            <a:stCxn id="241" idx="2"/>
            <a:endCxn id="667" idx="0"/>
          </p:cNvCxnSpPr>
          <p:nvPr/>
        </p:nvCxnSpPr>
        <p:spPr bwMode="auto">
          <a:xfrm rot="5400000">
            <a:off x="2854708" y="4468243"/>
            <a:ext cx="253996" cy="74378"/>
          </a:xfrm>
          <a:prstGeom prst="bentConnector3">
            <a:avLst>
              <a:gd name="adj1" fmla="val 50000"/>
            </a:avLst>
          </a:prstGeom>
          <a:noFill/>
          <a:ln w="9525" cap="flat" cmpd="sng" algn="ctr">
            <a:solidFill>
              <a:sysClr val="windowText" lastClr="000000">
                <a:shade val="95000"/>
                <a:satMod val="105000"/>
              </a:sysClr>
            </a:solidFill>
            <a:prstDash val="solid"/>
          </a:ln>
          <a:effectLst/>
        </p:spPr>
      </p:cxnSp>
      <p:cxnSp>
        <p:nvCxnSpPr>
          <p:cNvPr id="690" name="Elbow Connector 689"/>
          <p:cNvCxnSpPr>
            <a:stCxn id="241" idx="2"/>
            <a:endCxn id="669" idx="0"/>
          </p:cNvCxnSpPr>
          <p:nvPr/>
        </p:nvCxnSpPr>
        <p:spPr bwMode="auto">
          <a:xfrm rot="16200000" flipH="1">
            <a:off x="3228079" y="4169249"/>
            <a:ext cx="253996" cy="672365"/>
          </a:xfrm>
          <a:prstGeom prst="bentConnector3">
            <a:avLst>
              <a:gd name="adj1" fmla="val 50000"/>
            </a:avLst>
          </a:prstGeom>
          <a:noFill/>
          <a:ln w="9525" cap="flat" cmpd="sng" algn="ctr">
            <a:solidFill>
              <a:sysClr val="windowText" lastClr="000000">
                <a:shade val="95000"/>
                <a:satMod val="105000"/>
              </a:sysClr>
            </a:solidFill>
            <a:prstDash val="solid"/>
          </a:ln>
          <a:effectLst/>
        </p:spPr>
      </p:cxnSp>
      <p:cxnSp>
        <p:nvCxnSpPr>
          <p:cNvPr id="692" name="Elbow Connector 691"/>
          <p:cNvCxnSpPr>
            <a:stCxn id="241" idx="2"/>
            <a:endCxn id="670" idx="0"/>
          </p:cNvCxnSpPr>
          <p:nvPr/>
        </p:nvCxnSpPr>
        <p:spPr bwMode="auto">
          <a:xfrm rot="16200000" flipH="1">
            <a:off x="3545288" y="3852041"/>
            <a:ext cx="253996" cy="1306782"/>
          </a:xfrm>
          <a:prstGeom prst="bentConnector3">
            <a:avLst>
              <a:gd name="adj1" fmla="val 50000"/>
            </a:avLst>
          </a:prstGeom>
          <a:noFill/>
          <a:ln w="9525" cap="flat" cmpd="sng" algn="ctr">
            <a:solidFill>
              <a:sysClr val="windowText" lastClr="000000">
                <a:shade val="95000"/>
                <a:satMod val="105000"/>
              </a:sysClr>
            </a:solidFill>
            <a:prstDash val="solid"/>
          </a:ln>
          <a:effectLst/>
        </p:spPr>
      </p:cxnSp>
      <p:cxnSp>
        <p:nvCxnSpPr>
          <p:cNvPr id="694" name="Elbow Connector 693"/>
          <p:cNvCxnSpPr>
            <a:stCxn id="241" idx="2"/>
            <a:endCxn id="671" idx="0"/>
          </p:cNvCxnSpPr>
          <p:nvPr/>
        </p:nvCxnSpPr>
        <p:spPr bwMode="auto">
          <a:xfrm rot="16200000" flipH="1">
            <a:off x="3919388" y="3477941"/>
            <a:ext cx="253996" cy="2054982"/>
          </a:xfrm>
          <a:prstGeom prst="bentConnector3">
            <a:avLst>
              <a:gd name="adj1" fmla="val 50000"/>
            </a:avLst>
          </a:prstGeom>
          <a:noFill/>
          <a:ln w="9525" cap="flat" cmpd="sng" algn="ctr">
            <a:solidFill>
              <a:sysClr val="windowText" lastClr="000000">
                <a:shade val="95000"/>
                <a:satMod val="105000"/>
              </a:sysClr>
            </a:solidFill>
            <a:prstDash val="solid"/>
          </a:ln>
          <a:effectLst/>
        </p:spPr>
      </p:cxnSp>
      <p:cxnSp>
        <p:nvCxnSpPr>
          <p:cNvPr id="696" name="Elbow Connector 695"/>
          <p:cNvCxnSpPr>
            <a:stCxn id="241" idx="2"/>
            <a:endCxn id="683" idx="0"/>
          </p:cNvCxnSpPr>
          <p:nvPr/>
        </p:nvCxnSpPr>
        <p:spPr bwMode="auto">
          <a:xfrm rot="16200000" flipH="1">
            <a:off x="4309988" y="3087341"/>
            <a:ext cx="253996" cy="2836182"/>
          </a:xfrm>
          <a:prstGeom prst="bentConnector3">
            <a:avLst>
              <a:gd name="adj1" fmla="val 50000"/>
            </a:avLst>
          </a:prstGeom>
          <a:noFill/>
          <a:ln w="9525" cap="flat" cmpd="sng" algn="ctr">
            <a:solidFill>
              <a:sysClr val="windowText" lastClr="000000">
                <a:shade val="95000"/>
                <a:satMod val="105000"/>
              </a:sysClr>
            </a:solidFill>
            <a:prstDash val="solid"/>
          </a:ln>
          <a:effectLst/>
        </p:spPr>
      </p:cxnSp>
      <p:cxnSp>
        <p:nvCxnSpPr>
          <p:cNvPr id="698" name="Elbow Connector 697"/>
          <p:cNvCxnSpPr>
            <a:stCxn id="245" idx="2"/>
          </p:cNvCxnSpPr>
          <p:nvPr/>
        </p:nvCxnSpPr>
        <p:spPr bwMode="auto">
          <a:xfrm rot="16200000" flipH="1">
            <a:off x="3510813" y="4429949"/>
            <a:ext cx="242978" cy="139947"/>
          </a:xfrm>
          <a:prstGeom prst="bentConnector3">
            <a:avLst>
              <a:gd name="adj1" fmla="val 50000"/>
            </a:avLst>
          </a:prstGeom>
          <a:noFill/>
          <a:ln w="9525" cap="flat" cmpd="sng" algn="ctr">
            <a:solidFill>
              <a:sysClr val="windowText" lastClr="000000">
                <a:shade val="95000"/>
                <a:satMod val="105000"/>
              </a:sysClr>
            </a:solidFill>
            <a:prstDash val="solid"/>
          </a:ln>
          <a:effectLst/>
        </p:spPr>
      </p:cxnSp>
      <p:cxnSp>
        <p:nvCxnSpPr>
          <p:cNvPr id="702" name="Elbow Connector 701"/>
          <p:cNvCxnSpPr/>
          <p:nvPr/>
        </p:nvCxnSpPr>
        <p:spPr bwMode="auto">
          <a:xfrm rot="16200000" flipH="1">
            <a:off x="4644662" y="4192198"/>
            <a:ext cx="245530" cy="612900"/>
          </a:xfrm>
          <a:prstGeom prst="bentConnector3">
            <a:avLst>
              <a:gd name="adj1" fmla="val 67948"/>
            </a:avLst>
          </a:prstGeom>
          <a:noFill/>
          <a:ln w="9525" cap="flat" cmpd="sng" algn="ctr">
            <a:solidFill>
              <a:sysClr val="windowText" lastClr="000000">
                <a:shade val="95000"/>
                <a:satMod val="105000"/>
              </a:sysClr>
            </a:solidFill>
            <a:prstDash val="solid"/>
          </a:ln>
          <a:effectLst/>
        </p:spPr>
      </p:cxnSp>
      <p:cxnSp>
        <p:nvCxnSpPr>
          <p:cNvPr id="706" name="Elbow Connector 705"/>
          <p:cNvCxnSpPr/>
          <p:nvPr/>
        </p:nvCxnSpPr>
        <p:spPr bwMode="auto">
          <a:xfrm rot="16200000" flipH="1">
            <a:off x="4012834" y="4297553"/>
            <a:ext cx="253996" cy="371690"/>
          </a:xfrm>
          <a:prstGeom prst="bentConnector3">
            <a:avLst>
              <a:gd name="adj1" fmla="val 71687"/>
            </a:avLst>
          </a:prstGeom>
          <a:noFill/>
          <a:ln w="9525" cap="flat" cmpd="sng" algn="ctr">
            <a:solidFill>
              <a:sysClr val="windowText" lastClr="000000">
                <a:shade val="95000"/>
                <a:satMod val="105000"/>
              </a:sysClr>
            </a:solidFill>
            <a:prstDash val="solid"/>
          </a:ln>
          <a:effectLst/>
        </p:spPr>
      </p:cxnSp>
      <p:cxnSp>
        <p:nvCxnSpPr>
          <p:cNvPr id="709" name="Elbow Connector 708"/>
          <p:cNvCxnSpPr/>
          <p:nvPr/>
        </p:nvCxnSpPr>
        <p:spPr bwMode="auto">
          <a:xfrm rot="16200000" flipH="1">
            <a:off x="4871076" y="4418612"/>
            <a:ext cx="242254" cy="163348"/>
          </a:xfrm>
          <a:prstGeom prst="bentConnector3">
            <a:avLst>
              <a:gd name="adj1" fmla="val 68190"/>
            </a:avLst>
          </a:prstGeom>
          <a:noFill/>
          <a:ln w="9525" cap="flat" cmpd="sng" algn="ctr">
            <a:solidFill>
              <a:sysClr val="windowText" lastClr="000000">
                <a:shade val="95000"/>
                <a:satMod val="105000"/>
              </a:sysClr>
            </a:solidFill>
            <a:prstDash val="solid"/>
          </a:ln>
          <a:effectLst/>
        </p:spPr>
      </p:cxnSp>
      <p:cxnSp>
        <p:nvCxnSpPr>
          <p:cNvPr id="712" name="Elbow Connector 711"/>
          <p:cNvCxnSpPr/>
          <p:nvPr/>
        </p:nvCxnSpPr>
        <p:spPr bwMode="auto">
          <a:xfrm rot="16200000" flipH="1">
            <a:off x="5469495" y="4235831"/>
            <a:ext cx="241674" cy="529490"/>
          </a:xfrm>
          <a:prstGeom prst="bentConnector3">
            <a:avLst>
              <a:gd name="adj1" fmla="val 63676"/>
            </a:avLst>
          </a:prstGeom>
          <a:noFill/>
          <a:ln w="9525" cap="flat" cmpd="sng" algn="ctr">
            <a:solidFill>
              <a:sysClr val="windowText" lastClr="000000">
                <a:shade val="95000"/>
                <a:satMod val="105000"/>
              </a:sysClr>
            </a:solidFill>
            <a:prstDash val="solid"/>
          </a:ln>
          <a:effectLst/>
        </p:spPr>
      </p:cxnSp>
      <p:cxnSp>
        <p:nvCxnSpPr>
          <p:cNvPr id="715" name="Elbow Connector 714"/>
          <p:cNvCxnSpPr>
            <a:stCxn id="535" idx="2"/>
            <a:endCxn id="683" idx="0"/>
          </p:cNvCxnSpPr>
          <p:nvPr/>
        </p:nvCxnSpPr>
        <p:spPr bwMode="auto">
          <a:xfrm rot="16200000" flipH="1">
            <a:off x="5753802" y="4531155"/>
            <a:ext cx="165074" cy="37476"/>
          </a:xfrm>
          <a:prstGeom prst="bentConnector3">
            <a:avLst>
              <a:gd name="adj1" fmla="val 50000"/>
            </a:avLst>
          </a:prstGeom>
          <a:noFill/>
          <a:ln w="9525" cap="flat" cmpd="sng" algn="ctr">
            <a:solidFill>
              <a:sysClr val="windowText" lastClr="000000">
                <a:shade val="95000"/>
                <a:satMod val="105000"/>
              </a:sysClr>
            </a:solidFill>
            <a:prstDash val="solid"/>
          </a:ln>
          <a:effectLst/>
        </p:spPr>
      </p:cxnSp>
      <p:cxnSp>
        <p:nvCxnSpPr>
          <p:cNvPr id="717" name="Elbow Connector 716"/>
          <p:cNvCxnSpPr>
            <a:stCxn id="539" idx="2"/>
            <a:endCxn id="683" idx="0"/>
          </p:cNvCxnSpPr>
          <p:nvPr/>
        </p:nvCxnSpPr>
        <p:spPr bwMode="auto">
          <a:xfrm rot="5400000">
            <a:off x="5911541" y="4321971"/>
            <a:ext cx="253996" cy="366923"/>
          </a:xfrm>
          <a:prstGeom prst="bentConnector3">
            <a:avLst>
              <a:gd name="adj1" fmla="val 50000"/>
            </a:avLst>
          </a:prstGeom>
          <a:noFill/>
          <a:ln w="9525" cap="flat" cmpd="sng" algn="ctr">
            <a:solidFill>
              <a:sysClr val="windowText" lastClr="000000">
                <a:shade val="95000"/>
                <a:satMod val="105000"/>
              </a:sysClr>
            </a:solidFill>
            <a:prstDash val="solid"/>
          </a:ln>
          <a:effectLst/>
        </p:spPr>
      </p:cxnSp>
      <p:sp>
        <p:nvSpPr>
          <p:cNvPr id="205" name="Freeform 204"/>
          <p:cNvSpPr/>
          <p:nvPr/>
        </p:nvSpPr>
        <p:spPr>
          <a:xfrm>
            <a:off x="1981200" y="3505200"/>
            <a:ext cx="762000" cy="152399"/>
          </a:xfrm>
          <a:custGeom>
            <a:gdLst>
              <a:gd name="connsiteX0" fmla="*/ 807523 w 855024"/>
              <a:gd name="connsiteY0" fmla="*/ 0 h 178130"/>
              <a:gd name="connsiteX1" fmla="*/ 0 w 855024"/>
              <a:gd name="connsiteY1" fmla="*/ 142504 h 178130"/>
              <a:gd name="connsiteX2" fmla="*/ 855024 w 855024"/>
              <a:gd name="connsiteY2" fmla="*/ 178130 h 178130"/>
              <a:gd name="connsiteX3" fmla="*/ 807523 w 855024"/>
              <a:gd name="connsiteY3" fmla="*/ 0 h 178130"/>
            </a:gdLst>
            <a:cxnLst>
              <a:cxn ang="0">
                <a:pos x="connsiteX0" y="connsiteY0"/>
              </a:cxn>
              <a:cxn ang="0">
                <a:pos x="connsiteX1" y="connsiteY1"/>
              </a:cxn>
              <a:cxn ang="0">
                <a:pos x="connsiteX2" y="connsiteY2"/>
              </a:cxn>
              <a:cxn ang="0">
                <a:pos x="connsiteX3" y="connsiteY3"/>
              </a:cxn>
            </a:cxnLst>
            <a:rect l="l" t="t" r="r" b="b"/>
            <a:pathLst>
              <a:path w="855024" h="178130">
                <a:moveTo>
                  <a:pt x="807523" y="0"/>
                </a:moveTo>
                <a:lnTo>
                  <a:pt x="0" y="142504"/>
                </a:lnTo>
                <a:lnTo>
                  <a:pt x="855024" y="178130"/>
                </a:lnTo>
                <a:lnTo>
                  <a:pt x="807523" y="0"/>
                </a:lnTo>
                <a:close/>
              </a:path>
            </a:pathLst>
          </a:cu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t="100000" r="100000"/>
            </a:path>
            <a:tileRect l="-100000" b="-100000"/>
          </a:gradFill>
          <a:ln>
            <a:noFill/>
          </a:ln>
          <a:effectLst/>
          <a:scene3d>
            <a:camera prst="orthographicFront"/>
            <a:lightRig rig="flat" dir="t"/>
          </a:scene3d>
          <a:sp3d prstMaterial="dkEdge">
            <a:bevelT w="8200" h="38100"/>
          </a:sp3d>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endParaRPr kumimoji="0" lang="zh-CN" altLang="en-US" sz="10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sp>
        <p:nvSpPr>
          <p:cNvPr id="720" name="Freeform 719"/>
          <p:cNvSpPr/>
          <p:nvPr/>
        </p:nvSpPr>
        <p:spPr>
          <a:xfrm rot="1212754" flipV="1">
            <a:off x="1895821" y="4188243"/>
            <a:ext cx="762000" cy="228600"/>
          </a:xfrm>
          <a:custGeom>
            <a:gdLst>
              <a:gd name="connsiteX0" fmla="*/ 807523 w 855024"/>
              <a:gd name="connsiteY0" fmla="*/ 0 h 178130"/>
              <a:gd name="connsiteX1" fmla="*/ 0 w 855024"/>
              <a:gd name="connsiteY1" fmla="*/ 142504 h 178130"/>
              <a:gd name="connsiteX2" fmla="*/ 855024 w 855024"/>
              <a:gd name="connsiteY2" fmla="*/ 178130 h 178130"/>
              <a:gd name="connsiteX3" fmla="*/ 807523 w 855024"/>
              <a:gd name="connsiteY3" fmla="*/ 0 h 178130"/>
            </a:gdLst>
            <a:cxnLst>
              <a:cxn ang="0">
                <a:pos x="connsiteX0" y="connsiteY0"/>
              </a:cxn>
              <a:cxn ang="0">
                <a:pos x="connsiteX1" y="connsiteY1"/>
              </a:cxn>
              <a:cxn ang="0">
                <a:pos x="connsiteX2" y="connsiteY2"/>
              </a:cxn>
              <a:cxn ang="0">
                <a:pos x="connsiteX3" y="connsiteY3"/>
              </a:cxn>
            </a:cxnLst>
            <a:rect l="l" t="t" r="r" b="b"/>
            <a:pathLst>
              <a:path w="855024" h="178130">
                <a:moveTo>
                  <a:pt x="807523" y="0"/>
                </a:moveTo>
                <a:lnTo>
                  <a:pt x="0" y="142504"/>
                </a:lnTo>
                <a:lnTo>
                  <a:pt x="855024" y="178130"/>
                </a:lnTo>
                <a:lnTo>
                  <a:pt x="807523" y="0"/>
                </a:lnTo>
                <a:close/>
              </a:path>
            </a:pathLst>
          </a:cu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t="100000" r="100000"/>
            </a:path>
            <a:tileRect l="-100000" b="-100000"/>
          </a:gradFill>
          <a:ln>
            <a:noFill/>
          </a:ln>
          <a:effectLst/>
          <a:scene3d>
            <a:camera prst="orthographicFront"/>
            <a:lightRig rig="flat" dir="t"/>
          </a:scene3d>
          <a:sp3d prstMaterial="dkEdge">
            <a:bevelT w="8200" h="38100"/>
          </a:sp3d>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endParaRPr kumimoji="0" lang="zh-CN" altLang="en-US" sz="10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cxnSp>
        <p:nvCxnSpPr>
          <p:cNvPr id="722" name="Elbow Connector 721"/>
          <p:cNvCxnSpPr>
            <a:stCxn id="241" idx="2"/>
            <a:endCxn id="370" idx="0"/>
          </p:cNvCxnSpPr>
          <p:nvPr/>
        </p:nvCxnSpPr>
        <p:spPr bwMode="auto">
          <a:xfrm rot="5400000">
            <a:off x="2289354" y="4379381"/>
            <a:ext cx="730488" cy="728594"/>
          </a:xfrm>
          <a:prstGeom prst="bentConnector3">
            <a:avLst>
              <a:gd name="adj1" fmla="val 17216"/>
            </a:avLst>
          </a:prstGeom>
          <a:noFill/>
          <a:ln w="9525" cap="flat" cmpd="sng" algn="ctr">
            <a:solidFill>
              <a:sysClr val="windowText" lastClr="000000">
                <a:shade val="95000"/>
                <a:satMod val="105000"/>
              </a:sysClr>
            </a:solidFill>
            <a:prstDash val="solid"/>
          </a:ln>
          <a:effectLst/>
        </p:spPr>
      </p:cxnSp>
      <p:cxnSp>
        <p:nvCxnSpPr>
          <p:cNvPr id="735" name="Elbow Connector 734"/>
          <p:cNvCxnSpPr>
            <a:stCxn id="245" idx="2"/>
          </p:cNvCxnSpPr>
          <p:nvPr/>
        </p:nvCxnSpPr>
        <p:spPr bwMode="auto">
          <a:xfrm rot="5400000">
            <a:off x="3073500" y="4657737"/>
            <a:ext cx="768133" cy="209527"/>
          </a:xfrm>
          <a:prstGeom prst="bentConnector3">
            <a:avLst>
              <a:gd name="adj1" fmla="val 15988"/>
            </a:avLst>
          </a:prstGeom>
          <a:noFill/>
          <a:ln w="9525" cap="flat" cmpd="sng" algn="ctr">
            <a:solidFill>
              <a:sysClr val="windowText" lastClr="000000">
                <a:shade val="95000"/>
                <a:satMod val="105000"/>
              </a:sysClr>
            </a:solidFill>
            <a:prstDash val="solid"/>
          </a:ln>
          <a:effectLst/>
        </p:spPr>
      </p:cxnSp>
      <p:cxnSp>
        <p:nvCxnSpPr>
          <p:cNvPr id="741" name="Elbow Connector 740"/>
          <p:cNvCxnSpPr/>
          <p:nvPr/>
        </p:nvCxnSpPr>
        <p:spPr bwMode="auto">
          <a:xfrm rot="5400000">
            <a:off x="4421753" y="4605607"/>
            <a:ext cx="715224" cy="262329"/>
          </a:xfrm>
          <a:prstGeom prst="bentConnector3">
            <a:avLst>
              <a:gd name="adj1" fmla="val 23814"/>
            </a:avLst>
          </a:prstGeom>
          <a:noFill/>
          <a:ln w="9525" cap="flat" cmpd="sng" algn="ctr">
            <a:solidFill>
              <a:sysClr val="windowText" lastClr="000000">
                <a:shade val="95000"/>
                <a:satMod val="105000"/>
              </a:sysClr>
            </a:solidFill>
            <a:prstDash val="solid"/>
          </a:ln>
          <a:effectLst/>
        </p:spPr>
      </p:cxnSp>
      <p:cxnSp>
        <p:nvCxnSpPr>
          <p:cNvPr id="744" name="Elbow Connector 743"/>
          <p:cNvCxnSpPr/>
          <p:nvPr/>
        </p:nvCxnSpPr>
        <p:spPr bwMode="auto">
          <a:xfrm rot="16200000" flipH="1">
            <a:off x="5877298" y="4734298"/>
            <a:ext cx="715804" cy="26400"/>
          </a:xfrm>
          <a:prstGeom prst="bentConnector3">
            <a:avLst>
              <a:gd name="adj1" fmla="val 50000"/>
            </a:avLst>
          </a:prstGeom>
          <a:noFill/>
          <a:ln w="9525" cap="flat" cmpd="sng" algn="ctr">
            <a:solidFill>
              <a:sysClr val="windowText" lastClr="000000">
                <a:shade val="95000"/>
                <a:satMod val="105000"/>
              </a:sysClr>
            </a:solidFill>
            <a:prstDash val="solid"/>
          </a:ln>
          <a:effectLst/>
        </p:spPr>
      </p:cxnSp>
      <p:pic>
        <p:nvPicPr>
          <p:cNvPr id="752" name="Picture 751" descr="SAPLogo.gif"/>
          <p:cNvPicPr>
            <a:picLocks noChangeAspect="1"/>
          </p:cNvPicPr>
          <p:nvPr/>
        </p:nvPicPr>
        <p:blipFill>
          <a:blip r:embed="rId3"/>
          <a:stretch>
            <a:fillRect/>
          </a:stretch>
        </p:blipFill>
        <p:spPr>
          <a:xfrm>
            <a:off x="810686" y="3886200"/>
            <a:ext cx="277886" cy="197047"/>
          </a:xfrm>
          <a:prstGeom prst="rect">
            <a:avLst/>
          </a:prstGeom>
          <a:noFill/>
        </p:spPr>
      </p:pic>
      <p:sp>
        <p:nvSpPr>
          <p:cNvPr id="885" name="Freeform 884"/>
          <p:cNvSpPr/>
          <p:nvPr/>
        </p:nvSpPr>
        <p:spPr>
          <a:xfrm rot="9562738">
            <a:off x="5890447" y="2029526"/>
            <a:ext cx="756000" cy="268415"/>
          </a:xfrm>
          <a:custGeom>
            <a:gdLst>
              <a:gd name="connsiteX0" fmla="*/ 807523 w 855024"/>
              <a:gd name="connsiteY0" fmla="*/ 0 h 178130"/>
              <a:gd name="connsiteX1" fmla="*/ 0 w 855024"/>
              <a:gd name="connsiteY1" fmla="*/ 142504 h 178130"/>
              <a:gd name="connsiteX2" fmla="*/ 855024 w 855024"/>
              <a:gd name="connsiteY2" fmla="*/ 178130 h 178130"/>
              <a:gd name="connsiteX3" fmla="*/ 807523 w 855024"/>
              <a:gd name="connsiteY3" fmla="*/ 0 h 178130"/>
            </a:gdLst>
            <a:cxnLst>
              <a:cxn ang="0">
                <a:pos x="connsiteX0" y="connsiteY0"/>
              </a:cxn>
              <a:cxn ang="0">
                <a:pos x="connsiteX1" y="connsiteY1"/>
              </a:cxn>
              <a:cxn ang="0">
                <a:pos x="connsiteX2" y="connsiteY2"/>
              </a:cxn>
              <a:cxn ang="0">
                <a:pos x="connsiteX3" y="connsiteY3"/>
              </a:cxn>
            </a:cxnLst>
            <a:rect l="l" t="t" r="r" b="b"/>
            <a:pathLst>
              <a:path w="855024" h="178130">
                <a:moveTo>
                  <a:pt x="807523" y="0"/>
                </a:moveTo>
                <a:lnTo>
                  <a:pt x="0" y="142504"/>
                </a:lnTo>
                <a:lnTo>
                  <a:pt x="855024" y="178130"/>
                </a:lnTo>
                <a:lnTo>
                  <a:pt x="807523" y="0"/>
                </a:lnTo>
                <a:close/>
              </a:path>
            </a:pathLst>
          </a:cu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t="100000" r="100000"/>
            </a:path>
            <a:tileRect l="-100000" b="-100000"/>
          </a:gradFill>
          <a:ln>
            <a:noFill/>
          </a:ln>
          <a:effectLst/>
          <a:scene3d>
            <a:camera prst="orthographicFront"/>
            <a:lightRig rig="flat" dir="t"/>
          </a:scene3d>
          <a:sp3d prstMaterial="dkEdge">
            <a:bevelT w="8200" h="38100"/>
          </a:sp3d>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endParaRPr kumimoji="0" lang="zh-CN" altLang="en-US" sz="10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sp>
        <p:nvSpPr>
          <p:cNvPr id="943" name="Freeform 942"/>
          <p:cNvSpPr/>
          <p:nvPr/>
        </p:nvSpPr>
        <p:spPr>
          <a:xfrm rot="286633">
            <a:off x="1196438" y="1682112"/>
            <a:ext cx="1006197" cy="214016"/>
          </a:xfrm>
          <a:custGeom>
            <a:gdLst>
              <a:gd name="connsiteX0" fmla="*/ 807523 w 855024"/>
              <a:gd name="connsiteY0" fmla="*/ 0 h 178130"/>
              <a:gd name="connsiteX1" fmla="*/ 0 w 855024"/>
              <a:gd name="connsiteY1" fmla="*/ 142504 h 178130"/>
              <a:gd name="connsiteX2" fmla="*/ 855024 w 855024"/>
              <a:gd name="connsiteY2" fmla="*/ 178130 h 178130"/>
              <a:gd name="connsiteX3" fmla="*/ 807523 w 855024"/>
              <a:gd name="connsiteY3" fmla="*/ 0 h 178130"/>
            </a:gdLst>
            <a:cxnLst>
              <a:cxn ang="0">
                <a:pos x="connsiteX0" y="connsiteY0"/>
              </a:cxn>
              <a:cxn ang="0">
                <a:pos x="connsiteX1" y="connsiteY1"/>
              </a:cxn>
              <a:cxn ang="0">
                <a:pos x="connsiteX2" y="connsiteY2"/>
              </a:cxn>
              <a:cxn ang="0">
                <a:pos x="connsiteX3" y="connsiteY3"/>
              </a:cxn>
            </a:cxnLst>
            <a:rect l="l" t="t" r="r" b="b"/>
            <a:pathLst>
              <a:path w="855024" h="178130">
                <a:moveTo>
                  <a:pt x="807523" y="0"/>
                </a:moveTo>
                <a:lnTo>
                  <a:pt x="0" y="142504"/>
                </a:lnTo>
                <a:lnTo>
                  <a:pt x="855024" y="178130"/>
                </a:lnTo>
                <a:lnTo>
                  <a:pt x="807523" y="0"/>
                </a:lnTo>
                <a:close/>
              </a:path>
            </a:pathLst>
          </a:cu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t="100000" r="100000"/>
            </a:path>
            <a:tileRect l="-100000" b="-100000"/>
          </a:gradFill>
          <a:ln>
            <a:noFill/>
          </a:ln>
          <a:effectLst/>
          <a:scene3d>
            <a:camera prst="orthographicFront"/>
            <a:lightRig rig="flat" dir="t"/>
          </a:scene3d>
          <a:sp3d prstMaterial="dkEdge">
            <a:bevelT w="8200" h="38100"/>
          </a:sp3d>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endParaRPr kumimoji="0" lang="zh-CN" altLang="en-US" sz="10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grpSp>
        <p:nvGrpSpPr>
          <p:cNvPr id="946" name="Group 170"/>
          <p:cNvGrpSpPr/>
          <p:nvPr/>
        </p:nvGrpSpPr>
        <p:grpSpPr>
          <a:xfrm>
            <a:off x="250370" y="1012370"/>
            <a:ext cx="1131206" cy="406158"/>
            <a:chOff x="7545364" y="2032242"/>
            <a:chExt cx="1131206" cy="406158"/>
          </a:xfrm>
          <a:solidFill>
            <a:srgbClr val="00B0F0"/>
          </a:solidFill>
        </p:grpSpPr>
        <p:sp>
          <p:nvSpPr>
            <p:cNvPr id="947" name="Rectangle 946"/>
            <p:cNvSpPr/>
            <p:nvPr/>
          </p:nvSpPr>
          <p:spPr>
            <a:xfrm>
              <a:off x="7545364" y="2084608"/>
              <a:ext cx="935408" cy="353792"/>
            </a:xfrm>
            <a:prstGeom prst="rect">
              <a:avLst/>
            </a:prstGeom>
            <a:grp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533400" eaLnBrk="1" fontAlgn="auto" latinLnBrk="0" hangingPunct="1">
                <a:lnSpc>
                  <a:spcPct val="90000"/>
                </a:lnSpc>
                <a:spcBef>
                  <a:spcPct val="0"/>
                </a:spcBef>
                <a:spcAft>
                  <a:spcPct val="35000"/>
                </a:spcAft>
                <a:buClrTx/>
                <a:buSzTx/>
                <a:buFontTx/>
                <a:buNone/>
                <a:defRPr/>
              </a:pPr>
              <a:r>
                <a:rPr kumimoji="0" lang="zh-CN" altLang="en-US" sz="1400" b="0" i="0" u="none" strike="noStrike" kern="0" cap="none" spc="0" normalizeH="0" baseline="0" noProof="0" smtClean="0">
                  <a:ln>
                    <a:noFill/>
                  </a:ln>
                  <a:solidFill>
                    <a:sysClr val="windowText" lastClr="000000"/>
                  </a:solidFill>
                  <a:effectLst/>
                  <a:uLnTx/>
                  <a:uFillTx/>
                  <a:latin typeface="Arial" pitchFamily="34" charset="0"/>
                  <a:ea typeface="微软雅黑" pitchFamily="34" charset="-122"/>
                  <a:cs typeface="Arial"/>
                </a:rPr>
                <a:t>合并单元</a:t>
              </a:r>
              <a:endParaRPr kumimoji="0" lang="zh-CN" altLang="en-US" sz="14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pic>
          <p:nvPicPr>
            <p:cNvPr id="948" name="Picture 947" descr="SAPLogo.gif"/>
            <p:cNvPicPr>
              <a:picLocks noChangeAspect="1"/>
            </p:cNvPicPr>
            <p:nvPr/>
          </p:nvPicPr>
          <p:blipFill>
            <a:blip r:embed="rId3"/>
            <a:stretch>
              <a:fillRect/>
            </a:stretch>
          </p:blipFill>
          <p:spPr>
            <a:xfrm>
              <a:off x="8316520" y="2032242"/>
              <a:ext cx="360050" cy="177558"/>
            </a:xfrm>
            <a:prstGeom prst="rect">
              <a:avLst/>
            </a:prstGeom>
            <a:noFill/>
          </p:spPr>
        </p:pic>
      </p:grpSp>
      <p:sp>
        <p:nvSpPr>
          <p:cNvPr id="949" name="Freeform 948"/>
          <p:cNvSpPr/>
          <p:nvPr/>
        </p:nvSpPr>
        <p:spPr>
          <a:xfrm rot="20813214" flipV="1">
            <a:off x="1215748" y="1081148"/>
            <a:ext cx="1867552" cy="184216"/>
          </a:xfrm>
          <a:custGeom>
            <a:gdLst>
              <a:gd name="connsiteX0" fmla="*/ 807523 w 855024"/>
              <a:gd name="connsiteY0" fmla="*/ 0 h 178130"/>
              <a:gd name="connsiteX1" fmla="*/ 0 w 855024"/>
              <a:gd name="connsiteY1" fmla="*/ 142504 h 178130"/>
              <a:gd name="connsiteX2" fmla="*/ 855024 w 855024"/>
              <a:gd name="connsiteY2" fmla="*/ 178130 h 178130"/>
              <a:gd name="connsiteX3" fmla="*/ 807523 w 855024"/>
              <a:gd name="connsiteY3" fmla="*/ 0 h 178130"/>
            </a:gdLst>
            <a:cxnLst>
              <a:cxn ang="0">
                <a:pos x="connsiteX0" y="connsiteY0"/>
              </a:cxn>
              <a:cxn ang="0">
                <a:pos x="connsiteX1" y="connsiteY1"/>
              </a:cxn>
              <a:cxn ang="0">
                <a:pos x="connsiteX2" y="connsiteY2"/>
              </a:cxn>
              <a:cxn ang="0">
                <a:pos x="connsiteX3" y="connsiteY3"/>
              </a:cxn>
            </a:cxnLst>
            <a:rect l="l" t="t" r="r" b="b"/>
            <a:pathLst>
              <a:path w="855024" h="178130">
                <a:moveTo>
                  <a:pt x="807523" y="0"/>
                </a:moveTo>
                <a:lnTo>
                  <a:pt x="0" y="142504"/>
                </a:lnTo>
                <a:lnTo>
                  <a:pt x="855024" y="178130"/>
                </a:lnTo>
                <a:lnTo>
                  <a:pt x="807523" y="0"/>
                </a:lnTo>
                <a:close/>
              </a:path>
            </a:pathLst>
          </a:cu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t="100000" r="100000"/>
            </a:path>
            <a:tileRect l="-100000" b="-100000"/>
          </a:gradFill>
          <a:ln>
            <a:noFill/>
          </a:ln>
          <a:effectLst/>
          <a:scene3d>
            <a:camera prst="orthographicFront"/>
            <a:lightRig rig="flat" dir="t"/>
          </a:scene3d>
          <a:sp3d prstMaterial="dkEdge">
            <a:bevelT w="8200" h="38100"/>
          </a:sp3d>
        </p:spPr>
        <p:txBody>
          <a:bodyPr lIns="64008" tIns="32004" rIns="106013" bIns="32004" rtlCol="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533400" eaLnBrk="1" fontAlgn="auto" latinLnBrk="0" hangingPunct="1">
              <a:lnSpc>
                <a:spcPct val="100000"/>
              </a:lnSpc>
              <a:spcBef>
                <a:spcPct val="0"/>
              </a:spcBef>
              <a:spcAft>
                <a:spcPct val="35000"/>
              </a:spcAft>
              <a:buClrTx/>
              <a:buSzTx/>
              <a:buFontTx/>
              <a:buNone/>
              <a:defRPr/>
            </a:pPr>
            <a:endParaRPr kumimoji="0" lang="zh-CN" altLang="en-US" sz="10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zh-CN" altLang="en-US" smtClean="0"/>
              <a:t>为什么建议在</a:t>
            </a:r>
            <a:r>
              <a:rPr lang="en-US" altLang="zh-CN" smtClean="0"/>
              <a:t>SAP</a:t>
            </a:r>
            <a:r>
              <a:rPr lang="zh-CN" altLang="en-US" smtClean="0"/>
              <a:t>系统建设过程中保持组织和管控模式的相对稳定？</a:t>
            </a:r>
            <a:endParaRPr lang="zh-CN" altLang="en-US"/>
          </a:p>
        </p:txBody>
      </p:sp>
      <p:sp>
        <p:nvSpPr>
          <p:cNvPr id="3" name="TextBox 2"/>
          <p:cNvSpPr txBox="1"/>
          <p:nvPr/>
        </p:nvSpPr>
        <p:spPr>
          <a:xfrm>
            <a:off x="762000" y="1295400"/>
            <a:ext cx="7772400" cy="2723823"/>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en-US" altLang="zh-CN" b="0" smtClean="0">
                <a:solidFill>
                  <a:schemeClr val="tx1"/>
                </a:solidFill>
                <a:latin typeface="+mj-ea"/>
                <a:ea typeface="+mj-ea"/>
              </a:rPr>
              <a:t>SAP</a:t>
            </a:r>
            <a:r>
              <a:rPr lang="zh-CN" altLang="en-US" b="0" smtClean="0">
                <a:solidFill>
                  <a:schemeClr val="tx1"/>
                </a:solidFill>
                <a:latin typeface="+mj-ea"/>
                <a:ea typeface="+mj-ea"/>
              </a:rPr>
              <a:t>系统支持管控和组织模式的灵活变化，但在</a:t>
            </a:r>
            <a:r>
              <a:rPr lang="zh-CN" altLang="en-US" smtClean="0">
                <a:solidFill>
                  <a:schemeClr val="tx1"/>
                </a:solidFill>
                <a:latin typeface="+mj-ea"/>
                <a:ea typeface="+mj-ea"/>
              </a:rPr>
              <a:t>项目过程中</a:t>
            </a:r>
            <a:r>
              <a:rPr lang="zh-CN" altLang="en-US" b="0" smtClean="0">
                <a:solidFill>
                  <a:schemeClr val="tx1"/>
                </a:solidFill>
                <a:latin typeface="+mj-ea"/>
                <a:ea typeface="+mj-ea"/>
              </a:rPr>
              <a:t>这些变化将带来以下影响（按严重程度排列）：</a:t>
            </a:r>
            <a:endParaRPr lang="en-US" altLang="zh-CN" b="0" smtClean="0">
              <a:solidFill>
                <a:schemeClr val="tx1"/>
              </a:solidFill>
              <a:latin typeface="+mj-ea"/>
              <a:ea typeface="+mj-ea"/>
            </a:endParaRPr>
          </a:p>
          <a:p>
            <a:pPr marL="228600" indent="-228600" algn="l">
              <a:spcBef>
                <a:spcPts val="600"/>
              </a:spcBef>
              <a:buFont typeface="+mj-lt"/>
              <a:buAutoNum type="arabicPeriod"/>
            </a:pPr>
            <a:r>
              <a:rPr lang="zh-CN" altLang="en-US" b="0" smtClean="0">
                <a:solidFill>
                  <a:schemeClr val="tx1"/>
                </a:solidFill>
                <a:latin typeface="+mj-ea"/>
                <a:ea typeface="+mj-ea"/>
              </a:rPr>
              <a:t>主管领导和关键用户变化，流程和业务规则需要重新设计和确认或暂时无法开展；</a:t>
            </a:r>
            <a:endParaRPr lang="en-US" altLang="zh-CN" b="0" smtClean="0">
              <a:solidFill>
                <a:schemeClr val="tx1"/>
              </a:solidFill>
              <a:latin typeface="+mj-ea"/>
              <a:ea typeface="+mj-ea"/>
            </a:endParaRPr>
          </a:p>
          <a:p>
            <a:pPr marL="228600" indent="-228600" algn="l">
              <a:spcBef>
                <a:spcPts val="600"/>
              </a:spcBef>
              <a:buFont typeface="+mj-lt"/>
              <a:buAutoNum type="arabicPeriod"/>
            </a:pPr>
            <a:r>
              <a:rPr lang="zh-CN" altLang="en-US" b="0" smtClean="0">
                <a:solidFill>
                  <a:schemeClr val="tx1"/>
                </a:solidFill>
                <a:latin typeface="+mj-ea"/>
                <a:ea typeface="+mj-ea"/>
              </a:rPr>
              <a:t>程序逻辑需要重新调整，或找不到负责人进行测试和确认；</a:t>
            </a:r>
            <a:endParaRPr lang="en-US" altLang="zh-CN" b="0" smtClean="0">
              <a:solidFill>
                <a:schemeClr val="tx1"/>
              </a:solidFill>
              <a:latin typeface="+mj-ea"/>
              <a:ea typeface="+mj-ea"/>
            </a:endParaRPr>
          </a:p>
          <a:p>
            <a:pPr marL="228600" indent="-228600" algn="l">
              <a:spcBef>
                <a:spcPts val="600"/>
              </a:spcBef>
              <a:buFont typeface="+mj-lt"/>
              <a:buAutoNum type="arabicPeriod"/>
            </a:pPr>
            <a:r>
              <a:rPr lang="zh-CN" altLang="en-US" b="0" smtClean="0">
                <a:solidFill>
                  <a:schemeClr val="tx1"/>
                </a:solidFill>
                <a:latin typeface="+mj-ea"/>
                <a:ea typeface="+mj-ea"/>
              </a:rPr>
              <a:t>权限需要重新设计和调整；</a:t>
            </a:r>
            <a:endParaRPr lang="en-US" altLang="zh-CN" b="0" smtClean="0">
              <a:solidFill>
                <a:schemeClr val="tx1"/>
              </a:solidFill>
              <a:latin typeface="+mj-ea"/>
              <a:ea typeface="+mj-ea"/>
            </a:endParaRPr>
          </a:p>
          <a:p>
            <a:pPr marL="228600" indent="-228600" algn="l">
              <a:spcBef>
                <a:spcPts val="600"/>
              </a:spcBef>
              <a:buFont typeface="+mj-lt"/>
              <a:buAutoNum type="arabicPeriod"/>
            </a:pPr>
            <a:r>
              <a:rPr lang="zh-CN" altLang="en-US" b="0" smtClean="0">
                <a:solidFill>
                  <a:schemeClr val="tx1"/>
                </a:solidFill>
                <a:latin typeface="+mj-ea"/>
                <a:ea typeface="+mj-ea"/>
              </a:rPr>
              <a:t>数据可能需要重新收集和调整</a:t>
            </a:r>
            <a:endParaRPr lang="en-US" altLang="zh-CN" b="0" smtClean="0">
              <a:solidFill>
                <a:schemeClr val="tx1"/>
              </a:solidFill>
              <a:latin typeface="+mj-ea"/>
              <a:ea typeface="+mj-ea"/>
            </a:endParaRPr>
          </a:p>
          <a:p>
            <a:pPr marL="228600" indent="-228600" algn="l">
              <a:spcBef>
                <a:spcPts val="600"/>
              </a:spcBef>
              <a:buFont typeface="+mj-lt"/>
              <a:buAutoNum type="arabicPeriod"/>
            </a:pPr>
            <a:r>
              <a:rPr lang="zh-CN" altLang="en-US" b="0" smtClean="0">
                <a:solidFill>
                  <a:schemeClr val="tx1"/>
                </a:solidFill>
                <a:latin typeface="+mj-ea"/>
                <a:ea typeface="+mj-ea"/>
              </a:rPr>
              <a:t>最终用户部门调整，无法按时投入使用。</a:t>
            </a:r>
            <a:endParaRPr lang="en-US" altLang="zh-CN" b="0" smtClean="0">
              <a:solidFill>
                <a:schemeClr val="tx1"/>
              </a:solidFill>
              <a:latin typeface="+mj-ea"/>
              <a:ea typeface="+mj-ea"/>
            </a:endParaRPr>
          </a:p>
          <a:p>
            <a:pPr marL="228600" indent="-228600" algn="l">
              <a:spcBef>
                <a:spcPts val="600"/>
              </a:spcBef>
              <a:buFont typeface="+mj-lt"/>
              <a:buAutoNum type="arabicPeriod"/>
            </a:pPr>
            <a:endParaRPr lang="en-US" altLang="zh-CN" sz="1200" b="0" smtClean="0">
              <a:solidFill>
                <a:schemeClr val="tx1"/>
              </a:solidFill>
              <a:latin typeface="+mj-ea"/>
              <a:ea typeface="+mj-ea"/>
            </a:endParaRPr>
          </a:p>
          <a:p>
            <a:pPr algn="l">
              <a:spcBef>
                <a:spcPts val="600"/>
              </a:spcBef>
            </a:pPr>
            <a:endParaRPr lang="zh-CN" altLang="en-US" sz="1200" b="0" smtClean="0">
              <a:solidFill>
                <a:schemeClr val="tx1"/>
              </a:solidFill>
              <a:latin typeface="+mj-ea"/>
              <a:ea typeface="+mj-ea"/>
            </a:endParaRPr>
          </a:p>
        </p:txBody>
      </p:sp>
      <p:pic>
        <p:nvPicPr>
          <p:cNvPr id="4" name="图片 1"/>
          <p:cNvPicPr>
            <a:picLocks noGrp="1" noChangeAspect="1" noChangeArrowheads="1"/>
          </p:cNvPicPr>
          <p:nvPr/>
        </p:nvPicPr>
        <p:blipFill>
          <a:blip r:embed="rId2"/>
          <a:stretch>
            <a:fillRect/>
          </a:stretch>
        </p:blipFill>
        <p:spPr bwMode="auto">
          <a:xfrm>
            <a:off x="228600" y="3886200"/>
            <a:ext cx="2641600" cy="1981200"/>
          </a:xfrm>
          <a:prstGeom prst="rect">
            <a:avLst/>
          </a:prstGeom>
          <a:noFill/>
          <a:ln w="9525">
            <a:noFill/>
            <a:miter lim="800000"/>
          </a:ln>
        </p:spPr>
      </p:pic>
      <p:pic>
        <p:nvPicPr>
          <p:cNvPr id="5" name="图片 1"/>
          <p:cNvPicPr>
            <a:picLocks noGrp="1" noChangeAspect="1" noChangeArrowheads="1"/>
          </p:cNvPicPr>
          <p:nvPr/>
        </p:nvPicPr>
        <p:blipFill>
          <a:blip r:embed="rId3"/>
          <a:stretch>
            <a:fillRect/>
          </a:stretch>
        </p:blipFill>
        <p:spPr bwMode="auto">
          <a:xfrm>
            <a:off x="3429000" y="3810000"/>
            <a:ext cx="2209800" cy="2209800"/>
          </a:xfrm>
          <a:prstGeom prst="rect">
            <a:avLst/>
          </a:prstGeom>
          <a:noFill/>
          <a:ln w="9525">
            <a:noFill/>
            <a:miter lim="800000"/>
          </a:ln>
        </p:spPr>
      </p:pic>
      <p:pic>
        <p:nvPicPr>
          <p:cNvPr id="6" name="图片 1"/>
          <p:cNvPicPr>
            <a:picLocks noGrp="1" noChangeAspect="1" noChangeArrowheads="1"/>
          </p:cNvPicPr>
          <p:nvPr/>
        </p:nvPicPr>
        <p:blipFill>
          <a:blip r:embed="rId4"/>
          <a:stretch>
            <a:fillRect/>
          </a:stretch>
        </p:blipFill>
        <p:spPr bwMode="auto">
          <a:xfrm>
            <a:off x="6248400" y="3962400"/>
            <a:ext cx="2438400" cy="1828800"/>
          </a:xfrm>
          <a:prstGeom prst="rect">
            <a:avLst/>
          </a:prstGeom>
          <a:noFill/>
          <a:ln w="9525">
            <a:noFill/>
            <a:miter lim="800000"/>
          </a:ln>
        </p:spPr>
      </p:pic>
      <p:sp>
        <p:nvSpPr>
          <p:cNvPr id="7" name="Isosceles Triangle 6"/>
          <p:cNvSpPr/>
          <p:nvPr/>
        </p:nvSpPr>
        <p:spPr bwMode="auto">
          <a:xfrm rot="5400000">
            <a:off x="2362200" y="4800600"/>
            <a:ext cx="1524000" cy="152400"/>
          </a:xfrm>
          <a:prstGeom prst="triangle">
            <a:avLst/>
          </a:prstGeom>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endParaRPr lang="zh-CN" altLang="en-US" sz="1400" u="sng" kern="0">
              <a:solidFill>
                <a:schemeClr val="tx1"/>
              </a:solidFill>
              <a:latin typeface="Arial"/>
              <a:ea typeface="微软雅黑"/>
            </a:endParaRPr>
          </a:p>
        </p:txBody>
      </p:sp>
      <p:sp>
        <p:nvSpPr>
          <p:cNvPr id="8" name="Isosceles Triangle 7"/>
          <p:cNvSpPr/>
          <p:nvPr/>
        </p:nvSpPr>
        <p:spPr bwMode="auto">
          <a:xfrm rot="5400000">
            <a:off x="5486400" y="4800600"/>
            <a:ext cx="1524000" cy="152400"/>
          </a:xfrm>
          <a:prstGeom prst="triangle">
            <a:avLst/>
          </a:prstGeom>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endParaRPr lang="zh-CN" altLang="en-US" sz="1400" u="sng" kern="0">
              <a:solidFill>
                <a:schemeClr val="tx1"/>
              </a:solidFill>
              <a:latin typeface="Arial"/>
              <a:ea typeface="微软雅黑"/>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cxnSp>
        <p:nvCxnSpPr>
          <p:cNvPr id="216" name="Straight Connector 9"/>
          <p:cNvCxnSpPr/>
          <p:nvPr/>
        </p:nvCxnSpPr>
        <p:spPr bwMode="auto">
          <a:xfrm>
            <a:off x="1219200" y="3276600"/>
            <a:ext cx="4572000" cy="0"/>
          </a:xfrm>
          <a:prstGeom prst="line">
            <a:avLst/>
          </a:prstGeom>
          <a:ln w="19050">
            <a:prstDash val="dash"/>
          </a:ln>
        </p:spPr>
        <p:style>
          <a:lnRef idx="1">
            <a:schemeClr val="dk1"/>
          </a:lnRef>
          <a:fillRef idx="0">
            <a:schemeClr val="dk1"/>
          </a:fillRef>
          <a:effectRef idx="0">
            <a:schemeClr val="dk1"/>
          </a:effectRef>
          <a:fontRef idx="minor">
            <a:schemeClr val="tx1"/>
          </a:fontRef>
        </p:style>
      </p:cxnSp>
      <p:sp>
        <p:nvSpPr>
          <p:cNvPr id="211" name="Rectangle 7"/>
          <p:cNvSpPr>
            <a:spLocks noChangeArrowheads="1"/>
          </p:cNvSpPr>
          <p:nvPr/>
        </p:nvSpPr>
        <p:spPr bwMode="auto">
          <a:xfrm>
            <a:off x="5181600" y="2438400"/>
            <a:ext cx="639600" cy="762000"/>
          </a:xfrm>
          <a:prstGeom prst="rect">
            <a:avLst/>
          </a:prstGeom>
          <a:extLst/>
        </p:spPr>
        <p:style>
          <a:lnRef idx="1">
            <a:schemeClr val="accent1"/>
          </a:lnRef>
          <a:fillRef idx="3">
            <a:schemeClr val="accent1"/>
          </a:fillRef>
          <a:effectRef idx="2">
            <a:schemeClr val="accent1"/>
          </a:effectRef>
          <a:fontRef idx="minor">
            <a:schemeClr val="lt1"/>
          </a:fontRef>
        </p:style>
        <p:txBody>
          <a:bodyPr lIns="36000" rIns="3600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a:r>
              <a:rPr lang="zh-CN" altLang="en-US" sz="700" b="0">
                <a:solidFill>
                  <a:schemeClr val="bg1"/>
                </a:solidFill>
                <a:latin typeface="微软雅黑"/>
                <a:ea typeface="微软雅黑"/>
              </a:rPr>
              <a:t>客户关系管理</a:t>
            </a:r>
          </a:p>
        </p:txBody>
      </p:sp>
      <p:sp>
        <p:nvSpPr>
          <p:cNvPr id="206" name="Rectangle 52"/>
          <p:cNvSpPr/>
          <p:nvPr/>
        </p:nvSpPr>
        <p:spPr bwMode="auto">
          <a:xfrm>
            <a:off x="1524000" y="2438400"/>
            <a:ext cx="684000" cy="838200"/>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tIns="91440" bIns="9144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smtClean="0">
                <a:solidFill>
                  <a:schemeClr val="bg1"/>
                </a:solidFill>
                <a:latin typeface="微软雅黑" pitchFamily="34" charset="-122"/>
                <a:ea typeface="微软雅黑" pitchFamily="34" charset="-122"/>
              </a:rPr>
              <a:t>销售管理</a:t>
            </a:r>
            <a:endParaRPr lang="zh-CN" altLang="zh-CN" sz="800" b="0">
              <a:solidFill>
                <a:schemeClr val="bg1"/>
              </a:solidFill>
              <a:latin typeface="微软雅黑" pitchFamily="34" charset="-122"/>
              <a:ea typeface="微软雅黑" pitchFamily="34" charset="-122"/>
            </a:endParaRPr>
          </a:p>
        </p:txBody>
      </p:sp>
      <p:sp>
        <p:nvSpPr>
          <p:cNvPr id="2" name="标题 1"/>
          <p:cNvSpPr>
            <a:spLocks noGrp="1"/>
          </p:cNvSpPr>
          <p:nvPr>
            <p:ph type="title"/>
          </p:nvPr>
        </p:nvSpPr>
        <p:spPr>
          <a:noFill/>
          <a:ln w="9525" algn="ctr">
            <a:noFill/>
            <a:miter lim="800000"/>
          </a:ln>
        </p:spPr>
        <p:txBody>
          <a:bodyPr vert="horz" wrap="square" lIns="72000" tIns="252000" rIns="72000" bIns="36000" numCol="1" anchor="ctr" anchorCtr="0" compatLnSpc="1">
            <a:prstTxWarp prst="textNoShape">
              <a:avLst/>
            </a:prstTxWarp>
          </a:bodyPr>
          <a:lstStyle/>
          <a:p>
            <a:r>
              <a:rPr lang="zh-CN" altLang="en-US" smtClean="0">
                <a:latin typeface="微软雅黑" pitchFamily="34" charset="-122"/>
                <a:ea typeface="微软雅黑" pitchFamily="34" charset="-122"/>
              </a:rPr>
              <a:t>根据管控模式，设计未来水泥板块应用功能和系统架构</a:t>
            </a:r>
            <a:endParaRPr lang="zh-CN" altLang="en-US">
              <a:latin typeface="微软雅黑" pitchFamily="34" charset="-122"/>
              <a:ea typeface="微软雅黑" pitchFamily="34" charset="-122"/>
            </a:endParaRPr>
          </a:p>
        </p:txBody>
      </p:sp>
      <p:sp>
        <p:nvSpPr>
          <p:cNvPr id="221" name="TextBox 220"/>
          <p:cNvSpPr txBox="1"/>
          <p:nvPr/>
        </p:nvSpPr>
        <p:spPr>
          <a:xfrm>
            <a:off x="685799" y="2971800"/>
            <a:ext cx="816927" cy="400110"/>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en-US" altLang="zh-CN" sz="1000" smtClean="0">
                <a:solidFill>
                  <a:schemeClr val="tx1"/>
                </a:solidFill>
                <a:latin typeface="微软雅黑" pitchFamily="34" charset="-122"/>
                <a:ea typeface="微软雅黑" pitchFamily="34" charset="-122"/>
              </a:rPr>
              <a:t>L4.</a:t>
            </a:r>
            <a:r>
              <a:rPr lang="zh-CN" altLang="en-US" sz="1000" smtClean="0">
                <a:solidFill>
                  <a:schemeClr val="tx1"/>
                </a:solidFill>
                <a:latin typeface="微软雅黑" pitchFamily="34" charset="-122"/>
                <a:ea typeface="微软雅黑" pitchFamily="34" charset="-122"/>
              </a:rPr>
              <a:t>一体化运营业务</a:t>
            </a:r>
          </a:p>
        </p:txBody>
      </p:sp>
      <p:sp>
        <p:nvSpPr>
          <p:cNvPr id="224" name="Rectangle 89"/>
          <p:cNvSpPr/>
          <p:nvPr/>
        </p:nvSpPr>
        <p:spPr bwMode="auto">
          <a:xfrm>
            <a:off x="4993527" y="1594512"/>
            <a:ext cx="828000" cy="180000"/>
          </a:xfrm>
          <a:prstGeom prst="rect">
            <a:avLst/>
          </a:prstGeom>
          <a:solidFill>
            <a:schemeClr val="accent5">
              <a:lumMod val="20000"/>
              <a:lumOff val="80000"/>
            </a:schemeClr>
          </a:soli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tIns="91440" bIns="9144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smtClean="0">
                <a:solidFill>
                  <a:schemeClr val="tx1"/>
                </a:solidFill>
                <a:latin typeface="微软雅黑" pitchFamily="34" charset="-122"/>
                <a:ea typeface="微软雅黑" pitchFamily="34" charset="-122"/>
              </a:rPr>
              <a:t>合同管理系统</a:t>
            </a:r>
            <a:endParaRPr lang="zh-CN" altLang="en-US" sz="800" b="0">
              <a:solidFill>
                <a:schemeClr val="tx1"/>
              </a:solidFill>
              <a:latin typeface="微软雅黑" pitchFamily="34" charset="-122"/>
              <a:ea typeface="微软雅黑" pitchFamily="34" charset="-122"/>
            </a:endParaRPr>
          </a:p>
        </p:txBody>
      </p:sp>
      <p:sp>
        <p:nvSpPr>
          <p:cNvPr id="225" name="Rectangle 93"/>
          <p:cNvSpPr/>
          <p:nvPr/>
        </p:nvSpPr>
        <p:spPr bwMode="auto">
          <a:xfrm>
            <a:off x="3148405" y="1583376"/>
            <a:ext cx="612000" cy="180000"/>
          </a:xfrm>
          <a:prstGeom prst="rect">
            <a:avLst/>
          </a:prstGeom>
          <a:solidFill>
            <a:schemeClr val="accent5">
              <a:lumMod val="20000"/>
              <a:lumOff val="80000"/>
            </a:schemeClr>
          </a:soli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tIns="91440" bIns="9144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a:solidFill>
                  <a:schemeClr val="tx1"/>
                </a:solidFill>
                <a:latin typeface="微软雅黑" pitchFamily="34" charset="-122"/>
                <a:ea typeface="微软雅黑" pitchFamily="34" charset="-122"/>
              </a:rPr>
              <a:t>编码管理</a:t>
            </a:r>
          </a:p>
        </p:txBody>
      </p:sp>
      <p:sp>
        <p:nvSpPr>
          <p:cNvPr id="227" name="Rectangle 14"/>
          <p:cNvSpPr/>
          <p:nvPr/>
        </p:nvSpPr>
        <p:spPr bwMode="auto">
          <a:xfrm>
            <a:off x="2225844" y="1327175"/>
            <a:ext cx="612000" cy="180000"/>
          </a:xfrm>
          <a:prstGeom prst="rect">
            <a:avLst/>
          </a:prstGeom>
          <a:solidFill>
            <a:schemeClr val="accent5">
              <a:lumMod val="20000"/>
              <a:lumOff val="80000"/>
            </a:schemeClr>
          </a:soli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tIns="91440" bIns="9144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a:solidFill>
                  <a:schemeClr val="tx1"/>
                </a:solidFill>
                <a:latin typeface="微软雅黑" pitchFamily="34" charset="-122"/>
                <a:ea typeface="微软雅黑" pitchFamily="34" charset="-122"/>
              </a:rPr>
              <a:t>企业门户</a:t>
            </a:r>
          </a:p>
        </p:txBody>
      </p:sp>
      <p:sp>
        <p:nvSpPr>
          <p:cNvPr id="228" name="TextBox 227"/>
          <p:cNvSpPr txBox="1"/>
          <p:nvPr/>
        </p:nvSpPr>
        <p:spPr>
          <a:xfrm>
            <a:off x="685800" y="1183575"/>
            <a:ext cx="720000" cy="553998"/>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en-US" altLang="zh-CN" sz="1000" smtClean="0">
                <a:solidFill>
                  <a:schemeClr val="tx1"/>
                </a:solidFill>
                <a:latin typeface="微软雅黑" pitchFamily="34" charset="-122"/>
                <a:ea typeface="微软雅黑" pitchFamily="34" charset="-122"/>
              </a:rPr>
              <a:t>L5.</a:t>
            </a:r>
            <a:r>
              <a:rPr lang="zh-CN" altLang="en-US" sz="1000" smtClean="0">
                <a:solidFill>
                  <a:schemeClr val="tx1"/>
                </a:solidFill>
                <a:latin typeface="微软雅黑" pitchFamily="34" charset="-122"/>
                <a:ea typeface="微软雅黑" pitchFamily="34" charset="-122"/>
              </a:rPr>
              <a:t>决策支持与集团管控</a:t>
            </a:r>
          </a:p>
        </p:txBody>
      </p:sp>
      <p:sp>
        <p:nvSpPr>
          <p:cNvPr id="229" name="Rectangle 85"/>
          <p:cNvSpPr/>
          <p:nvPr/>
        </p:nvSpPr>
        <p:spPr bwMode="auto">
          <a:xfrm>
            <a:off x="2225844" y="1583376"/>
            <a:ext cx="612000" cy="180000"/>
          </a:xfrm>
          <a:prstGeom prst="rect">
            <a:avLst/>
          </a:prstGeom>
          <a:solidFill>
            <a:schemeClr val="accent5">
              <a:lumMod val="20000"/>
              <a:lumOff val="80000"/>
            </a:schemeClr>
          </a:soli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tIns="91440" bIns="9144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a:solidFill>
                  <a:schemeClr val="tx1"/>
                </a:solidFill>
                <a:latin typeface="微软雅黑" pitchFamily="34" charset="-122"/>
                <a:ea typeface="微软雅黑" pitchFamily="34" charset="-122"/>
              </a:rPr>
              <a:t>协同平台</a:t>
            </a:r>
          </a:p>
        </p:txBody>
      </p:sp>
      <p:sp>
        <p:nvSpPr>
          <p:cNvPr id="230" name="Rectangle 86"/>
          <p:cNvSpPr/>
          <p:nvPr/>
        </p:nvSpPr>
        <p:spPr bwMode="auto">
          <a:xfrm>
            <a:off x="3148405" y="1327175"/>
            <a:ext cx="612000" cy="180000"/>
          </a:xfrm>
          <a:prstGeom prst="rect">
            <a:avLst/>
          </a:prstGeom>
          <a:solidFill>
            <a:schemeClr val="accent5">
              <a:lumMod val="20000"/>
              <a:lumOff val="80000"/>
            </a:schemeClr>
          </a:soli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tIns="91440" bIns="9144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a:solidFill>
                  <a:schemeClr val="tx1"/>
                </a:solidFill>
                <a:latin typeface="微软雅黑" pitchFamily="34" charset="-122"/>
                <a:ea typeface="微软雅黑" pitchFamily="34" charset="-122"/>
              </a:rPr>
              <a:t>资讯管理</a:t>
            </a:r>
          </a:p>
        </p:txBody>
      </p:sp>
      <p:sp>
        <p:nvSpPr>
          <p:cNvPr id="231" name="Rectangle 87"/>
          <p:cNvSpPr/>
          <p:nvPr/>
        </p:nvSpPr>
        <p:spPr bwMode="auto">
          <a:xfrm>
            <a:off x="1524000" y="838200"/>
            <a:ext cx="7344000" cy="457200"/>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tIns="91440" bIns="9144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a:solidFill>
                  <a:schemeClr val="bg1"/>
                </a:solidFill>
                <a:latin typeface="微软雅黑" pitchFamily="34" charset="-122"/>
                <a:ea typeface="微软雅黑" pitchFamily="34" charset="-122"/>
              </a:rPr>
              <a:t>决策支持</a:t>
            </a:r>
          </a:p>
        </p:txBody>
      </p:sp>
      <p:cxnSp>
        <p:nvCxnSpPr>
          <p:cNvPr id="232" name="Straight Connector 9"/>
          <p:cNvCxnSpPr/>
          <p:nvPr/>
        </p:nvCxnSpPr>
        <p:spPr bwMode="auto">
          <a:xfrm>
            <a:off x="838200" y="2362200"/>
            <a:ext cx="4968000" cy="0"/>
          </a:xfrm>
          <a:prstGeom prst="line">
            <a:avLst/>
          </a:prstGeom>
          <a:ln w="19050">
            <a:prstDash val="dash"/>
          </a:ln>
        </p:spPr>
        <p:style>
          <a:lnRef idx="1">
            <a:schemeClr val="dk1"/>
          </a:lnRef>
          <a:fillRef idx="0">
            <a:schemeClr val="dk1"/>
          </a:fillRef>
          <a:effectRef idx="0">
            <a:schemeClr val="dk1"/>
          </a:effectRef>
          <a:fontRef idx="minor">
            <a:schemeClr val="tx1"/>
          </a:fontRef>
        </p:style>
      </p:cxnSp>
      <p:sp>
        <p:nvSpPr>
          <p:cNvPr id="233" name="TextBox 232"/>
          <p:cNvSpPr txBox="1"/>
          <p:nvPr/>
        </p:nvSpPr>
        <p:spPr>
          <a:xfrm>
            <a:off x="685800" y="5923002"/>
            <a:ext cx="720000" cy="553998"/>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en-US" altLang="zh-CN" sz="1000" smtClean="0">
                <a:solidFill>
                  <a:schemeClr val="tx1"/>
                </a:solidFill>
                <a:latin typeface="微软雅黑" pitchFamily="34" charset="-122"/>
                <a:ea typeface="微软雅黑" pitchFamily="34" charset="-122"/>
              </a:rPr>
              <a:t>L1.</a:t>
            </a:r>
            <a:r>
              <a:rPr lang="zh-CN" altLang="en-US" sz="1000" smtClean="0">
                <a:solidFill>
                  <a:schemeClr val="tx1"/>
                </a:solidFill>
                <a:latin typeface="微软雅黑" pitchFamily="34" charset="-122"/>
                <a:ea typeface="微软雅黑" pitchFamily="34" charset="-122"/>
              </a:rPr>
              <a:t>现场控制与硬件设备</a:t>
            </a:r>
          </a:p>
        </p:txBody>
      </p:sp>
      <p:sp>
        <p:nvSpPr>
          <p:cNvPr id="234" name="Rectangle 85"/>
          <p:cNvSpPr/>
          <p:nvPr/>
        </p:nvSpPr>
        <p:spPr bwMode="auto">
          <a:xfrm>
            <a:off x="4057318" y="1583376"/>
            <a:ext cx="612000" cy="180000"/>
          </a:xfrm>
          <a:prstGeom prst="rect">
            <a:avLst/>
          </a:prstGeom>
          <a:solidFill>
            <a:schemeClr val="accent5">
              <a:lumMod val="20000"/>
              <a:lumOff val="80000"/>
            </a:schemeClr>
          </a:soli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tIns="91440" bIns="9144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a:solidFill>
                  <a:schemeClr val="tx1"/>
                </a:solidFill>
                <a:latin typeface="微软雅黑" pitchFamily="34" charset="-122"/>
                <a:ea typeface="微软雅黑" pitchFamily="34" charset="-122"/>
              </a:rPr>
              <a:t>知识管理</a:t>
            </a:r>
          </a:p>
        </p:txBody>
      </p:sp>
      <p:sp>
        <p:nvSpPr>
          <p:cNvPr id="235" name="Rectangle 87"/>
          <p:cNvSpPr/>
          <p:nvPr/>
        </p:nvSpPr>
        <p:spPr bwMode="auto">
          <a:xfrm>
            <a:off x="152400" y="1219200"/>
            <a:ext cx="533400" cy="1143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200" kern="0" smtClean="0">
                <a:solidFill>
                  <a:schemeClr val="tx1"/>
                </a:solidFill>
                <a:latin typeface="Arial"/>
                <a:ea typeface="微软雅黑"/>
              </a:rPr>
              <a:t>集团</a:t>
            </a:r>
            <a:endParaRPr lang="en-US" altLang="zh-CN" sz="1200" kern="0" smtClean="0">
              <a:solidFill>
                <a:schemeClr val="tx1"/>
              </a:solidFill>
              <a:latin typeface="Arial"/>
              <a:ea typeface="微软雅黑"/>
            </a:endParaRPr>
          </a:p>
          <a:p>
            <a:pPr algn="ctr" fontAlgn="auto">
              <a:spcBef>
                <a:spcPct val="0"/>
              </a:spcBef>
              <a:spcAft>
                <a:spcPct val="0"/>
              </a:spcAft>
              <a:buSzPct val="75000"/>
            </a:pPr>
            <a:r>
              <a:rPr lang="zh-CN" altLang="en-US" sz="1200" kern="0" smtClean="0">
                <a:solidFill>
                  <a:schemeClr val="tx1"/>
                </a:solidFill>
                <a:latin typeface="Arial"/>
                <a:ea typeface="微软雅黑"/>
              </a:rPr>
              <a:t>板块</a:t>
            </a:r>
            <a:r>
              <a:rPr lang="zh-CN" altLang="en-US" sz="1050" kern="0" smtClean="0">
                <a:solidFill>
                  <a:schemeClr val="tx1"/>
                </a:solidFill>
                <a:latin typeface="Arial"/>
                <a:ea typeface="微软雅黑"/>
              </a:rPr>
              <a:t>（集团</a:t>
            </a:r>
            <a:r>
              <a:rPr lang="en-US" altLang="zh-CN" sz="1050" kern="0" smtClean="0">
                <a:solidFill>
                  <a:schemeClr val="tx1"/>
                </a:solidFill>
                <a:latin typeface="Arial"/>
                <a:ea typeface="微软雅黑"/>
              </a:rPr>
              <a:t>/</a:t>
            </a:r>
            <a:r>
              <a:rPr lang="zh-CN" altLang="en-US" sz="1050" kern="0" smtClean="0">
                <a:solidFill>
                  <a:schemeClr val="tx1"/>
                </a:solidFill>
                <a:latin typeface="Arial"/>
                <a:ea typeface="微软雅黑"/>
              </a:rPr>
              <a:t>股份）</a:t>
            </a:r>
            <a:endParaRPr lang="zh-CN" altLang="en-US" sz="1050" kern="0">
              <a:solidFill>
                <a:schemeClr val="tx1"/>
              </a:solidFill>
              <a:latin typeface="Arial"/>
              <a:ea typeface="微软雅黑"/>
            </a:endParaRPr>
          </a:p>
        </p:txBody>
      </p:sp>
      <p:sp>
        <p:nvSpPr>
          <p:cNvPr id="236" name="Rectangle 88"/>
          <p:cNvSpPr/>
          <p:nvPr/>
        </p:nvSpPr>
        <p:spPr bwMode="auto">
          <a:xfrm>
            <a:off x="152400" y="2362200"/>
            <a:ext cx="533400" cy="9144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endParaRPr lang="en-US" altLang="zh-CN" sz="1200" kern="0" smtClean="0">
              <a:solidFill>
                <a:schemeClr val="tx1"/>
              </a:solidFill>
              <a:latin typeface="Arial"/>
              <a:ea typeface="微软雅黑"/>
            </a:endParaRPr>
          </a:p>
          <a:p>
            <a:pPr algn="ctr" fontAlgn="auto">
              <a:spcBef>
                <a:spcPct val="0"/>
              </a:spcBef>
              <a:spcAft>
                <a:spcPct val="0"/>
              </a:spcAft>
              <a:buSzPct val="75000"/>
            </a:pPr>
            <a:r>
              <a:rPr lang="zh-CN" altLang="en-US" sz="1200" kern="0" smtClean="0">
                <a:solidFill>
                  <a:schemeClr val="tx1"/>
                </a:solidFill>
                <a:latin typeface="Arial"/>
                <a:ea typeface="微软雅黑"/>
              </a:rPr>
              <a:t>大区</a:t>
            </a:r>
            <a:endParaRPr lang="en-US" altLang="zh-CN" sz="1200" kern="0" smtClean="0">
              <a:solidFill>
                <a:schemeClr val="tx1"/>
              </a:solidFill>
              <a:latin typeface="Arial"/>
              <a:ea typeface="微软雅黑"/>
            </a:endParaRPr>
          </a:p>
          <a:p>
            <a:pPr algn="ctr" fontAlgn="auto">
              <a:spcBef>
                <a:spcPct val="0"/>
              </a:spcBef>
              <a:spcAft>
                <a:spcPct val="0"/>
              </a:spcAft>
              <a:buSzPct val="75000"/>
            </a:pPr>
            <a:endParaRPr lang="en-US" altLang="zh-CN" sz="1200" kern="0" smtClean="0">
              <a:solidFill>
                <a:schemeClr val="tx1"/>
              </a:solidFill>
              <a:latin typeface="Arial"/>
              <a:ea typeface="微软雅黑"/>
            </a:endParaRPr>
          </a:p>
        </p:txBody>
      </p:sp>
      <p:sp>
        <p:nvSpPr>
          <p:cNvPr id="237" name="Rectangle 89"/>
          <p:cNvSpPr/>
          <p:nvPr/>
        </p:nvSpPr>
        <p:spPr bwMode="auto">
          <a:xfrm>
            <a:off x="152400" y="3276600"/>
            <a:ext cx="533400" cy="28956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200" kern="0" smtClean="0">
                <a:solidFill>
                  <a:schemeClr val="tx1"/>
                </a:solidFill>
                <a:latin typeface="Arial"/>
                <a:ea typeface="微软雅黑"/>
              </a:rPr>
              <a:t>分子公司</a:t>
            </a:r>
            <a:endParaRPr lang="zh-CN" altLang="en-US" sz="1200" kern="0">
              <a:solidFill>
                <a:schemeClr val="tx1"/>
              </a:solidFill>
              <a:latin typeface="Arial"/>
              <a:ea typeface="微软雅黑"/>
            </a:endParaRPr>
          </a:p>
        </p:txBody>
      </p:sp>
      <p:sp>
        <p:nvSpPr>
          <p:cNvPr id="238" name="Rectangle 15"/>
          <p:cNvSpPr/>
          <p:nvPr/>
        </p:nvSpPr>
        <p:spPr bwMode="auto">
          <a:xfrm>
            <a:off x="1515828" y="1295400"/>
            <a:ext cx="612000" cy="990600"/>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tIns="91440" bIns="9144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a:solidFill>
                  <a:schemeClr val="bg1"/>
                </a:solidFill>
                <a:latin typeface="微软雅黑" pitchFamily="34" charset="-122"/>
                <a:ea typeface="微软雅黑" pitchFamily="34" charset="-122"/>
              </a:rPr>
              <a:t>全面预</a:t>
            </a:r>
            <a:r>
              <a:rPr lang="zh-CN" altLang="en-US" sz="800" b="0" smtClean="0">
                <a:solidFill>
                  <a:schemeClr val="bg1"/>
                </a:solidFill>
                <a:latin typeface="微软雅黑" pitchFamily="34" charset="-122"/>
                <a:ea typeface="微软雅黑" pitchFamily="34" charset="-122"/>
              </a:rPr>
              <a:t>算</a:t>
            </a:r>
            <a:endParaRPr lang="zh-CN" altLang="en-US" sz="800" b="0">
              <a:solidFill>
                <a:schemeClr val="bg1"/>
              </a:solidFill>
              <a:latin typeface="微软雅黑" pitchFamily="34" charset="-122"/>
              <a:ea typeface="微软雅黑" pitchFamily="34" charset="-122"/>
            </a:endParaRPr>
          </a:p>
        </p:txBody>
      </p:sp>
      <p:sp>
        <p:nvSpPr>
          <p:cNvPr id="239" name="Rectangle 64"/>
          <p:cNvSpPr>
            <a:spLocks noChangeArrowheads="1"/>
          </p:cNvSpPr>
          <p:nvPr/>
        </p:nvSpPr>
        <p:spPr bwMode="auto">
          <a:xfrm>
            <a:off x="1551828" y="1572600"/>
            <a:ext cx="540000" cy="180000"/>
          </a:xfrm>
          <a:prstGeom prst="rect">
            <a:avLst/>
          </a:prstGeom>
          <a:solidFill>
            <a:schemeClr val="bg1"/>
          </a:solidFill>
          <a:ln w="9525" algn="ctr">
            <a:solidFill>
              <a:schemeClr val="tx1"/>
            </a:solidFill>
            <a:miter lim="800000"/>
          </a:ln>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cy-GB" sz="800" b="0" smtClean="0">
                <a:solidFill>
                  <a:srgbClr val="000000"/>
                </a:solidFill>
                <a:latin typeface="微软雅黑"/>
                <a:ea typeface="微软雅黑"/>
              </a:rPr>
              <a:t>预算编制</a:t>
            </a:r>
            <a:endParaRPr lang="zh-CN" altLang="en-US" sz="800" b="0">
              <a:solidFill>
                <a:srgbClr val="000000"/>
              </a:solidFill>
              <a:latin typeface="微软雅黑"/>
              <a:ea typeface="微软雅黑"/>
            </a:endParaRPr>
          </a:p>
        </p:txBody>
      </p:sp>
      <p:sp>
        <p:nvSpPr>
          <p:cNvPr id="240" name="Rectangle 64"/>
          <p:cNvSpPr>
            <a:spLocks noChangeArrowheads="1"/>
          </p:cNvSpPr>
          <p:nvPr/>
        </p:nvSpPr>
        <p:spPr bwMode="auto">
          <a:xfrm>
            <a:off x="1551828" y="2029801"/>
            <a:ext cx="540000" cy="180000"/>
          </a:xfrm>
          <a:prstGeom prst="rect">
            <a:avLst/>
          </a:prstGeom>
          <a:solidFill>
            <a:schemeClr val="bg1"/>
          </a:solidFill>
          <a:ln w="9525" algn="ctr">
            <a:solidFill>
              <a:schemeClr val="tx1"/>
            </a:solidFill>
            <a:miter lim="800000"/>
          </a:ln>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cy-GB" sz="800" b="0" smtClean="0">
                <a:solidFill>
                  <a:srgbClr val="000000"/>
                </a:solidFill>
                <a:latin typeface="微软雅黑"/>
                <a:ea typeface="微软雅黑"/>
              </a:rPr>
              <a:t>预算考核</a:t>
            </a:r>
            <a:endParaRPr lang="zh-CN" altLang="en-US" sz="800" b="0">
              <a:solidFill>
                <a:srgbClr val="000000"/>
              </a:solidFill>
              <a:latin typeface="微软雅黑"/>
              <a:ea typeface="微软雅黑"/>
            </a:endParaRPr>
          </a:p>
        </p:txBody>
      </p:sp>
      <p:sp>
        <p:nvSpPr>
          <p:cNvPr id="241" name="Rectangle 64"/>
          <p:cNvSpPr>
            <a:spLocks noChangeArrowheads="1"/>
          </p:cNvSpPr>
          <p:nvPr/>
        </p:nvSpPr>
        <p:spPr bwMode="auto">
          <a:xfrm>
            <a:off x="1551828" y="1801200"/>
            <a:ext cx="540000" cy="180000"/>
          </a:xfrm>
          <a:prstGeom prst="rect">
            <a:avLst/>
          </a:prstGeom>
          <a:solidFill>
            <a:schemeClr val="bg1"/>
          </a:solidFill>
          <a:ln w="9525" algn="ctr">
            <a:solidFill>
              <a:schemeClr val="tx1"/>
            </a:solidFill>
            <a:miter lim="800000"/>
          </a:ln>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cy-GB" sz="800" b="0">
                <a:solidFill>
                  <a:srgbClr val="000000"/>
                </a:solidFill>
                <a:latin typeface="微软雅黑"/>
                <a:ea typeface="微软雅黑"/>
              </a:rPr>
              <a:t>预</a:t>
            </a:r>
            <a:r>
              <a:rPr lang="zh-CN" altLang="cy-GB" sz="800" b="0" smtClean="0">
                <a:solidFill>
                  <a:srgbClr val="000000"/>
                </a:solidFill>
                <a:latin typeface="微软雅黑"/>
                <a:ea typeface="微软雅黑"/>
              </a:rPr>
              <a:t>算执行</a:t>
            </a:r>
            <a:endParaRPr lang="zh-CN" altLang="en-US" sz="800" b="0">
              <a:solidFill>
                <a:srgbClr val="000000"/>
              </a:solidFill>
              <a:latin typeface="微软雅黑"/>
              <a:ea typeface="微软雅黑"/>
            </a:endParaRPr>
          </a:p>
        </p:txBody>
      </p:sp>
      <p:sp>
        <p:nvSpPr>
          <p:cNvPr id="243" name="Rectangle 55"/>
          <p:cNvSpPr/>
          <p:nvPr/>
        </p:nvSpPr>
        <p:spPr bwMode="auto">
          <a:xfrm>
            <a:off x="7469400" y="1347850"/>
            <a:ext cx="684000" cy="2895600"/>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tIns="91440" bIns="9144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a:solidFill>
                  <a:schemeClr val="bg1"/>
                </a:solidFill>
                <a:latin typeface="微软雅黑" pitchFamily="34" charset="-122"/>
                <a:ea typeface="微软雅黑" pitchFamily="34" charset="-122"/>
              </a:rPr>
              <a:t>财务管理</a:t>
            </a:r>
            <a:endParaRPr lang="zh-CN" altLang="zh-CN" sz="800" b="0">
              <a:solidFill>
                <a:schemeClr val="bg1"/>
              </a:solidFill>
              <a:latin typeface="微软雅黑" pitchFamily="34" charset="-122"/>
              <a:ea typeface="微软雅黑" pitchFamily="34" charset="-122"/>
            </a:endParaRPr>
          </a:p>
        </p:txBody>
      </p:sp>
      <p:sp>
        <p:nvSpPr>
          <p:cNvPr id="244" name="Rectangle 62"/>
          <p:cNvSpPr>
            <a:spLocks noChangeArrowheads="1"/>
          </p:cNvSpPr>
          <p:nvPr/>
        </p:nvSpPr>
        <p:spPr bwMode="auto">
          <a:xfrm>
            <a:off x="7505400" y="3711531"/>
            <a:ext cx="612000" cy="180822"/>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cy-GB" sz="800" b="0" smtClean="0">
                <a:solidFill>
                  <a:srgbClr val="000000"/>
                </a:solidFill>
                <a:latin typeface="微软雅黑"/>
                <a:ea typeface="微软雅黑"/>
              </a:rPr>
              <a:t>应付管理</a:t>
            </a:r>
            <a:endParaRPr lang="zh-CN" altLang="en-US" sz="800" b="0">
              <a:solidFill>
                <a:srgbClr val="000000"/>
              </a:solidFill>
              <a:latin typeface="微软雅黑"/>
              <a:ea typeface="微软雅黑"/>
            </a:endParaRPr>
          </a:p>
        </p:txBody>
      </p:sp>
      <p:sp>
        <p:nvSpPr>
          <p:cNvPr id="245" name="Rectangle 64"/>
          <p:cNvSpPr>
            <a:spLocks noChangeArrowheads="1"/>
          </p:cNvSpPr>
          <p:nvPr/>
        </p:nvSpPr>
        <p:spPr bwMode="auto">
          <a:xfrm>
            <a:off x="7505400" y="1596539"/>
            <a:ext cx="612000" cy="180822"/>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cy-GB" sz="800" b="0">
                <a:solidFill>
                  <a:srgbClr val="000000"/>
                </a:solidFill>
                <a:latin typeface="微软雅黑"/>
                <a:ea typeface="微软雅黑"/>
              </a:rPr>
              <a:t>总</a:t>
            </a:r>
            <a:r>
              <a:rPr lang="zh-CN" altLang="cy-GB" sz="800" b="0" smtClean="0">
                <a:solidFill>
                  <a:srgbClr val="000000"/>
                </a:solidFill>
                <a:latin typeface="微软雅黑"/>
                <a:ea typeface="微软雅黑"/>
              </a:rPr>
              <a:t>账管理</a:t>
            </a:r>
            <a:endParaRPr lang="zh-CN" altLang="en-US" sz="800" b="0">
              <a:solidFill>
                <a:srgbClr val="000000"/>
              </a:solidFill>
              <a:latin typeface="微软雅黑"/>
              <a:ea typeface="微软雅黑"/>
            </a:endParaRPr>
          </a:p>
        </p:txBody>
      </p:sp>
      <p:sp>
        <p:nvSpPr>
          <p:cNvPr id="246" name="Rectangle 34"/>
          <p:cNvSpPr>
            <a:spLocks noChangeArrowheads="1"/>
          </p:cNvSpPr>
          <p:nvPr/>
        </p:nvSpPr>
        <p:spPr bwMode="auto">
          <a:xfrm>
            <a:off x="7505400" y="3409037"/>
            <a:ext cx="612000" cy="180822"/>
          </a:xfrm>
          <a:prstGeom prst="rect">
            <a:avLst/>
          </a:prstGeom>
          <a:solidFill>
            <a:schemeClr val="bg1"/>
          </a:solidFill>
          <a:ln w="9525" algn="ctr">
            <a:solidFill>
              <a:schemeClr val="tx1"/>
            </a:solidFill>
            <a:miter lim="800000"/>
          </a:ln>
          <a:effectLst/>
          <a:extLst/>
        </p:spPr>
        <p:txBody>
          <a:bodyPr wrap="none"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应收管理</a:t>
            </a:r>
            <a:endParaRPr lang="zh-CN" altLang="en-US" sz="800" b="0">
              <a:solidFill>
                <a:srgbClr val="000000"/>
              </a:solidFill>
              <a:latin typeface="微软雅黑"/>
              <a:ea typeface="微软雅黑"/>
            </a:endParaRPr>
          </a:p>
        </p:txBody>
      </p:sp>
      <p:sp>
        <p:nvSpPr>
          <p:cNvPr id="247" name="Rectangle 64"/>
          <p:cNvSpPr>
            <a:spLocks noChangeArrowheads="1"/>
          </p:cNvSpPr>
          <p:nvPr/>
        </p:nvSpPr>
        <p:spPr bwMode="auto">
          <a:xfrm>
            <a:off x="7505400" y="2502377"/>
            <a:ext cx="612000" cy="180822"/>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cy-GB" sz="800" b="0" smtClean="0">
                <a:solidFill>
                  <a:srgbClr val="000000"/>
                </a:solidFill>
                <a:latin typeface="微软雅黑"/>
                <a:ea typeface="微软雅黑"/>
              </a:rPr>
              <a:t>信贷管理</a:t>
            </a:r>
            <a:endParaRPr lang="zh-CN" altLang="en-US" sz="800" b="0">
              <a:solidFill>
                <a:srgbClr val="000000"/>
              </a:solidFill>
              <a:latin typeface="微软雅黑"/>
              <a:ea typeface="微软雅黑"/>
            </a:endParaRPr>
          </a:p>
        </p:txBody>
      </p:sp>
      <p:sp>
        <p:nvSpPr>
          <p:cNvPr id="248" name="Rectangle 64"/>
          <p:cNvSpPr>
            <a:spLocks noChangeArrowheads="1"/>
          </p:cNvSpPr>
          <p:nvPr/>
        </p:nvSpPr>
        <p:spPr bwMode="auto">
          <a:xfrm>
            <a:off x="7505400" y="3106543"/>
            <a:ext cx="612000" cy="180822"/>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cy-GB" sz="800" b="0" smtClean="0">
                <a:solidFill>
                  <a:srgbClr val="000000"/>
                </a:solidFill>
                <a:latin typeface="微软雅黑"/>
                <a:ea typeface="微软雅黑"/>
              </a:rPr>
              <a:t>管理会计</a:t>
            </a:r>
            <a:endParaRPr lang="zh-CN" altLang="en-US" sz="800" b="0">
              <a:solidFill>
                <a:srgbClr val="000000"/>
              </a:solidFill>
              <a:latin typeface="微软雅黑"/>
              <a:ea typeface="微软雅黑"/>
            </a:endParaRPr>
          </a:p>
        </p:txBody>
      </p:sp>
      <p:sp>
        <p:nvSpPr>
          <p:cNvPr id="249" name="Rectangle 64"/>
          <p:cNvSpPr>
            <a:spLocks noChangeArrowheads="1"/>
          </p:cNvSpPr>
          <p:nvPr/>
        </p:nvSpPr>
        <p:spPr bwMode="auto">
          <a:xfrm>
            <a:off x="7505400" y="4014028"/>
            <a:ext cx="612000" cy="180822"/>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a:solidFill>
                  <a:srgbClr val="000000"/>
                </a:solidFill>
                <a:latin typeface="微软雅黑"/>
                <a:ea typeface="微软雅黑"/>
              </a:rPr>
              <a:t>项目</a:t>
            </a:r>
            <a:r>
              <a:rPr lang="zh-CN" altLang="cy-GB" sz="800" b="0" smtClean="0">
                <a:solidFill>
                  <a:srgbClr val="000000"/>
                </a:solidFill>
                <a:latin typeface="微软雅黑"/>
                <a:ea typeface="微软雅黑"/>
              </a:rPr>
              <a:t>管理</a:t>
            </a:r>
            <a:endParaRPr lang="zh-CN" altLang="en-US" sz="800" b="0">
              <a:solidFill>
                <a:srgbClr val="000000"/>
              </a:solidFill>
              <a:latin typeface="微软雅黑"/>
              <a:ea typeface="微软雅黑"/>
            </a:endParaRPr>
          </a:p>
        </p:txBody>
      </p:sp>
      <p:sp>
        <p:nvSpPr>
          <p:cNvPr id="261" name="Rectangle 53"/>
          <p:cNvSpPr/>
          <p:nvPr/>
        </p:nvSpPr>
        <p:spPr bwMode="auto">
          <a:xfrm>
            <a:off x="4527255" y="3276600"/>
            <a:ext cx="616245" cy="990600"/>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tIns="91440" bIns="9144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600" b="0">
                <a:solidFill>
                  <a:schemeClr val="bg1"/>
                </a:solidFill>
                <a:latin typeface="微软雅黑" pitchFamily="34" charset="-122"/>
                <a:ea typeface="微软雅黑" pitchFamily="34" charset="-122"/>
              </a:rPr>
              <a:t>采购与库存</a:t>
            </a:r>
            <a:endParaRPr lang="zh-CN" altLang="zh-CN" sz="600" b="0">
              <a:solidFill>
                <a:schemeClr val="bg1"/>
              </a:solidFill>
              <a:latin typeface="微软雅黑" pitchFamily="34" charset="-122"/>
              <a:ea typeface="微软雅黑" pitchFamily="34" charset="-122"/>
            </a:endParaRPr>
          </a:p>
        </p:txBody>
      </p:sp>
      <p:sp>
        <p:nvSpPr>
          <p:cNvPr id="262" name="Rectangle 62"/>
          <p:cNvSpPr>
            <a:spLocks noChangeArrowheads="1"/>
          </p:cNvSpPr>
          <p:nvPr/>
        </p:nvSpPr>
        <p:spPr bwMode="auto">
          <a:xfrm>
            <a:off x="4568281" y="3872248"/>
            <a:ext cx="540000" cy="180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库存</a:t>
            </a:r>
            <a:r>
              <a:rPr lang="zh-CN" altLang="cy-GB" sz="800" b="0" smtClean="0">
                <a:solidFill>
                  <a:srgbClr val="000000"/>
                </a:solidFill>
                <a:latin typeface="微软雅黑"/>
                <a:ea typeface="微软雅黑"/>
              </a:rPr>
              <a:t>管理</a:t>
            </a:r>
            <a:endParaRPr lang="zh-CN" altLang="en-US" sz="800" b="0">
              <a:solidFill>
                <a:srgbClr val="000000"/>
              </a:solidFill>
              <a:latin typeface="微软雅黑"/>
              <a:ea typeface="微软雅黑"/>
            </a:endParaRPr>
          </a:p>
        </p:txBody>
      </p:sp>
      <p:sp>
        <p:nvSpPr>
          <p:cNvPr id="263" name="Rectangle 64"/>
          <p:cNvSpPr>
            <a:spLocks noChangeArrowheads="1"/>
          </p:cNvSpPr>
          <p:nvPr/>
        </p:nvSpPr>
        <p:spPr bwMode="auto">
          <a:xfrm>
            <a:off x="4568281" y="3504896"/>
            <a:ext cx="540000" cy="180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cy-GB" sz="800" b="0">
                <a:solidFill>
                  <a:srgbClr val="000000"/>
                </a:solidFill>
                <a:latin typeface="微软雅黑"/>
                <a:ea typeface="微软雅黑"/>
              </a:rPr>
              <a:t>需</a:t>
            </a:r>
            <a:r>
              <a:rPr lang="zh-CN" altLang="cy-GB" sz="800" b="0" smtClean="0">
                <a:solidFill>
                  <a:srgbClr val="000000"/>
                </a:solidFill>
                <a:latin typeface="微软雅黑"/>
                <a:ea typeface="微软雅黑"/>
              </a:rPr>
              <a:t>求管理</a:t>
            </a:r>
            <a:endParaRPr lang="zh-CN" altLang="en-US" sz="800" b="0">
              <a:solidFill>
                <a:srgbClr val="000000"/>
              </a:solidFill>
              <a:latin typeface="微软雅黑"/>
              <a:ea typeface="微软雅黑"/>
            </a:endParaRPr>
          </a:p>
        </p:txBody>
      </p:sp>
      <p:sp>
        <p:nvSpPr>
          <p:cNvPr id="264" name="Rectangle 64"/>
          <p:cNvSpPr>
            <a:spLocks noChangeArrowheads="1"/>
          </p:cNvSpPr>
          <p:nvPr/>
        </p:nvSpPr>
        <p:spPr bwMode="auto">
          <a:xfrm>
            <a:off x="4568281" y="3684896"/>
            <a:ext cx="540000" cy="180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cy-GB" sz="800" b="0">
                <a:solidFill>
                  <a:srgbClr val="000000"/>
                </a:solidFill>
                <a:latin typeface="微软雅黑"/>
                <a:ea typeface="微软雅黑"/>
              </a:rPr>
              <a:t>采</a:t>
            </a:r>
            <a:r>
              <a:rPr lang="zh-CN" altLang="cy-GB" sz="800" b="0" smtClean="0">
                <a:solidFill>
                  <a:srgbClr val="000000"/>
                </a:solidFill>
                <a:latin typeface="微软雅黑"/>
                <a:ea typeface="微软雅黑"/>
              </a:rPr>
              <a:t>购管理</a:t>
            </a:r>
            <a:endParaRPr lang="zh-CN" altLang="en-US" sz="800" b="0">
              <a:solidFill>
                <a:srgbClr val="000000"/>
              </a:solidFill>
              <a:latin typeface="微软雅黑"/>
              <a:ea typeface="微软雅黑"/>
            </a:endParaRPr>
          </a:p>
        </p:txBody>
      </p:sp>
      <p:sp>
        <p:nvSpPr>
          <p:cNvPr id="265" name="Rectangle 34"/>
          <p:cNvSpPr>
            <a:spLocks noChangeArrowheads="1"/>
          </p:cNvSpPr>
          <p:nvPr/>
        </p:nvSpPr>
        <p:spPr bwMode="auto">
          <a:xfrm>
            <a:off x="4568281" y="4087200"/>
            <a:ext cx="540000" cy="180000"/>
          </a:xfrm>
          <a:prstGeom prst="rect">
            <a:avLst/>
          </a:prstGeom>
          <a:solidFill>
            <a:schemeClr val="bg1"/>
          </a:solidFill>
          <a:ln w="9525" algn="ctr">
            <a:solidFill>
              <a:schemeClr val="tx1"/>
            </a:solidFill>
            <a:miter lim="800000"/>
          </a:ln>
          <a:effectLst/>
          <a:extLst/>
        </p:spPr>
        <p:txBody>
          <a:bodyPr wrap="none"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a:solidFill>
                  <a:srgbClr val="000000"/>
                </a:solidFill>
                <a:latin typeface="微软雅黑"/>
                <a:ea typeface="微软雅黑"/>
              </a:rPr>
              <a:t>合同</a:t>
            </a:r>
            <a:r>
              <a:rPr lang="zh-CN" altLang="cy-GB" sz="800" b="0" smtClean="0">
                <a:solidFill>
                  <a:srgbClr val="000000"/>
                </a:solidFill>
                <a:latin typeface="微软雅黑"/>
                <a:ea typeface="微软雅黑"/>
              </a:rPr>
              <a:t>管理</a:t>
            </a:r>
            <a:endParaRPr lang="zh-CN" altLang="en-US" sz="800" b="0">
              <a:solidFill>
                <a:srgbClr val="000000"/>
              </a:solidFill>
              <a:latin typeface="微软雅黑"/>
              <a:ea typeface="微软雅黑"/>
            </a:endParaRPr>
          </a:p>
        </p:txBody>
      </p:sp>
      <p:sp>
        <p:nvSpPr>
          <p:cNvPr id="266" name="Rectangle 64"/>
          <p:cNvSpPr>
            <a:spLocks noChangeArrowheads="1"/>
          </p:cNvSpPr>
          <p:nvPr/>
        </p:nvSpPr>
        <p:spPr bwMode="auto">
          <a:xfrm>
            <a:off x="4127445" y="1828800"/>
            <a:ext cx="720000" cy="180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cy-GB" sz="800" b="0">
                <a:solidFill>
                  <a:srgbClr val="000000"/>
                </a:solidFill>
                <a:latin typeface="微软雅黑"/>
                <a:ea typeface="微软雅黑"/>
              </a:rPr>
              <a:t>供应</a:t>
            </a:r>
            <a:r>
              <a:rPr lang="zh-CN" altLang="cy-GB" sz="800" b="0" smtClean="0">
                <a:solidFill>
                  <a:srgbClr val="000000"/>
                </a:solidFill>
                <a:latin typeface="微软雅黑"/>
                <a:ea typeface="微软雅黑"/>
              </a:rPr>
              <a:t>商管理</a:t>
            </a:r>
            <a:endParaRPr lang="zh-CN" altLang="en-US" sz="800" b="0">
              <a:solidFill>
                <a:srgbClr val="000000"/>
              </a:solidFill>
              <a:latin typeface="微软雅黑"/>
              <a:ea typeface="微软雅黑"/>
            </a:endParaRPr>
          </a:p>
        </p:txBody>
      </p:sp>
      <p:sp>
        <p:nvSpPr>
          <p:cNvPr id="271" name="Rectangle 52"/>
          <p:cNvSpPr/>
          <p:nvPr/>
        </p:nvSpPr>
        <p:spPr bwMode="auto">
          <a:xfrm>
            <a:off x="1515828" y="3352800"/>
            <a:ext cx="684000" cy="914400"/>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tIns="91440" bIns="9144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smtClean="0">
                <a:solidFill>
                  <a:schemeClr val="bg1"/>
                </a:solidFill>
                <a:latin typeface="微软雅黑" pitchFamily="34" charset="-122"/>
                <a:ea typeface="微软雅黑" pitchFamily="34" charset="-122"/>
              </a:rPr>
              <a:t>销售管理</a:t>
            </a:r>
            <a:endParaRPr lang="zh-CN" altLang="zh-CN" sz="800" b="0">
              <a:solidFill>
                <a:schemeClr val="bg1"/>
              </a:solidFill>
              <a:latin typeface="微软雅黑" pitchFamily="34" charset="-122"/>
              <a:ea typeface="微软雅黑" pitchFamily="34" charset="-122"/>
            </a:endParaRPr>
          </a:p>
        </p:txBody>
      </p:sp>
      <p:sp>
        <p:nvSpPr>
          <p:cNvPr id="272" name="Rectangle 34"/>
          <p:cNvSpPr>
            <a:spLocks noChangeArrowheads="1"/>
          </p:cNvSpPr>
          <p:nvPr/>
        </p:nvSpPr>
        <p:spPr bwMode="auto">
          <a:xfrm>
            <a:off x="1551828" y="3533698"/>
            <a:ext cx="612000" cy="108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a:solidFill>
                  <a:srgbClr val="000000"/>
                </a:solidFill>
                <a:latin typeface="微软雅黑"/>
                <a:ea typeface="微软雅黑"/>
              </a:rPr>
              <a:t>销售</a:t>
            </a:r>
            <a:r>
              <a:rPr lang="zh-CN" altLang="en-US" sz="800" b="0" smtClean="0">
                <a:solidFill>
                  <a:srgbClr val="000000"/>
                </a:solidFill>
                <a:latin typeface="微软雅黑"/>
                <a:ea typeface="微软雅黑"/>
              </a:rPr>
              <a:t>计划</a:t>
            </a:r>
            <a:endParaRPr lang="zh-CN" altLang="en-US" sz="800" b="0">
              <a:solidFill>
                <a:srgbClr val="000000"/>
              </a:solidFill>
              <a:latin typeface="微软雅黑"/>
              <a:ea typeface="微软雅黑"/>
            </a:endParaRPr>
          </a:p>
        </p:txBody>
      </p:sp>
      <p:sp>
        <p:nvSpPr>
          <p:cNvPr id="273" name="Rectangle 31"/>
          <p:cNvSpPr>
            <a:spLocks noChangeArrowheads="1"/>
          </p:cNvSpPr>
          <p:nvPr/>
        </p:nvSpPr>
        <p:spPr bwMode="auto">
          <a:xfrm>
            <a:off x="1551828" y="3838498"/>
            <a:ext cx="612000" cy="108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价格管理</a:t>
            </a:r>
            <a:endParaRPr lang="zh-CN" altLang="en-US" sz="800" b="0">
              <a:solidFill>
                <a:srgbClr val="000000"/>
              </a:solidFill>
              <a:latin typeface="微软雅黑"/>
              <a:ea typeface="微软雅黑"/>
            </a:endParaRPr>
          </a:p>
        </p:txBody>
      </p:sp>
      <p:sp>
        <p:nvSpPr>
          <p:cNvPr id="274" name="Rectangle 32"/>
          <p:cNvSpPr>
            <a:spLocks noChangeArrowheads="1"/>
          </p:cNvSpPr>
          <p:nvPr/>
        </p:nvSpPr>
        <p:spPr bwMode="auto">
          <a:xfrm>
            <a:off x="1551828" y="4143298"/>
            <a:ext cx="612000" cy="108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订单管理</a:t>
            </a:r>
            <a:endParaRPr lang="zh-CN" altLang="en-US" sz="800" b="0">
              <a:solidFill>
                <a:srgbClr val="000000"/>
              </a:solidFill>
              <a:latin typeface="微软雅黑"/>
              <a:ea typeface="微软雅黑"/>
            </a:endParaRPr>
          </a:p>
        </p:txBody>
      </p:sp>
      <p:sp>
        <p:nvSpPr>
          <p:cNvPr id="275" name="Rectangle 32"/>
          <p:cNvSpPr>
            <a:spLocks noChangeArrowheads="1"/>
          </p:cNvSpPr>
          <p:nvPr/>
        </p:nvSpPr>
        <p:spPr bwMode="auto">
          <a:xfrm>
            <a:off x="1549840" y="2639400"/>
            <a:ext cx="612000" cy="108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客户管理</a:t>
            </a:r>
            <a:endParaRPr lang="zh-CN" altLang="en-US" sz="800" b="0">
              <a:solidFill>
                <a:srgbClr val="000000"/>
              </a:solidFill>
              <a:latin typeface="微软雅黑"/>
              <a:ea typeface="微软雅黑"/>
            </a:endParaRPr>
          </a:p>
        </p:txBody>
      </p:sp>
      <p:sp>
        <p:nvSpPr>
          <p:cNvPr id="276" name="Rectangle 32"/>
          <p:cNvSpPr>
            <a:spLocks noChangeArrowheads="1"/>
          </p:cNvSpPr>
          <p:nvPr/>
        </p:nvSpPr>
        <p:spPr bwMode="auto">
          <a:xfrm>
            <a:off x="1551828" y="3686098"/>
            <a:ext cx="612000" cy="108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a:solidFill>
                  <a:srgbClr val="000000"/>
                </a:solidFill>
                <a:latin typeface="微软雅黑"/>
                <a:ea typeface="微软雅黑"/>
              </a:rPr>
              <a:t>信用管理</a:t>
            </a:r>
          </a:p>
        </p:txBody>
      </p:sp>
      <p:sp>
        <p:nvSpPr>
          <p:cNvPr id="277" name="Rectangle 32"/>
          <p:cNvSpPr>
            <a:spLocks noChangeArrowheads="1"/>
          </p:cNvSpPr>
          <p:nvPr/>
        </p:nvSpPr>
        <p:spPr bwMode="auto">
          <a:xfrm>
            <a:off x="1551828" y="3990898"/>
            <a:ext cx="612000" cy="108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a:solidFill>
                  <a:srgbClr val="000000"/>
                </a:solidFill>
                <a:latin typeface="微软雅黑"/>
                <a:ea typeface="微软雅黑"/>
              </a:rPr>
              <a:t>交货管理</a:t>
            </a:r>
          </a:p>
        </p:txBody>
      </p:sp>
      <p:sp>
        <p:nvSpPr>
          <p:cNvPr id="293" name="Rectangle 93"/>
          <p:cNvSpPr/>
          <p:nvPr/>
        </p:nvSpPr>
        <p:spPr bwMode="auto">
          <a:xfrm>
            <a:off x="5894048" y="1342495"/>
            <a:ext cx="735352" cy="2900955"/>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tIns="91440" bIns="9144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defRPr/>
            </a:pPr>
            <a:r>
              <a:rPr lang="zh-CN" altLang="en-US" sz="800" b="0" smtClean="0">
                <a:solidFill>
                  <a:schemeClr val="bg1"/>
                </a:solidFill>
                <a:latin typeface="微软雅黑" pitchFamily="34" charset="-122"/>
                <a:ea typeface="微软雅黑" pitchFamily="34" charset="-122"/>
              </a:rPr>
              <a:t>人力资源</a:t>
            </a:r>
            <a:endParaRPr lang="zh-CN" altLang="en-US" sz="800" b="0">
              <a:solidFill>
                <a:schemeClr val="bg1"/>
              </a:solidFill>
              <a:latin typeface="微软雅黑" pitchFamily="34" charset="-122"/>
              <a:ea typeface="微软雅黑" pitchFamily="34" charset="-122"/>
            </a:endParaRPr>
          </a:p>
        </p:txBody>
      </p:sp>
      <p:sp>
        <p:nvSpPr>
          <p:cNvPr id="294" name="Rectangle 62"/>
          <p:cNvSpPr>
            <a:spLocks noChangeArrowheads="1"/>
          </p:cNvSpPr>
          <p:nvPr/>
        </p:nvSpPr>
        <p:spPr bwMode="auto">
          <a:xfrm>
            <a:off x="5955724" y="2974306"/>
            <a:ext cx="612000" cy="180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cy-GB" sz="800" b="0" smtClean="0">
                <a:solidFill>
                  <a:srgbClr val="000000"/>
                </a:solidFill>
                <a:latin typeface="微软雅黑"/>
                <a:ea typeface="微软雅黑"/>
              </a:rPr>
              <a:t>招聘管理</a:t>
            </a:r>
            <a:endParaRPr lang="zh-CN" altLang="en-US" sz="800" b="0">
              <a:solidFill>
                <a:srgbClr val="000000"/>
              </a:solidFill>
              <a:latin typeface="微软雅黑"/>
              <a:ea typeface="微软雅黑"/>
            </a:endParaRPr>
          </a:p>
        </p:txBody>
      </p:sp>
      <p:sp>
        <p:nvSpPr>
          <p:cNvPr id="295" name="Rectangle 34"/>
          <p:cNvSpPr>
            <a:spLocks noChangeArrowheads="1"/>
          </p:cNvSpPr>
          <p:nvPr/>
        </p:nvSpPr>
        <p:spPr bwMode="auto">
          <a:xfrm>
            <a:off x="5955724" y="2627459"/>
            <a:ext cx="612000" cy="180000"/>
          </a:xfrm>
          <a:prstGeom prst="rect">
            <a:avLst/>
          </a:prstGeom>
          <a:solidFill>
            <a:schemeClr val="bg1"/>
          </a:solidFill>
          <a:ln w="9525" algn="ctr">
            <a:solidFill>
              <a:schemeClr val="tx1"/>
            </a:solidFill>
            <a:miter lim="800000"/>
          </a:ln>
          <a:effectLst/>
          <a:extLst/>
        </p:spPr>
        <p:txBody>
          <a:bodyPr wrap="none"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cy-GB" sz="800" b="0" smtClean="0">
                <a:solidFill>
                  <a:srgbClr val="000000"/>
                </a:solidFill>
                <a:latin typeface="微软雅黑"/>
                <a:ea typeface="微软雅黑"/>
              </a:rPr>
              <a:t>绩效考核</a:t>
            </a:r>
            <a:endParaRPr lang="zh-CN" altLang="en-US" sz="800" b="0">
              <a:solidFill>
                <a:srgbClr val="000000"/>
              </a:solidFill>
              <a:latin typeface="微软雅黑"/>
              <a:ea typeface="微软雅黑"/>
            </a:endParaRPr>
          </a:p>
        </p:txBody>
      </p:sp>
      <p:sp>
        <p:nvSpPr>
          <p:cNvPr id="296" name="Rectangle 62"/>
          <p:cNvSpPr>
            <a:spLocks noChangeArrowheads="1"/>
          </p:cNvSpPr>
          <p:nvPr/>
        </p:nvSpPr>
        <p:spPr bwMode="auto">
          <a:xfrm>
            <a:off x="5955724" y="3668000"/>
            <a:ext cx="612000" cy="180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cy-GB" sz="800" b="0">
                <a:solidFill>
                  <a:srgbClr val="000000"/>
                </a:solidFill>
                <a:latin typeface="微软雅黑"/>
                <a:ea typeface="微软雅黑"/>
              </a:rPr>
              <a:t>人</a:t>
            </a:r>
            <a:r>
              <a:rPr lang="zh-CN" altLang="cy-GB" sz="800" b="0" smtClean="0">
                <a:solidFill>
                  <a:srgbClr val="000000"/>
                </a:solidFill>
                <a:latin typeface="微软雅黑"/>
                <a:ea typeface="微软雅黑"/>
              </a:rPr>
              <a:t>事管理</a:t>
            </a:r>
            <a:endParaRPr lang="zh-CN" altLang="en-US" sz="800" b="0">
              <a:solidFill>
                <a:srgbClr val="000000"/>
              </a:solidFill>
              <a:latin typeface="微软雅黑"/>
              <a:ea typeface="微软雅黑"/>
            </a:endParaRPr>
          </a:p>
        </p:txBody>
      </p:sp>
      <p:sp>
        <p:nvSpPr>
          <p:cNvPr id="297" name="Rectangle 64"/>
          <p:cNvSpPr>
            <a:spLocks noChangeArrowheads="1"/>
          </p:cNvSpPr>
          <p:nvPr/>
        </p:nvSpPr>
        <p:spPr bwMode="auto">
          <a:xfrm>
            <a:off x="5955724" y="1933765"/>
            <a:ext cx="612000" cy="180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cy-GB" sz="800" b="0">
                <a:solidFill>
                  <a:srgbClr val="000000"/>
                </a:solidFill>
                <a:latin typeface="微软雅黑"/>
                <a:ea typeface="微软雅黑"/>
              </a:rPr>
              <a:t>培</a:t>
            </a:r>
            <a:r>
              <a:rPr lang="zh-CN" altLang="cy-GB" sz="800" b="0" smtClean="0">
                <a:solidFill>
                  <a:srgbClr val="000000"/>
                </a:solidFill>
                <a:latin typeface="微软雅黑"/>
                <a:ea typeface="微软雅黑"/>
              </a:rPr>
              <a:t>训学习</a:t>
            </a:r>
            <a:endParaRPr lang="zh-CN" altLang="en-US" sz="800" b="0">
              <a:solidFill>
                <a:srgbClr val="000000"/>
              </a:solidFill>
              <a:latin typeface="微软雅黑"/>
              <a:ea typeface="微软雅黑"/>
            </a:endParaRPr>
          </a:p>
        </p:txBody>
      </p:sp>
      <p:sp>
        <p:nvSpPr>
          <p:cNvPr id="298" name="Rectangle 64"/>
          <p:cNvSpPr>
            <a:spLocks noChangeArrowheads="1"/>
          </p:cNvSpPr>
          <p:nvPr/>
        </p:nvSpPr>
        <p:spPr bwMode="auto">
          <a:xfrm>
            <a:off x="5955724" y="3321153"/>
            <a:ext cx="612000" cy="180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cy-GB" sz="800" b="0">
                <a:solidFill>
                  <a:srgbClr val="000000"/>
                </a:solidFill>
                <a:latin typeface="微软雅黑"/>
                <a:ea typeface="微软雅黑"/>
              </a:rPr>
              <a:t>员</a:t>
            </a:r>
            <a:r>
              <a:rPr lang="zh-CN" altLang="cy-GB" sz="800" b="0" smtClean="0">
                <a:solidFill>
                  <a:srgbClr val="000000"/>
                </a:solidFill>
                <a:latin typeface="微软雅黑"/>
                <a:ea typeface="微软雅黑"/>
              </a:rPr>
              <a:t>工发展</a:t>
            </a:r>
            <a:endParaRPr lang="zh-CN" altLang="en-US" sz="800" b="0">
              <a:solidFill>
                <a:srgbClr val="000000"/>
              </a:solidFill>
              <a:latin typeface="微软雅黑"/>
              <a:ea typeface="微软雅黑"/>
            </a:endParaRPr>
          </a:p>
        </p:txBody>
      </p:sp>
      <p:sp>
        <p:nvSpPr>
          <p:cNvPr id="299" name="Rectangle 34"/>
          <p:cNvSpPr>
            <a:spLocks noChangeArrowheads="1"/>
          </p:cNvSpPr>
          <p:nvPr/>
        </p:nvSpPr>
        <p:spPr bwMode="auto">
          <a:xfrm>
            <a:off x="5955724" y="2280612"/>
            <a:ext cx="612000" cy="180000"/>
          </a:xfrm>
          <a:prstGeom prst="rect">
            <a:avLst/>
          </a:prstGeom>
          <a:solidFill>
            <a:schemeClr val="bg1"/>
          </a:solidFill>
          <a:ln w="9525" algn="ctr">
            <a:solidFill>
              <a:schemeClr val="tx1"/>
            </a:solidFill>
            <a:miter lim="800000"/>
          </a:ln>
          <a:effectLst/>
          <a:extLst/>
        </p:spPr>
        <p:txBody>
          <a:bodyPr wrap="none"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cy-GB" sz="800" b="0" smtClean="0">
                <a:solidFill>
                  <a:srgbClr val="000000"/>
                </a:solidFill>
                <a:latin typeface="微软雅黑"/>
                <a:ea typeface="微软雅黑"/>
              </a:rPr>
              <a:t>考勤管理</a:t>
            </a:r>
            <a:endParaRPr lang="zh-CN" altLang="en-US" sz="800" b="0">
              <a:solidFill>
                <a:srgbClr val="000000"/>
              </a:solidFill>
              <a:latin typeface="微软雅黑"/>
              <a:ea typeface="微软雅黑"/>
            </a:endParaRPr>
          </a:p>
        </p:txBody>
      </p:sp>
      <p:sp>
        <p:nvSpPr>
          <p:cNvPr id="300" name="Rectangle 64"/>
          <p:cNvSpPr>
            <a:spLocks noChangeArrowheads="1"/>
          </p:cNvSpPr>
          <p:nvPr/>
        </p:nvSpPr>
        <p:spPr bwMode="auto">
          <a:xfrm>
            <a:off x="5955724" y="1586918"/>
            <a:ext cx="612000" cy="180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cy-GB" sz="800" b="0">
                <a:solidFill>
                  <a:srgbClr val="000000"/>
                </a:solidFill>
                <a:latin typeface="微软雅黑"/>
                <a:ea typeface="微软雅黑"/>
              </a:rPr>
              <a:t>组</a:t>
            </a:r>
            <a:r>
              <a:rPr lang="zh-CN" altLang="cy-GB" sz="800" b="0" smtClean="0">
                <a:solidFill>
                  <a:srgbClr val="000000"/>
                </a:solidFill>
                <a:latin typeface="微软雅黑"/>
                <a:ea typeface="微软雅黑"/>
              </a:rPr>
              <a:t>织机构</a:t>
            </a:r>
            <a:endParaRPr lang="zh-CN" altLang="en-US" sz="800" b="0">
              <a:solidFill>
                <a:srgbClr val="000000"/>
              </a:solidFill>
              <a:latin typeface="微软雅黑"/>
              <a:ea typeface="微软雅黑"/>
            </a:endParaRPr>
          </a:p>
        </p:txBody>
      </p:sp>
      <p:sp>
        <p:nvSpPr>
          <p:cNvPr id="301" name="Rectangle 64"/>
          <p:cNvSpPr>
            <a:spLocks noChangeArrowheads="1"/>
          </p:cNvSpPr>
          <p:nvPr/>
        </p:nvSpPr>
        <p:spPr bwMode="auto">
          <a:xfrm>
            <a:off x="5955724" y="4014850"/>
            <a:ext cx="612000" cy="180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cy-GB" sz="800" b="0">
                <a:solidFill>
                  <a:srgbClr val="000000"/>
                </a:solidFill>
                <a:latin typeface="微软雅黑"/>
                <a:ea typeface="微软雅黑"/>
              </a:rPr>
              <a:t>薪</a:t>
            </a:r>
            <a:r>
              <a:rPr lang="zh-CN" altLang="cy-GB" sz="800" b="0" smtClean="0">
                <a:solidFill>
                  <a:srgbClr val="000000"/>
                </a:solidFill>
                <a:latin typeface="微软雅黑"/>
                <a:ea typeface="微软雅黑"/>
              </a:rPr>
              <a:t>酬福利</a:t>
            </a:r>
            <a:endParaRPr lang="zh-CN" altLang="en-US" sz="800" b="0">
              <a:solidFill>
                <a:srgbClr val="000000"/>
              </a:solidFill>
              <a:latin typeface="微软雅黑"/>
              <a:ea typeface="微软雅黑"/>
            </a:endParaRPr>
          </a:p>
        </p:txBody>
      </p:sp>
      <p:sp>
        <p:nvSpPr>
          <p:cNvPr id="303" name="Rectangle 7"/>
          <p:cNvSpPr>
            <a:spLocks noChangeArrowheads="1"/>
          </p:cNvSpPr>
          <p:nvPr/>
        </p:nvSpPr>
        <p:spPr bwMode="auto">
          <a:xfrm>
            <a:off x="5181600" y="3276601"/>
            <a:ext cx="639600" cy="457200"/>
          </a:xfrm>
          <a:prstGeom prst="rect">
            <a:avLst/>
          </a:prstGeom>
          <a:extLst/>
        </p:spPr>
        <p:style>
          <a:lnRef idx="1">
            <a:schemeClr val="accent1"/>
          </a:lnRef>
          <a:fillRef idx="3">
            <a:schemeClr val="accent1"/>
          </a:fillRef>
          <a:effectRef idx="2">
            <a:schemeClr val="accent1"/>
          </a:effectRef>
          <a:fontRef idx="minor">
            <a:schemeClr val="lt1"/>
          </a:fontRef>
        </p:style>
        <p:txBody>
          <a:bodyPr lIns="36000" rIns="3600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a:r>
              <a:rPr lang="zh-CN" altLang="en-US" sz="700" b="0">
                <a:solidFill>
                  <a:schemeClr val="bg1"/>
                </a:solidFill>
                <a:latin typeface="微软雅黑"/>
                <a:ea typeface="微软雅黑"/>
              </a:rPr>
              <a:t>客户关系管理</a:t>
            </a:r>
          </a:p>
        </p:txBody>
      </p:sp>
      <p:sp>
        <p:nvSpPr>
          <p:cNvPr id="304" name="Text Box 51"/>
          <p:cNvSpPr txBox="1">
            <a:spLocks noChangeArrowheads="1"/>
          </p:cNvSpPr>
          <p:nvPr/>
        </p:nvSpPr>
        <p:spPr bwMode="auto">
          <a:xfrm>
            <a:off x="5247445" y="2639400"/>
            <a:ext cx="540000" cy="108000"/>
          </a:xfrm>
          <a:prstGeom prst="rect">
            <a:avLst/>
          </a:prstGeom>
          <a:solidFill>
            <a:schemeClr val="bg1"/>
          </a:solidFill>
          <a:ln w="9525" algn="ctr">
            <a:solidFill>
              <a:schemeClr val="tx1"/>
            </a:solidFill>
            <a:miter lim="800000"/>
          </a:ln>
          <a:effectLst/>
          <a:extLst>
            <a:ext uri="{AF507438-7753-43E0-B8FC-AC1667EBCBE1}">
              <a14:hiddenEffects xmlns:a14="http://schemas.microsoft.com/office/drawing/2010/main" xmlns="">
                <a:effectLst>
                  <a:outerShdw dist="107763" dir="2700000" algn="ctr" rotWithShape="0">
                    <a:schemeClr val="bg2">
                      <a:alpha val="50000"/>
                    </a:schemeClr>
                  </a:outerShdw>
                </a:effectLst>
              </a14:hiddenEffects>
            </a:ext>
          </a:extLst>
        </p:spPr>
        <p:txBody>
          <a:bodyPr lIns="0" tIns="0" rIns="0" bIns="0" anchor="ctr"/>
          <a:lstStyle>
            <a:defPPr>
              <a:defRPr lang="en-US"/>
            </a:defPPr>
            <a:lvl1pPr marL="114300" indent="-1143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9pPr>
          </a:lstStyle>
          <a:p>
            <a:pPr algn="ctr" eaLnBrk="1" hangingPunct="1">
              <a:lnSpc>
                <a:spcPct val="70000"/>
              </a:lnSpc>
              <a:spcBef>
                <a:spcPct val="20000"/>
              </a:spcBef>
              <a:buClr>
                <a:srgbClr val="A7C4D9"/>
              </a:buClr>
              <a:buFont typeface="Wingdings" pitchFamily="2" charset="2"/>
              <a:buNone/>
            </a:pPr>
            <a:r>
              <a:rPr lang="zh-CN" altLang="en-US" sz="700" b="0" smtClean="0">
                <a:solidFill>
                  <a:srgbClr val="000000"/>
                </a:solidFill>
                <a:latin typeface="微软雅黑"/>
                <a:ea typeface="微软雅黑"/>
                <a:cs typeface="Arial" pitchFamily="34" charset="0"/>
              </a:rPr>
              <a:t>市场管理</a:t>
            </a:r>
            <a:endParaRPr lang="zh-CN" altLang="en-US" sz="700" b="0">
              <a:solidFill>
                <a:srgbClr val="000000"/>
              </a:solidFill>
              <a:latin typeface="微软雅黑"/>
              <a:ea typeface="微软雅黑"/>
              <a:cs typeface="Arial" pitchFamily="34" charset="0"/>
            </a:endParaRPr>
          </a:p>
        </p:txBody>
      </p:sp>
      <p:sp>
        <p:nvSpPr>
          <p:cNvPr id="305" name="Text Box 52"/>
          <p:cNvSpPr txBox="1">
            <a:spLocks noChangeArrowheads="1"/>
          </p:cNvSpPr>
          <p:nvPr/>
        </p:nvSpPr>
        <p:spPr bwMode="auto">
          <a:xfrm>
            <a:off x="5247445" y="3505200"/>
            <a:ext cx="540000" cy="180000"/>
          </a:xfrm>
          <a:prstGeom prst="rect">
            <a:avLst/>
          </a:prstGeom>
          <a:solidFill>
            <a:schemeClr val="bg1"/>
          </a:solidFill>
          <a:ln w="9525" algn="ctr">
            <a:solidFill>
              <a:schemeClr val="tx1"/>
            </a:solidFill>
            <a:miter lim="800000"/>
          </a:ln>
          <a:effectLst/>
          <a:extLst>
            <a:ext uri="{AF507438-7753-43E0-B8FC-AC1667EBCBE1}">
              <a14:hiddenEffects xmlns:a14="http://schemas.microsoft.com/office/drawing/2010/main" xmlns="">
                <a:effectLst>
                  <a:outerShdw dist="107763" dir="2700000" algn="ctr" rotWithShape="0">
                    <a:schemeClr val="bg2">
                      <a:alpha val="50000"/>
                    </a:schemeClr>
                  </a:outerShdw>
                </a:effectLst>
              </a14:hiddenEffects>
            </a:ext>
          </a:extLst>
        </p:spPr>
        <p:txBody>
          <a:bodyPr lIns="0" tIns="0" rIns="0" bIns="0" anchor="ctr"/>
          <a:lstStyle>
            <a:defPPr>
              <a:defRPr lang="en-US"/>
            </a:defPPr>
            <a:lvl1pPr marL="114300" indent="-1143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9pPr>
          </a:lstStyle>
          <a:p>
            <a:pPr algn="ctr" eaLnBrk="1" hangingPunct="1">
              <a:lnSpc>
                <a:spcPct val="70000"/>
              </a:lnSpc>
              <a:spcBef>
                <a:spcPct val="20000"/>
              </a:spcBef>
              <a:buClr>
                <a:srgbClr val="A7C4D9"/>
              </a:buClr>
              <a:buFont typeface="Wingdings" pitchFamily="2" charset="2"/>
              <a:buNone/>
            </a:pPr>
            <a:r>
              <a:rPr lang="zh-CN" altLang="en-US" sz="800" b="0" smtClean="0">
                <a:solidFill>
                  <a:srgbClr val="000000"/>
                </a:solidFill>
                <a:latin typeface="微软雅黑"/>
                <a:ea typeface="微软雅黑"/>
                <a:cs typeface="Arial" pitchFamily="34" charset="0"/>
              </a:rPr>
              <a:t>服务执行</a:t>
            </a:r>
            <a:endParaRPr lang="en-US" altLang="zh-CN" sz="800" b="0">
              <a:solidFill>
                <a:srgbClr val="000000"/>
              </a:solidFill>
              <a:latin typeface="微软雅黑"/>
              <a:ea typeface="微软雅黑"/>
              <a:cs typeface="Arial" pitchFamily="34" charset="0"/>
            </a:endParaRPr>
          </a:p>
        </p:txBody>
      </p:sp>
      <p:sp>
        <p:nvSpPr>
          <p:cNvPr id="307" name="Text Box 50"/>
          <p:cNvSpPr txBox="1">
            <a:spLocks noChangeArrowheads="1"/>
          </p:cNvSpPr>
          <p:nvPr/>
        </p:nvSpPr>
        <p:spPr bwMode="auto">
          <a:xfrm>
            <a:off x="5247445" y="2787600"/>
            <a:ext cx="540000" cy="108000"/>
          </a:xfrm>
          <a:prstGeom prst="rect">
            <a:avLst/>
          </a:prstGeom>
          <a:solidFill>
            <a:schemeClr val="bg1"/>
          </a:solidFill>
          <a:ln w="9525" algn="ctr">
            <a:solidFill>
              <a:schemeClr val="tx1"/>
            </a:solidFill>
            <a:miter lim="800000"/>
          </a:ln>
          <a:effectLst/>
          <a:extLst>
            <a:ext uri="{AF507438-7753-43E0-B8FC-AC1667EBCBE1}">
              <a14:hiddenEffects xmlns:a14="http://schemas.microsoft.com/office/drawing/2010/main" xmlns="">
                <a:effectLst>
                  <a:outerShdw dist="107763" dir="2700000" algn="ctr" rotWithShape="0">
                    <a:schemeClr val="bg2">
                      <a:alpha val="50000"/>
                    </a:schemeClr>
                  </a:outerShdw>
                </a:effectLst>
              </a14:hiddenEffects>
            </a:ext>
          </a:extLst>
        </p:spPr>
        <p:txBody>
          <a:bodyPr lIns="0" tIns="0" rIns="0" bIns="0" anchor="ctr"/>
          <a:lstStyle>
            <a:defPPr>
              <a:defRPr lang="en-US"/>
            </a:defPPr>
            <a:lvl1pPr marL="114300" indent="-1143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9pPr>
          </a:lstStyle>
          <a:p>
            <a:pPr algn="ctr" eaLnBrk="1" hangingPunct="1">
              <a:lnSpc>
                <a:spcPct val="70000"/>
              </a:lnSpc>
              <a:spcBef>
                <a:spcPct val="20000"/>
              </a:spcBef>
              <a:buClr>
                <a:srgbClr val="A7C4D9"/>
              </a:buClr>
              <a:buFont typeface="Wingdings" pitchFamily="2" charset="2"/>
              <a:buNone/>
            </a:pPr>
            <a:r>
              <a:rPr lang="zh-CN" altLang="en-US" sz="700" b="0" smtClean="0">
                <a:solidFill>
                  <a:srgbClr val="000000"/>
                </a:solidFill>
                <a:latin typeface="微软雅黑"/>
                <a:ea typeface="微软雅黑"/>
                <a:cs typeface="Arial" pitchFamily="34" charset="0"/>
              </a:rPr>
              <a:t>销售业务管理</a:t>
            </a:r>
            <a:endParaRPr lang="zh-CN" altLang="en-US" sz="700" b="0">
              <a:solidFill>
                <a:srgbClr val="000000"/>
              </a:solidFill>
              <a:latin typeface="微软雅黑"/>
              <a:ea typeface="微软雅黑"/>
              <a:cs typeface="Arial" pitchFamily="34" charset="0"/>
            </a:endParaRPr>
          </a:p>
        </p:txBody>
      </p:sp>
      <p:sp>
        <p:nvSpPr>
          <p:cNvPr id="309" name="Rectangle 7"/>
          <p:cNvSpPr>
            <a:spLocks noChangeArrowheads="1"/>
          </p:cNvSpPr>
          <p:nvPr/>
        </p:nvSpPr>
        <p:spPr bwMode="auto">
          <a:xfrm>
            <a:off x="6705600" y="1347850"/>
            <a:ext cx="684000" cy="2895600"/>
          </a:xfrm>
          <a:prstGeom prst="rect">
            <a:avLst/>
          </a:prstGeom>
          <a:extLst/>
        </p:spPr>
        <p:style>
          <a:lnRef idx="1">
            <a:schemeClr val="accent1"/>
          </a:lnRef>
          <a:fillRef idx="3">
            <a:schemeClr val="accent1"/>
          </a:fillRef>
          <a:effectRef idx="2">
            <a:schemeClr val="accent1"/>
          </a:effectRef>
          <a:fontRef idx="minor">
            <a:schemeClr val="lt1"/>
          </a:fontRef>
        </p:style>
        <p:txBody>
          <a:bodyPr lIns="36000" rIns="3600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a:r>
              <a:rPr lang="zh-CN" altLang="en-US" sz="800" b="0">
                <a:solidFill>
                  <a:schemeClr val="bg1"/>
                </a:solidFill>
                <a:latin typeface="微软雅黑"/>
                <a:ea typeface="微软雅黑"/>
              </a:rPr>
              <a:t>招</a:t>
            </a:r>
            <a:r>
              <a:rPr lang="zh-CN" altLang="en-US" sz="800" b="0" smtClean="0">
                <a:solidFill>
                  <a:schemeClr val="bg1"/>
                </a:solidFill>
                <a:latin typeface="微软雅黑"/>
                <a:ea typeface="微软雅黑"/>
              </a:rPr>
              <a:t>投标管理</a:t>
            </a:r>
            <a:endParaRPr lang="zh-CN" altLang="en-US" sz="800" b="0">
              <a:solidFill>
                <a:schemeClr val="bg1"/>
              </a:solidFill>
              <a:latin typeface="微软雅黑"/>
              <a:ea typeface="微软雅黑"/>
            </a:endParaRPr>
          </a:p>
        </p:txBody>
      </p:sp>
      <p:sp>
        <p:nvSpPr>
          <p:cNvPr id="310" name="Text Box 51"/>
          <p:cNvSpPr txBox="1">
            <a:spLocks noChangeArrowheads="1"/>
          </p:cNvSpPr>
          <p:nvPr/>
        </p:nvSpPr>
        <p:spPr bwMode="auto">
          <a:xfrm>
            <a:off x="6741600" y="1595408"/>
            <a:ext cx="612000" cy="180000"/>
          </a:xfrm>
          <a:prstGeom prst="rect">
            <a:avLst/>
          </a:prstGeom>
          <a:solidFill>
            <a:schemeClr val="bg1"/>
          </a:solidFill>
          <a:ln w="9525" algn="ctr">
            <a:solidFill>
              <a:schemeClr val="tx1"/>
            </a:solidFill>
            <a:miter lim="800000"/>
          </a:ln>
          <a:effectLst/>
          <a:extLst>
            <a:ext uri="{AF507438-7753-43E0-B8FC-AC1667EBCBE1}">
              <a14:hiddenEffects xmlns:a14="http://schemas.microsoft.com/office/drawing/2010/main" xmlns="">
                <a:effectLst>
                  <a:outerShdw dist="107763" dir="2700000" algn="ctr" rotWithShape="0">
                    <a:schemeClr val="bg2">
                      <a:alpha val="50000"/>
                    </a:schemeClr>
                  </a:outerShdw>
                </a:effectLst>
              </a14:hiddenEffects>
            </a:ext>
          </a:extLst>
        </p:spPr>
        <p:txBody>
          <a:bodyPr lIns="0" tIns="0" rIns="0" bIns="0" anchor="ctr"/>
          <a:lstStyle>
            <a:defPPr>
              <a:defRPr lang="en-US"/>
            </a:defPPr>
            <a:lvl1pPr marL="114300" indent="-1143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9pPr>
          </a:lstStyle>
          <a:p>
            <a:pPr marL="0" indent="0" algn="ctr">
              <a:defRPr/>
            </a:pPr>
            <a:r>
              <a:rPr lang="zh-CN" altLang="cy-GB" sz="800" b="0">
                <a:solidFill>
                  <a:srgbClr val="000000"/>
                </a:solidFill>
                <a:latin typeface="微软雅黑"/>
                <a:ea typeface="微软雅黑"/>
              </a:rPr>
              <a:t>需求管理</a:t>
            </a:r>
            <a:endParaRPr lang="zh-CN" altLang="en-US" sz="800" b="0">
              <a:solidFill>
                <a:srgbClr val="000000"/>
              </a:solidFill>
              <a:latin typeface="微软雅黑"/>
              <a:ea typeface="微软雅黑"/>
            </a:endParaRPr>
          </a:p>
        </p:txBody>
      </p:sp>
      <p:sp>
        <p:nvSpPr>
          <p:cNvPr id="311" name="Text Box 52"/>
          <p:cNvSpPr txBox="1">
            <a:spLocks noChangeArrowheads="1"/>
          </p:cNvSpPr>
          <p:nvPr/>
        </p:nvSpPr>
        <p:spPr bwMode="auto">
          <a:xfrm>
            <a:off x="6741600" y="3409989"/>
            <a:ext cx="612000" cy="180000"/>
          </a:xfrm>
          <a:prstGeom prst="rect">
            <a:avLst/>
          </a:prstGeom>
          <a:solidFill>
            <a:schemeClr val="bg1"/>
          </a:solidFill>
          <a:ln w="9525" algn="ctr">
            <a:solidFill>
              <a:schemeClr val="tx1"/>
            </a:solidFill>
            <a:miter lim="800000"/>
          </a:ln>
          <a:effectLst/>
          <a:extLst>
            <a:ext uri="{AF507438-7753-43E0-B8FC-AC1667EBCBE1}">
              <a14:hiddenEffects xmlns:a14="http://schemas.microsoft.com/office/drawing/2010/main" xmlns="">
                <a:effectLst>
                  <a:outerShdw dist="107763" dir="2700000" algn="ctr" rotWithShape="0">
                    <a:schemeClr val="bg2">
                      <a:alpha val="50000"/>
                    </a:schemeClr>
                  </a:outerShdw>
                </a:effectLst>
              </a14:hiddenEffects>
            </a:ext>
          </a:extLst>
        </p:spPr>
        <p:txBody>
          <a:bodyPr lIns="0" tIns="0" rIns="0" bIns="0" anchor="ctr"/>
          <a:lstStyle>
            <a:defPPr>
              <a:defRPr lang="en-US"/>
            </a:defPPr>
            <a:lvl1pPr marL="114300" indent="-1143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9pPr>
          </a:lstStyle>
          <a:p>
            <a:pPr marL="0" indent="0" algn="ctr">
              <a:defRPr/>
            </a:pPr>
            <a:r>
              <a:rPr lang="zh-CN" altLang="cy-GB" sz="800" b="0">
                <a:solidFill>
                  <a:srgbClr val="000000"/>
                </a:solidFill>
                <a:latin typeface="微软雅黑"/>
                <a:ea typeface="微软雅黑"/>
              </a:rPr>
              <a:t>供应商管理</a:t>
            </a:r>
            <a:endParaRPr lang="zh-CN" altLang="en-US" sz="800" b="0">
              <a:solidFill>
                <a:srgbClr val="000000"/>
              </a:solidFill>
              <a:latin typeface="微软雅黑"/>
              <a:ea typeface="微软雅黑"/>
            </a:endParaRPr>
          </a:p>
        </p:txBody>
      </p:sp>
      <p:sp>
        <p:nvSpPr>
          <p:cNvPr id="312" name="Text Box 52"/>
          <p:cNvSpPr txBox="1">
            <a:spLocks noChangeArrowheads="1"/>
          </p:cNvSpPr>
          <p:nvPr/>
        </p:nvSpPr>
        <p:spPr bwMode="auto">
          <a:xfrm>
            <a:off x="6741600" y="4014850"/>
            <a:ext cx="612000" cy="180000"/>
          </a:xfrm>
          <a:prstGeom prst="rect">
            <a:avLst/>
          </a:prstGeom>
          <a:solidFill>
            <a:schemeClr val="bg1"/>
          </a:solidFill>
          <a:ln w="9525" algn="ctr">
            <a:solidFill>
              <a:schemeClr val="tx1"/>
            </a:solidFill>
            <a:miter lim="800000"/>
          </a:ln>
          <a:effectLst/>
          <a:extLst>
            <a:ext uri="{AF507438-7753-43E0-B8FC-AC1667EBCBE1}">
              <a14:hiddenEffects xmlns:a14="http://schemas.microsoft.com/office/drawing/2010/main" xmlns="">
                <a:effectLst>
                  <a:outerShdw dist="107763" dir="2700000" algn="ctr" rotWithShape="0">
                    <a:schemeClr val="bg2">
                      <a:alpha val="50000"/>
                    </a:schemeClr>
                  </a:outerShdw>
                </a:effectLst>
              </a14:hiddenEffects>
            </a:ext>
          </a:extLst>
        </p:spPr>
        <p:txBody>
          <a:bodyPr lIns="0" tIns="0" rIns="0" bIns="0" anchor="ctr"/>
          <a:lstStyle>
            <a:defPPr>
              <a:defRPr lang="en-US"/>
            </a:defPPr>
            <a:lvl1pPr marL="114300" indent="-1143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9pPr>
          </a:lstStyle>
          <a:p>
            <a:pPr marL="0" indent="0" algn="ctr">
              <a:defRPr/>
            </a:pPr>
            <a:r>
              <a:rPr lang="zh-CN" altLang="cy-GB" sz="800" b="0">
                <a:solidFill>
                  <a:srgbClr val="000000"/>
                </a:solidFill>
                <a:latin typeface="微软雅黑"/>
                <a:ea typeface="微软雅黑"/>
              </a:rPr>
              <a:t>合同管理</a:t>
            </a:r>
            <a:endParaRPr lang="zh-CN" altLang="en-US" sz="800" b="0">
              <a:solidFill>
                <a:srgbClr val="000000"/>
              </a:solidFill>
              <a:latin typeface="微软雅黑"/>
              <a:ea typeface="微软雅黑"/>
            </a:endParaRPr>
          </a:p>
        </p:txBody>
      </p:sp>
      <p:sp>
        <p:nvSpPr>
          <p:cNvPr id="313" name="Text Box 50"/>
          <p:cNvSpPr txBox="1">
            <a:spLocks noChangeArrowheads="1"/>
          </p:cNvSpPr>
          <p:nvPr/>
        </p:nvSpPr>
        <p:spPr bwMode="auto">
          <a:xfrm>
            <a:off x="6741600" y="2200268"/>
            <a:ext cx="612000" cy="180000"/>
          </a:xfrm>
          <a:prstGeom prst="rect">
            <a:avLst/>
          </a:prstGeom>
          <a:solidFill>
            <a:schemeClr val="bg1"/>
          </a:solidFill>
          <a:ln w="9525" algn="ctr">
            <a:solidFill>
              <a:schemeClr val="tx1"/>
            </a:solidFill>
            <a:miter lim="800000"/>
          </a:ln>
          <a:effectLst/>
          <a:extLst>
            <a:ext uri="{AF507438-7753-43E0-B8FC-AC1667EBCBE1}">
              <a14:hiddenEffects xmlns:a14="http://schemas.microsoft.com/office/drawing/2010/main" xmlns="">
                <a:effectLst>
                  <a:outerShdw dist="107763" dir="2700000" algn="ctr" rotWithShape="0">
                    <a:schemeClr val="bg2">
                      <a:alpha val="50000"/>
                    </a:schemeClr>
                  </a:outerShdw>
                </a:effectLst>
              </a14:hiddenEffects>
            </a:ext>
          </a:extLst>
        </p:spPr>
        <p:txBody>
          <a:bodyPr lIns="0" tIns="0" rIns="0" bIns="0" anchor="ctr"/>
          <a:lstStyle>
            <a:defPPr>
              <a:defRPr lang="en-US"/>
            </a:defPPr>
            <a:lvl1pPr marL="114300" indent="-1143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9pPr>
          </a:lstStyle>
          <a:p>
            <a:pPr marL="0" indent="0" algn="ctr">
              <a:defRPr/>
            </a:pPr>
            <a:r>
              <a:rPr lang="zh-CN" altLang="cy-GB" sz="800" b="0">
                <a:solidFill>
                  <a:srgbClr val="000000"/>
                </a:solidFill>
                <a:latin typeface="微软雅黑"/>
                <a:ea typeface="微软雅黑"/>
              </a:rPr>
              <a:t>招议标管理</a:t>
            </a:r>
            <a:endParaRPr lang="zh-CN" altLang="en-US" sz="800" b="0">
              <a:solidFill>
                <a:srgbClr val="000000"/>
              </a:solidFill>
              <a:latin typeface="微软雅黑"/>
              <a:ea typeface="微软雅黑"/>
            </a:endParaRPr>
          </a:p>
        </p:txBody>
      </p:sp>
      <p:sp>
        <p:nvSpPr>
          <p:cNvPr id="279" name="Rectangle 54"/>
          <p:cNvSpPr/>
          <p:nvPr/>
        </p:nvSpPr>
        <p:spPr bwMode="auto">
          <a:xfrm>
            <a:off x="2332200" y="3276600"/>
            <a:ext cx="792000" cy="1006502"/>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tIns="91440" bIns="9144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a:solidFill>
                  <a:schemeClr val="bg1"/>
                </a:solidFill>
                <a:latin typeface="微软雅黑" pitchFamily="34" charset="-122"/>
                <a:ea typeface="微软雅黑" pitchFamily="34" charset="-122"/>
              </a:rPr>
              <a:t>生产管理</a:t>
            </a:r>
            <a:endParaRPr lang="zh-CN" altLang="zh-CN" sz="800" b="0">
              <a:solidFill>
                <a:schemeClr val="bg1"/>
              </a:solidFill>
              <a:latin typeface="微软雅黑" pitchFamily="34" charset="-122"/>
              <a:ea typeface="微软雅黑" pitchFamily="34" charset="-122"/>
            </a:endParaRPr>
          </a:p>
        </p:txBody>
      </p:sp>
      <p:sp>
        <p:nvSpPr>
          <p:cNvPr id="280" name="Rectangle 64"/>
          <p:cNvSpPr>
            <a:spLocks noChangeArrowheads="1"/>
          </p:cNvSpPr>
          <p:nvPr/>
        </p:nvSpPr>
        <p:spPr bwMode="auto">
          <a:xfrm>
            <a:off x="2368200" y="3455551"/>
            <a:ext cx="720000" cy="108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配方调整</a:t>
            </a:r>
            <a:endParaRPr lang="zh-CN" altLang="en-US" sz="800" b="0">
              <a:solidFill>
                <a:srgbClr val="000000"/>
              </a:solidFill>
              <a:latin typeface="微软雅黑"/>
              <a:ea typeface="微软雅黑"/>
            </a:endParaRPr>
          </a:p>
        </p:txBody>
      </p:sp>
      <p:sp>
        <p:nvSpPr>
          <p:cNvPr id="281" name="Rectangle 64"/>
          <p:cNvSpPr>
            <a:spLocks noChangeArrowheads="1"/>
          </p:cNvSpPr>
          <p:nvPr/>
        </p:nvSpPr>
        <p:spPr bwMode="auto">
          <a:xfrm>
            <a:off x="2368200" y="3737011"/>
            <a:ext cx="720000" cy="108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中短期</a:t>
            </a:r>
            <a:r>
              <a:rPr lang="zh-CN" altLang="cy-GB" sz="800" b="0" smtClean="0">
                <a:solidFill>
                  <a:srgbClr val="000000"/>
                </a:solidFill>
                <a:latin typeface="微软雅黑"/>
                <a:ea typeface="微软雅黑"/>
              </a:rPr>
              <a:t>计划</a:t>
            </a:r>
            <a:endParaRPr lang="zh-CN" altLang="en-US" sz="800" b="0">
              <a:solidFill>
                <a:srgbClr val="000000"/>
              </a:solidFill>
              <a:latin typeface="微软雅黑"/>
              <a:ea typeface="微软雅黑"/>
            </a:endParaRPr>
          </a:p>
        </p:txBody>
      </p:sp>
      <p:sp>
        <p:nvSpPr>
          <p:cNvPr id="282" name="Rectangle 34"/>
          <p:cNvSpPr>
            <a:spLocks noChangeArrowheads="1"/>
          </p:cNvSpPr>
          <p:nvPr/>
        </p:nvSpPr>
        <p:spPr bwMode="auto">
          <a:xfrm>
            <a:off x="2368200" y="3877741"/>
            <a:ext cx="720000" cy="108000"/>
          </a:xfrm>
          <a:prstGeom prst="rect">
            <a:avLst/>
          </a:prstGeom>
          <a:solidFill>
            <a:schemeClr val="bg1"/>
          </a:solidFill>
          <a:ln w="9525" algn="ctr">
            <a:solidFill>
              <a:schemeClr val="tx1"/>
            </a:solidFill>
            <a:miter lim="800000"/>
          </a:ln>
          <a:effectLst/>
          <a:extLst/>
        </p:spPr>
        <p:txBody>
          <a:bodyPr wrap="none"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cy-GB" sz="800" b="0" smtClean="0">
                <a:solidFill>
                  <a:srgbClr val="000000"/>
                </a:solidFill>
                <a:latin typeface="微软雅黑"/>
                <a:ea typeface="微软雅黑"/>
              </a:rPr>
              <a:t>生产技术改造</a:t>
            </a:r>
            <a:endParaRPr lang="zh-CN" altLang="en-US" sz="800" b="0">
              <a:solidFill>
                <a:srgbClr val="000000"/>
              </a:solidFill>
              <a:latin typeface="微软雅黑"/>
              <a:ea typeface="微软雅黑"/>
            </a:endParaRPr>
          </a:p>
        </p:txBody>
      </p:sp>
      <p:sp>
        <p:nvSpPr>
          <p:cNvPr id="283" name="Rectangle 95"/>
          <p:cNvSpPr/>
          <p:nvPr/>
        </p:nvSpPr>
        <p:spPr bwMode="auto">
          <a:xfrm>
            <a:off x="3867150" y="3294280"/>
            <a:ext cx="609600" cy="972920"/>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tIns="91440" bIns="9144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a:solidFill>
                  <a:schemeClr val="bg1"/>
                </a:solidFill>
                <a:latin typeface="微软雅黑" pitchFamily="34" charset="-122"/>
                <a:ea typeface="微软雅黑" pitchFamily="34" charset="-122"/>
              </a:rPr>
              <a:t>质量管理</a:t>
            </a:r>
            <a:endParaRPr lang="zh-CN" altLang="zh-CN" sz="800" b="0">
              <a:solidFill>
                <a:schemeClr val="bg1"/>
              </a:solidFill>
              <a:latin typeface="微软雅黑" pitchFamily="34" charset="-122"/>
              <a:ea typeface="微软雅黑" pitchFamily="34" charset="-122"/>
            </a:endParaRPr>
          </a:p>
        </p:txBody>
      </p:sp>
      <p:sp>
        <p:nvSpPr>
          <p:cNvPr id="284" name="Rectangle 31"/>
          <p:cNvSpPr>
            <a:spLocks noChangeArrowheads="1"/>
          </p:cNvSpPr>
          <p:nvPr/>
        </p:nvSpPr>
        <p:spPr bwMode="auto">
          <a:xfrm>
            <a:off x="3903150" y="3657600"/>
            <a:ext cx="540000" cy="144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700" b="0" smtClean="0">
                <a:solidFill>
                  <a:srgbClr val="000000"/>
                </a:solidFill>
                <a:latin typeface="微软雅黑"/>
                <a:ea typeface="微软雅黑"/>
              </a:rPr>
              <a:t>基础数据管理</a:t>
            </a:r>
            <a:endParaRPr lang="zh-CN" altLang="en-US" sz="700" b="0">
              <a:solidFill>
                <a:srgbClr val="000000"/>
              </a:solidFill>
              <a:latin typeface="微软雅黑"/>
              <a:ea typeface="微软雅黑"/>
            </a:endParaRPr>
          </a:p>
        </p:txBody>
      </p:sp>
      <p:sp>
        <p:nvSpPr>
          <p:cNvPr id="130" name="Rectangle 64"/>
          <p:cNvSpPr>
            <a:spLocks noChangeArrowheads="1"/>
          </p:cNvSpPr>
          <p:nvPr/>
        </p:nvSpPr>
        <p:spPr bwMode="auto">
          <a:xfrm>
            <a:off x="2368200" y="3596281"/>
            <a:ext cx="720000" cy="108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工艺调整</a:t>
            </a:r>
            <a:endParaRPr lang="zh-CN" altLang="en-US" sz="800" b="0">
              <a:solidFill>
                <a:srgbClr val="000000"/>
              </a:solidFill>
              <a:latin typeface="微软雅黑"/>
              <a:ea typeface="微软雅黑"/>
            </a:endParaRPr>
          </a:p>
        </p:txBody>
      </p:sp>
      <p:sp>
        <p:nvSpPr>
          <p:cNvPr id="131" name="Rectangle 34"/>
          <p:cNvSpPr>
            <a:spLocks noChangeArrowheads="1"/>
          </p:cNvSpPr>
          <p:nvPr/>
        </p:nvSpPr>
        <p:spPr bwMode="auto">
          <a:xfrm>
            <a:off x="2368200" y="4018471"/>
            <a:ext cx="720000" cy="108000"/>
          </a:xfrm>
          <a:prstGeom prst="rect">
            <a:avLst/>
          </a:prstGeom>
          <a:solidFill>
            <a:schemeClr val="bg1"/>
          </a:solidFill>
          <a:ln w="9525" algn="ctr">
            <a:solidFill>
              <a:schemeClr val="tx1"/>
            </a:solidFill>
            <a:miter lim="800000"/>
          </a:ln>
          <a:effectLst/>
          <a:extLst/>
        </p:spPr>
        <p:txBody>
          <a:bodyPr wrap="none"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cy-GB" sz="800" b="0" smtClean="0">
                <a:solidFill>
                  <a:srgbClr val="000000"/>
                </a:solidFill>
                <a:latin typeface="微软雅黑"/>
                <a:ea typeface="微软雅黑"/>
              </a:rPr>
              <a:t>生产</a:t>
            </a:r>
            <a:r>
              <a:rPr lang="zh-CN" altLang="en-US" sz="800" b="0" smtClean="0">
                <a:solidFill>
                  <a:srgbClr val="000000"/>
                </a:solidFill>
                <a:latin typeface="微软雅黑"/>
                <a:ea typeface="微软雅黑"/>
              </a:rPr>
              <a:t>订单管理</a:t>
            </a:r>
            <a:endParaRPr lang="zh-CN" altLang="en-US" sz="800" b="0">
              <a:solidFill>
                <a:srgbClr val="000000"/>
              </a:solidFill>
              <a:latin typeface="微软雅黑"/>
              <a:ea typeface="微软雅黑"/>
            </a:endParaRPr>
          </a:p>
        </p:txBody>
      </p:sp>
      <p:sp>
        <p:nvSpPr>
          <p:cNvPr id="132" name="Rectangle 34"/>
          <p:cNvSpPr>
            <a:spLocks noChangeArrowheads="1"/>
          </p:cNvSpPr>
          <p:nvPr/>
        </p:nvSpPr>
        <p:spPr bwMode="auto">
          <a:xfrm>
            <a:off x="2368200" y="4159200"/>
            <a:ext cx="720000" cy="108000"/>
          </a:xfrm>
          <a:prstGeom prst="rect">
            <a:avLst/>
          </a:prstGeom>
          <a:solidFill>
            <a:schemeClr val="bg1"/>
          </a:solidFill>
          <a:ln w="9525" algn="ctr">
            <a:solidFill>
              <a:schemeClr val="tx1"/>
            </a:solidFill>
            <a:miter lim="800000"/>
          </a:ln>
          <a:effectLst/>
          <a:extLst/>
        </p:spPr>
        <p:txBody>
          <a:bodyPr wrap="none"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cy-GB" sz="800" b="0" smtClean="0">
                <a:solidFill>
                  <a:srgbClr val="000000"/>
                </a:solidFill>
                <a:latin typeface="微软雅黑"/>
                <a:ea typeface="微软雅黑"/>
              </a:rPr>
              <a:t>生</a:t>
            </a:r>
            <a:r>
              <a:rPr lang="zh-CN" altLang="en-US" sz="800" b="0" smtClean="0">
                <a:solidFill>
                  <a:srgbClr val="000000"/>
                </a:solidFill>
                <a:latin typeface="微软雅黑"/>
                <a:ea typeface="微软雅黑"/>
              </a:rPr>
              <a:t>产成本管理</a:t>
            </a:r>
            <a:endParaRPr lang="zh-CN" altLang="en-US" sz="800" b="0">
              <a:solidFill>
                <a:srgbClr val="000000"/>
              </a:solidFill>
              <a:latin typeface="微软雅黑"/>
              <a:ea typeface="微软雅黑"/>
            </a:endParaRPr>
          </a:p>
        </p:txBody>
      </p:sp>
      <p:sp>
        <p:nvSpPr>
          <p:cNvPr id="318" name="Rectangle 91"/>
          <p:cNvSpPr/>
          <p:nvPr/>
        </p:nvSpPr>
        <p:spPr bwMode="auto">
          <a:xfrm>
            <a:off x="3201506" y="3276600"/>
            <a:ext cx="608494" cy="990600"/>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tIns="91440" bIns="9144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defRPr/>
            </a:pPr>
            <a:r>
              <a:rPr lang="zh-CN" altLang="en-US" sz="800" b="0">
                <a:solidFill>
                  <a:schemeClr val="bg1"/>
                </a:solidFill>
                <a:latin typeface="微软雅黑" pitchFamily="34" charset="-122"/>
                <a:ea typeface="微软雅黑" pitchFamily="34" charset="-122"/>
              </a:rPr>
              <a:t>设备管</a:t>
            </a:r>
            <a:r>
              <a:rPr lang="zh-CN" altLang="en-US" sz="800" b="0" smtClean="0">
                <a:solidFill>
                  <a:schemeClr val="bg1"/>
                </a:solidFill>
                <a:latin typeface="微软雅黑" pitchFamily="34" charset="-122"/>
                <a:ea typeface="微软雅黑" pitchFamily="34" charset="-122"/>
              </a:rPr>
              <a:t>理</a:t>
            </a:r>
            <a:endParaRPr lang="zh-CN" altLang="en-US" sz="800" b="0">
              <a:solidFill>
                <a:schemeClr val="bg1"/>
              </a:solidFill>
              <a:latin typeface="微软雅黑" pitchFamily="34" charset="-122"/>
              <a:ea typeface="微软雅黑" pitchFamily="34" charset="-122"/>
            </a:endParaRPr>
          </a:p>
        </p:txBody>
      </p:sp>
      <p:sp>
        <p:nvSpPr>
          <p:cNvPr id="319" name="Rectangle 34"/>
          <p:cNvSpPr>
            <a:spLocks noChangeArrowheads="1"/>
          </p:cNvSpPr>
          <p:nvPr/>
        </p:nvSpPr>
        <p:spPr bwMode="auto">
          <a:xfrm>
            <a:off x="3237506" y="3473400"/>
            <a:ext cx="504000" cy="108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设备数据</a:t>
            </a:r>
            <a:endParaRPr lang="zh-CN" altLang="en-US" sz="800" b="0">
              <a:solidFill>
                <a:srgbClr val="000000"/>
              </a:solidFill>
              <a:latin typeface="微软雅黑"/>
              <a:ea typeface="微软雅黑"/>
            </a:endParaRPr>
          </a:p>
        </p:txBody>
      </p:sp>
      <p:sp>
        <p:nvSpPr>
          <p:cNvPr id="320" name="Rectangle 31"/>
          <p:cNvSpPr>
            <a:spLocks noChangeArrowheads="1"/>
          </p:cNvSpPr>
          <p:nvPr/>
        </p:nvSpPr>
        <p:spPr bwMode="auto">
          <a:xfrm>
            <a:off x="3237506" y="3644850"/>
            <a:ext cx="504000" cy="108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a:solidFill>
                  <a:srgbClr val="000000"/>
                </a:solidFill>
                <a:latin typeface="微软雅黑"/>
                <a:ea typeface="微软雅黑"/>
              </a:rPr>
              <a:t>备件</a:t>
            </a:r>
            <a:r>
              <a:rPr lang="zh-CN" altLang="en-US" sz="800" b="0" smtClean="0">
                <a:solidFill>
                  <a:srgbClr val="000000"/>
                </a:solidFill>
                <a:latin typeface="微软雅黑"/>
                <a:ea typeface="微软雅黑"/>
              </a:rPr>
              <a:t>管理</a:t>
            </a:r>
            <a:endParaRPr lang="zh-CN" altLang="en-US" sz="800" b="0">
              <a:solidFill>
                <a:srgbClr val="000000"/>
              </a:solidFill>
              <a:latin typeface="微软雅黑"/>
              <a:ea typeface="微软雅黑"/>
            </a:endParaRPr>
          </a:p>
        </p:txBody>
      </p:sp>
      <p:sp>
        <p:nvSpPr>
          <p:cNvPr id="321" name="Rectangle 32"/>
          <p:cNvSpPr>
            <a:spLocks noChangeArrowheads="1"/>
          </p:cNvSpPr>
          <p:nvPr/>
        </p:nvSpPr>
        <p:spPr bwMode="auto">
          <a:xfrm>
            <a:off x="3237506" y="3987750"/>
            <a:ext cx="504000" cy="108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维修执行</a:t>
            </a:r>
            <a:endParaRPr lang="zh-CN" altLang="en-US" sz="800" b="0">
              <a:solidFill>
                <a:srgbClr val="000000"/>
              </a:solidFill>
              <a:latin typeface="微软雅黑"/>
              <a:ea typeface="微软雅黑"/>
            </a:endParaRPr>
          </a:p>
        </p:txBody>
      </p:sp>
      <p:sp>
        <p:nvSpPr>
          <p:cNvPr id="322" name="Rectangle 32"/>
          <p:cNvSpPr>
            <a:spLocks noChangeArrowheads="1"/>
          </p:cNvSpPr>
          <p:nvPr/>
        </p:nvSpPr>
        <p:spPr bwMode="auto">
          <a:xfrm>
            <a:off x="3237506" y="4159200"/>
            <a:ext cx="504000" cy="108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维修成本</a:t>
            </a:r>
            <a:endParaRPr lang="zh-CN" altLang="en-US" sz="800" b="0">
              <a:solidFill>
                <a:srgbClr val="000000"/>
              </a:solidFill>
              <a:latin typeface="微软雅黑"/>
              <a:ea typeface="微软雅黑"/>
            </a:endParaRPr>
          </a:p>
        </p:txBody>
      </p:sp>
      <p:sp>
        <p:nvSpPr>
          <p:cNvPr id="323" name="Rectangle 32"/>
          <p:cNvSpPr>
            <a:spLocks noChangeArrowheads="1"/>
          </p:cNvSpPr>
          <p:nvPr/>
        </p:nvSpPr>
        <p:spPr bwMode="auto">
          <a:xfrm>
            <a:off x="3237506" y="3816300"/>
            <a:ext cx="504000" cy="108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维修计划</a:t>
            </a:r>
            <a:endParaRPr lang="zh-CN" altLang="en-US" sz="800" b="0">
              <a:solidFill>
                <a:srgbClr val="000000"/>
              </a:solidFill>
              <a:latin typeface="微软雅黑"/>
              <a:ea typeface="微软雅黑"/>
            </a:endParaRPr>
          </a:p>
        </p:txBody>
      </p:sp>
      <p:sp>
        <p:nvSpPr>
          <p:cNvPr id="222" name="Rectangle 30"/>
          <p:cNvSpPr/>
          <p:nvPr/>
        </p:nvSpPr>
        <p:spPr bwMode="auto">
          <a:xfrm>
            <a:off x="7505400" y="1899033"/>
            <a:ext cx="612000" cy="180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r>
              <a:rPr lang="zh-CN" altLang="en-US" sz="800" b="0">
                <a:solidFill>
                  <a:srgbClr val="000000"/>
                </a:solidFill>
                <a:latin typeface="微软雅黑"/>
                <a:ea typeface="微软雅黑"/>
              </a:rPr>
              <a:t>财务资金</a:t>
            </a:r>
          </a:p>
        </p:txBody>
      </p:sp>
      <p:sp>
        <p:nvSpPr>
          <p:cNvPr id="223" name="Rectangle 36"/>
          <p:cNvSpPr/>
          <p:nvPr/>
        </p:nvSpPr>
        <p:spPr bwMode="auto">
          <a:xfrm>
            <a:off x="7505400" y="2200705"/>
            <a:ext cx="612000" cy="180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r>
              <a:rPr lang="zh-CN" altLang="en-US" sz="800" b="0">
                <a:solidFill>
                  <a:srgbClr val="000000"/>
                </a:solidFill>
                <a:latin typeface="微软雅黑"/>
                <a:ea typeface="微软雅黑"/>
              </a:rPr>
              <a:t>财务合并</a:t>
            </a:r>
          </a:p>
        </p:txBody>
      </p:sp>
      <p:sp>
        <p:nvSpPr>
          <p:cNvPr id="125" name="Rectangle 30"/>
          <p:cNvSpPr/>
          <p:nvPr/>
        </p:nvSpPr>
        <p:spPr bwMode="auto">
          <a:xfrm>
            <a:off x="7505400" y="2804871"/>
            <a:ext cx="612000" cy="180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r>
              <a:rPr lang="zh-CN" altLang="en-US" sz="800" b="0" smtClean="0">
                <a:solidFill>
                  <a:srgbClr val="000000"/>
                </a:solidFill>
                <a:latin typeface="微软雅黑"/>
                <a:ea typeface="微软雅黑"/>
              </a:rPr>
              <a:t>资产管理</a:t>
            </a:r>
            <a:endParaRPr lang="zh-CN" altLang="en-US" sz="800" b="0">
              <a:solidFill>
                <a:srgbClr val="000000"/>
              </a:solidFill>
              <a:latin typeface="微软雅黑"/>
              <a:ea typeface="微软雅黑"/>
            </a:endParaRPr>
          </a:p>
        </p:txBody>
      </p:sp>
      <p:sp>
        <p:nvSpPr>
          <p:cNvPr id="135" name="Rectangle 41"/>
          <p:cNvSpPr/>
          <p:nvPr/>
        </p:nvSpPr>
        <p:spPr bwMode="auto">
          <a:xfrm>
            <a:off x="2971800" y="6400800"/>
            <a:ext cx="381000" cy="152400"/>
          </a:xfrm>
          <a:prstGeom prst="rect">
            <a:avLst/>
          </a:prstGeom>
          <a:solidFill>
            <a:schemeClr val="accent5">
              <a:lumMod val="20000"/>
              <a:lumOff val="80000"/>
            </a:schemeClr>
          </a:soli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tIns="91440" bIns="9144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defRPr/>
            </a:pPr>
            <a:endParaRPr lang="zh-CN" altLang="en-US" sz="800" b="0">
              <a:solidFill>
                <a:schemeClr val="tx1"/>
              </a:solidFill>
              <a:latin typeface="微软雅黑" pitchFamily="34" charset="-122"/>
              <a:ea typeface="微软雅黑" pitchFamily="34" charset="-122"/>
            </a:endParaRPr>
          </a:p>
        </p:txBody>
      </p:sp>
      <p:sp>
        <p:nvSpPr>
          <p:cNvPr id="143" name="TextBox 142"/>
          <p:cNvSpPr txBox="1"/>
          <p:nvPr/>
        </p:nvSpPr>
        <p:spPr>
          <a:xfrm>
            <a:off x="3352800" y="6360460"/>
            <a:ext cx="10668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b="0" smtClean="0">
                <a:solidFill>
                  <a:schemeClr val="tx1"/>
                </a:solidFill>
                <a:latin typeface="微软雅黑" pitchFamily="34" charset="-122"/>
                <a:ea typeface="微软雅黑" pitchFamily="34" charset="-122"/>
              </a:rPr>
              <a:t>已有系统</a:t>
            </a:r>
          </a:p>
        </p:txBody>
      </p:sp>
      <p:sp>
        <p:nvSpPr>
          <p:cNvPr id="144" name="Rectangle 29"/>
          <p:cNvSpPr>
            <a:spLocks noChangeArrowheads="1"/>
          </p:cNvSpPr>
          <p:nvPr/>
        </p:nvSpPr>
        <p:spPr bwMode="auto">
          <a:xfrm>
            <a:off x="4500282" y="6400800"/>
            <a:ext cx="457200" cy="152400"/>
          </a:xfrm>
          <a:prstGeom prst="rect">
            <a:avLst/>
          </a:prstGeom>
          <a:solidFill>
            <a:schemeClr val="accent6">
              <a:alpha val="85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50" name="TextBox 149"/>
          <p:cNvSpPr txBox="1"/>
          <p:nvPr/>
        </p:nvSpPr>
        <p:spPr>
          <a:xfrm>
            <a:off x="4953000" y="6342547"/>
            <a:ext cx="10668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b="0" smtClean="0">
                <a:solidFill>
                  <a:schemeClr val="tx1"/>
                </a:solidFill>
                <a:latin typeface="微软雅黑" pitchFamily="34" charset="-122"/>
                <a:ea typeface="微软雅黑" pitchFamily="34" charset="-122"/>
              </a:rPr>
              <a:t>需建系统</a:t>
            </a:r>
          </a:p>
        </p:txBody>
      </p:sp>
      <p:sp>
        <p:nvSpPr>
          <p:cNvPr id="151" name="Rectangle 31"/>
          <p:cNvSpPr>
            <a:spLocks noChangeArrowheads="1"/>
          </p:cNvSpPr>
          <p:nvPr/>
        </p:nvSpPr>
        <p:spPr bwMode="auto">
          <a:xfrm>
            <a:off x="3903146" y="3970800"/>
            <a:ext cx="540000" cy="144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700" b="0" smtClean="0">
                <a:solidFill>
                  <a:srgbClr val="000000"/>
                </a:solidFill>
                <a:latin typeface="微软雅黑"/>
                <a:ea typeface="微软雅黑"/>
              </a:rPr>
              <a:t>质量信息集成</a:t>
            </a:r>
            <a:endParaRPr lang="zh-CN" altLang="en-US" sz="700" b="0">
              <a:solidFill>
                <a:srgbClr val="000000"/>
              </a:solidFill>
              <a:latin typeface="微软雅黑"/>
              <a:ea typeface="微软雅黑"/>
            </a:endParaRPr>
          </a:p>
        </p:txBody>
      </p:sp>
      <p:sp>
        <p:nvSpPr>
          <p:cNvPr id="163" name="Rectangle 55"/>
          <p:cNvSpPr/>
          <p:nvPr/>
        </p:nvSpPr>
        <p:spPr bwMode="auto">
          <a:xfrm>
            <a:off x="8207314" y="1347850"/>
            <a:ext cx="684000" cy="2895600"/>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tIns="91440" bIns="9144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smtClean="0">
                <a:solidFill>
                  <a:schemeClr val="bg1"/>
                </a:solidFill>
                <a:latin typeface="微软雅黑" pitchFamily="34" charset="-122"/>
                <a:ea typeface="微软雅黑" pitchFamily="34" charset="-122"/>
              </a:rPr>
              <a:t>项目管理</a:t>
            </a:r>
            <a:endParaRPr lang="zh-CN" altLang="zh-CN" sz="800" b="0">
              <a:solidFill>
                <a:schemeClr val="bg1"/>
              </a:solidFill>
              <a:latin typeface="微软雅黑" pitchFamily="34" charset="-122"/>
              <a:ea typeface="微软雅黑" pitchFamily="34" charset="-122"/>
            </a:endParaRPr>
          </a:p>
        </p:txBody>
      </p:sp>
      <p:sp>
        <p:nvSpPr>
          <p:cNvPr id="164" name="Rectangle 64"/>
          <p:cNvSpPr>
            <a:spLocks noChangeArrowheads="1"/>
          </p:cNvSpPr>
          <p:nvPr/>
        </p:nvSpPr>
        <p:spPr bwMode="auto">
          <a:xfrm>
            <a:off x="8243314" y="1596539"/>
            <a:ext cx="612000" cy="180822"/>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项目立项</a:t>
            </a:r>
            <a:endParaRPr lang="zh-CN" altLang="en-US" sz="800" b="0">
              <a:solidFill>
                <a:srgbClr val="000000"/>
              </a:solidFill>
              <a:latin typeface="微软雅黑"/>
              <a:ea typeface="微软雅黑"/>
            </a:endParaRPr>
          </a:p>
        </p:txBody>
      </p:sp>
      <p:sp>
        <p:nvSpPr>
          <p:cNvPr id="165" name="Rectangle 64"/>
          <p:cNvSpPr>
            <a:spLocks noChangeArrowheads="1"/>
          </p:cNvSpPr>
          <p:nvPr/>
        </p:nvSpPr>
        <p:spPr bwMode="auto">
          <a:xfrm>
            <a:off x="8243314" y="3046868"/>
            <a:ext cx="612000" cy="180822"/>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项目进度</a:t>
            </a:r>
            <a:endParaRPr lang="zh-CN" altLang="en-US" sz="800" b="0">
              <a:solidFill>
                <a:srgbClr val="000000"/>
              </a:solidFill>
              <a:latin typeface="微软雅黑"/>
              <a:ea typeface="微软雅黑"/>
            </a:endParaRPr>
          </a:p>
        </p:txBody>
      </p:sp>
      <p:sp>
        <p:nvSpPr>
          <p:cNvPr id="167" name="Rectangle 64"/>
          <p:cNvSpPr>
            <a:spLocks noChangeArrowheads="1"/>
          </p:cNvSpPr>
          <p:nvPr/>
        </p:nvSpPr>
        <p:spPr bwMode="auto">
          <a:xfrm>
            <a:off x="8243314" y="4014028"/>
            <a:ext cx="612000" cy="180822"/>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项目结算</a:t>
            </a:r>
            <a:endParaRPr lang="zh-CN" altLang="en-US" sz="800" b="0">
              <a:solidFill>
                <a:srgbClr val="000000"/>
              </a:solidFill>
              <a:latin typeface="微软雅黑"/>
              <a:ea typeface="微软雅黑"/>
            </a:endParaRPr>
          </a:p>
        </p:txBody>
      </p:sp>
      <p:sp>
        <p:nvSpPr>
          <p:cNvPr id="168" name="Rectangle 30"/>
          <p:cNvSpPr/>
          <p:nvPr/>
        </p:nvSpPr>
        <p:spPr bwMode="auto">
          <a:xfrm>
            <a:off x="8243314" y="2080530"/>
            <a:ext cx="612000" cy="180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r>
              <a:rPr lang="zh-CN" altLang="en-US" sz="800" b="0" smtClean="0">
                <a:solidFill>
                  <a:srgbClr val="000000"/>
                </a:solidFill>
                <a:latin typeface="微软雅黑"/>
                <a:ea typeface="微软雅黑"/>
              </a:rPr>
              <a:t>项目计划</a:t>
            </a:r>
            <a:endParaRPr lang="zh-CN" altLang="en-US" sz="800" b="0">
              <a:solidFill>
                <a:srgbClr val="000000"/>
              </a:solidFill>
              <a:latin typeface="微软雅黑"/>
              <a:ea typeface="微软雅黑"/>
            </a:endParaRPr>
          </a:p>
        </p:txBody>
      </p:sp>
      <p:sp>
        <p:nvSpPr>
          <p:cNvPr id="169" name="Rectangle 36"/>
          <p:cNvSpPr/>
          <p:nvPr/>
        </p:nvSpPr>
        <p:spPr bwMode="auto">
          <a:xfrm>
            <a:off x="8243314" y="2563699"/>
            <a:ext cx="612000" cy="180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r>
              <a:rPr lang="zh-CN" altLang="en-US" sz="800" b="0" smtClean="0">
                <a:solidFill>
                  <a:srgbClr val="000000"/>
                </a:solidFill>
                <a:latin typeface="微软雅黑"/>
                <a:ea typeface="微软雅黑"/>
              </a:rPr>
              <a:t>项目预算</a:t>
            </a:r>
            <a:endParaRPr lang="zh-CN" altLang="en-US" sz="800" b="0">
              <a:solidFill>
                <a:srgbClr val="000000"/>
              </a:solidFill>
              <a:latin typeface="微软雅黑"/>
              <a:ea typeface="微软雅黑"/>
            </a:endParaRPr>
          </a:p>
        </p:txBody>
      </p:sp>
      <p:sp>
        <p:nvSpPr>
          <p:cNvPr id="170" name="Rectangle 30"/>
          <p:cNvSpPr/>
          <p:nvPr/>
        </p:nvSpPr>
        <p:spPr bwMode="auto">
          <a:xfrm>
            <a:off x="8243314" y="3530859"/>
            <a:ext cx="612000" cy="180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r>
              <a:rPr lang="zh-CN" altLang="en-US" sz="800" b="0" smtClean="0">
                <a:solidFill>
                  <a:srgbClr val="000000"/>
                </a:solidFill>
                <a:latin typeface="微软雅黑"/>
                <a:ea typeface="微软雅黑"/>
              </a:rPr>
              <a:t>项目验收</a:t>
            </a:r>
            <a:endParaRPr lang="zh-CN" altLang="en-US" sz="800" b="0">
              <a:solidFill>
                <a:srgbClr val="000000"/>
              </a:solidFill>
              <a:latin typeface="微软雅黑"/>
              <a:ea typeface="微软雅黑"/>
            </a:endParaRPr>
          </a:p>
        </p:txBody>
      </p:sp>
      <p:sp>
        <p:nvSpPr>
          <p:cNvPr id="173" name="Rectangle 65"/>
          <p:cNvSpPr/>
          <p:nvPr/>
        </p:nvSpPr>
        <p:spPr bwMode="auto">
          <a:xfrm>
            <a:off x="2478600" y="2030629"/>
            <a:ext cx="900000" cy="180000"/>
          </a:xfrm>
          <a:prstGeom prst="rect">
            <a:avLst/>
          </a:prstGeom>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tIns="91440" bIns="9144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defRPr/>
            </a:pPr>
            <a:r>
              <a:rPr lang="zh-CN" altLang="en-US" sz="800" smtClean="0">
                <a:solidFill>
                  <a:schemeClr val="bg1"/>
                </a:solidFill>
                <a:latin typeface="微软雅黑" pitchFamily="34" charset="-122"/>
                <a:ea typeface="微软雅黑" pitchFamily="34" charset="-122"/>
              </a:rPr>
              <a:t>银行系统</a:t>
            </a:r>
            <a:endParaRPr lang="zh-CN" altLang="en-US" sz="800">
              <a:solidFill>
                <a:schemeClr val="bg1"/>
              </a:solidFill>
              <a:latin typeface="微软雅黑" pitchFamily="34" charset="-122"/>
              <a:ea typeface="微软雅黑" pitchFamily="34" charset="-122"/>
            </a:endParaRPr>
          </a:p>
        </p:txBody>
      </p:sp>
      <p:sp>
        <p:nvSpPr>
          <p:cNvPr id="174" name="Rounded Rectangle 67"/>
          <p:cNvSpPr/>
          <p:nvPr/>
        </p:nvSpPr>
        <p:spPr bwMode="auto">
          <a:xfrm>
            <a:off x="2296613" y="1805116"/>
            <a:ext cx="2386353" cy="480884"/>
          </a:xfrm>
          <a:prstGeom prst="roundRect">
            <a:avLst/>
          </a:prstGeom>
          <a:noFill/>
          <a:ln w="12700">
            <a:prstDash val="dash"/>
          </a:ln>
        </p:spPr>
        <p:style>
          <a:lnRef idx="1">
            <a:schemeClr val="accent1"/>
          </a:lnRef>
          <a:fillRef idx="2">
            <a:schemeClr val="accent1"/>
          </a:fillRef>
          <a:effectRef idx="1">
            <a:schemeClr val="accent1"/>
          </a:effectRef>
          <a:fontRef idx="minor">
            <a:schemeClr val="dk1"/>
          </a:fontRef>
        </p:style>
        <p:txBody>
          <a:bodyPr rtlCol="0" anchor="t"/>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800" b="0" kern="0" smtClean="0">
                <a:solidFill>
                  <a:schemeClr val="tx1"/>
                </a:solidFill>
                <a:latin typeface="微软雅黑" pitchFamily="34" charset="-122"/>
                <a:ea typeface="微软雅黑" pitchFamily="34" charset="-122"/>
              </a:rPr>
              <a:t>外部系统</a:t>
            </a:r>
            <a:endParaRPr lang="zh-CN" altLang="en-US" sz="800" b="0" kern="0">
              <a:solidFill>
                <a:schemeClr val="tx1"/>
              </a:solidFill>
              <a:latin typeface="微软雅黑" pitchFamily="34" charset="-122"/>
              <a:ea typeface="微软雅黑" pitchFamily="34" charset="-122"/>
            </a:endParaRPr>
          </a:p>
        </p:txBody>
      </p:sp>
      <p:sp>
        <p:nvSpPr>
          <p:cNvPr id="175" name="Rectangle 66"/>
          <p:cNvSpPr/>
          <p:nvPr/>
        </p:nvSpPr>
        <p:spPr bwMode="auto">
          <a:xfrm>
            <a:off x="3581400" y="2030629"/>
            <a:ext cx="900000" cy="180000"/>
          </a:xfrm>
          <a:prstGeom prst="rect">
            <a:avLst/>
          </a:prstGeom>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tIns="91440" bIns="9144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defRPr/>
            </a:pPr>
            <a:r>
              <a:rPr lang="zh-CN" altLang="en-US" sz="800">
                <a:solidFill>
                  <a:schemeClr val="bg1"/>
                </a:solidFill>
                <a:latin typeface="微软雅黑" pitchFamily="34" charset="-122"/>
                <a:ea typeface="微软雅黑" pitchFamily="34" charset="-122"/>
              </a:rPr>
              <a:t>金税税控系统</a:t>
            </a:r>
          </a:p>
        </p:txBody>
      </p:sp>
      <p:sp>
        <p:nvSpPr>
          <p:cNvPr id="176" name="Rectangle 89"/>
          <p:cNvSpPr/>
          <p:nvPr/>
        </p:nvSpPr>
        <p:spPr bwMode="auto">
          <a:xfrm>
            <a:off x="4993527" y="1937953"/>
            <a:ext cx="828000" cy="360000"/>
          </a:xfrm>
          <a:prstGeom prst="rect">
            <a:avLst/>
          </a:prstGeom>
          <a:solidFill>
            <a:schemeClr val="accent5">
              <a:lumMod val="20000"/>
              <a:lumOff val="80000"/>
            </a:schemeClr>
          </a:soli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tIns="91440" bIns="9144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smtClean="0">
                <a:solidFill>
                  <a:schemeClr val="tx1"/>
                </a:solidFill>
                <a:latin typeface="微软雅黑" pitchFamily="34" charset="-122"/>
                <a:ea typeface="微软雅黑" pitchFamily="34" charset="-122"/>
              </a:rPr>
              <a:t>诉讼（仲裁）案件审批备案</a:t>
            </a:r>
            <a:endParaRPr lang="zh-CN" altLang="en-US" sz="800" b="0">
              <a:solidFill>
                <a:schemeClr val="tx1"/>
              </a:solidFill>
              <a:latin typeface="微软雅黑" pitchFamily="34" charset="-122"/>
              <a:ea typeface="微软雅黑" pitchFamily="34" charset="-122"/>
            </a:endParaRPr>
          </a:p>
        </p:txBody>
      </p:sp>
      <p:cxnSp>
        <p:nvCxnSpPr>
          <p:cNvPr id="278" name="Straight Connector 2"/>
          <p:cNvCxnSpPr/>
          <p:nvPr/>
        </p:nvCxnSpPr>
        <p:spPr bwMode="auto">
          <a:xfrm>
            <a:off x="838200" y="5913063"/>
            <a:ext cx="7848000" cy="0"/>
          </a:xfrm>
          <a:prstGeom prst="line">
            <a:avLst/>
          </a:prstGeom>
          <a:ln w="19050">
            <a:prstDash val="dash"/>
          </a:ln>
        </p:spPr>
        <p:style>
          <a:lnRef idx="1">
            <a:schemeClr val="dk1"/>
          </a:lnRef>
          <a:fillRef idx="0">
            <a:schemeClr val="dk1"/>
          </a:fillRef>
          <a:effectRef idx="0">
            <a:schemeClr val="dk1"/>
          </a:effectRef>
          <a:fontRef idx="minor">
            <a:schemeClr val="tx1"/>
          </a:fontRef>
        </p:style>
      </p:cxnSp>
      <p:cxnSp>
        <p:nvCxnSpPr>
          <p:cNvPr id="285" name="Straight Connector 6"/>
          <p:cNvCxnSpPr/>
          <p:nvPr/>
        </p:nvCxnSpPr>
        <p:spPr bwMode="auto">
          <a:xfrm flipV="1">
            <a:off x="838200" y="4306956"/>
            <a:ext cx="7848600" cy="16804"/>
          </a:xfrm>
          <a:prstGeom prst="line">
            <a:avLst/>
          </a:prstGeom>
          <a:ln w="19050">
            <a:prstDash val="dash"/>
          </a:ln>
        </p:spPr>
        <p:style>
          <a:lnRef idx="1">
            <a:schemeClr val="dk1"/>
          </a:lnRef>
          <a:fillRef idx="0">
            <a:schemeClr val="dk1"/>
          </a:fillRef>
          <a:effectRef idx="0">
            <a:schemeClr val="dk1"/>
          </a:effectRef>
          <a:fontRef idx="minor">
            <a:schemeClr val="tx1"/>
          </a:fontRef>
        </p:style>
      </p:cxnSp>
      <p:cxnSp>
        <p:nvCxnSpPr>
          <p:cNvPr id="286" name="Straight Connector 17"/>
          <p:cNvCxnSpPr/>
          <p:nvPr/>
        </p:nvCxnSpPr>
        <p:spPr bwMode="auto">
          <a:xfrm flipV="1">
            <a:off x="838200" y="5661990"/>
            <a:ext cx="7924800" cy="2506"/>
          </a:xfrm>
          <a:prstGeom prst="line">
            <a:avLst/>
          </a:prstGeom>
          <a:ln w="19050">
            <a:prstDash val="dash"/>
          </a:ln>
        </p:spPr>
        <p:style>
          <a:lnRef idx="1">
            <a:schemeClr val="dk1"/>
          </a:lnRef>
          <a:fillRef idx="0">
            <a:schemeClr val="dk1"/>
          </a:fillRef>
          <a:effectRef idx="0">
            <a:schemeClr val="dk1"/>
          </a:effectRef>
          <a:fontRef idx="minor">
            <a:schemeClr val="tx1"/>
          </a:fontRef>
        </p:style>
      </p:cxnSp>
      <p:sp>
        <p:nvSpPr>
          <p:cNvPr id="287" name="Rectangle 3"/>
          <p:cNvSpPr/>
          <p:nvPr/>
        </p:nvSpPr>
        <p:spPr bwMode="auto">
          <a:xfrm>
            <a:off x="2133889" y="5939190"/>
            <a:ext cx="828000" cy="144000"/>
          </a:xfrm>
          <a:prstGeom prst="rect">
            <a:avLst/>
          </a:prstGeom>
          <a:solidFill>
            <a:schemeClr val="accent5">
              <a:lumMod val="20000"/>
              <a:lumOff val="80000"/>
            </a:schemeClr>
          </a:soli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tIns="91440" bIns="9144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defRPr/>
            </a:pPr>
            <a:r>
              <a:rPr lang="en-US" altLang="zh-CN" sz="800" b="0" smtClean="0">
                <a:solidFill>
                  <a:schemeClr val="tx1"/>
                </a:solidFill>
                <a:latin typeface="微软雅黑" pitchFamily="34" charset="-122"/>
                <a:ea typeface="微软雅黑" pitchFamily="34" charset="-122"/>
              </a:rPr>
              <a:t>DCS/PLC</a:t>
            </a:r>
            <a:endParaRPr lang="zh-CN" altLang="en-US" sz="800" b="0">
              <a:solidFill>
                <a:schemeClr val="tx1"/>
              </a:solidFill>
              <a:latin typeface="微软雅黑" pitchFamily="34" charset="-122"/>
              <a:ea typeface="微软雅黑" pitchFamily="34" charset="-122"/>
            </a:endParaRPr>
          </a:p>
        </p:txBody>
      </p:sp>
      <p:sp>
        <p:nvSpPr>
          <p:cNvPr id="288" name="Rectangle 4"/>
          <p:cNvSpPr/>
          <p:nvPr/>
        </p:nvSpPr>
        <p:spPr bwMode="auto">
          <a:xfrm>
            <a:off x="4832897" y="5939190"/>
            <a:ext cx="828000" cy="144000"/>
          </a:xfrm>
          <a:prstGeom prst="rect">
            <a:avLst/>
          </a:prstGeom>
          <a:solidFill>
            <a:schemeClr val="accent5">
              <a:lumMod val="20000"/>
              <a:lumOff val="80000"/>
            </a:schemeClr>
          </a:soli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tIns="91440" bIns="9144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defRPr/>
            </a:pPr>
            <a:r>
              <a:rPr lang="zh-CN" altLang="en-US" sz="800" b="0" smtClean="0">
                <a:solidFill>
                  <a:schemeClr val="tx1"/>
                </a:solidFill>
                <a:latin typeface="微软雅黑" pitchFamily="34" charset="-122"/>
                <a:ea typeface="微软雅黑" pitchFamily="34" charset="-122"/>
              </a:rPr>
              <a:t>量具</a:t>
            </a:r>
            <a:r>
              <a:rPr lang="en-US" altLang="zh-CN" sz="800" b="0" smtClean="0">
                <a:solidFill>
                  <a:schemeClr val="tx1"/>
                </a:solidFill>
                <a:latin typeface="微软雅黑" pitchFamily="34" charset="-122"/>
                <a:ea typeface="微软雅黑" pitchFamily="34" charset="-122"/>
              </a:rPr>
              <a:t>/</a:t>
            </a:r>
            <a:r>
              <a:rPr lang="zh-CN" altLang="en-US" sz="800" b="0" smtClean="0">
                <a:solidFill>
                  <a:schemeClr val="tx1"/>
                </a:solidFill>
                <a:latin typeface="微软雅黑" pitchFamily="34" charset="-122"/>
                <a:ea typeface="微软雅黑" pitchFamily="34" charset="-122"/>
              </a:rPr>
              <a:t>衡具</a:t>
            </a:r>
            <a:endParaRPr lang="zh-CN" altLang="en-US" sz="800" b="0">
              <a:solidFill>
                <a:schemeClr val="tx1"/>
              </a:solidFill>
              <a:latin typeface="微软雅黑" pitchFamily="34" charset="-122"/>
              <a:ea typeface="微软雅黑" pitchFamily="34" charset="-122"/>
            </a:endParaRPr>
          </a:p>
        </p:txBody>
      </p:sp>
      <p:sp>
        <p:nvSpPr>
          <p:cNvPr id="289" name="Rectangle 39"/>
          <p:cNvSpPr/>
          <p:nvPr/>
        </p:nvSpPr>
        <p:spPr bwMode="auto">
          <a:xfrm>
            <a:off x="6182400" y="5939190"/>
            <a:ext cx="828000" cy="144000"/>
          </a:xfrm>
          <a:prstGeom prst="rect">
            <a:avLst/>
          </a:prstGeom>
          <a:solidFill>
            <a:schemeClr val="accent5">
              <a:lumMod val="20000"/>
              <a:lumOff val="80000"/>
            </a:schemeClr>
          </a:soli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tIns="91440" bIns="9144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defRPr/>
            </a:pPr>
            <a:r>
              <a:rPr lang="zh-CN" altLang="en-US" sz="800" b="0">
                <a:solidFill>
                  <a:schemeClr val="tx1"/>
                </a:solidFill>
                <a:latin typeface="微软雅黑" pitchFamily="34" charset="-122"/>
                <a:ea typeface="微软雅黑" pitchFamily="34" charset="-122"/>
              </a:rPr>
              <a:t>工业控制</a:t>
            </a:r>
          </a:p>
        </p:txBody>
      </p:sp>
      <p:sp>
        <p:nvSpPr>
          <p:cNvPr id="290" name="Rectangle 40"/>
          <p:cNvSpPr/>
          <p:nvPr/>
        </p:nvSpPr>
        <p:spPr bwMode="auto">
          <a:xfrm>
            <a:off x="3483393" y="5939190"/>
            <a:ext cx="828000" cy="144000"/>
          </a:xfrm>
          <a:prstGeom prst="rect">
            <a:avLst/>
          </a:prstGeom>
          <a:solidFill>
            <a:schemeClr val="accent5">
              <a:lumMod val="20000"/>
              <a:lumOff val="80000"/>
            </a:schemeClr>
          </a:soli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tIns="91440" bIns="9144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defRPr/>
            </a:pPr>
            <a:r>
              <a:rPr lang="zh-CN" altLang="en-US" sz="800" b="0">
                <a:solidFill>
                  <a:schemeClr val="tx1"/>
                </a:solidFill>
                <a:latin typeface="微软雅黑" pitchFamily="34" charset="-122"/>
                <a:ea typeface="微软雅黑" pitchFamily="34" charset="-122"/>
              </a:rPr>
              <a:t>在线分析仪</a:t>
            </a:r>
          </a:p>
        </p:txBody>
      </p:sp>
      <p:sp>
        <p:nvSpPr>
          <p:cNvPr id="291" name="Rectangle 41"/>
          <p:cNvSpPr/>
          <p:nvPr/>
        </p:nvSpPr>
        <p:spPr bwMode="auto">
          <a:xfrm>
            <a:off x="2133889" y="6134661"/>
            <a:ext cx="828000" cy="144000"/>
          </a:xfrm>
          <a:prstGeom prst="rect">
            <a:avLst/>
          </a:prstGeom>
          <a:solidFill>
            <a:schemeClr val="accent5">
              <a:lumMod val="20000"/>
              <a:lumOff val="80000"/>
            </a:schemeClr>
          </a:soli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tIns="91440" bIns="9144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defRPr/>
            </a:pPr>
            <a:r>
              <a:rPr lang="en-US" altLang="zh-CN" sz="800" b="0" smtClean="0">
                <a:solidFill>
                  <a:schemeClr val="tx1"/>
                </a:solidFill>
                <a:latin typeface="微软雅黑" pitchFamily="34" charset="-122"/>
                <a:ea typeface="微软雅黑" pitchFamily="34" charset="-122"/>
              </a:rPr>
              <a:t>GPS</a:t>
            </a:r>
            <a:r>
              <a:rPr lang="zh-CN" altLang="en-US" sz="800" b="0" smtClean="0">
                <a:solidFill>
                  <a:schemeClr val="tx1"/>
                </a:solidFill>
                <a:latin typeface="微软雅黑" pitchFamily="34" charset="-122"/>
                <a:ea typeface="微软雅黑" pitchFamily="34" charset="-122"/>
              </a:rPr>
              <a:t>管理</a:t>
            </a:r>
            <a:endParaRPr lang="zh-CN" altLang="en-US" sz="800" b="0">
              <a:solidFill>
                <a:schemeClr val="tx1"/>
              </a:solidFill>
              <a:latin typeface="微软雅黑" pitchFamily="34" charset="-122"/>
              <a:ea typeface="微软雅黑" pitchFamily="34" charset="-122"/>
            </a:endParaRPr>
          </a:p>
        </p:txBody>
      </p:sp>
      <p:sp>
        <p:nvSpPr>
          <p:cNvPr id="292" name="Rectangle 42"/>
          <p:cNvSpPr/>
          <p:nvPr/>
        </p:nvSpPr>
        <p:spPr bwMode="auto">
          <a:xfrm>
            <a:off x="3483393" y="6134661"/>
            <a:ext cx="828000" cy="144000"/>
          </a:xfrm>
          <a:prstGeom prst="rect">
            <a:avLst/>
          </a:prstGeom>
          <a:solidFill>
            <a:schemeClr val="accent5">
              <a:lumMod val="20000"/>
              <a:lumOff val="80000"/>
            </a:schemeClr>
          </a:soli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tIns="91440" bIns="9144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defRPr/>
            </a:pPr>
            <a:r>
              <a:rPr lang="zh-CN" altLang="en-US" sz="800" b="0">
                <a:solidFill>
                  <a:schemeClr val="tx1"/>
                </a:solidFill>
                <a:latin typeface="微软雅黑" pitchFamily="34" charset="-122"/>
                <a:ea typeface="微软雅黑" pitchFamily="34" charset="-122"/>
              </a:rPr>
              <a:t>短</a:t>
            </a:r>
            <a:r>
              <a:rPr lang="zh-CN" altLang="en-US" sz="800" b="0" smtClean="0">
                <a:solidFill>
                  <a:schemeClr val="tx1"/>
                </a:solidFill>
                <a:latin typeface="微软雅黑" pitchFamily="34" charset="-122"/>
                <a:ea typeface="微软雅黑" pitchFamily="34" charset="-122"/>
              </a:rPr>
              <a:t>信应用</a:t>
            </a:r>
            <a:endParaRPr lang="zh-CN" altLang="en-US" sz="800" b="0">
              <a:solidFill>
                <a:schemeClr val="tx1"/>
              </a:solidFill>
              <a:latin typeface="微软雅黑" pitchFamily="34" charset="-122"/>
              <a:ea typeface="微软雅黑" pitchFamily="34" charset="-122"/>
            </a:endParaRPr>
          </a:p>
        </p:txBody>
      </p:sp>
      <p:sp>
        <p:nvSpPr>
          <p:cNvPr id="302" name="Rectangle 44"/>
          <p:cNvSpPr/>
          <p:nvPr/>
        </p:nvSpPr>
        <p:spPr bwMode="auto">
          <a:xfrm>
            <a:off x="4832897" y="6134661"/>
            <a:ext cx="828000" cy="144000"/>
          </a:xfrm>
          <a:prstGeom prst="rect">
            <a:avLst/>
          </a:prstGeom>
          <a:solidFill>
            <a:schemeClr val="accent5">
              <a:lumMod val="20000"/>
              <a:lumOff val="80000"/>
            </a:schemeClr>
          </a:soli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tIns="91440" bIns="9144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defRPr/>
            </a:pPr>
            <a:r>
              <a:rPr lang="zh-CN" altLang="en-US" sz="800" b="0">
                <a:solidFill>
                  <a:schemeClr val="tx1"/>
                </a:solidFill>
                <a:latin typeface="微软雅黑" pitchFamily="34" charset="-122"/>
                <a:ea typeface="微软雅黑" pitchFamily="34" charset="-122"/>
              </a:rPr>
              <a:t>视频监</a:t>
            </a:r>
            <a:r>
              <a:rPr lang="zh-CN" altLang="en-US" sz="800" b="0" smtClean="0">
                <a:solidFill>
                  <a:schemeClr val="tx1"/>
                </a:solidFill>
                <a:latin typeface="微软雅黑" pitchFamily="34" charset="-122"/>
                <a:ea typeface="微软雅黑" pitchFamily="34" charset="-122"/>
              </a:rPr>
              <a:t>控</a:t>
            </a:r>
            <a:endParaRPr lang="zh-CN" altLang="en-US" sz="800" b="0">
              <a:solidFill>
                <a:schemeClr val="tx1"/>
              </a:solidFill>
              <a:latin typeface="微软雅黑" pitchFamily="34" charset="-122"/>
              <a:ea typeface="微软雅黑" pitchFamily="34" charset="-122"/>
            </a:endParaRPr>
          </a:p>
        </p:txBody>
      </p:sp>
      <p:sp>
        <p:nvSpPr>
          <p:cNvPr id="308" name="Rectangle 18"/>
          <p:cNvSpPr/>
          <p:nvPr/>
        </p:nvSpPr>
        <p:spPr bwMode="auto">
          <a:xfrm>
            <a:off x="2133889" y="5693125"/>
            <a:ext cx="828000" cy="180000"/>
          </a:xfrm>
          <a:prstGeom prst="rect">
            <a:avLst/>
          </a:prstGeom>
          <a:solidFill>
            <a:schemeClr val="accent5">
              <a:lumMod val="20000"/>
              <a:lumOff val="80000"/>
            </a:schemeClr>
          </a:soli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tIns="91440" bIns="9144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a:solidFill>
                  <a:schemeClr val="tx1"/>
                </a:solidFill>
                <a:latin typeface="微软雅黑" pitchFamily="34" charset="-122"/>
                <a:ea typeface="微软雅黑" pitchFamily="34" charset="-122"/>
              </a:rPr>
              <a:t>实时数据库</a:t>
            </a:r>
          </a:p>
        </p:txBody>
      </p:sp>
      <p:sp>
        <p:nvSpPr>
          <p:cNvPr id="314" name="TextBox 313"/>
          <p:cNvSpPr txBox="1"/>
          <p:nvPr/>
        </p:nvSpPr>
        <p:spPr>
          <a:xfrm>
            <a:off x="685800" y="5628485"/>
            <a:ext cx="883575" cy="246221"/>
          </a:xfrm>
          <a:prstGeom prst="rect">
            <a:avLst/>
          </a:prstGeom>
          <a:noFill/>
        </p:spPr>
        <p:txBody>
          <a:bodyPr wrap="non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en-US" altLang="zh-CN" sz="1000" smtClean="0">
                <a:solidFill>
                  <a:schemeClr val="tx1"/>
                </a:solidFill>
                <a:latin typeface="微软雅黑" pitchFamily="34" charset="-122"/>
                <a:ea typeface="微软雅黑" pitchFamily="34" charset="-122"/>
              </a:rPr>
              <a:t>L2.</a:t>
            </a:r>
            <a:r>
              <a:rPr lang="zh-CN" altLang="en-US" sz="1000" smtClean="0">
                <a:solidFill>
                  <a:schemeClr val="tx1"/>
                </a:solidFill>
                <a:latin typeface="微软雅黑" pitchFamily="34" charset="-122"/>
                <a:ea typeface="微软雅黑" pitchFamily="34" charset="-122"/>
              </a:rPr>
              <a:t>制造控制</a:t>
            </a:r>
          </a:p>
        </p:txBody>
      </p:sp>
      <p:sp>
        <p:nvSpPr>
          <p:cNvPr id="315" name="Rectangle 43"/>
          <p:cNvSpPr/>
          <p:nvPr/>
        </p:nvSpPr>
        <p:spPr bwMode="auto">
          <a:xfrm>
            <a:off x="3483393" y="5693125"/>
            <a:ext cx="828000" cy="180000"/>
          </a:xfrm>
          <a:prstGeom prst="rect">
            <a:avLst/>
          </a:prstGeom>
          <a:solidFill>
            <a:schemeClr val="accent5">
              <a:lumMod val="20000"/>
              <a:lumOff val="80000"/>
            </a:schemeClr>
          </a:soli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tIns="91440" bIns="9144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a:solidFill>
                  <a:schemeClr val="tx1"/>
                </a:solidFill>
                <a:latin typeface="微软雅黑" pitchFamily="34" charset="-122"/>
                <a:ea typeface="微软雅黑" pitchFamily="34" charset="-122"/>
              </a:rPr>
              <a:t>生产信息采集</a:t>
            </a:r>
          </a:p>
        </p:txBody>
      </p:sp>
      <p:sp>
        <p:nvSpPr>
          <p:cNvPr id="316" name="Rectangle 45"/>
          <p:cNvSpPr/>
          <p:nvPr/>
        </p:nvSpPr>
        <p:spPr bwMode="auto">
          <a:xfrm>
            <a:off x="4832897" y="5693125"/>
            <a:ext cx="828000" cy="180000"/>
          </a:xfrm>
          <a:prstGeom prst="rect">
            <a:avLst/>
          </a:prstGeom>
          <a:solidFill>
            <a:schemeClr val="accent5">
              <a:lumMod val="20000"/>
              <a:lumOff val="80000"/>
            </a:schemeClr>
          </a:soli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tIns="91440" bIns="9144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a:solidFill>
                  <a:schemeClr val="tx1"/>
                </a:solidFill>
                <a:latin typeface="微软雅黑" pitchFamily="34" charset="-122"/>
                <a:ea typeface="微软雅黑" pitchFamily="34" charset="-122"/>
              </a:rPr>
              <a:t>质量数据采集</a:t>
            </a:r>
          </a:p>
        </p:txBody>
      </p:sp>
      <p:sp>
        <p:nvSpPr>
          <p:cNvPr id="317" name="Rectangle 46"/>
          <p:cNvSpPr/>
          <p:nvPr/>
        </p:nvSpPr>
        <p:spPr bwMode="auto">
          <a:xfrm>
            <a:off x="6182400" y="5693125"/>
            <a:ext cx="828000" cy="180000"/>
          </a:xfrm>
          <a:prstGeom prst="rect">
            <a:avLst/>
          </a:prstGeom>
          <a:solidFill>
            <a:schemeClr val="accent5">
              <a:lumMod val="20000"/>
              <a:lumOff val="80000"/>
            </a:schemeClr>
          </a:soli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tIns="91440" bIns="9144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a:solidFill>
                  <a:schemeClr val="tx1"/>
                </a:solidFill>
                <a:latin typeface="微软雅黑" pitchFamily="34" charset="-122"/>
                <a:ea typeface="微软雅黑" pitchFamily="34" charset="-122"/>
              </a:rPr>
              <a:t>状态监视</a:t>
            </a:r>
          </a:p>
        </p:txBody>
      </p:sp>
      <p:sp>
        <p:nvSpPr>
          <p:cNvPr id="325" name="TextBox 324"/>
          <p:cNvSpPr txBox="1"/>
          <p:nvPr/>
        </p:nvSpPr>
        <p:spPr>
          <a:xfrm>
            <a:off x="685800" y="4662600"/>
            <a:ext cx="627095" cy="400110"/>
          </a:xfrm>
          <a:prstGeom prst="rect">
            <a:avLst/>
          </a:prstGeom>
          <a:noFill/>
        </p:spPr>
        <p:txBody>
          <a:bodyPr wrap="non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en-US" altLang="zh-CN" sz="1000" smtClean="0">
                <a:solidFill>
                  <a:schemeClr val="tx1"/>
                </a:solidFill>
                <a:latin typeface="微软雅黑" pitchFamily="34" charset="-122"/>
                <a:ea typeface="微软雅黑" pitchFamily="34" charset="-122"/>
              </a:rPr>
              <a:t>L3.</a:t>
            </a:r>
            <a:r>
              <a:rPr lang="zh-CN" altLang="en-US" sz="1000" smtClean="0">
                <a:solidFill>
                  <a:schemeClr val="tx1"/>
                </a:solidFill>
                <a:latin typeface="微软雅黑" pitchFamily="34" charset="-122"/>
                <a:ea typeface="微软雅黑" pitchFamily="34" charset="-122"/>
              </a:rPr>
              <a:t>制造</a:t>
            </a:r>
            <a:br>
              <a:rPr lang="en-US" altLang="zh-CN" sz="1000" smtClean="0">
                <a:solidFill>
                  <a:schemeClr val="tx1"/>
                </a:solidFill>
                <a:latin typeface="微软雅黑" pitchFamily="34" charset="-122"/>
                <a:ea typeface="微软雅黑" pitchFamily="34" charset="-122"/>
              </a:rPr>
            </a:br>
            <a:r>
              <a:rPr lang="zh-CN" altLang="en-US" sz="1000" smtClean="0">
                <a:solidFill>
                  <a:schemeClr val="tx1"/>
                </a:solidFill>
                <a:latin typeface="微软雅黑" pitchFamily="34" charset="-122"/>
                <a:ea typeface="微软雅黑" pitchFamily="34" charset="-122"/>
              </a:rPr>
              <a:t>执行</a:t>
            </a:r>
          </a:p>
        </p:txBody>
      </p:sp>
      <p:sp>
        <p:nvSpPr>
          <p:cNvPr id="208" name="Text Box 50"/>
          <p:cNvSpPr txBox="1">
            <a:spLocks noChangeArrowheads="1"/>
          </p:cNvSpPr>
          <p:nvPr/>
        </p:nvSpPr>
        <p:spPr bwMode="auto">
          <a:xfrm>
            <a:off x="6741600" y="2805128"/>
            <a:ext cx="612000" cy="180000"/>
          </a:xfrm>
          <a:prstGeom prst="rect">
            <a:avLst/>
          </a:prstGeom>
          <a:solidFill>
            <a:schemeClr val="bg1"/>
          </a:solidFill>
          <a:ln w="9525" algn="ctr">
            <a:solidFill>
              <a:schemeClr val="tx1"/>
            </a:solidFill>
            <a:miter lim="800000"/>
          </a:ln>
          <a:effectLst/>
          <a:extLst>
            <a:ext uri="{AF507438-7753-43E0-B8FC-AC1667EBCBE1}">
              <a14:hiddenEffects xmlns:a14="http://schemas.microsoft.com/office/drawing/2010/main" xmlns="">
                <a:effectLst>
                  <a:outerShdw dist="107763" dir="2700000" algn="ctr" rotWithShape="0">
                    <a:schemeClr val="bg2">
                      <a:alpha val="50000"/>
                    </a:schemeClr>
                  </a:outerShdw>
                </a:effectLst>
              </a14:hiddenEffects>
            </a:ext>
          </a:extLst>
        </p:spPr>
        <p:txBody>
          <a:bodyPr lIns="0" tIns="0" rIns="0" bIns="0" anchor="ctr"/>
          <a:lstStyle>
            <a:defPPr>
              <a:defRPr lang="en-US"/>
            </a:defPPr>
            <a:lvl1pPr marL="114300" indent="-1143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9pPr>
          </a:lstStyle>
          <a:p>
            <a:pPr marL="0" indent="0" algn="ctr">
              <a:defRPr/>
            </a:pPr>
            <a:r>
              <a:rPr lang="zh-CN" altLang="cy-GB" sz="800" b="0">
                <a:solidFill>
                  <a:srgbClr val="000000"/>
                </a:solidFill>
                <a:latin typeface="微软雅黑"/>
                <a:ea typeface="微软雅黑"/>
              </a:rPr>
              <a:t>市</a:t>
            </a:r>
            <a:r>
              <a:rPr lang="zh-CN" altLang="cy-GB" sz="800" b="0" smtClean="0">
                <a:solidFill>
                  <a:srgbClr val="000000"/>
                </a:solidFill>
                <a:latin typeface="微软雅黑"/>
                <a:ea typeface="微软雅黑"/>
              </a:rPr>
              <a:t>场价格管理</a:t>
            </a:r>
            <a:endParaRPr lang="zh-CN" altLang="en-US" sz="800" b="0">
              <a:solidFill>
                <a:srgbClr val="000000"/>
              </a:solidFill>
              <a:latin typeface="微软雅黑"/>
              <a:ea typeface="微软雅黑"/>
            </a:endParaRPr>
          </a:p>
        </p:txBody>
      </p:sp>
      <p:grpSp>
        <p:nvGrpSpPr>
          <p:cNvPr id="3" name="Group 128"/>
          <p:cNvGrpSpPr/>
          <p:nvPr/>
        </p:nvGrpSpPr>
        <p:grpSpPr>
          <a:xfrm>
            <a:off x="5325042" y="4343402"/>
            <a:ext cx="684000" cy="1260000"/>
            <a:chOff x="6634473" y="4281597"/>
            <a:chExt cx="684000" cy="1236935"/>
          </a:xfrm>
        </p:grpSpPr>
        <p:sp>
          <p:nvSpPr>
            <p:cNvPr id="192" name="Rectangle 90"/>
            <p:cNvSpPr/>
            <p:nvPr/>
          </p:nvSpPr>
          <p:spPr bwMode="auto">
            <a:xfrm>
              <a:off x="6634473" y="4281597"/>
              <a:ext cx="684000" cy="1236935"/>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tIns="91440" bIns="9144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smtClean="0">
                  <a:solidFill>
                    <a:schemeClr val="bg1"/>
                  </a:solidFill>
                  <a:latin typeface="微软雅黑" pitchFamily="34" charset="-122"/>
                  <a:ea typeface="微软雅黑" pitchFamily="34" charset="-122"/>
                </a:rPr>
                <a:t>运输管理</a:t>
              </a:r>
              <a:endParaRPr lang="zh-CN" altLang="en-US" sz="800" b="0">
                <a:solidFill>
                  <a:schemeClr val="bg1"/>
                </a:solidFill>
                <a:latin typeface="微软雅黑" pitchFamily="34" charset="-122"/>
                <a:ea typeface="微软雅黑" pitchFamily="34" charset="-122"/>
              </a:endParaRPr>
            </a:p>
          </p:txBody>
        </p:sp>
        <p:sp>
          <p:nvSpPr>
            <p:cNvPr id="195" name="Rectangle 32"/>
            <p:cNvSpPr>
              <a:spLocks noChangeArrowheads="1"/>
            </p:cNvSpPr>
            <p:nvPr/>
          </p:nvSpPr>
          <p:spPr bwMode="auto">
            <a:xfrm>
              <a:off x="6670473" y="4498705"/>
              <a:ext cx="612000" cy="180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车辆管理</a:t>
              </a:r>
              <a:endParaRPr lang="zh-CN" altLang="en-US" sz="800" b="0">
                <a:solidFill>
                  <a:srgbClr val="000000"/>
                </a:solidFill>
                <a:latin typeface="微软雅黑"/>
                <a:ea typeface="微软雅黑"/>
              </a:endParaRPr>
            </a:p>
          </p:txBody>
        </p:sp>
        <p:sp>
          <p:nvSpPr>
            <p:cNvPr id="196" name="Rectangle 32"/>
            <p:cNvSpPr>
              <a:spLocks noChangeArrowheads="1"/>
            </p:cNvSpPr>
            <p:nvPr/>
          </p:nvSpPr>
          <p:spPr bwMode="auto">
            <a:xfrm>
              <a:off x="6670473" y="4912963"/>
              <a:ext cx="612000" cy="180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发运</a:t>
              </a:r>
              <a:r>
                <a:rPr lang="zh-CN" altLang="cy-GB" sz="800" b="0" smtClean="0">
                  <a:solidFill>
                    <a:srgbClr val="000000"/>
                  </a:solidFill>
                  <a:latin typeface="微软雅黑"/>
                  <a:ea typeface="微软雅黑"/>
                </a:rPr>
                <a:t>计划</a:t>
              </a:r>
              <a:endParaRPr lang="zh-CN" altLang="en-US" sz="800" b="0">
                <a:solidFill>
                  <a:srgbClr val="000000"/>
                </a:solidFill>
                <a:latin typeface="微软雅黑"/>
                <a:ea typeface="微软雅黑"/>
              </a:endParaRPr>
            </a:p>
          </p:txBody>
        </p:sp>
        <p:sp>
          <p:nvSpPr>
            <p:cNvPr id="220" name="Rectangle 32"/>
            <p:cNvSpPr>
              <a:spLocks noChangeArrowheads="1"/>
            </p:cNvSpPr>
            <p:nvPr/>
          </p:nvSpPr>
          <p:spPr bwMode="auto">
            <a:xfrm>
              <a:off x="6670473" y="5125734"/>
              <a:ext cx="612000" cy="180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cy-GB" altLang="zh-CN" sz="800" b="0" smtClean="0">
                  <a:solidFill>
                    <a:srgbClr val="000000"/>
                  </a:solidFill>
                  <a:latin typeface="微软雅黑"/>
                  <a:ea typeface="微软雅黑"/>
                </a:rPr>
                <a:t>GPS</a:t>
              </a:r>
              <a:r>
                <a:rPr lang="zh-CN" altLang="cy-GB" sz="800" b="0">
                  <a:solidFill>
                    <a:srgbClr val="000000"/>
                  </a:solidFill>
                  <a:latin typeface="微软雅黑"/>
                  <a:ea typeface="微软雅黑"/>
                </a:rPr>
                <a:t>监控</a:t>
              </a:r>
              <a:endParaRPr lang="zh-CN" altLang="en-US" sz="800" b="0">
                <a:solidFill>
                  <a:srgbClr val="000000"/>
                </a:solidFill>
                <a:latin typeface="微软雅黑"/>
                <a:ea typeface="微软雅黑"/>
              </a:endParaRPr>
            </a:p>
          </p:txBody>
        </p:sp>
        <p:sp>
          <p:nvSpPr>
            <p:cNvPr id="242" name="Rectangle 32"/>
            <p:cNvSpPr>
              <a:spLocks noChangeArrowheads="1"/>
            </p:cNvSpPr>
            <p:nvPr/>
          </p:nvSpPr>
          <p:spPr bwMode="auto">
            <a:xfrm>
              <a:off x="6670473" y="4700192"/>
              <a:ext cx="612000" cy="180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车辆</a:t>
              </a:r>
              <a:r>
                <a:rPr lang="zh-CN" altLang="cy-GB" sz="800" b="0" smtClean="0">
                  <a:solidFill>
                    <a:srgbClr val="000000"/>
                  </a:solidFill>
                  <a:latin typeface="微软雅黑"/>
                  <a:ea typeface="微软雅黑"/>
                </a:rPr>
                <a:t>调度</a:t>
              </a:r>
              <a:endParaRPr lang="zh-CN" altLang="en-US" sz="800" b="0">
                <a:solidFill>
                  <a:srgbClr val="000000"/>
                </a:solidFill>
                <a:latin typeface="微软雅黑"/>
                <a:ea typeface="微软雅黑"/>
              </a:endParaRPr>
            </a:p>
          </p:txBody>
        </p:sp>
      </p:grpSp>
      <p:grpSp>
        <p:nvGrpSpPr>
          <p:cNvPr id="4" name="Group 133"/>
          <p:cNvGrpSpPr/>
          <p:nvPr/>
        </p:nvGrpSpPr>
        <p:grpSpPr>
          <a:xfrm>
            <a:off x="6048360" y="4343400"/>
            <a:ext cx="720000" cy="1260000"/>
            <a:chOff x="7635400" y="4281598"/>
            <a:chExt cx="720000" cy="1126444"/>
          </a:xfrm>
        </p:grpSpPr>
        <p:sp>
          <p:nvSpPr>
            <p:cNvPr id="252" name="Rectangle 48"/>
            <p:cNvSpPr/>
            <p:nvPr/>
          </p:nvSpPr>
          <p:spPr bwMode="auto">
            <a:xfrm>
              <a:off x="7635400" y="4281598"/>
              <a:ext cx="720000" cy="1126444"/>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tIns="91440" bIns="9144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defRPr/>
              </a:pPr>
              <a:r>
                <a:rPr lang="zh-CN" altLang="en-US" sz="800" b="0" smtClean="0">
                  <a:solidFill>
                    <a:schemeClr val="bg1"/>
                  </a:solidFill>
                  <a:latin typeface="微软雅黑" pitchFamily="34" charset="-122"/>
                  <a:ea typeface="微软雅黑" pitchFamily="34" charset="-122"/>
                </a:rPr>
                <a:t>安全管理</a:t>
              </a:r>
              <a:endParaRPr lang="zh-CN" altLang="en-US" sz="800" b="0">
                <a:solidFill>
                  <a:schemeClr val="bg1"/>
                </a:solidFill>
                <a:latin typeface="微软雅黑" pitchFamily="34" charset="-122"/>
                <a:ea typeface="微软雅黑" pitchFamily="34" charset="-122"/>
              </a:endParaRPr>
            </a:p>
          </p:txBody>
        </p:sp>
        <p:sp>
          <p:nvSpPr>
            <p:cNvPr id="254" name="Rectangle 32"/>
            <p:cNvSpPr>
              <a:spLocks noChangeArrowheads="1"/>
            </p:cNvSpPr>
            <p:nvPr/>
          </p:nvSpPr>
          <p:spPr bwMode="auto">
            <a:xfrm>
              <a:off x="7666198" y="4484305"/>
              <a:ext cx="648000" cy="144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隐患排查</a:t>
              </a:r>
              <a:endParaRPr lang="zh-CN" altLang="en-US" sz="800" b="0">
                <a:solidFill>
                  <a:srgbClr val="000000"/>
                </a:solidFill>
                <a:latin typeface="微软雅黑"/>
                <a:ea typeface="微软雅黑"/>
              </a:endParaRPr>
            </a:p>
          </p:txBody>
        </p:sp>
        <p:sp>
          <p:nvSpPr>
            <p:cNvPr id="329" name="Rectangle 32"/>
            <p:cNvSpPr>
              <a:spLocks noChangeArrowheads="1"/>
            </p:cNvSpPr>
            <p:nvPr/>
          </p:nvSpPr>
          <p:spPr bwMode="auto">
            <a:xfrm>
              <a:off x="7666198" y="4652394"/>
              <a:ext cx="648000" cy="144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作业组织</a:t>
              </a:r>
              <a:endParaRPr lang="zh-CN" altLang="en-US" sz="800" b="0">
                <a:solidFill>
                  <a:srgbClr val="000000"/>
                </a:solidFill>
                <a:latin typeface="微软雅黑"/>
                <a:ea typeface="微软雅黑"/>
              </a:endParaRPr>
            </a:p>
          </p:txBody>
        </p:sp>
        <p:sp>
          <p:nvSpPr>
            <p:cNvPr id="330" name="Rectangle 32"/>
            <p:cNvSpPr>
              <a:spLocks noChangeArrowheads="1"/>
            </p:cNvSpPr>
            <p:nvPr/>
          </p:nvSpPr>
          <p:spPr bwMode="auto">
            <a:xfrm>
              <a:off x="7666198" y="4820483"/>
              <a:ext cx="648000" cy="144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在线培训</a:t>
              </a:r>
              <a:endParaRPr lang="zh-CN" altLang="en-US" sz="800" b="0">
                <a:solidFill>
                  <a:srgbClr val="000000"/>
                </a:solidFill>
                <a:latin typeface="微软雅黑"/>
                <a:ea typeface="微软雅黑"/>
              </a:endParaRPr>
            </a:p>
          </p:txBody>
        </p:sp>
        <p:sp>
          <p:nvSpPr>
            <p:cNvPr id="331" name="Rectangle 32"/>
            <p:cNvSpPr>
              <a:spLocks noChangeArrowheads="1"/>
            </p:cNvSpPr>
            <p:nvPr/>
          </p:nvSpPr>
          <p:spPr bwMode="auto">
            <a:xfrm>
              <a:off x="7666198" y="4988571"/>
              <a:ext cx="648000" cy="144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信息发布</a:t>
              </a:r>
              <a:endParaRPr lang="zh-CN" altLang="en-US" sz="800" b="0">
                <a:solidFill>
                  <a:srgbClr val="000000"/>
                </a:solidFill>
                <a:latin typeface="微软雅黑"/>
                <a:ea typeface="微软雅黑"/>
              </a:endParaRPr>
            </a:p>
          </p:txBody>
        </p:sp>
      </p:grpSp>
      <p:grpSp>
        <p:nvGrpSpPr>
          <p:cNvPr id="5" name="Group 331"/>
          <p:cNvGrpSpPr/>
          <p:nvPr/>
        </p:nvGrpSpPr>
        <p:grpSpPr>
          <a:xfrm>
            <a:off x="6814800" y="4353912"/>
            <a:ext cx="2024400" cy="1260000"/>
            <a:chOff x="6129000" y="4353912"/>
            <a:chExt cx="2024400" cy="1260000"/>
          </a:xfrm>
        </p:grpSpPr>
        <p:sp>
          <p:nvSpPr>
            <p:cNvPr id="333" name="Rectangle 90"/>
            <p:cNvSpPr/>
            <p:nvPr/>
          </p:nvSpPr>
          <p:spPr bwMode="auto">
            <a:xfrm>
              <a:off x="6129000" y="4353912"/>
              <a:ext cx="2024400" cy="1260000"/>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tIns="91440" bIns="9144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smtClean="0">
                  <a:solidFill>
                    <a:schemeClr val="bg1"/>
                  </a:solidFill>
                  <a:latin typeface="微软雅黑" pitchFamily="34" charset="-122"/>
                  <a:ea typeface="微软雅黑" pitchFamily="34" charset="-122"/>
                </a:rPr>
                <a:t>数字矿山信息系统</a:t>
              </a:r>
              <a:endParaRPr lang="zh-CN" altLang="en-US" sz="800" b="0">
                <a:solidFill>
                  <a:schemeClr val="bg1"/>
                </a:solidFill>
                <a:latin typeface="微软雅黑" pitchFamily="34" charset="-122"/>
                <a:ea typeface="微软雅黑" pitchFamily="34" charset="-122"/>
              </a:endParaRPr>
            </a:p>
          </p:txBody>
        </p:sp>
        <p:sp>
          <p:nvSpPr>
            <p:cNvPr id="334" name="Rectangle 32"/>
            <p:cNvSpPr>
              <a:spLocks noChangeArrowheads="1"/>
            </p:cNvSpPr>
            <p:nvPr/>
          </p:nvSpPr>
          <p:spPr bwMode="auto">
            <a:xfrm>
              <a:off x="6215232" y="4568808"/>
              <a:ext cx="540000" cy="180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700" b="0" smtClean="0">
                  <a:solidFill>
                    <a:srgbClr val="000000"/>
                  </a:solidFill>
                  <a:latin typeface="微软雅黑"/>
                  <a:ea typeface="微软雅黑"/>
                </a:rPr>
                <a:t>配矿功能</a:t>
              </a:r>
              <a:endParaRPr lang="zh-CN" altLang="en-US" sz="700" b="0">
                <a:solidFill>
                  <a:srgbClr val="000000"/>
                </a:solidFill>
                <a:latin typeface="微软雅黑"/>
                <a:ea typeface="微软雅黑"/>
              </a:endParaRPr>
            </a:p>
          </p:txBody>
        </p:sp>
        <p:sp>
          <p:nvSpPr>
            <p:cNvPr id="335" name="Rectangle 32"/>
            <p:cNvSpPr>
              <a:spLocks noChangeArrowheads="1"/>
            </p:cNvSpPr>
            <p:nvPr/>
          </p:nvSpPr>
          <p:spPr bwMode="auto">
            <a:xfrm>
              <a:off x="6780032" y="4565960"/>
              <a:ext cx="609600" cy="180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智能调度</a:t>
              </a:r>
              <a:endParaRPr lang="zh-CN" altLang="en-US" sz="800" b="0">
                <a:solidFill>
                  <a:srgbClr val="000000"/>
                </a:solidFill>
                <a:latin typeface="微软雅黑"/>
                <a:ea typeface="微软雅黑"/>
              </a:endParaRPr>
            </a:p>
          </p:txBody>
        </p:sp>
        <p:sp>
          <p:nvSpPr>
            <p:cNvPr id="336" name="Rectangle 32"/>
            <p:cNvSpPr>
              <a:spLocks noChangeArrowheads="1"/>
            </p:cNvSpPr>
            <p:nvPr/>
          </p:nvSpPr>
          <p:spPr bwMode="auto">
            <a:xfrm>
              <a:off x="6215232" y="4772008"/>
              <a:ext cx="540000" cy="180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700" b="0" smtClean="0">
                  <a:solidFill>
                    <a:srgbClr val="000000"/>
                  </a:solidFill>
                  <a:latin typeface="微软雅黑"/>
                  <a:ea typeface="微软雅黑"/>
                </a:rPr>
                <a:t>历史回放</a:t>
              </a:r>
              <a:endParaRPr lang="zh-CN" altLang="en-US" sz="700" b="0">
                <a:solidFill>
                  <a:srgbClr val="000000"/>
                </a:solidFill>
                <a:latin typeface="微软雅黑"/>
                <a:ea typeface="微软雅黑"/>
              </a:endParaRPr>
            </a:p>
          </p:txBody>
        </p:sp>
        <p:sp>
          <p:nvSpPr>
            <p:cNvPr id="337" name="Rectangle 32"/>
            <p:cNvSpPr>
              <a:spLocks noChangeArrowheads="1"/>
            </p:cNvSpPr>
            <p:nvPr/>
          </p:nvSpPr>
          <p:spPr bwMode="auto">
            <a:xfrm>
              <a:off x="6780032" y="4769160"/>
              <a:ext cx="609600" cy="180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报警功能</a:t>
              </a:r>
              <a:endParaRPr lang="zh-CN" altLang="en-US" sz="800" b="0">
                <a:solidFill>
                  <a:srgbClr val="000000"/>
                </a:solidFill>
                <a:latin typeface="微软雅黑"/>
                <a:ea typeface="微软雅黑"/>
              </a:endParaRPr>
            </a:p>
          </p:txBody>
        </p:sp>
        <p:sp>
          <p:nvSpPr>
            <p:cNvPr id="338" name="Rectangle 32"/>
            <p:cNvSpPr>
              <a:spLocks noChangeArrowheads="1"/>
            </p:cNvSpPr>
            <p:nvPr/>
          </p:nvSpPr>
          <p:spPr bwMode="auto">
            <a:xfrm>
              <a:off x="6215232" y="4975208"/>
              <a:ext cx="540000" cy="180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700" b="0" smtClean="0">
                  <a:solidFill>
                    <a:srgbClr val="000000"/>
                  </a:solidFill>
                  <a:latin typeface="微软雅黑"/>
                  <a:ea typeface="微软雅黑"/>
                </a:rPr>
                <a:t>自动布孔</a:t>
              </a:r>
              <a:endParaRPr lang="zh-CN" altLang="en-US" sz="700" b="0">
                <a:solidFill>
                  <a:srgbClr val="000000"/>
                </a:solidFill>
                <a:latin typeface="微软雅黑"/>
                <a:ea typeface="微软雅黑"/>
              </a:endParaRPr>
            </a:p>
          </p:txBody>
        </p:sp>
        <p:sp>
          <p:nvSpPr>
            <p:cNvPr id="339" name="Rectangle 32"/>
            <p:cNvSpPr>
              <a:spLocks noChangeArrowheads="1"/>
            </p:cNvSpPr>
            <p:nvPr/>
          </p:nvSpPr>
          <p:spPr bwMode="auto">
            <a:xfrm>
              <a:off x="6780032" y="4972360"/>
              <a:ext cx="609600" cy="180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报警功能</a:t>
              </a:r>
              <a:endParaRPr lang="zh-CN" altLang="en-US" sz="800" b="0">
                <a:solidFill>
                  <a:srgbClr val="000000"/>
                </a:solidFill>
                <a:latin typeface="微软雅黑"/>
                <a:ea typeface="微软雅黑"/>
              </a:endParaRPr>
            </a:p>
          </p:txBody>
        </p:sp>
        <p:sp>
          <p:nvSpPr>
            <p:cNvPr id="340" name="Rectangle 32"/>
            <p:cNvSpPr>
              <a:spLocks noChangeArrowheads="1"/>
            </p:cNvSpPr>
            <p:nvPr/>
          </p:nvSpPr>
          <p:spPr bwMode="auto">
            <a:xfrm>
              <a:off x="6221232" y="5178408"/>
              <a:ext cx="540000" cy="180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700" b="0" smtClean="0">
                  <a:solidFill>
                    <a:srgbClr val="000000"/>
                  </a:solidFill>
                  <a:latin typeface="微软雅黑"/>
                  <a:ea typeface="微软雅黑"/>
                </a:rPr>
                <a:t>产量统计</a:t>
              </a:r>
              <a:endParaRPr lang="zh-CN" altLang="en-US" sz="700" b="0">
                <a:solidFill>
                  <a:srgbClr val="000000"/>
                </a:solidFill>
                <a:latin typeface="微软雅黑"/>
                <a:ea typeface="微软雅黑"/>
              </a:endParaRPr>
            </a:p>
          </p:txBody>
        </p:sp>
        <p:sp>
          <p:nvSpPr>
            <p:cNvPr id="341" name="Rectangle 32"/>
            <p:cNvSpPr>
              <a:spLocks noChangeArrowheads="1"/>
            </p:cNvSpPr>
            <p:nvPr/>
          </p:nvSpPr>
          <p:spPr bwMode="auto">
            <a:xfrm>
              <a:off x="6798732" y="5175560"/>
              <a:ext cx="609600" cy="180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加油管理</a:t>
              </a:r>
              <a:endParaRPr lang="zh-CN" altLang="en-US" sz="800" b="0">
                <a:solidFill>
                  <a:srgbClr val="000000"/>
                </a:solidFill>
                <a:latin typeface="微软雅黑"/>
                <a:ea typeface="微软雅黑"/>
              </a:endParaRPr>
            </a:p>
          </p:txBody>
        </p:sp>
        <p:sp>
          <p:nvSpPr>
            <p:cNvPr id="342" name="Rectangle 32"/>
            <p:cNvSpPr>
              <a:spLocks noChangeArrowheads="1"/>
            </p:cNvSpPr>
            <p:nvPr/>
          </p:nvSpPr>
          <p:spPr bwMode="auto">
            <a:xfrm>
              <a:off x="6221232" y="5381608"/>
              <a:ext cx="540000" cy="180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700" b="0" smtClean="0">
                  <a:solidFill>
                    <a:srgbClr val="000000"/>
                  </a:solidFill>
                  <a:latin typeface="微软雅黑"/>
                  <a:ea typeface="微软雅黑"/>
                </a:rPr>
                <a:t>载重计量</a:t>
              </a:r>
              <a:endParaRPr lang="zh-CN" altLang="en-US" sz="700" b="0">
                <a:solidFill>
                  <a:srgbClr val="000000"/>
                </a:solidFill>
                <a:latin typeface="微软雅黑"/>
                <a:ea typeface="微软雅黑"/>
              </a:endParaRPr>
            </a:p>
          </p:txBody>
        </p:sp>
        <p:sp>
          <p:nvSpPr>
            <p:cNvPr id="343" name="Rectangle 32"/>
            <p:cNvSpPr>
              <a:spLocks noChangeArrowheads="1"/>
            </p:cNvSpPr>
            <p:nvPr/>
          </p:nvSpPr>
          <p:spPr bwMode="auto">
            <a:xfrm>
              <a:off x="6798732" y="5378760"/>
              <a:ext cx="609600" cy="180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行车防撞</a:t>
              </a:r>
              <a:endParaRPr lang="zh-CN" altLang="en-US" sz="800" b="0">
                <a:solidFill>
                  <a:srgbClr val="000000"/>
                </a:solidFill>
                <a:latin typeface="微软雅黑"/>
                <a:ea typeface="微软雅黑"/>
              </a:endParaRPr>
            </a:p>
          </p:txBody>
        </p:sp>
        <p:sp>
          <p:nvSpPr>
            <p:cNvPr id="344" name="Rectangle 32"/>
            <p:cNvSpPr>
              <a:spLocks noChangeArrowheads="1"/>
            </p:cNvSpPr>
            <p:nvPr/>
          </p:nvSpPr>
          <p:spPr bwMode="auto">
            <a:xfrm>
              <a:off x="7427732" y="4775200"/>
              <a:ext cx="648000" cy="252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手机移动监控管理</a:t>
              </a:r>
              <a:endParaRPr lang="zh-CN" altLang="en-US" sz="800" b="0">
                <a:solidFill>
                  <a:srgbClr val="000000"/>
                </a:solidFill>
                <a:latin typeface="微软雅黑"/>
                <a:ea typeface="微软雅黑"/>
              </a:endParaRPr>
            </a:p>
          </p:txBody>
        </p:sp>
        <p:sp>
          <p:nvSpPr>
            <p:cNvPr id="345" name="Rectangle 32"/>
            <p:cNvSpPr>
              <a:spLocks noChangeArrowheads="1"/>
            </p:cNvSpPr>
            <p:nvPr/>
          </p:nvSpPr>
          <p:spPr bwMode="auto">
            <a:xfrm>
              <a:off x="7427432" y="5041900"/>
              <a:ext cx="648000" cy="252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手机短信服务平台</a:t>
              </a:r>
              <a:endParaRPr lang="zh-CN" altLang="en-US" sz="800" b="0">
                <a:solidFill>
                  <a:srgbClr val="000000"/>
                </a:solidFill>
                <a:latin typeface="微软雅黑"/>
                <a:ea typeface="微软雅黑"/>
              </a:endParaRPr>
            </a:p>
          </p:txBody>
        </p:sp>
        <p:sp>
          <p:nvSpPr>
            <p:cNvPr id="346" name="Rectangle 32"/>
            <p:cNvSpPr>
              <a:spLocks noChangeArrowheads="1"/>
            </p:cNvSpPr>
            <p:nvPr/>
          </p:nvSpPr>
          <p:spPr bwMode="auto">
            <a:xfrm>
              <a:off x="7427732" y="5321300"/>
              <a:ext cx="648000" cy="252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统计及分析报表</a:t>
              </a:r>
              <a:endParaRPr lang="zh-CN" altLang="en-US" sz="800" b="0">
                <a:solidFill>
                  <a:srgbClr val="000000"/>
                </a:solidFill>
                <a:latin typeface="微软雅黑"/>
                <a:ea typeface="微软雅黑"/>
              </a:endParaRPr>
            </a:p>
          </p:txBody>
        </p:sp>
        <p:sp>
          <p:nvSpPr>
            <p:cNvPr id="347" name="Rectangle 32"/>
            <p:cNvSpPr>
              <a:spLocks noChangeArrowheads="1"/>
            </p:cNvSpPr>
            <p:nvPr/>
          </p:nvSpPr>
          <p:spPr bwMode="auto">
            <a:xfrm>
              <a:off x="7415032" y="4540560"/>
              <a:ext cx="648000" cy="216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700" b="0" smtClean="0">
                  <a:solidFill>
                    <a:srgbClr val="000000"/>
                  </a:solidFill>
                  <a:latin typeface="微软雅黑"/>
                  <a:ea typeface="微软雅黑"/>
                </a:rPr>
                <a:t>设备维修状态跟踪</a:t>
              </a:r>
              <a:endParaRPr lang="zh-CN" altLang="en-US" sz="700" b="0">
                <a:solidFill>
                  <a:srgbClr val="000000"/>
                </a:solidFill>
                <a:latin typeface="微软雅黑"/>
                <a:ea typeface="微软雅黑"/>
              </a:endParaRPr>
            </a:p>
          </p:txBody>
        </p:sp>
      </p:grpSp>
      <p:grpSp>
        <p:nvGrpSpPr>
          <p:cNvPr id="6" name="Group 378"/>
          <p:cNvGrpSpPr/>
          <p:nvPr/>
        </p:nvGrpSpPr>
        <p:grpSpPr>
          <a:xfrm>
            <a:off x="3238626" y="4343399"/>
            <a:ext cx="1986900" cy="1260000"/>
            <a:chOff x="2661300" y="4343399"/>
            <a:chExt cx="1986900" cy="1260000"/>
          </a:xfrm>
        </p:grpSpPr>
        <p:grpSp>
          <p:nvGrpSpPr>
            <p:cNvPr id="7" name="Group 183"/>
            <p:cNvGrpSpPr/>
            <p:nvPr/>
          </p:nvGrpSpPr>
          <p:grpSpPr>
            <a:xfrm>
              <a:off x="2661300" y="4343399"/>
              <a:ext cx="1986900" cy="1260000"/>
              <a:chOff x="2229501" y="4343399"/>
              <a:chExt cx="1986900" cy="1260000"/>
            </a:xfrm>
          </p:grpSpPr>
          <p:sp>
            <p:nvSpPr>
              <p:cNvPr id="383" name="Rectangle 90"/>
              <p:cNvSpPr/>
              <p:nvPr/>
            </p:nvSpPr>
            <p:spPr bwMode="auto">
              <a:xfrm>
                <a:off x="2229501" y="4343399"/>
                <a:ext cx="1986900" cy="1260000"/>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tIns="91440" bIns="9144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smtClean="0">
                    <a:solidFill>
                      <a:schemeClr val="bg1"/>
                    </a:solidFill>
                    <a:latin typeface="微软雅黑" pitchFamily="34" charset="-122"/>
                    <a:ea typeface="微软雅黑" pitchFamily="34" charset="-122"/>
                  </a:rPr>
                  <a:t>制造执行系统</a:t>
                </a:r>
                <a:endParaRPr lang="zh-CN" altLang="en-US" sz="800" b="0">
                  <a:solidFill>
                    <a:schemeClr val="bg1"/>
                  </a:solidFill>
                  <a:latin typeface="微软雅黑" pitchFamily="34" charset="-122"/>
                  <a:ea typeface="微软雅黑" pitchFamily="34" charset="-122"/>
                </a:endParaRPr>
              </a:p>
            </p:txBody>
          </p:sp>
          <p:sp>
            <p:nvSpPr>
              <p:cNvPr id="384" name="Rectangle 62"/>
              <p:cNvSpPr>
                <a:spLocks noChangeArrowheads="1"/>
              </p:cNvSpPr>
              <p:nvPr/>
            </p:nvSpPr>
            <p:spPr bwMode="auto">
              <a:xfrm>
                <a:off x="3211158" y="4745916"/>
                <a:ext cx="936000" cy="180000"/>
              </a:xfrm>
              <a:prstGeom prst="rect">
                <a:avLst/>
              </a:prstGeom>
              <a:solidFill>
                <a:schemeClr val="bg1"/>
              </a:solidFill>
              <a:ln w="9525" algn="ctr">
                <a:solidFill>
                  <a:schemeClr val="tx1"/>
                </a:solidFill>
                <a:miter lim="800000"/>
              </a:ln>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cy-GB" sz="800" b="0">
                    <a:solidFill>
                      <a:srgbClr val="000000"/>
                    </a:solidFill>
                    <a:latin typeface="微软雅黑"/>
                    <a:ea typeface="微软雅黑"/>
                  </a:rPr>
                  <a:t>生</a:t>
                </a:r>
                <a:r>
                  <a:rPr lang="zh-CN" altLang="cy-GB" sz="800" b="0" smtClean="0">
                    <a:solidFill>
                      <a:srgbClr val="000000"/>
                    </a:solidFill>
                    <a:latin typeface="微软雅黑"/>
                    <a:ea typeface="微软雅黑"/>
                  </a:rPr>
                  <a:t>产监控</a:t>
                </a:r>
                <a:endParaRPr lang="zh-CN" altLang="en-US" sz="800" b="0">
                  <a:solidFill>
                    <a:srgbClr val="000000"/>
                  </a:solidFill>
                  <a:latin typeface="微软雅黑"/>
                  <a:ea typeface="微软雅黑"/>
                </a:endParaRPr>
              </a:p>
            </p:txBody>
          </p:sp>
          <p:sp>
            <p:nvSpPr>
              <p:cNvPr id="385" name="Rectangle 64"/>
              <p:cNvSpPr>
                <a:spLocks noChangeArrowheads="1"/>
              </p:cNvSpPr>
              <p:nvPr/>
            </p:nvSpPr>
            <p:spPr bwMode="auto">
              <a:xfrm>
                <a:off x="2235200" y="4542124"/>
                <a:ext cx="936000" cy="180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生产计划管理</a:t>
                </a:r>
                <a:endParaRPr lang="zh-CN" altLang="en-US" sz="800" b="0">
                  <a:solidFill>
                    <a:srgbClr val="000000"/>
                  </a:solidFill>
                  <a:latin typeface="微软雅黑"/>
                  <a:ea typeface="微软雅黑"/>
                </a:endParaRPr>
              </a:p>
            </p:txBody>
          </p:sp>
          <p:sp>
            <p:nvSpPr>
              <p:cNvPr id="386" name="Rectangle 64"/>
              <p:cNvSpPr>
                <a:spLocks noChangeArrowheads="1"/>
              </p:cNvSpPr>
              <p:nvPr/>
            </p:nvSpPr>
            <p:spPr bwMode="auto">
              <a:xfrm>
                <a:off x="2242074" y="4756674"/>
                <a:ext cx="936000" cy="180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cy-GB" sz="800" b="0" smtClean="0">
                    <a:solidFill>
                      <a:srgbClr val="000000"/>
                    </a:solidFill>
                    <a:latin typeface="微软雅黑"/>
                    <a:ea typeface="微软雅黑"/>
                  </a:rPr>
                  <a:t>生产调度</a:t>
                </a:r>
                <a:r>
                  <a:rPr lang="zh-CN" altLang="en-US" sz="800" b="0" smtClean="0">
                    <a:solidFill>
                      <a:srgbClr val="000000"/>
                    </a:solidFill>
                    <a:latin typeface="微软雅黑"/>
                    <a:ea typeface="微软雅黑"/>
                  </a:rPr>
                  <a:t>管理</a:t>
                </a:r>
                <a:endParaRPr lang="zh-CN" altLang="en-US" sz="800" b="0">
                  <a:solidFill>
                    <a:srgbClr val="000000"/>
                  </a:solidFill>
                  <a:latin typeface="微软雅黑"/>
                  <a:ea typeface="微软雅黑"/>
                </a:endParaRPr>
              </a:p>
            </p:txBody>
          </p:sp>
          <p:sp>
            <p:nvSpPr>
              <p:cNvPr id="387" name="Rectangle 64"/>
              <p:cNvSpPr>
                <a:spLocks noChangeArrowheads="1"/>
              </p:cNvSpPr>
              <p:nvPr/>
            </p:nvSpPr>
            <p:spPr bwMode="auto">
              <a:xfrm>
                <a:off x="2242074" y="4974516"/>
                <a:ext cx="936000" cy="180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生产任务管理</a:t>
                </a:r>
                <a:endParaRPr lang="zh-CN" altLang="en-US" sz="800" b="0">
                  <a:solidFill>
                    <a:srgbClr val="000000"/>
                  </a:solidFill>
                  <a:latin typeface="微软雅黑"/>
                  <a:ea typeface="微软雅黑"/>
                </a:endParaRPr>
              </a:p>
            </p:txBody>
          </p:sp>
          <p:sp>
            <p:nvSpPr>
              <p:cNvPr id="388" name="Rectangle 64"/>
              <p:cNvSpPr>
                <a:spLocks noChangeArrowheads="1"/>
              </p:cNvSpPr>
              <p:nvPr/>
            </p:nvSpPr>
            <p:spPr bwMode="auto">
              <a:xfrm>
                <a:off x="3211158" y="4539726"/>
                <a:ext cx="936000" cy="180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能源管理</a:t>
                </a:r>
                <a:endParaRPr lang="zh-CN" altLang="en-US" sz="800" b="0">
                  <a:solidFill>
                    <a:srgbClr val="000000"/>
                  </a:solidFill>
                  <a:latin typeface="微软雅黑"/>
                  <a:ea typeface="微软雅黑"/>
                </a:endParaRPr>
              </a:p>
            </p:txBody>
          </p:sp>
          <p:sp>
            <p:nvSpPr>
              <p:cNvPr id="390" name="Rectangle 64"/>
              <p:cNvSpPr>
                <a:spLocks noChangeArrowheads="1"/>
              </p:cNvSpPr>
              <p:nvPr/>
            </p:nvSpPr>
            <p:spPr bwMode="auto">
              <a:xfrm>
                <a:off x="3211158" y="4965794"/>
                <a:ext cx="936000" cy="180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工厂物料管理</a:t>
                </a:r>
                <a:endParaRPr lang="zh-CN" altLang="en-US" sz="800" b="0">
                  <a:solidFill>
                    <a:srgbClr val="000000"/>
                  </a:solidFill>
                  <a:latin typeface="微软雅黑"/>
                  <a:ea typeface="微软雅黑"/>
                </a:endParaRPr>
              </a:p>
            </p:txBody>
          </p:sp>
          <p:sp>
            <p:nvSpPr>
              <p:cNvPr id="391" name="Rectangle 64"/>
              <p:cNvSpPr>
                <a:spLocks noChangeArrowheads="1"/>
              </p:cNvSpPr>
              <p:nvPr/>
            </p:nvSpPr>
            <p:spPr bwMode="auto">
              <a:xfrm>
                <a:off x="2242074" y="5182246"/>
                <a:ext cx="936000" cy="16476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停机管理</a:t>
                </a:r>
                <a:endParaRPr lang="zh-CN" altLang="en-US" sz="800" b="0">
                  <a:solidFill>
                    <a:srgbClr val="000000"/>
                  </a:solidFill>
                  <a:latin typeface="微软雅黑"/>
                  <a:ea typeface="微软雅黑"/>
                </a:endParaRPr>
              </a:p>
            </p:txBody>
          </p:sp>
        </p:grpSp>
        <p:sp>
          <p:nvSpPr>
            <p:cNvPr id="381" name="Rectangle 64"/>
            <p:cNvSpPr>
              <a:spLocks noChangeArrowheads="1"/>
            </p:cNvSpPr>
            <p:nvPr/>
          </p:nvSpPr>
          <p:spPr bwMode="auto">
            <a:xfrm>
              <a:off x="2677758" y="5377926"/>
              <a:ext cx="1056042" cy="184674"/>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生</a:t>
              </a:r>
              <a:r>
                <a:rPr lang="zh-CN" altLang="en-US" sz="700" b="0" smtClean="0">
                  <a:solidFill>
                    <a:srgbClr val="000000"/>
                  </a:solidFill>
                  <a:latin typeface="微软雅黑"/>
                  <a:ea typeface="微软雅黑"/>
                </a:rPr>
                <a:t>产统计分析与绩效</a:t>
              </a:r>
              <a:endParaRPr lang="zh-CN" altLang="en-US" sz="700" b="0">
                <a:solidFill>
                  <a:srgbClr val="000000"/>
                </a:solidFill>
                <a:latin typeface="微软雅黑"/>
                <a:ea typeface="微软雅黑"/>
              </a:endParaRPr>
            </a:p>
          </p:txBody>
        </p:sp>
        <p:sp>
          <p:nvSpPr>
            <p:cNvPr id="382" name="Rectangle 64"/>
            <p:cNvSpPr>
              <a:spLocks noChangeArrowheads="1"/>
            </p:cNvSpPr>
            <p:nvPr/>
          </p:nvSpPr>
          <p:spPr bwMode="auto">
            <a:xfrm>
              <a:off x="3647736" y="5172630"/>
              <a:ext cx="936000" cy="185568"/>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知识管理</a:t>
              </a:r>
              <a:endParaRPr lang="zh-CN" altLang="en-US" sz="800" b="0">
                <a:solidFill>
                  <a:srgbClr val="000000"/>
                </a:solidFill>
                <a:latin typeface="微软雅黑"/>
                <a:ea typeface="微软雅黑"/>
              </a:endParaRPr>
            </a:p>
          </p:txBody>
        </p:sp>
      </p:grpSp>
      <p:grpSp>
        <p:nvGrpSpPr>
          <p:cNvPr id="8" name="Group 391"/>
          <p:cNvGrpSpPr/>
          <p:nvPr/>
        </p:nvGrpSpPr>
        <p:grpSpPr>
          <a:xfrm>
            <a:off x="1523284" y="4343395"/>
            <a:ext cx="1613462" cy="1260000"/>
            <a:chOff x="1510738" y="4343395"/>
            <a:chExt cx="1613462" cy="1260000"/>
          </a:xfrm>
        </p:grpSpPr>
        <p:grpSp>
          <p:nvGrpSpPr>
            <p:cNvPr id="9" name="Group 167"/>
            <p:cNvGrpSpPr/>
            <p:nvPr/>
          </p:nvGrpSpPr>
          <p:grpSpPr>
            <a:xfrm>
              <a:off x="1510738" y="4343395"/>
              <a:ext cx="1613462" cy="1260000"/>
              <a:chOff x="1295400" y="4343395"/>
              <a:chExt cx="893600" cy="1260000"/>
            </a:xfrm>
          </p:grpSpPr>
          <p:grpSp>
            <p:nvGrpSpPr>
              <p:cNvPr id="10" name="组合 170"/>
              <p:cNvGrpSpPr/>
              <p:nvPr/>
            </p:nvGrpSpPr>
            <p:grpSpPr>
              <a:xfrm>
                <a:off x="1295400" y="4343395"/>
                <a:ext cx="893600" cy="1260000"/>
                <a:chOff x="1981200" y="4190998"/>
                <a:chExt cx="792000" cy="1022576"/>
              </a:xfrm>
            </p:grpSpPr>
            <p:sp>
              <p:nvSpPr>
                <p:cNvPr id="398" name="Rectangle 7"/>
                <p:cNvSpPr/>
                <p:nvPr/>
              </p:nvSpPr>
              <p:spPr bwMode="auto">
                <a:xfrm>
                  <a:off x="1981200" y="4190998"/>
                  <a:ext cx="792000" cy="1022576"/>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tIns="91440" bIns="9144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defRPr/>
                  </a:pPr>
                  <a:r>
                    <a:rPr lang="zh-CN" altLang="en-US" sz="800" b="0">
                      <a:solidFill>
                        <a:schemeClr val="bg1"/>
                      </a:solidFill>
                      <a:latin typeface="微软雅黑" pitchFamily="34" charset="-122"/>
                      <a:ea typeface="微软雅黑" pitchFamily="34" charset="-122"/>
                    </a:rPr>
                    <a:t>质</a:t>
                  </a:r>
                  <a:r>
                    <a:rPr lang="zh-CN" altLang="en-US" sz="800" b="0" smtClean="0">
                      <a:solidFill>
                        <a:schemeClr val="bg1"/>
                      </a:solidFill>
                      <a:latin typeface="微软雅黑" pitchFamily="34" charset="-122"/>
                      <a:ea typeface="微软雅黑" pitchFamily="34" charset="-122"/>
                    </a:rPr>
                    <a:t>量检验系统</a:t>
                  </a:r>
                  <a:endParaRPr lang="zh-CN" altLang="en-US" sz="800" b="0">
                    <a:solidFill>
                      <a:schemeClr val="bg1"/>
                    </a:solidFill>
                    <a:latin typeface="微软雅黑" pitchFamily="34" charset="-122"/>
                    <a:ea typeface="微软雅黑" pitchFamily="34" charset="-122"/>
                  </a:endParaRPr>
                </a:p>
              </p:txBody>
            </p:sp>
            <p:sp>
              <p:nvSpPr>
                <p:cNvPr id="399" name="Rectangle 32"/>
                <p:cNvSpPr>
                  <a:spLocks noChangeArrowheads="1"/>
                </p:cNvSpPr>
                <p:nvPr/>
              </p:nvSpPr>
              <p:spPr bwMode="auto">
                <a:xfrm>
                  <a:off x="1996077" y="4618153"/>
                  <a:ext cx="344553" cy="146082"/>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质量控制</a:t>
                  </a:r>
                  <a:endParaRPr lang="zh-CN" altLang="en-US" sz="800" b="0">
                    <a:solidFill>
                      <a:srgbClr val="000000"/>
                    </a:solidFill>
                    <a:latin typeface="微软雅黑"/>
                    <a:ea typeface="微软雅黑"/>
                  </a:endParaRPr>
                </a:p>
              </p:txBody>
            </p:sp>
            <p:sp>
              <p:nvSpPr>
                <p:cNvPr id="400" name="Rectangle 32"/>
                <p:cNvSpPr>
                  <a:spLocks noChangeArrowheads="1"/>
                </p:cNvSpPr>
                <p:nvPr/>
              </p:nvSpPr>
              <p:spPr bwMode="auto">
                <a:xfrm>
                  <a:off x="1996077" y="4408105"/>
                  <a:ext cx="353426" cy="146082"/>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质量检验</a:t>
                  </a:r>
                  <a:endParaRPr lang="zh-CN" altLang="en-US" sz="800" b="0">
                    <a:solidFill>
                      <a:srgbClr val="000000"/>
                    </a:solidFill>
                    <a:latin typeface="微软雅黑"/>
                    <a:ea typeface="微软雅黑"/>
                  </a:endParaRPr>
                </a:p>
              </p:txBody>
            </p:sp>
            <p:sp>
              <p:nvSpPr>
                <p:cNvPr id="401" name="Rectangle 128"/>
                <p:cNvSpPr>
                  <a:spLocks noChangeArrowheads="1"/>
                </p:cNvSpPr>
                <p:nvPr/>
              </p:nvSpPr>
              <p:spPr bwMode="auto">
                <a:xfrm>
                  <a:off x="1990796" y="4828200"/>
                  <a:ext cx="353426" cy="146082"/>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a:solidFill>
                        <a:srgbClr val="000000"/>
                      </a:solidFill>
                      <a:latin typeface="微软雅黑"/>
                      <a:ea typeface="微软雅黑"/>
                    </a:rPr>
                    <a:t>试验室管理</a:t>
                  </a:r>
                </a:p>
              </p:txBody>
            </p:sp>
          </p:grpSp>
          <p:sp>
            <p:nvSpPr>
              <p:cNvPr id="397" name="Rectangle 32"/>
              <p:cNvSpPr>
                <a:spLocks noChangeArrowheads="1"/>
              </p:cNvSpPr>
              <p:nvPr/>
            </p:nvSpPr>
            <p:spPr bwMode="auto">
              <a:xfrm>
                <a:off x="1718813" y="5126916"/>
                <a:ext cx="458580" cy="180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质量分析报告</a:t>
                </a:r>
                <a:endParaRPr lang="zh-CN" altLang="en-US" sz="800" b="0">
                  <a:solidFill>
                    <a:srgbClr val="000000"/>
                  </a:solidFill>
                  <a:latin typeface="微软雅黑"/>
                  <a:ea typeface="微软雅黑"/>
                </a:endParaRPr>
              </a:p>
            </p:txBody>
          </p:sp>
        </p:grpSp>
        <p:sp>
          <p:nvSpPr>
            <p:cNvPr id="394" name="Rectangle 32"/>
            <p:cNvSpPr>
              <a:spLocks noChangeArrowheads="1"/>
            </p:cNvSpPr>
            <p:nvPr/>
          </p:nvSpPr>
          <p:spPr bwMode="auto">
            <a:xfrm>
              <a:off x="2297652" y="4615926"/>
              <a:ext cx="762000" cy="184674"/>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质量纠纷</a:t>
              </a:r>
              <a:endParaRPr lang="zh-CN" altLang="en-US" sz="800" b="0">
                <a:solidFill>
                  <a:srgbClr val="000000"/>
                </a:solidFill>
                <a:latin typeface="微软雅黑"/>
                <a:ea typeface="微软雅黑"/>
              </a:endParaRPr>
            </a:p>
          </p:txBody>
        </p:sp>
        <p:sp>
          <p:nvSpPr>
            <p:cNvPr id="395" name="Rectangle 32"/>
            <p:cNvSpPr>
              <a:spLocks noChangeArrowheads="1"/>
            </p:cNvSpPr>
            <p:nvPr/>
          </p:nvSpPr>
          <p:spPr bwMode="auto">
            <a:xfrm>
              <a:off x="2275242" y="4866936"/>
              <a:ext cx="828000" cy="184674"/>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质量动态对标</a:t>
              </a:r>
              <a:endParaRPr lang="zh-CN" altLang="en-US" sz="800" b="0">
                <a:solidFill>
                  <a:srgbClr val="000000"/>
                </a:solidFill>
                <a:latin typeface="微软雅黑"/>
                <a:ea typeface="微软雅黑"/>
              </a:endParaRPr>
            </a:p>
          </p:txBody>
        </p:sp>
      </p:grpSp>
      <p:sp>
        <p:nvSpPr>
          <p:cNvPr id="185" name="Rectangle 64"/>
          <p:cNvSpPr>
            <a:spLocks noChangeArrowheads="1"/>
          </p:cNvSpPr>
          <p:nvPr/>
        </p:nvSpPr>
        <p:spPr bwMode="auto">
          <a:xfrm>
            <a:off x="1600200" y="1039721"/>
            <a:ext cx="540000" cy="180000"/>
          </a:xfrm>
          <a:prstGeom prst="rect">
            <a:avLst/>
          </a:prstGeom>
          <a:solidFill>
            <a:schemeClr val="bg1"/>
          </a:solidFill>
          <a:ln w="9525" algn="ctr">
            <a:solidFill>
              <a:schemeClr val="tx1"/>
            </a:solidFill>
            <a:miter lim="800000"/>
          </a:ln>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销售分析</a:t>
            </a:r>
            <a:endParaRPr lang="zh-CN" altLang="en-US" sz="800" b="0">
              <a:solidFill>
                <a:srgbClr val="000000"/>
              </a:solidFill>
              <a:latin typeface="微软雅黑"/>
              <a:ea typeface="微软雅黑"/>
            </a:endParaRPr>
          </a:p>
        </p:txBody>
      </p:sp>
      <p:sp>
        <p:nvSpPr>
          <p:cNvPr id="186" name="Rectangle 64"/>
          <p:cNvSpPr>
            <a:spLocks noChangeArrowheads="1"/>
          </p:cNvSpPr>
          <p:nvPr/>
        </p:nvSpPr>
        <p:spPr bwMode="auto">
          <a:xfrm>
            <a:off x="2209800" y="1039721"/>
            <a:ext cx="540000" cy="180000"/>
          </a:xfrm>
          <a:prstGeom prst="rect">
            <a:avLst/>
          </a:prstGeom>
          <a:solidFill>
            <a:schemeClr val="bg1"/>
          </a:solidFill>
          <a:ln w="9525" algn="ctr">
            <a:solidFill>
              <a:schemeClr val="tx1"/>
            </a:solidFill>
            <a:miter lim="800000"/>
          </a:ln>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生产分析</a:t>
            </a:r>
            <a:endParaRPr lang="zh-CN" altLang="en-US" sz="800" b="0">
              <a:solidFill>
                <a:srgbClr val="000000"/>
              </a:solidFill>
              <a:latin typeface="微软雅黑"/>
              <a:ea typeface="微软雅黑"/>
            </a:endParaRPr>
          </a:p>
        </p:txBody>
      </p:sp>
      <p:sp>
        <p:nvSpPr>
          <p:cNvPr id="187" name="Rectangle 64"/>
          <p:cNvSpPr>
            <a:spLocks noChangeArrowheads="1"/>
          </p:cNvSpPr>
          <p:nvPr/>
        </p:nvSpPr>
        <p:spPr bwMode="auto">
          <a:xfrm>
            <a:off x="2819400" y="1039721"/>
            <a:ext cx="540000" cy="180000"/>
          </a:xfrm>
          <a:prstGeom prst="rect">
            <a:avLst/>
          </a:prstGeom>
          <a:solidFill>
            <a:schemeClr val="bg1"/>
          </a:solidFill>
          <a:ln w="9525" algn="ctr">
            <a:solidFill>
              <a:schemeClr val="tx1"/>
            </a:solidFill>
            <a:miter lim="800000"/>
          </a:ln>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设备分析</a:t>
            </a:r>
            <a:endParaRPr lang="zh-CN" altLang="en-US" sz="800" b="0">
              <a:solidFill>
                <a:srgbClr val="000000"/>
              </a:solidFill>
              <a:latin typeface="微软雅黑"/>
              <a:ea typeface="微软雅黑"/>
            </a:endParaRPr>
          </a:p>
        </p:txBody>
      </p:sp>
      <p:sp>
        <p:nvSpPr>
          <p:cNvPr id="188" name="Rectangle 64"/>
          <p:cNvSpPr>
            <a:spLocks noChangeArrowheads="1"/>
          </p:cNvSpPr>
          <p:nvPr/>
        </p:nvSpPr>
        <p:spPr bwMode="auto">
          <a:xfrm>
            <a:off x="4717800" y="1039721"/>
            <a:ext cx="540000" cy="180000"/>
          </a:xfrm>
          <a:prstGeom prst="rect">
            <a:avLst/>
          </a:prstGeom>
          <a:solidFill>
            <a:schemeClr val="bg1"/>
          </a:solidFill>
          <a:ln w="9525" algn="ctr">
            <a:solidFill>
              <a:schemeClr val="tx1"/>
            </a:solidFill>
            <a:miter lim="800000"/>
          </a:ln>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采购分析</a:t>
            </a:r>
            <a:endParaRPr lang="zh-CN" altLang="en-US" sz="800" b="0">
              <a:solidFill>
                <a:srgbClr val="000000"/>
              </a:solidFill>
              <a:latin typeface="微软雅黑"/>
              <a:ea typeface="微软雅黑"/>
            </a:endParaRPr>
          </a:p>
        </p:txBody>
      </p:sp>
      <p:sp>
        <p:nvSpPr>
          <p:cNvPr id="189" name="Rectangle 64"/>
          <p:cNvSpPr>
            <a:spLocks noChangeArrowheads="1"/>
          </p:cNvSpPr>
          <p:nvPr/>
        </p:nvSpPr>
        <p:spPr bwMode="auto">
          <a:xfrm>
            <a:off x="5326136" y="1039721"/>
            <a:ext cx="540000" cy="180000"/>
          </a:xfrm>
          <a:prstGeom prst="rect">
            <a:avLst/>
          </a:prstGeom>
          <a:solidFill>
            <a:schemeClr val="bg1"/>
          </a:solidFill>
          <a:ln w="9525" algn="ctr">
            <a:solidFill>
              <a:schemeClr val="tx1"/>
            </a:solidFill>
            <a:miter lim="800000"/>
          </a:ln>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人资分析</a:t>
            </a:r>
            <a:endParaRPr lang="zh-CN" altLang="en-US" sz="800" b="0">
              <a:solidFill>
                <a:srgbClr val="000000"/>
              </a:solidFill>
              <a:latin typeface="微软雅黑"/>
              <a:ea typeface="微软雅黑"/>
            </a:endParaRPr>
          </a:p>
        </p:txBody>
      </p:sp>
      <p:sp>
        <p:nvSpPr>
          <p:cNvPr id="190" name="Rectangle 64"/>
          <p:cNvSpPr>
            <a:spLocks noChangeArrowheads="1"/>
          </p:cNvSpPr>
          <p:nvPr/>
        </p:nvSpPr>
        <p:spPr bwMode="auto">
          <a:xfrm>
            <a:off x="6050352" y="1039721"/>
            <a:ext cx="540000" cy="180000"/>
          </a:xfrm>
          <a:prstGeom prst="rect">
            <a:avLst/>
          </a:prstGeom>
          <a:solidFill>
            <a:schemeClr val="bg1"/>
          </a:solidFill>
          <a:ln w="9525" algn="ctr">
            <a:solidFill>
              <a:schemeClr val="tx1"/>
            </a:solidFill>
            <a:miter lim="800000"/>
          </a:ln>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财务分析</a:t>
            </a:r>
            <a:endParaRPr lang="zh-CN" altLang="en-US" sz="800" b="0">
              <a:solidFill>
                <a:srgbClr val="000000"/>
              </a:solidFill>
              <a:latin typeface="微软雅黑"/>
              <a:ea typeface="微软雅黑"/>
            </a:endParaRPr>
          </a:p>
        </p:txBody>
      </p:sp>
      <p:sp>
        <p:nvSpPr>
          <p:cNvPr id="191" name="Rectangle 64"/>
          <p:cNvSpPr>
            <a:spLocks noChangeArrowheads="1"/>
          </p:cNvSpPr>
          <p:nvPr/>
        </p:nvSpPr>
        <p:spPr bwMode="auto">
          <a:xfrm>
            <a:off x="6774568" y="1039721"/>
            <a:ext cx="540000" cy="180000"/>
          </a:xfrm>
          <a:prstGeom prst="rect">
            <a:avLst/>
          </a:prstGeom>
          <a:solidFill>
            <a:schemeClr val="bg1"/>
          </a:solidFill>
          <a:ln w="9525" algn="ctr">
            <a:solidFill>
              <a:schemeClr val="tx1"/>
            </a:solidFill>
            <a:miter lim="800000"/>
          </a:ln>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资金分析</a:t>
            </a:r>
            <a:endParaRPr lang="zh-CN" altLang="en-US" sz="800" b="0">
              <a:solidFill>
                <a:srgbClr val="000000"/>
              </a:solidFill>
              <a:latin typeface="微软雅黑"/>
              <a:ea typeface="微软雅黑"/>
            </a:endParaRPr>
          </a:p>
        </p:txBody>
      </p:sp>
      <p:sp>
        <p:nvSpPr>
          <p:cNvPr id="193" name="Rectangle 64"/>
          <p:cNvSpPr>
            <a:spLocks noChangeArrowheads="1"/>
          </p:cNvSpPr>
          <p:nvPr/>
        </p:nvSpPr>
        <p:spPr bwMode="auto">
          <a:xfrm>
            <a:off x="7498784" y="1039721"/>
            <a:ext cx="540000" cy="180000"/>
          </a:xfrm>
          <a:prstGeom prst="rect">
            <a:avLst/>
          </a:prstGeom>
          <a:solidFill>
            <a:schemeClr val="bg1"/>
          </a:solidFill>
          <a:ln w="9525" algn="ctr">
            <a:solidFill>
              <a:schemeClr val="tx1"/>
            </a:solidFill>
            <a:miter lim="800000"/>
          </a:ln>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投资分析</a:t>
            </a:r>
            <a:endParaRPr lang="zh-CN" altLang="en-US" sz="800" b="0">
              <a:solidFill>
                <a:srgbClr val="000000"/>
              </a:solidFill>
              <a:latin typeface="微软雅黑"/>
              <a:ea typeface="微软雅黑"/>
            </a:endParaRPr>
          </a:p>
        </p:txBody>
      </p:sp>
      <p:sp>
        <p:nvSpPr>
          <p:cNvPr id="194" name="Rectangle 64"/>
          <p:cNvSpPr>
            <a:spLocks noChangeArrowheads="1"/>
          </p:cNvSpPr>
          <p:nvPr/>
        </p:nvSpPr>
        <p:spPr bwMode="auto">
          <a:xfrm>
            <a:off x="8223000" y="1039721"/>
            <a:ext cx="540000" cy="180000"/>
          </a:xfrm>
          <a:prstGeom prst="rect">
            <a:avLst/>
          </a:prstGeom>
          <a:solidFill>
            <a:schemeClr val="bg1"/>
          </a:solidFill>
          <a:ln w="9525" algn="ctr">
            <a:solidFill>
              <a:schemeClr val="tx1"/>
            </a:solidFill>
            <a:miter lim="800000"/>
          </a:ln>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预算分析</a:t>
            </a:r>
            <a:endParaRPr lang="zh-CN" altLang="en-US" sz="800" b="0">
              <a:solidFill>
                <a:srgbClr val="000000"/>
              </a:solidFill>
              <a:latin typeface="微软雅黑"/>
              <a:ea typeface="微软雅黑"/>
            </a:endParaRPr>
          </a:p>
        </p:txBody>
      </p:sp>
      <p:sp>
        <p:nvSpPr>
          <p:cNvPr id="197" name="Rectangle 85"/>
          <p:cNvSpPr/>
          <p:nvPr/>
        </p:nvSpPr>
        <p:spPr bwMode="auto">
          <a:xfrm>
            <a:off x="4057808" y="1327174"/>
            <a:ext cx="612000" cy="180000"/>
          </a:xfrm>
          <a:prstGeom prst="rect">
            <a:avLst/>
          </a:prstGeom>
          <a:solidFill>
            <a:schemeClr val="accent5">
              <a:lumMod val="20000"/>
              <a:lumOff val="80000"/>
            </a:schemeClr>
          </a:soli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tIns="91440" bIns="9144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smtClean="0">
                <a:solidFill>
                  <a:schemeClr val="tx1"/>
                </a:solidFill>
                <a:latin typeface="微软雅黑" pitchFamily="34" charset="-122"/>
                <a:ea typeface="微软雅黑" pitchFamily="34" charset="-122"/>
              </a:rPr>
              <a:t>移动应用</a:t>
            </a:r>
            <a:endParaRPr lang="zh-CN" altLang="en-US" sz="800" b="0">
              <a:solidFill>
                <a:schemeClr val="tx1"/>
              </a:solidFill>
              <a:latin typeface="微软雅黑" pitchFamily="34" charset="-122"/>
              <a:ea typeface="微软雅黑" pitchFamily="34" charset="-122"/>
            </a:endParaRPr>
          </a:p>
        </p:txBody>
      </p:sp>
      <p:sp>
        <p:nvSpPr>
          <p:cNvPr id="198" name="Rectangle 53"/>
          <p:cNvSpPr/>
          <p:nvPr/>
        </p:nvSpPr>
        <p:spPr bwMode="auto">
          <a:xfrm>
            <a:off x="4527255" y="2438400"/>
            <a:ext cx="615747" cy="762000"/>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tIns="91440" bIns="9144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600" b="0">
                <a:solidFill>
                  <a:schemeClr val="bg1"/>
                </a:solidFill>
                <a:latin typeface="微软雅黑" pitchFamily="34" charset="-122"/>
                <a:ea typeface="微软雅黑" pitchFamily="34" charset="-122"/>
              </a:rPr>
              <a:t>采购与库存</a:t>
            </a:r>
            <a:endParaRPr lang="zh-CN" altLang="zh-CN" sz="600" b="0">
              <a:solidFill>
                <a:schemeClr val="bg1"/>
              </a:solidFill>
              <a:latin typeface="微软雅黑" pitchFamily="34" charset="-122"/>
              <a:ea typeface="微软雅黑" pitchFamily="34" charset="-122"/>
            </a:endParaRPr>
          </a:p>
        </p:txBody>
      </p:sp>
      <p:sp>
        <p:nvSpPr>
          <p:cNvPr id="199" name="Rectangle 62"/>
          <p:cNvSpPr>
            <a:spLocks noChangeArrowheads="1"/>
          </p:cNvSpPr>
          <p:nvPr/>
        </p:nvSpPr>
        <p:spPr bwMode="auto">
          <a:xfrm>
            <a:off x="4567783" y="3034048"/>
            <a:ext cx="540000" cy="180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库存政策</a:t>
            </a:r>
            <a:endParaRPr lang="zh-CN" altLang="en-US" sz="800" b="0">
              <a:solidFill>
                <a:srgbClr val="000000"/>
              </a:solidFill>
              <a:latin typeface="微软雅黑"/>
              <a:ea typeface="微软雅黑"/>
            </a:endParaRPr>
          </a:p>
        </p:txBody>
      </p:sp>
      <p:sp>
        <p:nvSpPr>
          <p:cNvPr id="200" name="Rectangle 64"/>
          <p:cNvSpPr>
            <a:spLocks noChangeArrowheads="1"/>
          </p:cNvSpPr>
          <p:nvPr/>
        </p:nvSpPr>
        <p:spPr bwMode="auto">
          <a:xfrm>
            <a:off x="4567783" y="2666696"/>
            <a:ext cx="540000" cy="180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供应商管理</a:t>
            </a:r>
            <a:endParaRPr lang="zh-CN" altLang="en-US" sz="800" b="0">
              <a:solidFill>
                <a:srgbClr val="000000"/>
              </a:solidFill>
              <a:latin typeface="微软雅黑"/>
              <a:ea typeface="微软雅黑"/>
            </a:endParaRPr>
          </a:p>
        </p:txBody>
      </p:sp>
      <p:sp>
        <p:nvSpPr>
          <p:cNvPr id="201" name="Rectangle 64"/>
          <p:cNvSpPr>
            <a:spLocks noChangeArrowheads="1"/>
          </p:cNvSpPr>
          <p:nvPr/>
        </p:nvSpPr>
        <p:spPr bwMode="auto">
          <a:xfrm>
            <a:off x="4567783" y="2846696"/>
            <a:ext cx="540000" cy="180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集采管理</a:t>
            </a:r>
            <a:endParaRPr lang="zh-CN" altLang="en-US" sz="800" b="0">
              <a:solidFill>
                <a:srgbClr val="000000"/>
              </a:solidFill>
              <a:latin typeface="微软雅黑"/>
              <a:ea typeface="微软雅黑"/>
            </a:endParaRPr>
          </a:p>
        </p:txBody>
      </p:sp>
      <p:sp>
        <p:nvSpPr>
          <p:cNvPr id="203" name="Rectangle 91"/>
          <p:cNvSpPr/>
          <p:nvPr/>
        </p:nvSpPr>
        <p:spPr bwMode="auto">
          <a:xfrm>
            <a:off x="3200400" y="2438400"/>
            <a:ext cx="609600" cy="762000"/>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tIns="91440" bIns="9144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defRPr/>
            </a:pPr>
            <a:r>
              <a:rPr lang="zh-CN" altLang="en-US" sz="800" b="0">
                <a:solidFill>
                  <a:schemeClr val="bg1"/>
                </a:solidFill>
                <a:latin typeface="微软雅黑" pitchFamily="34" charset="-122"/>
                <a:ea typeface="微软雅黑" pitchFamily="34" charset="-122"/>
              </a:rPr>
              <a:t>设备管</a:t>
            </a:r>
            <a:r>
              <a:rPr lang="zh-CN" altLang="en-US" sz="800" b="0" smtClean="0">
                <a:solidFill>
                  <a:schemeClr val="bg1"/>
                </a:solidFill>
                <a:latin typeface="微软雅黑" pitchFamily="34" charset="-122"/>
                <a:ea typeface="微软雅黑" pitchFamily="34" charset="-122"/>
              </a:rPr>
              <a:t>理</a:t>
            </a:r>
            <a:endParaRPr lang="zh-CN" altLang="en-US" sz="800" b="0">
              <a:solidFill>
                <a:schemeClr val="bg1"/>
              </a:solidFill>
              <a:latin typeface="微软雅黑" pitchFamily="34" charset="-122"/>
              <a:ea typeface="微软雅黑" pitchFamily="34" charset="-122"/>
            </a:endParaRPr>
          </a:p>
        </p:txBody>
      </p:sp>
      <p:sp>
        <p:nvSpPr>
          <p:cNvPr id="204" name="Rectangle 64"/>
          <p:cNvSpPr>
            <a:spLocks noChangeArrowheads="1"/>
          </p:cNvSpPr>
          <p:nvPr/>
        </p:nvSpPr>
        <p:spPr bwMode="auto">
          <a:xfrm>
            <a:off x="3244796" y="2667000"/>
            <a:ext cx="504000" cy="180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维修政策</a:t>
            </a:r>
            <a:endParaRPr lang="zh-CN" altLang="en-US" sz="800" b="0">
              <a:solidFill>
                <a:srgbClr val="000000"/>
              </a:solidFill>
              <a:latin typeface="微软雅黑"/>
              <a:ea typeface="微软雅黑"/>
            </a:endParaRPr>
          </a:p>
        </p:txBody>
      </p:sp>
      <p:sp>
        <p:nvSpPr>
          <p:cNvPr id="205" name="Rectangle 64"/>
          <p:cNvSpPr>
            <a:spLocks noChangeArrowheads="1"/>
          </p:cNvSpPr>
          <p:nvPr/>
        </p:nvSpPr>
        <p:spPr bwMode="auto">
          <a:xfrm>
            <a:off x="3248106" y="2895600"/>
            <a:ext cx="504000" cy="180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700" b="0" smtClean="0">
                <a:solidFill>
                  <a:srgbClr val="000000"/>
                </a:solidFill>
                <a:latin typeface="微软雅黑"/>
                <a:ea typeface="微软雅黑"/>
              </a:rPr>
              <a:t>周转件管理</a:t>
            </a:r>
            <a:endParaRPr lang="zh-CN" altLang="en-US" sz="700" b="0">
              <a:solidFill>
                <a:srgbClr val="000000"/>
              </a:solidFill>
              <a:latin typeface="微软雅黑"/>
              <a:ea typeface="微软雅黑"/>
            </a:endParaRPr>
          </a:p>
        </p:txBody>
      </p:sp>
      <p:sp>
        <p:nvSpPr>
          <p:cNvPr id="207" name="Rectangle 32"/>
          <p:cNvSpPr>
            <a:spLocks noChangeArrowheads="1"/>
          </p:cNvSpPr>
          <p:nvPr/>
        </p:nvSpPr>
        <p:spPr bwMode="auto">
          <a:xfrm>
            <a:off x="1549840" y="2759102"/>
            <a:ext cx="612000" cy="108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价格政策</a:t>
            </a:r>
            <a:endParaRPr lang="zh-CN" altLang="en-US" sz="800" b="0">
              <a:solidFill>
                <a:srgbClr val="000000"/>
              </a:solidFill>
              <a:latin typeface="微软雅黑"/>
              <a:ea typeface="微软雅黑"/>
            </a:endParaRPr>
          </a:p>
        </p:txBody>
      </p:sp>
      <p:sp>
        <p:nvSpPr>
          <p:cNvPr id="209" name="Rectangle 32"/>
          <p:cNvSpPr>
            <a:spLocks noChangeArrowheads="1"/>
          </p:cNvSpPr>
          <p:nvPr/>
        </p:nvSpPr>
        <p:spPr bwMode="auto">
          <a:xfrm>
            <a:off x="1549840" y="2895600"/>
            <a:ext cx="612000" cy="108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信用政策</a:t>
            </a:r>
            <a:endParaRPr lang="zh-CN" altLang="en-US" sz="800" b="0">
              <a:solidFill>
                <a:srgbClr val="000000"/>
              </a:solidFill>
              <a:latin typeface="微软雅黑"/>
              <a:ea typeface="微软雅黑"/>
            </a:endParaRPr>
          </a:p>
        </p:txBody>
      </p:sp>
      <p:sp>
        <p:nvSpPr>
          <p:cNvPr id="210" name="Rectangle 32"/>
          <p:cNvSpPr>
            <a:spLocks noChangeArrowheads="1"/>
          </p:cNvSpPr>
          <p:nvPr/>
        </p:nvSpPr>
        <p:spPr bwMode="auto">
          <a:xfrm>
            <a:off x="1549840" y="3032098"/>
            <a:ext cx="612000" cy="108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集中销售</a:t>
            </a:r>
            <a:endParaRPr lang="zh-CN" altLang="en-US" sz="800" b="0">
              <a:solidFill>
                <a:srgbClr val="000000"/>
              </a:solidFill>
              <a:latin typeface="微软雅黑"/>
              <a:ea typeface="微软雅黑"/>
            </a:endParaRPr>
          </a:p>
        </p:txBody>
      </p:sp>
      <p:sp>
        <p:nvSpPr>
          <p:cNvPr id="212" name="Text Box 50"/>
          <p:cNvSpPr txBox="1">
            <a:spLocks noChangeArrowheads="1"/>
          </p:cNvSpPr>
          <p:nvPr/>
        </p:nvSpPr>
        <p:spPr bwMode="auto">
          <a:xfrm>
            <a:off x="5251200" y="2932045"/>
            <a:ext cx="540000" cy="108000"/>
          </a:xfrm>
          <a:prstGeom prst="rect">
            <a:avLst/>
          </a:prstGeom>
          <a:solidFill>
            <a:schemeClr val="bg1"/>
          </a:solidFill>
          <a:ln w="9525" algn="ctr">
            <a:solidFill>
              <a:schemeClr val="tx1"/>
            </a:solidFill>
            <a:miter lim="800000"/>
          </a:ln>
          <a:effectLst/>
          <a:extLst>
            <a:ext uri="{AF507438-7753-43E0-B8FC-AC1667EBCBE1}">
              <a14:hiddenEffects xmlns:a14="http://schemas.microsoft.com/office/drawing/2010/main" xmlns="">
                <a:effectLst>
                  <a:outerShdw dist="107763" dir="2700000" algn="ctr" rotWithShape="0">
                    <a:schemeClr val="bg2">
                      <a:alpha val="50000"/>
                    </a:schemeClr>
                  </a:outerShdw>
                </a:effectLst>
              </a14:hiddenEffects>
            </a:ext>
          </a:extLst>
        </p:spPr>
        <p:txBody>
          <a:bodyPr lIns="0" tIns="0" rIns="0" bIns="0" anchor="ctr"/>
          <a:lstStyle>
            <a:defPPr>
              <a:defRPr lang="en-US"/>
            </a:defPPr>
            <a:lvl1pPr marL="114300" indent="-1143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9pPr>
          </a:lstStyle>
          <a:p>
            <a:pPr algn="ctr" eaLnBrk="1" hangingPunct="1">
              <a:lnSpc>
                <a:spcPct val="70000"/>
              </a:lnSpc>
              <a:spcBef>
                <a:spcPct val="20000"/>
              </a:spcBef>
              <a:buClr>
                <a:srgbClr val="A7C4D9"/>
              </a:buClr>
              <a:buFont typeface="Wingdings" pitchFamily="2" charset="2"/>
              <a:buNone/>
            </a:pPr>
            <a:r>
              <a:rPr lang="zh-CN" altLang="en-US" sz="700" b="0" smtClean="0">
                <a:solidFill>
                  <a:srgbClr val="000000"/>
                </a:solidFill>
                <a:latin typeface="微软雅黑"/>
                <a:ea typeface="微软雅黑"/>
                <a:cs typeface="Arial" pitchFamily="34" charset="0"/>
              </a:rPr>
              <a:t>渠道分销管理</a:t>
            </a:r>
            <a:endParaRPr lang="zh-CN" altLang="en-US" sz="700" b="0">
              <a:solidFill>
                <a:srgbClr val="000000"/>
              </a:solidFill>
              <a:latin typeface="微软雅黑"/>
              <a:ea typeface="微软雅黑"/>
              <a:cs typeface="Arial" pitchFamily="34" charset="0"/>
            </a:endParaRPr>
          </a:p>
        </p:txBody>
      </p:sp>
      <p:sp>
        <p:nvSpPr>
          <p:cNvPr id="213" name="Rectangle 54"/>
          <p:cNvSpPr/>
          <p:nvPr/>
        </p:nvSpPr>
        <p:spPr bwMode="auto">
          <a:xfrm>
            <a:off x="2338347" y="2438400"/>
            <a:ext cx="792000" cy="762000"/>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tIns="91440" bIns="9144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a:solidFill>
                  <a:schemeClr val="bg1"/>
                </a:solidFill>
                <a:latin typeface="微软雅黑" pitchFamily="34" charset="-122"/>
                <a:ea typeface="微软雅黑" pitchFamily="34" charset="-122"/>
              </a:rPr>
              <a:t>生产管理</a:t>
            </a:r>
            <a:endParaRPr lang="zh-CN" altLang="zh-CN" sz="800" b="0">
              <a:solidFill>
                <a:schemeClr val="bg1"/>
              </a:solidFill>
              <a:latin typeface="微软雅黑" pitchFamily="34" charset="-122"/>
              <a:ea typeface="微软雅黑" pitchFamily="34" charset="-122"/>
            </a:endParaRPr>
          </a:p>
        </p:txBody>
      </p:sp>
      <p:sp>
        <p:nvSpPr>
          <p:cNvPr id="215" name="Rectangle 64"/>
          <p:cNvSpPr>
            <a:spLocks noChangeArrowheads="1"/>
          </p:cNvSpPr>
          <p:nvPr/>
        </p:nvSpPr>
        <p:spPr bwMode="auto">
          <a:xfrm>
            <a:off x="2374347" y="2667000"/>
            <a:ext cx="720000" cy="108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产销计划平衡</a:t>
            </a:r>
            <a:endParaRPr lang="zh-CN" altLang="en-US" sz="800" b="0">
              <a:solidFill>
                <a:srgbClr val="000000"/>
              </a:solidFill>
              <a:latin typeface="微软雅黑"/>
              <a:ea typeface="微软雅黑"/>
            </a:endParaRPr>
          </a:p>
        </p:txBody>
      </p:sp>
      <p:sp>
        <p:nvSpPr>
          <p:cNvPr id="217" name="Rectangle 64"/>
          <p:cNvSpPr>
            <a:spLocks noChangeArrowheads="1"/>
          </p:cNvSpPr>
          <p:nvPr/>
        </p:nvSpPr>
        <p:spPr bwMode="auto">
          <a:xfrm>
            <a:off x="2374347" y="3016200"/>
            <a:ext cx="720000" cy="108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报表分析</a:t>
            </a:r>
            <a:endParaRPr lang="zh-CN" altLang="en-US" sz="800" b="0">
              <a:solidFill>
                <a:srgbClr val="000000"/>
              </a:solidFill>
              <a:latin typeface="微软雅黑"/>
              <a:ea typeface="微软雅黑"/>
            </a:endParaRPr>
          </a:p>
        </p:txBody>
      </p:sp>
      <p:sp>
        <p:nvSpPr>
          <p:cNvPr id="250" name="Rectangle 64"/>
          <p:cNvSpPr>
            <a:spLocks noChangeArrowheads="1"/>
          </p:cNvSpPr>
          <p:nvPr/>
        </p:nvSpPr>
        <p:spPr bwMode="auto">
          <a:xfrm>
            <a:off x="2378102" y="2847975"/>
            <a:ext cx="720000" cy="108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生产统计和协调</a:t>
            </a:r>
            <a:endParaRPr lang="zh-CN" altLang="en-US" sz="800" b="0">
              <a:solidFill>
                <a:srgbClr val="000000"/>
              </a:solidFill>
              <a:latin typeface="微软雅黑"/>
              <a:ea typeface="微软雅黑"/>
            </a:endParaRPr>
          </a:p>
        </p:txBody>
      </p:sp>
      <p:sp>
        <p:nvSpPr>
          <p:cNvPr id="257" name="Rectangle 95"/>
          <p:cNvSpPr/>
          <p:nvPr/>
        </p:nvSpPr>
        <p:spPr bwMode="auto">
          <a:xfrm>
            <a:off x="3861205" y="2438400"/>
            <a:ext cx="609600" cy="762000"/>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tIns="91440" bIns="9144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a:solidFill>
                  <a:schemeClr val="bg1"/>
                </a:solidFill>
                <a:latin typeface="微软雅黑" pitchFamily="34" charset="-122"/>
                <a:ea typeface="微软雅黑" pitchFamily="34" charset="-122"/>
              </a:rPr>
              <a:t>质量管理</a:t>
            </a:r>
            <a:endParaRPr lang="zh-CN" altLang="zh-CN" sz="800" b="0">
              <a:solidFill>
                <a:schemeClr val="bg1"/>
              </a:solidFill>
              <a:latin typeface="微软雅黑" pitchFamily="34" charset="-122"/>
              <a:ea typeface="微软雅黑" pitchFamily="34" charset="-122"/>
            </a:endParaRPr>
          </a:p>
        </p:txBody>
      </p:sp>
      <p:sp>
        <p:nvSpPr>
          <p:cNvPr id="258" name="Rectangle 31"/>
          <p:cNvSpPr>
            <a:spLocks noChangeArrowheads="1"/>
          </p:cNvSpPr>
          <p:nvPr/>
        </p:nvSpPr>
        <p:spPr bwMode="auto">
          <a:xfrm>
            <a:off x="3897205" y="2657651"/>
            <a:ext cx="540000" cy="144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600" b="0" smtClean="0">
                <a:solidFill>
                  <a:srgbClr val="000000"/>
                </a:solidFill>
                <a:latin typeface="微软雅黑"/>
                <a:ea typeface="微软雅黑"/>
              </a:rPr>
              <a:t>产供销质量协调</a:t>
            </a:r>
            <a:endParaRPr lang="zh-CN" altLang="en-US" sz="600" b="0">
              <a:solidFill>
                <a:srgbClr val="000000"/>
              </a:solidFill>
              <a:latin typeface="微软雅黑"/>
              <a:ea typeface="微软雅黑"/>
            </a:endParaRPr>
          </a:p>
        </p:txBody>
      </p:sp>
      <p:sp>
        <p:nvSpPr>
          <p:cNvPr id="259" name="Rectangle 31"/>
          <p:cNvSpPr>
            <a:spLocks noChangeArrowheads="1"/>
          </p:cNvSpPr>
          <p:nvPr/>
        </p:nvSpPr>
        <p:spPr bwMode="auto">
          <a:xfrm>
            <a:off x="3897201" y="2810051"/>
            <a:ext cx="540000" cy="144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700" b="0" smtClean="0">
                <a:solidFill>
                  <a:srgbClr val="000000"/>
                </a:solidFill>
                <a:latin typeface="微软雅黑"/>
                <a:ea typeface="微软雅黑"/>
              </a:rPr>
              <a:t>质量统计监控</a:t>
            </a:r>
            <a:endParaRPr lang="zh-CN" altLang="en-US" sz="700" b="0">
              <a:solidFill>
                <a:srgbClr val="000000"/>
              </a:solidFill>
              <a:latin typeface="微软雅黑"/>
              <a:ea typeface="微软雅黑"/>
            </a:endParaRPr>
          </a:p>
        </p:txBody>
      </p:sp>
      <p:sp>
        <p:nvSpPr>
          <p:cNvPr id="260" name="Rectangle 31"/>
          <p:cNvSpPr>
            <a:spLocks noChangeArrowheads="1"/>
          </p:cNvSpPr>
          <p:nvPr/>
        </p:nvSpPr>
        <p:spPr bwMode="auto">
          <a:xfrm>
            <a:off x="3908145" y="3497885"/>
            <a:ext cx="540000" cy="144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700" b="0" smtClean="0">
                <a:solidFill>
                  <a:srgbClr val="000000"/>
                </a:solidFill>
                <a:latin typeface="微软雅黑"/>
                <a:ea typeface="微软雅黑"/>
              </a:rPr>
              <a:t>配方管理</a:t>
            </a:r>
            <a:endParaRPr lang="zh-CN" altLang="en-US" sz="700" b="0">
              <a:solidFill>
                <a:srgbClr val="000000"/>
              </a:solidFill>
              <a:latin typeface="微软雅黑"/>
              <a:ea typeface="微软雅黑"/>
            </a:endParaRPr>
          </a:p>
        </p:txBody>
      </p:sp>
      <p:sp>
        <p:nvSpPr>
          <p:cNvPr id="267" name="Rectangle 31"/>
          <p:cNvSpPr>
            <a:spLocks noChangeArrowheads="1"/>
          </p:cNvSpPr>
          <p:nvPr/>
        </p:nvSpPr>
        <p:spPr bwMode="auto">
          <a:xfrm>
            <a:off x="3904595" y="3810000"/>
            <a:ext cx="540000" cy="144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700" b="0" smtClean="0">
                <a:solidFill>
                  <a:srgbClr val="000000"/>
                </a:solidFill>
                <a:latin typeface="微软雅黑"/>
                <a:ea typeface="微软雅黑"/>
              </a:rPr>
              <a:t>质量结果统计</a:t>
            </a:r>
            <a:endParaRPr lang="zh-CN" altLang="en-US" sz="700" b="0">
              <a:solidFill>
                <a:srgbClr val="000000"/>
              </a:solidFill>
              <a:latin typeface="微软雅黑"/>
              <a:ea typeface="微软雅黑"/>
            </a:endParaRPr>
          </a:p>
        </p:txBody>
      </p:sp>
      <p:sp>
        <p:nvSpPr>
          <p:cNvPr id="269" name="Rectangle 31"/>
          <p:cNvSpPr>
            <a:spLocks noChangeArrowheads="1"/>
          </p:cNvSpPr>
          <p:nvPr/>
        </p:nvSpPr>
        <p:spPr bwMode="auto">
          <a:xfrm>
            <a:off x="3893515" y="2980200"/>
            <a:ext cx="540000" cy="144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700" b="0" smtClean="0">
                <a:solidFill>
                  <a:srgbClr val="000000"/>
                </a:solidFill>
                <a:latin typeface="微软雅黑"/>
                <a:ea typeface="微软雅黑"/>
              </a:rPr>
              <a:t>报表分析</a:t>
            </a:r>
            <a:endParaRPr lang="zh-CN" altLang="en-US" sz="700" b="0">
              <a:solidFill>
                <a:srgbClr val="000000"/>
              </a:solidFill>
              <a:latin typeface="微软雅黑"/>
              <a:ea typeface="微软雅黑"/>
            </a:endParaRPr>
          </a:p>
        </p:txBody>
      </p:sp>
      <p:sp>
        <p:nvSpPr>
          <p:cNvPr id="326" name="Rectangle 64"/>
          <p:cNvSpPr>
            <a:spLocks noChangeArrowheads="1"/>
          </p:cNvSpPr>
          <p:nvPr/>
        </p:nvSpPr>
        <p:spPr bwMode="auto">
          <a:xfrm>
            <a:off x="4108200" y="1044855"/>
            <a:ext cx="540000" cy="180000"/>
          </a:xfrm>
          <a:prstGeom prst="rect">
            <a:avLst/>
          </a:prstGeom>
          <a:solidFill>
            <a:schemeClr val="bg1"/>
          </a:solidFill>
          <a:ln w="9525" algn="ctr">
            <a:solidFill>
              <a:schemeClr val="tx1"/>
            </a:solidFill>
            <a:miter lim="800000"/>
          </a:ln>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能源分析</a:t>
            </a:r>
            <a:endParaRPr lang="zh-CN" altLang="en-US" sz="800" b="0">
              <a:solidFill>
                <a:srgbClr val="000000"/>
              </a:solidFill>
              <a:latin typeface="微软雅黑"/>
              <a:ea typeface="微软雅黑"/>
            </a:endParaRPr>
          </a:p>
        </p:txBody>
      </p:sp>
      <p:sp>
        <p:nvSpPr>
          <p:cNvPr id="255" name="Rectangle 64"/>
          <p:cNvSpPr>
            <a:spLocks noChangeArrowheads="1"/>
          </p:cNvSpPr>
          <p:nvPr/>
        </p:nvSpPr>
        <p:spPr bwMode="auto">
          <a:xfrm>
            <a:off x="3484312" y="1038224"/>
            <a:ext cx="540000" cy="180000"/>
          </a:xfrm>
          <a:prstGeom prst="rect">
            <a:avLst/>
          </a:prstGeom>
          <a:solidFill>
            <a:schemeClr val="bg1"/>
          </a:solidFill>
          <a:ln w="9525" algn="ctr">
            <a:solidFill>
              <a:schemeClr val="tx1"/>
            </a:solidFill>
            <a:miter lim="800000"/>
          </a:ln>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质量分析</a:t>
            </a:r>
            <a:endParaRPr lang="zh-CN" altLang="en-US" sz="800" b="0">
              <a:solidFill>
                <a:srgbClr val="000000"/>
              </a:solidFill>
              <a:latin typeface="微软雅黑"/>
              <a:ea typeface="微软雅黑"/>
            </a:endParaRPr>
          </a:p>
        </p:txBody>
      </p:sp>
      <p:grpSp>
        <p:nvGrpSpPr>
          <p:cNvPr id="256" name="Group 255"/>
          <p:cNvGrpSpPr/>
          <p:nvPr/>
        </p:nvGrpSpPr>
        <p:grpSpPr>
          <a:xfrm>
            <a:off x="1502727" y="838200"/>
            <a:ext cx="7388316" cy="4800600"/>
            <a:chOff x="1502727" y="838200"/>
            <a:chExt cx="7388316" cy="4800600"/>
          </a:xfrm>
        </p:grpSpPr>
        <p:sp>
          <p:nvSpPr>
            <p:cNvPr id="128" name="Rectangle 29"/>
            <p:cNvSpPr>
              <a:spLocks noChangeArrowheads="1"/>
            </p:cNvSpPr>
            <p:nvPr/>
          </p:nvSpPr>
          <p:spPr bwMode="auto">
            <a:xfrm>
              <a:off x="1502727" y="1487120"/>
              <a:ext cx="656238" cy="857680"/>
            </a:xfrm>
            <a:prstGeom prst="rect">
              <a:avLst/>
            </a:prstGeom>
            <a:solidFill>
              <a:schemeClr val="accent6">
                <a:alpha val="85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r>
                <a:rPr lang="en-US" altLang="zh-CN" sz="800" b="1" smtClean="0">
                  <a:solidFill>
                    <a:srgbClr val="000000"/>
                  </a:solidFill>
                  <a:latin typeface="微软雅黑"/>
                  <a:ea typeface="微软雅黑"/>
                  <a:cs typeface="Arial" pitchFamily="34" charset="0"/>
                </a:rPr>
                <a:t>ERP</a:t>
              </a:r>
            </a:p>
            <a:p>
              <a:pPr algn="ctr" eaLnBrk="0" hangingPunct="0">
                <a:defRPr/>
              </a:pPr>
              <a:r>
                <a:rPr lang="en-US" altLang="zh-CN" sz="800" smtClean="0">
                  <a:solidFill>
                    <a:srgbClr val="000000"/>
                  </a:solidFill>
                  <a:latin typeface="微软雅黑"/>
                  <a:ea typeface="微软雅黑"/>
                  <a:cs typeface="Arial" pitchFamily="34" charset="0"/>
                </a:rPr>
                <a:t>+</a:t>
              </a:r>
            </a:p>
            <a:p>
              <a:pPr algn="ctr" eaLnBrk="0" hangingPunct="0">
                <a:defRPr/>
              </a:pPr>
              <a:r>
                <a:rPr lang="en-US" altLang="zh-CN" sz="800" b="1" smtClean="0">
                  <a:solidFill>
                    <a:srgbClr val="000000"/>
                  </a:solidFill>
                  <a:latin typeface="微软雅黑"/>
                  <a:ea typeface="微软雅黑"/>
                  <a:cs typeface="Arial" pitchFamily="34" charset="0"/>
                </a:rPr>
                <a:t>BPC</a:t>
              </a:r>
              <a:endParaRPr lang="zh-CN" altLang="en-GB" sz="800" b="1">
                <a:solidFill>
                  <a:srgbClr val="000000"/>
                </a:solidFill>
                <a:latin typeface="微软雅黑"/>
                <a:ea typeface="微软雅黑"/>
                <a:cs typeface="Arial" pitchFamily="34" charset="0"/>
              </a:endParaRPr>
            </a:p>
          </p:txBody>
        </p:sp>
        <p:sp>
          <p:nvSpPr>
            <p:cNvPr id="129" name="Rectangle 29"/>
            <p:cNvSpPr>
              <a:spLocks noChangeArrowheads="1"/>
            </p:cNvSpPr>
            <p:nvPr/>
          </p:nvSpPr>
          <p:spPr bwMode="auto">
            <a:xfrm>
              <a:off x="1516788" y="2667001"/>
              <a:ext cx="671391" cy="1600200"/>
            </a:xfrm>
            <a:prstGeom prst="rect">
              <a:avLst/>
            </a:prstGeom>
            <a:solidFill>
              <a:schemeClr val="accent6">
                <a:alpha val="85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r>
                <a:rPr lang="en-US" altLang="zh-CN" sz="800" b="1" smtClean="0">
                  <a:solidFill>
                    <a:srgbClr val="000000"/>
                  </a:solidFill>
                  <a:latin typeface="微软雅黑"/>
                  <a:ea typeface="微软雅黑"/>
                  <a:cs typeface="Arial" pitchFamily="34" charset="0"/>
                </a:rPr>
                <a:t>ERP</a:t>
              </a:r>
              <a:endParaRPr lang="zh-CN" altLang="en-GB" sz="800" b="1">
                <a:solidFill>
                  <a:srgbClr val="000000"/>
                </a:solidFill>
                <a:latin typeface="微软雅黑"/>
                <a:ea typeface="微软雅黑"/>
                <a:cs typeface="Arial" pitchFamily="34" charset="0"/>
              </a:endParaRPr>
            </a:p>
            <a:p>
              <a:pPr algn="ctr" eaLnBrk="0" hangingPunct="0">
                <a:defRPr/>
              </a:pPr>
              <a:endParaRPr lang="zh-CN" altLang="en-GB" sz="800" b="1">
                <a:solidFill>
                  <a:srgbClr val="000000"/>
                </a:solidFill>
                <a:latin typeface="微软雅黑"/>
                <a:ea typeface="微软雅黑"/>
                <a:cs typeface="Arial" pitchFamily="34" charset="0"/>
              </a:endParaRPr>
            </a:p>
          </p:txBody>
        </p:sp>
        <p:sp>
          <p:nvSpPr>
            <p:cNvPr id="138" name="Rectangle 34"/>
            <p:cNvSpPr>
              <a:spLocks noChangeArrowheads="1"/>
            </p:cNvSpPr>
            <p:nvPr/>
          </p:nvSpPr>
          <p:spPr bwMode="auto">
            <a:xfrm>
              <a:off x="3200400" y="3352801"/>
              <a:ext cx="304800" cy="304800"/>
            </a:xfrm>
            <a:prstGeom prst="rect">
              <a:avLst/>
            </a:prstGeom>
            <a:solidFill>
              <a:schemeClr val="accent6">
                <a:alpha val="85000"/>
              </a:schemeClr>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en-US" altLang="zh-CN" sz="600" smtClean="0">
                  <a:solidFill>
                    <a:srgbClr val="000000"/>
                  </a:solidFill>
                  <a:latin typeface="微软雅黑"/>
                  <a:ea typeface="微软雅黑"/>
                </a:rPr>
                <a:t>ERP</a:t>
              </a:r>
              <a:endParaRPr lang="zh-CN" altLang="en-US" sz="600">
                <a:solidFill>
                  <a:srgbClr val="000000"/>
                </a:solidFill>
                <a:latin typeface="微软雅黑"/>
                <a:ea typeface="微软雅黑"/>
              </a:endParaRPr>
            </a:p>
          </p:txBody>
        </p:sp>
        <p:sp>
          <p:nvSpPr>
            <p:cNvPr id="140" name="Rectangle 29"/>
            <p:cNvSpPr>
              <a:spLocks noChangeArrowheads="1"/>
            </p:cNvSpPr>
            <p:nvPr/>
          </p:nvSpPr>
          <p:spPr bwMode="auto">
            <a:xfrm>
              <a:off x="3886200" y="2667000"/>
              <a:ext cx="609600" cy="1611985"/>
            </a:xfrm>
            <a:prstGeom prst="rect">
              <a:avLst/>
            </a:prstGeom>
            <a:solidFill>
              <a:schemeClr val="accent6">
                <a:alpha val="85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r>
                <a:rPr lang="en-US" altLang="zh-CN" sz="800" b="1" smtClean="0">
                  <a:solidFill>
                    <a:srgbClr val="000000"/>
                  </a:solidFill>
                  <a:latin typeface="微软雅黑"/>
                  <a:ea typeface="微软雅黑"/>
                  <a:cs typeface="Arial" pitchFamily="34" charset="0"/>
                </a:rPr>
                <a:t>ERP</a:t>
              </a:r>
              <a:endParaRPr lang="zh-CN" altLang="en-GB" sz="800" b="1">
                <a:solidFill>
                  <a:srgbClr val="000000"/>
                </a:solidFill>
                <a:latin typeface="微软雅黑"/>
                <a:ea typeface="微软雅黑"/>
                <a:cs typeface="Arial" pitchFamily="34" charset="0"/>
              </a:endParaRPr>
            </a:p>
          </p:txBody>
        </p:sp>
        <p:sp>
          <p:nvSpPr>
            <p:cNvPr id="142" name="Rectangle 29"/>
            <p:cNvSpPr>
              <a:spLocks noChangeArrowheads="1"/>
            </p:cNvSpPr>
            <p:nvPr/>
          </p:nvSpPr>
          <p:spPr bwMode="auto">
            <a:xfrm>
              <a:off x="5216856" y="2590801"/>
              <a:ext cx="568162" cy="1143000"/>
            </a:xfrm>
            <a:prstGeom prst="rect">
              <a:avLst/>
            </a:prstGeom>
            <a:solidFill>
              <a:schemeClr val="accent6">
                <a:alpha val="85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r>
                <a:rPr lang="en-US" altLang="zh-CN" sz="800" b="1" smtClean="0">
                  <a:solidFill>
                    <a:srgbClr val="000000"/>
                  </a:solidFill>
                  <a:latin typeface="微软雅黑"/>
                  <a:ea typeface="微软雅黑"/>
                  <a:cs typeface="Arial" pitchFamily="34" charset="0"/>
                </a:rPr>
                <a:t>CRM</a:t>
              </a:r>
              <a:endParaRPr lang="zh-CN" altLang="en-GB" sz="800" b="1">
                <a:solidFill>
                  <a:srgbClr val="000000"/>
                </a:solidFill>
                <a:latin typeface="微软雅黑"/>
                <a:ea typeface="微软雅黑"/>
                <a:cs typeface="Arial" pitchFamily="34" charset="0"/>
              </a:endParaRPr>
            </a:p>
            <a:p>
              <a:pPr algn="ctr" eaLnBrk="0" hangingPunct="0">
                <a:defRPr/>
              </a:pPr>
              <a:endParaRPr lang="zh-CN" altLang="en-GB" sz="800" b="1">
                <a:solidFill>
                  <a:srgbClr val="000000"/>
                </a:solidFill>
                <a:latin typeface="微软雅黑"/>
                <a:ea typeface="微软雅黑"/>
                <a:cs typeface="Arial" pitchFamily="34" charset="0"/>
              </a:endParaRPr>
            </a:p>
          </p:txBody>
        </p:sp>
        <p:sp>
          <p:nvSpPr>
            <p:cNvPr id="145" name="Rectangle 29"/>
            <p:cNvSpPr>
              <a:spLocks noChangeArrowheads="1"/>
            </p:cNvSpPr>
            <p:nvPr/>
          </p:nvSpPr>
          <p:spPr bwMode="auto">
            <a:xfrm>
              <a:off x="5894049" y="1484036"/>
              <a:ext cx="735352" cy="2689563"/>
            </a:xfrm>
            <a:prstGeom prst="rect">
              <a:avLst/>
            </a:prstGeom>
            <a:solidFill>
              <a:schemeClr val="accent6">
                <a:alpha val="85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r>
                <a:rPr lang="zh-CN" altLang="en-US" sz="800" b="1" smtClean="0">
                  <a:solidFill>
                    <a:srgbClr val="000000"/>
                  </a:solidFill>
                  <a:latin typeface="微软雅黑"/>
                  <a:ea typeface="微软雅黑"/>
                  <a:cs typeface="Arial" pitchFamily="34" charset="0"/>
                </a:rPr>
                <a:t>人力资源管理系统</a:t>
              </a:r>
              <a:endParaRPr lang="zh-CN" altLang="en-GB" sz="800" b="1">
                <a:solidFill>
                  <a:srgbClr val="000000"/>
                </a:solidFill>
                <a:latin typeface="微软雅黑"/>
                <a:ea typeface="微软雅黑"/>
                <a:cs typeface="Arial" pitchFamily="34" charset="0"/>
              </a:endParaRPr>
            </a:p>
          </p:txBody>
        </p:sp>
        <p:sp>
          <p:nvSpPr>
            <p:cNvPr id="148" name="Rectangle 29"/>
            <p:cNvSpPr>
              <a:spLocks noChangeArrowheads="1"/>
            </p:cNvSpPr>
            <p:nvPr/>
          </p:nvSpPr>
          <p:spPr bwMode="auto">
            <a:xfrm>
              <a:off x="7461162" y="1487120"/>
              <a:ext cx="692238" cy="2686480"/>
            </a:xfrm>
            <a:prstGeom prst="rect">
              <a:avLst/>
            </a:prstGeom>
            <a:solidFill>
              <a:schemeClr val="accent6">
                <a:alpha val="85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r>
                <a:rPr lang="en-US" altLang="zh-CN" sz="800" b="1" smtClean="0">
                  <a:solidFill>
                    <a:srgbClr val="000000"/>
                  </a:solidFill>
                  <a:latin typeface="微软雅黑"/>
                  <a:ea typeface="微软雅黑"/>
                  <a:cs typeface="Arial" pitchFamily="34" charset="0"/>
                </a:rPr>
                <a:t>ERP</a:t>
              </a:r>
            </a:p>
            <a:p>
              <a:pPr algn="ctr" eaLnBrk="0" hangingPunct="0">
                <a:defRPr/>
              </a:pPr>
              <a:r>
                <a:rPr lang="en-US" altLang="zh-CN" sz="800" smtClean="0">
                  <a:solidFill>
                    <a:srgbClr val="000000"/>
                  </a:solidFill>
                  <a:latin typeface="微软雅黑"/>
                  <a:ea typeface="微软雅黑"/>
                  <a:cs typeface="Arial" pitchFamily="34" charset="0"/>
                </a:rPr>
                <a:t>+</a:t>
              </a:r>
            </a:p>
            <a:p>
              <a:pPr algn="ctr" eaLnBrk="0" hangingPunct="0">
                <a:defRPr/>
              </a:pPr>
              <a:r>
                <a:rPr lang="en-US" altLang="zh-CN" sz="800" b="1" smtClean="0">
                  <a:solidFill>
                    <a:srgbClr val="000000"/>
                  </a:solidFill>
                  <a:latin typeface="微软雅黑"/>
                  <a:ea typeface="微软雅黑"/>
                  <a:cs typeface="Arial" pitchFamily="34" charset="0"/>
                </a:rPr>
                <a:t>BPC</a:t>
              </a:r>
              <a:endParaRPr lang="zh-CN" altLang="en-GB" sz="800" b="1">
                <a:solidFill>
                  <a:srgbClr val="000000"/>
                </a:solidFill>
                <a:latin typeface="微软雅黑"/>
                <a:ea typeface="微软雅黑"/>
                <a:cs typeface="Arial" pitchFamily="34" charset="0"/>
              </a:endParaRPr>
            </a:p>
          </p:txBody>
        </p:sp>
        <p:sp>
          <p:nvSpPr>
            <p:cNvPr id="137" name="Rectangle 29"/>
            <p:cNvSpPr>
              <a:spLocks noChangeArrowheads="1"/>
            </p:cNvSpPr>
            <p:nvPr/>
          </p:nvSpPr>
          <p:spPr bwMode="auto">
            <a:xfrm>
              <a:off x="2362200" y="3276600"/>
              <a:ext cx="805800" cy="973200"/>
            </a:xfrm>
            <a:prstGeom prst="rect">
              <a:avLst/>
            </a:prstGeom>
            <a:solidFill>
              <a:schemeClr val="accent6">
                <a:alpha val="85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r>
                <a:rPr lang="en-US" altLang="zh-CN" sz="800" b="1" smtClean="0">
                  <a:solidFill>
                    <a:srgbClr val="000000"/>
                  </a:solidFill>
                  <a:latin typeface="微软雅黑"/>
                  <a:ea typeface="微软雅黑"/>
                  <a:cs typeface="Arial" pitchFamily="34" charset="0"/>
                </a:rPr>
                <a:t>ERP</a:t>
              </a:r>
              <a:endParaRPr lang="zh-CN" altLang="en-GB" sz="800" b="1">
                <a:solidFill>
                  <a:srgbClr val="000000"/>
                </a:solidFill>
                <a:latin typeface="微软雅黑"/>
                <a:ea typeface="微软雅黑"/>
                <a:cs typeface="Arial" pitchFamily="34" charset="0"/>
              </a:endParaRPr>
            </a:p>
          </p:txBody>
        </p:sp>
        <p:sp>
          <p:nvSpPr>
            <p:cNvPr id="139" name="L 形 130"/>
            <p:cNvSpPr/>
            <p:nvPr/>
          </p:nvSpPr>
          <p:spPr bwMode="auto">
            <a:xfrm rot="16200000">
              <a:off x="3015751" y="3531748"/>
              <a:ext cx="973199" cy="615299"/>
            </a:xfrm>
            <a:prstGeom prst="corner">
              <a:avLst>
                <a:gd name="adj1" fmla="val 47541"/>
                <a:gd name="adj2" fmla="val 112472"/>
              </a:avLst>
            </a:prstGeom>
            <a:solidFill>
              <a:srgbClr val="CEEFF4">
                <a:alpha val="85000"/>
              </a:srgbClr>
            </a:solidFill>
            <a:ln w="9525" algn="ctr">
              <a:solidFill>
                <a:schemeClr val="tx1"/>
              </a:solidFill>
              <a:miter lim="800000"/>
            </a:ln>
          </p:spPr>
          <p:txBody>
            <a:bodyPr vert="eaVert"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r>
                <a:rPr lang="en-US" altLang="zh-CN" sz="800" smtClean="0">
                  <a:solidFill>
                    <a:srgbClr val="000000"/>
                  </a:solidFill>
                  <a:latin typeface="微软雅黑"/>
                  <a:ea typeface="微软雅黑"/>
                </a:rPr>
                <a:t>IFS</a:t>
              </a:r>
              <a:endParaRPr lang="zh-CN" altLang="en-US" sz="800">
                <a:solidFill>
                  <a:srgbClr val="000000"/>
                </a:solidFill>
                <a:latin typeface="微软雅黑"/>
                <a:ea typeface="微软雅黑"/>
              </a:endParaRPr>
            </a:p>
          </p:txBody>
        </p:sp>
        <p:sp>
          <p:nvSpPr>
            <p:cNvPr id="177" name="Rectangle 29"/>
            <p:cNvSpPr>
              <a:spLocks noChangeArrowheads="1"/>
            </p:cNvSpPr>
            <p:nvPr/>
          </p:nvSpPr>
          <p:spPr bwMode="auto">
            <a:xfrm>
              <a:off x="4947300" y="1854430"/>
              <a:ext cx="868202" cy="476768"/>
            </a:xfrm>
            <a:prstGeom prst="rect">
              <a:avLst/>
            </a:prstGeom>
            <a:solidFill>
              <a:schemeClr val="accent6">
                <a:alpha val="85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r>
                <a:rPr lang="zh-CN" altLang="en-US" sz="800" b="1" smtClean="0">
                  <a:solidFill>
                    <a:srgbClr val="000000"/>
                  </a:solidFill>
                  <a:latin typeface="微软雅黑"/>
                  <a:ea typeface="微软雅黑"/>
                  <a:cs typeface="Arial" pitchFamily="34" charset="0"/>
                </a:rPr>
                <a:t>诉讼（仲裁）案件审批备案系统</a:t>
              </a:r>
              <a:endParaRPr lang="zh-CN" altLang="en-GB" sz="800" b="1">
                <a:solidFill>
                  <a:srgbClr val="000000"/>
                </a:solidFill>
                <a:latin typeface="微软雅黑"/>
                <a:ea typeface="微软雅黑"/>
                <a:cs typeface="Arial" pitchFamily="34" charset="0"/>
              </a:endParaRPr>
            </a:p>
          </p:txBody>
        </p:sp>
        <p:sp>
          <p:nvSpPr>
            <p:cNvPr id="146" name="Rectangle 29"/>
            <p:cNvSpPr>
              <a:spLocks noChangeArrowheads="1"/>
            </p:cNvSpPr>
            <p:nvPr/>
          </p:nvSpPr>
          <p:spPr bwMode="auto">
            <a:xfrm>
              <a:off x="6705600" y="1484037"/>
              <a:ext cx="671391" cy="2689564"/>
            </a:xfrm>
            <a:prstGeom prst="rect">
              <a:avLst/>
            </a:prstGeom>
            <a:solidFill>
              <a:schemeClr val="accent6">
                <a:alpha val="85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r>
                <a:rPr lang="zh-CN" altLang="cy-GB" sz="800">
                  <a:solidFill>
                    <a:srgbClr val="000000"/>
                  </a:solidFill>
                  <a:latin typeface="微软雅黑"/>
                  <a:ea typeface="微软雅黑"/>
                  <a:cs typeface="Arial" pitchFamily="34" charset="0"/>
                </a:rPr>
                <a:t>电子采购与招投标系统</a:t>
              </a:r>
              <a:endParaRPr lang="zh-CN" altLang="en-GB" sz="800">
                <a:solidFill>
                  <a:srgbClr val="000000"/>
                </a:solidFill>
                <a:latin typeface="微软雅黑"/>
                <a:ea typeface="微软雅黑"/>
                <a:cs typeface="Arial" pitchFamily="34" charset="0"/>
              </a:endParaRPr>
            </a:p>
            <a:p>
              <a:pPr algn="ctr" eaLnBrk="0" hangingPunct="0">
                <a:defRPr/>
              </a:pPr>
              <a:endParaRPr lang="zh-CN" altLang="en-GB" sz="800" b="1">
                <a:solidFill>
                  <a:srgbClr val="000000"/>
                </a:solidFill>
                <a:latin typeface="微软雅黑"/>
                <a:ea typeface="微软雅黑"/>
                <a:cs typeface="Arial" pitchFamily="34" charset="0"/>
              </a:endParaRPr>
            </a:p>
            <a:p>
              <a:pPr algn="ctr" eaLnBrk="0" hangingPunct="0">
                <a:defRPr/>
              </a:pPr>
              <a:endParaRPr lang="zh-CN" altLang="en-GB" sz="800" b="1">
                <a:solidFill>
                  <a:srgbClr val="000000"/>
                </a:solidFill>
                <a:latin typeface="微软雅黑"/>
                <a:ea typeface="微软雅黑"/>
                <a:cs typeface="Arial" pitchFamily="34" charset="0"/>
              </a:endParaRPr>
            </a:p>
          </p:txBody>
        </p:sp>
        <p:sp>
          <p:nvSpPr>
            <p:cNvPr id="253" name="Rectangle 29"/>
            <p:cNvSpPr>
              <a:spLocks noChangeArrowheads="1"/>
            </p:cNvSpPr>
            <p:nvPr/>
          </p:nvSpPr>
          <p:spPr bwMode="auto">
            <a:xfrm>
              <a:off x="6858000" y="4572000"/>
              <a:ext cx="1905000" cy="1003300"/>
            </a:xfrm>
            <a:prstGeom prst="rect">
              <a:avLst/>
            </a:prstGeom>
            <a:solidFill>
              <a:schemeClr val="accent6">
                <a:alpha val="85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r>
                <a:rPr lang="zh-CN" altLang="en-US" sz="800" b="1" smtClean="0">
                  <a:solidFill>
                    <a:srgbClr val="000000"/>
                  </a:solidFill>
                  <a:latin typeface="微软雅黑"/>
                  <a:ea typeface="微软雅黑"/>
                  <a:cs typeface="Arial" pitchFamily="34" charset="0"/>
                </a:rPr>
                <a:t>数字矿山信息系统</a:t>
              </a:r>
              <a:endParaRPr lang="zh-CN" altLang="en-GB" sz="800" b="1">
                <a:solidFill>
                  <a:srgbClr val="000000"/>
                </a:solidFill>
                <a:latin typeface="微软雅黑"/>
                <a:ea typeface="微软雅黑"/>
                <a:cs typeface="Arial" pitchFamily="34" charset="0"/>
              </a:endParaRPr>
            </a:p>
          </p:txBody>
        </p:sp>
        <p:sp>
          <p:nvSpPr>
            <p:cNvPr id="251" name="Rectangle 29"/>
            <p:cNvSpPr>
              <a:spLocks noChangeArrowheads="1"/>
            </p:cNvSpPr>
            <p:nvPr/>
          </p:nvSpPr>
          <p:spPr bwMode="auto">
            <a:xfrm>
              <a:off x="6091490" y="4572000"/>
              <a:ext cx="690310" cy="720000"/>
            </a:xfrm>
            <a:prstGeom prst="rect">
              <a:avLst/>
            </a:prstGeom>
            <a:solidFill>
              <a:schemeClr val="accent6">
                <a:alpha val="85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r>
                <a:rPr lang="zh-CN" altLang="en-US" sz="800" b="1" smtClean="0">
                  <a:solidFill>
                    <a:srgbClr val="000000"/>
                  </a:solidFill>
                  <a:latin typeface="微软雅黑"/>
                  <a:ea typeface="微软雅黑"/>
                  <a:cs typeface="Arial" pitchFamily="34" charset="0"/>
                </a:rPr>
                <a:t>安全信息系统</a:t>
              </a:r>
              <a:endParaRPr lang="zh-CN" altLang="en-GB" sz="800" b="1">
                <a:solidFill>
                  <a:srgbClr val="000000"/>
                </a:solidFill>
                <a:latin typeface="微软雅黑"/>
                <a:ea typeface="微软雅黑"/>
                <a:cs typeface="Arial" pitchFamily="34" charset="0"/>
              </a:endParaRPr>
            </a:p>
          </p:txBody>
        </p:sp>
        <p:sp>
          <p:nvSpPr>
            <p:cNvPr id="270" name="Rectangle 29"/>
            <p:cNvSpPr>
              <a:spLocks noChangeArrowheads="1"/>
            </p:cNvSpPr>
            <p:nvPr/>
          </p:nvSpPr>
          <p:spPr bwMode="auto">
            <a:xfrm>
              <a:off x="3200400" y="4572000"/>
              <a:ext cx="1981200" cy="1008000"/>
            </a:xfrm>
            <a:prstGeom prst="rect">
              <a:avLst/>
            </a:prstGeom>
            <a:solidFill>
              <a:schemeClr val="accent6">
                <a:alpha val="85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r>
                <a:rPr lang="en-US" altLang="zh-CN" sz="800" b="1" smtClean="0">
                  <a:solidFill>
                    <a:srgbClr val="000000"/>
                  </a:solidFill>
                  <a:latin typeface="微软雅黑"/>
                  <a:ea typeface="微软雅黑"/>
                  <a:cs typeface="Arial" pitchFamily="34" charset="0"/>
                </a:rPr>
                <a:t>MES</a:t>
              </a:r>
              <a:endParaRPr lang="zh-CN" altLang="en-GB" sz="800" b="1">
                <a:solidFill>
                  <a:srgbClr val="000000"/>
                </a:solidFill>
                <a:latin typeface="微软雅黑"/>
                <a:ea typeface="微软雅黑"/>
                <a:cs typeface="Arial" pitchFamily="34" charset="0"/>
              </a:endParaRPr>
            </a:p>
          </p:txBody>
        </p:sp>
        <p:sp>
          <p:nvSpPr>
            <p:cNvPr id="402" name="Rectangle 29"/>
            <p:cNvSpPr>
              <a:spLocks noChangeArrowheads="1"/>
            </p:cNvSpPr>
            <p:nvPr/>
          </p:nvSpPr>
          <p:spPr bwMode="auto">
            <a:xfrm>
              <a:off x="5334000" y="4572000"/>
              <a:ext cx="685800" cy="838200"/>
            </a:xfrm>
            <a:prstGeom prst="rect">
              <a:avLst/>
            </a:prstGeom>
            <a:solidFill>
              <a:schemeClr val="accent6">
                <a:alpha val="85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r>
                <a:rPr lang="zh-CN" altLang="en-US" sz="800" smtClean="0">
                  <a:solidFill>
                    <a:srgbClr val="000000"/>
                  </a:solidFill>
                  <a:latin typeface="微软雅黑"/>
                  <a:ea typeface="微软雅黑"/>
                  <a:cs typeface="Arial" pitchFamily="34" charset="0"/>
                </a:rPr>
                <a:t>汽运</a:t>
              </a:r>
              <a:r>
                <a:rPr lang="zh-CN" altLang="en-US" sz="800" b="1" smtClean="0">
                  <a:solidFill>
                    <a:srgbClr val="000000"/>
                  </a:solidFill>
                  <a:latin typeface="微软雅黑"/>
                  <a:ea typeface="微软雅黑"/>
                  <a:cs typeface="Arial" pitchFamily="34" charset="0"/>
                </a:rPr>
                <a:t>系统</a:t>
              </a:r>
              <a:endParaRPr lang="zh-CN" altLang="en-GB" sz="800" b="1">
                <a:solidFill>
                  <a:srgbClr val="000000"/>
                </a:solidFill>
                <a:latin typeface="微软雅黑"/>
                <a:ea typeface="微软雅黑"/>
                <a:cs typeface="Arial" pitchFamily="34" charset="0"/>
              </a:endParaRPr>
            </a:p>
          </p:txBody>
        </p:sp>
        <p:sp>
          <p:nvSpPr>
            <p:cNvPr id="403" name="Rectangle 29"/>
            <p:cNvSpPr>
              <a:spLocks noChangeArrowheads="1"/>
            </p:cNvSpPr>
            <p:nvPr/>
          </p:nvSpPr>
          <p:spPr bwMode="auto">
            <a:xfrm>
              <a:off x="1524000" y="4630800"/>
              <a:ext cx="1600200" cy="1008000"/>
            </a:xfrm>
            <a:prstGeom prst="rect">
              <a:avLst/>
            </a:prstGeom>
            <a:solidFill>
              <a:schemeClr val="accent6">
                <a:alpha val="85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r>
                <a:rPr lang="zh-CN" altLang="en-US" sz="800" b="1" smtClean="0">
                  <a:solidFill>
                    <a:srgbClr val="000000"/>
                  </a:solidFill>
                  <a:latin typeface="微软雅黑"/>
                  <a:ea typeface="微软雅黑"/>
                  <a:cs typeface="Arial" pitchFamily="34" charset="0"/>
                </a:rPr>
                <a:t>质量检验系统</a:t>
              </a:r>
              <a:endParaRPr lang="zh-CN" altLang="en-GB" sz="800" b="1">
                <a:solidFill>
                  <a:srgbClr val="000000"/>
                </a:solidFill>
                <a:latin typeface="微软雅黑"/>
                <a:ea typeface="微软雅黑"/>
                <a:cs typeface="Arial" pitchFamily="34" charset="0"/>
              </a:endParaRPr>
            </a:p>
          </p:txBody>
        </p:sp>
        <p:sp>
          <p:nvSpPr>
            <p:cNvPr id="171" name="Rectangle 29"/>
            <p:cNvSpPr>
              <a:spLocks noChangeArrowheads="1"/>
            </p:cNvSpPr>
            <p:nvPr/>
          </p:nvSpPr>
          <p:spPr bwMode="auto">
            <a:xfrm>
              <a:off x="8198805" y="1487120"/>
              <a:ext cx="692238" cy="2686480"/>
            </a:xfrm>
            <a:prstGeom prst="rect">
              <a:avLst/>
            </a:prstGeom>
            <a:solidFill>
              <a:schemeClr val="accent6">
                <a:alpha val="85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r>
                <a:rPr lang="en-US" altLang="zh-CN" sz="800" b="1" smtClean="0">
                  <a:solidFill>
                    <a:srgbClr val="000000"/>
                  </a:solidFill>
                  <a:latin typeface="微软雅黑"/>
                  <a:ea typeface="微软雅黑"/>
                  <a:cs typeface="Arial" pitchFamily="34" charset="0"/>
                </a:rPr>
                <a:t>ERP</a:t>
              </a:r>
              <a:endParaRPr lang="zh-CN" altLang="en-GB" sz="800" b="1">
                <a:solidFill>
                  <a:srgbClr val="000000"/>
                </a:solidFill>
                <a:latin typeface="微软雅黑"/>
                <a:ea typeface="微软雅黑"/>
                <a:cs typeface="Arial" pitchFamily="34" charset="0"/>
              </a:endParaRPr>
            </a:p>
          </p:txBody>
        </p:sp>
        <p:sp>
          <p:nvSpPr>
            <p:cNvPr id="327" name="Rectangle 34"/>
            <p:cNvSpPr>
              <a:spLocks noChangeArrowheads="1"/>
            </p:cNvSpPr>
            <p:nvPr/>
          </p:nvSpPr>
          <p:spPr bwMode="auto">
            <a:xfrm>
              <a:off x="3249304" y="2667000"/>
              <a:ext cx="560696" cy="381000"/>
            </a:xfrm>
            <a:prstGeom prst="rect">
              <a:avLst/>
            </a:prstGeom>
            <a:solidFill>
              <a:schemeClr val="accent6">
                <a:alpha val="85000"/>
              </a:schemeClr>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en-US" altLang="zh-CN" sz="600" smtClean="0">
                  <a:solidFill>
                    <a:srgbClr val="000000"/>
                  </a:solidFill>
                  <a:latin typeface="微软雅黑"/>
                  <a:ea typeface="微软雅黑"/>
                </a:rPr>
                <a:t>ERP</a:t>
              </a:r>
              <a:endParaRPr lang="zh-CN" altLang="en-US" sz="600">
                <a:solidFill>
                  <a:srgbClr val="000000"/>
                </a:solidFill>
                <a:latin typeface="微软雅黑"/>
                <a:ea typeface="微软雅黑"/>
              </a:endParaRPr>
            </a:p>
          </p:txBody>
        </p:sp>
        <p:sp>
          <p:nvSpPr>
            <p:cNvPr id="328" name="Rectangle 29"/>
            <p:cNvSpPr>
              <a:spLocks noChangeArrowheads="1"/>
            </p:cNvSpPr>
            <p:nvPr/>
          </p:nvSpPr>
          <p:spPr bwMode="auto">
            <a:xfrm>
              <a:off x="4572000" y="2667000"/>
              <a:ext cx="568162" cy="1600200"/>
            </a:xfrm>
            <a:prstGeom prst="rect">
              <a:avLst/>
            </a:prstGeom>
            <a:solidFill>
              <a:schemeClr val="accent6">
                <a:alpha val="85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r>
                <a:rPr lang="en-US" altLang="zh-CN" sz="800" b="1" smtClean="0">
                  <a:solidFill>
                    <a:srgbClr val="000000"/>
                  </a:solidFill>
                  <a:latin typeface="微软雅黑"/>
                  <a:ea typeface="微软雅黑"/>
                  <a:cs typeface="Arial" pitchFamily="34" charset="0"/>
                </a:rPr>
                <a:t>CRM</a:t>
              </a:r>
              <a:endParaRPr lang="zh-CN" altLang="en-GB" sz="800" b="1">
                <a:solidFill>
                  <a:srgbClr val="000000"/>
                </a:solidFill>
                <a:latin typeface="微软雅黑"/>
                <a:ea typeface="微软雅黑"/>
                <a:cs typeface="Arial" pitchFamily="34" charset="0"/>
              </a:endParaRPr>
            </a:p>
            <a:p>
              <a:pPr algn="ctr" eaLnBrk="0" hangingPunct="0">
                <a:defRPr/>
              </a:pPr>
              <a:endParaRPr lang="zh-CN" altLang="en-GB" sz="800" b="1">
                <a:solidFill>
                  <a:srgbClr val="000000"/>
                </a:solidFill>
                <a:latin typeface="微软雅黑"/>
                <a:ea typeface="微软雅黑"/>
                <a:cs typeface="Arial" pitchFamily="34" charset="0"/>
              </a:endParaRPr>
            </a:p>
          </p:txBody>
        </p:sp>
        <p:sp>
          <p:nvSpPr>
            <p:cNvPr id="218" name="Rectangle 29"/>
            <p:cNvSpPr>
              <a:spLocks noChangeArrowheads="1"/>
            </p:cNvSpPr>
            <p:nvPr/>
          </p:nvSpPr>
          <p:spPr bwMode="auto">
            <a:xfrm>
              <a:off x="2362200" y="2667000"/>
              <a:ext cx="805800" cy="304800"/>
            </a:xfrm>
            <a:prstGeom prst="rect">
              <a:avLst/>
            </a:prstGeom>
            <a:solidFill>
              <a:schemeClr val="accent6">
                <a:alpha val="85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r>
                <a:rPr lang="en-US" altLang="zh-CN" sz="800" b="1" smtClean="0">
                  <a:solidFill>
                    <a:srgbClr val="000000"/>
                  </a:solidFill>
                  <a:latin typeface="微软雅黑"/>
                  <a:ea typeface="微软雅黑"/>
                  <a:cs typeface="Arial" pitchFamily="34" charset="0"/>
                </a:rPr>
                <a:t>ERP</a:t>
              </a:r>
              <a:endParaRPr lang="zh-CN" altLang="en-GB" sz="800" b="1">
                <a:solidFill>
                  <a:srgbClr val="000000"/>
                </a:solidFill>
                <a:latin typeface="微软雅黑"/>
                <a:ea typeface="微软雅黑"/>
                <a:cs typeface="Arial" pitchFamily="34" charset="0"/>
              </a:endParaRPr>
            </a:p>
          </p:txBody>
        </p:sp>
        <p:sp>
          <p:nvSpPr>
            <p:cNvPr id="219" name="Rectangle 29"/>
            <p:cNvSpPr>
              <a:spLocks noChangeArrowheads="1"/>
            </p:cNvSpPr>
            <p:nvPr/>
          </p:nvSpPr>
          <p:spPr bwMode="auto">
            <a:xfrm>
              <a:off x="2362200" y="2971800"/>
              <a:ext cx="432000" cy="152400"/>
            </a:xfrm>
            <a:prstGeom prst="rect">
              <a:avLst/>
            </a:prstGeom>
            <a:solidFill>
              <a:schemeClr val="accent6">
                <a:alpha val="85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r>
                <a:rPr lang="en-US" altLang="zh-CN" sz="800" b="1" smtClean="0">
                  <a:solidFill>
                    <a:srgbClr val="000000"/>
                  </a:solidFill>
                  <a:latin typeface="微软雅黑"/>
                  <a:ea typeface="微软雅黑"/>
                  <a:cs typeface="Arial" pitchFamily="34" charset="0"/>
                </a:rPr>
                <a:t>ERP</a:t>
              </a:r>
              <a:endParaRPr lang="zh-CN" altLang="en-GB" sz="800" b="1">
                <a:solidFill>
                  <a:srgbClr val="000000"/>
                </a:solidFill>
                <a:latin typeface="微软雅黑"/>
                <a:ea typeface="微软雅黑"/>
                <a:cs typeface="Arial" pitchFamily="34" charset="0"/>
              </a:endParaRPr>
            </a:p>
          </p:txBody>
        </p:sp>
        <p:sp>
          <p:nvSpPr>
            <p:cNvPr id="226" name="Rectangle 29"/>
            <p:cNvSpPr>
              <a:spLocks noChangeArrowheads="1"/>
            </p:cNvSpPr>
            <p:nvPr/>
          </p:nvSpPr>
          <p:spPr bwMode="auto">
            <a:xfrm>
              <a:off x="2792104" y="2971800"/>
              <a:ext cx="396000" cy="152400"/>
            </a:xfrm>
            <a:prstGeom prst="rect">
              <a:avLst/>
            </a:prstGeom>
            <a:solidFill>
              <a:schemeClr val="accent6">
                <a:alpha val="85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r>
                <a:rPr lang="en-US" altLang="zh-CN" sz="800" smtClean="0">
                  <a:solidFill>
                    <a:srgbClr val="000000"/>
                  </a:solidFill>
                  <a:latin typeface="微软雅黑"/>
                  <a:ea typeface="微软雅黑"/>
                  <a:cs typeface="Arial" pitchFamily="34" charset="0"/>
                </a:rPr>
                <a:t>MES</a:t>
              </a:r>
              <a:endParaRPr lang="zh-CN" altLang="en-GB" sz="800">
                <a:solidFill>
                  <a:srgbClr val="000000"/>
                </a:solidFill>
                <a:latin typeface="微软雅黑"/>
                <a:ea typeface="微软雅黑"/>
                <a:cs typeface="Arial" pitchFamily="34" charset="0"/>
              </a:endParaRPr>
            </a:p>
          </p:txBody>
        </p:sp>
        <p:sp>
          <p:nvSpPr>
            <p:cNvPr id="134" name="Rectangle 29"/>
            <p:cNvSpPr>
              <a:spLocks noChangeArrowheads="1"/>
            </p:cNvSpPr>
            <p:nvPr/>
          </p:nvSpPr>
          <p:spPr bwMode="auto">
            <a:xfrm>
              <a:off x="1538288" y="838200"/>
              <a:ext cx="7315200" cy="457200"/>
            </a:xfrm>
            <a:prstGeom prst="rect">
              <a:avLst/>
            </a:prstGeom>
            <a:solidFill>
              <a:schemeClr val="accent6">
                <a:alpha val="85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r>
                <a:rPr lang="en-US" altLang="zh-CN" sz="800" b="1" smtClean="0">
                  <a:solidFill>
                    <a:srgbClr val="000000"/>
                  </a:solidFill>
                  <a:latin typeface="微软雅黑"/>
                  <a:ea typeface="微软雅黑"/>
                  <a:cs typeface="Arial" pitchFamily="34" charset="0"/>
                </a:rPr>
                <a:t>BI</a:t>
              </a:r>
              <a:endParaRPr lang="zh-CN" altLang="en-GB" sz="800" b="1">
                <a:solidFill>
                  <a:srgbClr val="000000"/>
                </a:solidFill>
                <a:latin typeface="微软雅黑"/>
                <a:ea typeface="微软雅黑"/>
                <a:cs typeface="Arial" pitchFamily="34" charset="0"/>
              </a:endParaRPr>
            </a:p>
          </p:txBody>
        </p:sp>
      </p:grpSp>
    </p:spTree>
    <p:extLst>
      <p:ext uri="{BB962C8B-B14F-4D97-AF65-F5344CB8AC3E}">
        <p14:creationId xmlns:p14="http://schemas.microsoft.com/office/powerpoint/2010/main" xmlns="" val="208933604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2000" fill="hold" nodeType="clickEffect">
                                  <p:stCondLst>
                                    <p:cond delay="0"/>
                                  </p:stCondLst>
                                  <p:childTnLst>
                                    <p:set>
                                      <p:cBhvr>
                                        <p:cTn id="6" dur="1" fill="hold">
                                          <p:stCondLst>
                                            <p:cond delay="0"/>
                                          </p:stCondLst>
                                        </p:cTn>
                                        <p:tgtEl>
                                          <p:spTgt spid="256"/>
                                        </p:tgtEl>
                                        <p:attrNameLst>
                                          <p:attrName>style.visibility</p:attrName>
                                        </p:attrNameLst>
                                      </p:cBhvr>
                                      <p:to>
                                        <p:strVal val="visible"/>
                                      </p:to>
                                    </p:set>
                                    <p:animEffect transition="in" filter="blinds(horizontal)">
                                      <p:cBhvr>
                                        <p:cTn id="7" dur="2000"/>
                                        <p:tgtEl>
                                          <p:spTgt spid="2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cxnSp>
        <p:nvCxnSpPr>
          <p:cNvPr id="195" name="Straight Connector 9"/>
          <p:cNvCxnSpPr/>
          <p:nvPr/>
        </p:nvCxnSpPr>
        <p:spPr bwMode="auto">
          <a:xfrm>
            <a:off x="1295400" y="3200400"/>
            <a:ext cx="4510800" cy="0"/>
          </a:xfrm>
          <a:prstGeom prst="line">
            <a:avLst/>
          </a:prstGeom>
          <a:ln w="19050">
            <a:prstDash val="dash"/>
          </a:ln>
        </p:spPr>
        <p:style>
          <a:lnRef idx="1">
            <a:schemeClr val="dk1"/>
          </a:lnRef>
          <a:fillRef idx="0">
            <a:schemeClr val="dk1"/>
          </a:fillRef>
          <a:effectRef idx="0">
            <a:schemeClr val="dk1"/>
          </a:effectRef>
          <a:fontRef idx="minor">
            <a:schemeClr val="tx1"/>
          </a:fontRef>
        </p:style>
      </p:cxnSp>
      <p:sp>
        <p:nvSpPr>
          <p:cNvPr id="236" name="Rectangle 89"/>
          <p:cNvSpPr/>
          <p:nvPr/>
        </p:nvSpPr>
        <p:spPr bwMode="auto">
          <a:xfrm>
            <a:off x="4993527" y="1814128"/>
            <a:ext cx="828000" cy="360000"/>
          </a:xfrm>
          <a:prstGeom prst="rect">
            <a:avLst/>
          </a:prstGeom>
          <a:solidFill>
            <a:schemeClr val="accent5">
              <a:lumMod val="20000"/>
              <a:lumOff val="80000"/>
            </a:schemeClr>
          </a:soli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tIns="91440" bIns="9144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smtClean="0">
                <a:solidFill>
                  <a:schemeClr val="tx1"/>
                </a:solidFill>
                <a:latin typeface="微软雅黑" pitchFamily="34" charset="-122"/>
                <a:ea typeface="微软雅黑" pitchFamily="34" charset="-122"/>
              </a:rPr>
              <a:t>诉讼（仲裁）案件审批备案</a:t>
            </a:r>
            <a:endParaRPr lang="zh-CN" altLang="en-US" sz="800" b="0">
              <a:solidFill>
                <a:schemeClr val="tx1"/>
              </a:solidFill>
              <a:latin typeface="微软雅黑" pitchFamily="34" charset="-122"/>
              <a:ea typeface="微软雅黑" pitchFamily="34" charset="-122"/>
            </a:endParaRPr>
          </a:p>
        </p:txBody>
      </p:sp>
      <p:cxnSp>
        <p:nvCxnSpPr>
          <p:cNvPr id="305" name="Straight Connector 2"/>
          <p:cNvCxnSpPr/>
          <p:nvPr/>
        </p:nvCxnSpPr>
        <p:spPr bwMode="auto">
          <a:xfrm>
            <a:off x="838200" y="5638800"/>
            <a:ext cx="7380000" cy="0"/>
          </a:xfrm>
          <a:prstGeom prst="line">
            <a:avLst/>
          </a:prstGeom>
          <a:ln w="19050">
            <a:prstDash val="dash"/>
          </a:ln>
        </p:spPr>
        <p:style>
          <a:lnRef idx="1">
            <a:schemeClr val="dk1"/>
          </a:lnRef>
          <a:fillRef idx="0">
            <a:schemeClr val="dk1"/>
          </a:fillRef>
          <a:effectRef idx="0">
            <a:schemeClr val="dk1"/>
          </a:effectRef>
          <a:fontRef idx="minor">
            <a:schemeClr val="tx1"/>
          </a:fontRef>
        </p:style>
      </p:cxnSp>
      <p:cxnSp>
        <p:nvCxnSpPr>
          <p:cNvPr id="306" name="Straight Connector 6"/>
          <p:cNvCxnSpPr/>
          <p:nvPr/>
        </p:nvCxnSpPr>
        <p:spPr bwMode="auto">
          <a:xfrm>
            <a:off x="838200" y="4144742"/>
            <a:ext cx="7380000" cy="46258"/>
          </a:xfrm>
          <a:prstGeom prst="line">
            <a:avLst/>
          </a:prstGeom>
          <a:ln w="19050">
            <a:prstDash val="dash"/>
          </a:ln>
        </p:spPr>
        <p:style>
          <a:lnRef idx="1">
            <a:schemeClr val="dk1"/>
          </a:lnRef>
          <a:fillRef idx="0">
            <a:schemeClr val="dk1"/>
          </a:fillRef>
          <a:effectRef idx="0">
            <a:schemeClr val="dk1"/>
          </a:effectRef>
          <a:fontRef idx="minor">
            <a:schemeClr val="tx1"/>
          </a:fontRef>
        </p:style>
      </p:cxnSp>
      <p:cxnSp>
        <p:nvCxnSpPr>
          <p:cNvPr id="307" name="Straight Connector 17"/>
          <p:cNvCxnSpPr/>
          <p:nvPr/>
        </p:nvCxnSpPr>
        <p:spPr bwMode="auto">
          <a:xfrm>
            <a:off x="838200" y="5257800"/>
            <a:ext cx="7380000" cy="0"/>
          </a:xfrm>
          <a:prstGeom prst="line">
            <a:avLst/>
          </a:prstGeom>
          <a:ln w="19050">
            <a:prstDash val="dash"/>
          </a:ln>
        </p:spPr>
        <p:style>
          <a:lnRef idx="1">
            <a:schemeClr val="dk1"/>
          </a:lnRef>
          <a:fillRef idx="0">
            <a:schemeClr val="dk1"/>
          </a:fillRef>
          <a:effectRef idx="0">
            <a:schemeClr val="dk1"/>
          </a:effectRef>
          <a:fontRef idx="minor">
            <a:schemeClr val="tx1"/>
          </a:fontRef>
        </p:style>
      </p:cxnSp>
      <p:sp>
        <p:nvSpPr>
          <p:cNvPr id="308" name="Rectangle 3"/>
          <p:cNvSpPr/>
          <p:nvPr/>
        </p:nvSpPr>
        <p:spPr bwMode="auto">
          <a:xfrm>
            <a:off x="2133889" y="5715000"/>
            <a:ext cx="828000" cy="180000"/>
          </a:xfrm>
          <a:prstGeom prst="rect">
            <a:avLst/>
          </a:prstGeom>
          <a:solidFill>
            <a:schemeClr val="accent5">
              <a:lumMod val="20000"/>
              <a:lumOff val="80000"/>
            </a:schemeClr>
          </a:soli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tIns="91440" bIns="9144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defRPr/>
            </a:pPr>
            <a:r>
              <a:rPr lang="en-US" altLang="zh-CN" sz="800" b="0" smtClean="0">
                <a:solidFill>
                  <a:schemeClr val="tx1"/>
                </a:solidFill>
                <a:latin typeface="微软雅黑" pitchFamily="34" charset="-122"/>
                <a:ea typeface="微软雅黑" pitchFamily="34" charset="-122"/>
              </a:rPr>
              <a:t>DCS/PLC</a:t>
            </a:r>
            <a:endParaRPr lang="zh-CN" altLang="en-US" sz="800" b="0">
              <a:solidFill>
                <a:schemeClr val="tx1"/>
              </a:solidFill>
              <a:latin typeface="微软雅黑" pitchFamily="34" charset="-122"/>
              <a:ea typeface="微软雅黑" pitchFamily="34" charset="-122"/>
            </a:endParaRPr>
          </a:p>
        </p:txBody>
      </p:sp>
      <p:sp>
        <p:nvSpPr>
          <p:cNvPr id="309" name="Rectangle 4"/>
          <p:cNvSpPr/>
          <p:nvPr/>
        </p:nvSpPr>
        <p:spPr bwMode="auto">
          <a:xfrm>
            <a:off x="4832897" y="5715000"/>
            <a:ext cx="828000" cy="180000"/>
          </a:xfrm>
          <a:prstGeom prst="rect">
            <a:avLst/>
          </a:prstGeom>
          <a:solidFill>
            <a:schemeClr val="accent5">
              <a:lumMod val="20000"/>
              <a:lumOff val="80000"/>
            </a:schemeClr>
          </a:soli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tIns="91440" bIns="9144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defRPr/>
            </a:pPr>
            <a:r>
              <a:rPr lang="zh-CN" altLang="en-US" sz="800" b="0" smtClean="0">
                <a:solidFill>
                  <a:schemeClr val="tx1"/>
                </a:solidFill>
                <a:latin typeface="微软雅黑" pitchFamily="34" charset="-122"/>
                <a:ea typeface="微软雅黑" pitchFamily="34" charset="-122"/>
              </a:rPr>
              <a:t>量具</a:t>
            </a:r>
            <a:r>
              <a:rPr lang="en-US" altLang="zh-CN" sz="800" b="0" smtClean="0">
                <a:solidFill>
                  <a:schemeClr val="tx1"/>
                </a:solidFill>
                <a:latin typeface="微软雅黑" pitchFamily="34" charset="-122"/>
                <a:ea typeface="微软雅黑" pitchFamily="34" charset="-122"/>
              </a:rPr>
              <a:t>/</a:t>
            </a:r>
            <a:r>
              <a:rPr lang="zh-CN" altLang="en-US" sz="800" b="0" smtClean="0">
                <a:solidFill>
                  <a:schemeClr val="tx1"/>
                </a:solidFill>
                <a:latin typeface="微软雅黑" pitchFamily="34" charset="-122"/>
                <a:ea typeface="微软雅黑" pitchFamily="34" charset="-122"/>
              </a:rPr>
              <a:t>衡具</a:t>
            </a:r>
            <a:endParaRPr lang="zh-CN" altLang="en-US" sz="800" b="0">
              <a:solidFill>
                <a:schemeClr val="tx1"/>
              </a:solidFill>
              <a:latin typeface="微软雅黑" pitchFamily="34" charset="-122"/>
              <a:ea typeface="微软雅黑" pitchFamily="34" charset="-122"/>
            </a:endParaRPr>
          </a:p>
        </p:txBody>
      </p:sp>
      <p:sp>
        <p:nvSpPr>
          <p:cNvPr id="310" name="Rectangle 39"/>
          <p:cNvSpPr/>
          <p:nvPr/>
        </p:nvSpPr>
        <p:spPr bwMode="auto">
          <a:xfrm>
            <a:off x="6182400" y="5715000"/>
            <a:ext cx="828000" cy="180000"/>
          </a:xfrm>
          <a:prstGeom prst="rect">
            <a:avLst/>
          </a:prstGeom>
          <a:solidFill>
            <a:schemeClr val="accent5">
              <a:lumMod val="20000"/>
              <a:lumOff val="80000"/>
            </a:schemeClr>
          </a:soli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tIns="91440" bIns="9144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defRPr/>
            </a:pPr>
            <a:r>
              <a:rPr lang="zh-CN" altLang="en-US" sz="800" b="0">
                <a:solidFill>
                  <a:schemeClr val="tx1"/>
                </a:solidFill>
                <a:latin typeface="微软雅黑" pitchFamily="34" charset="-122"/>
                <a:ea typeface="微软雅黑" pitchFamily="34" charset="-122"/>
              </a:rPr>
              <a:t>工业控制</a:t>
            </a:r>
          </a:p>
        </p:txBody>
      </p:sp>
      <p:sp>
        <p:nvSpPr>
          <p:cNvPr id="311" name="Rectangle 40"/>
          <p:cNvSpPr/>
          <p:nvPr/>
        </p:nvSpPr>
        <p:spPr bwMode="auto">
          <a:xfrm>
            <a:off x="3483393" y="5715000"/>
            <a:ext cx="828000" cy="180000"/>
          </a:xfrm>
          <a:prstGeom prst="rect">
            <a:avLst/>
          </a:prstGeom>
          <a:solidFill>
            <a:schemeClr val="accent5">
              <a:lumMod val="20000"/>
              <a:lumOff val="80000"/>
            </a:schemeClr>
          </a:soli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tIns="91440" bIns="9144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defRPr/>
            </a:pPr>
            <a:r>
              <a:rPr lang="zh-CN" altLang="en-US" sz="800" b="0">
                <a:solidFill>
                  <a:schemeClr val="tx1"/>
                </a:solidFill>
                <a:latin typeface="微软雅黑" pitchFamily="34" charset="-122"/>
                <a:ea typeface="微软雅黑" pitchFamily="34" charset="-122"/>
              </a:rPr>
              <a:t>在线分析仪</a:t>
            </a:r>
          </a:p>
        </p:txBody>
      </p:sp>
      <p:sp>
        <p:nvSpPr>
          <p:cNvPr id="312" name="Rectangle 41"/>
          <p:cNvSpPr/>
          <p:nvPr/>
        </p:nvSpPr>
        <p:spPr bwMode="auto">
          <a:xfrm>
            <a:off x="2133889" y="5992200"/>
            <a:ext cx="828000" cy="180000"/>
          </a:xfrm>
          <a:prstGeom prst="rect">
            <a:avLst/>
          </a:prstGeom>
          <a:solidFill>
            <a:schemeClr val="accent5">
              <a:lumMod val="20000"/>
              <a:lumOff val="80000"/>
            </a:schemeClr>
          </a:soli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tIns="91440" bIns="9144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defRPr/>
            </a:pPr>
            <a:r>
              <a:rPr lang="en-US" altLang="zh-CN" sz="800" b="0" smtClean="0">
                <a:solidFill>
                  <a:schemeClr val="tx1"/>
                </a:solidFill>
                <a:latin typeface="微软雅黑" pitchFamily="34" charset="-122"/>
                <a:ea typeface="微软雅黑" pitchFamily="34" charset="-122"/>
              </a:rPr>
              <a:t>GPS</a:t>
            </a:r>
            <a:r>
              <a:rPr lang="zh-CN" altLang="en-US" sz="800" b="0" smtClean="0">
                <a:solidFill>
                  <a:schemeClr val="tx1"/>
                </a:solidFill>
                <a:latin typeface="微软雅黑" pitchFamily="34" charset="-122"/>
                <a:ea typeface="微软雅黑" pitchFamily="34" charset="-122"/>
              </a:rPr>
              <a:t>管理</a:t>
            </a:r>
            <a:endParaRPr lang="zh-CN" altLang="en-US" sz="800" b="0">
              <a:solidFill>
                <a:schemeClr val="tx1"/>
              </a:solidFill>
              <a:latin typeface="微软雅黑" pitchFamily="34" charset="-122"/>
              <a:ea typeface="微软雅黑" pitchFamily="34" charset="-122"/>
            </a:endParaRPr>
          </a:p>
        </p:txBody>
      </p:sp>
      <p:sp>
        <p:nvSpPr>
          <p:cNvPr id="313" name="Rectangle 42"/>
          <p:cNvSpPr/>
          <p:nvPr/>
        </p:nvSpPr>
        <p:spPr bwMode="auto">
          <a:xfrm>
            <a:off x="3483393" y="5992200"/>
            <a:ext cx="828000" cy="180000"/>
          </a:xfrm>
          <a:prstGeom prst="rect">
            <a:avLst/>
          </a:prstGeom>
          <a:solidFill>
            <a:schemeClr val="accent5">
              <a:lumMod val="20000"/>
              <a:lumOff val="80000"/>
            </a:schemeClr>
          </a:soli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tIns="91440" bIns="9144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defRPr/>
            </a:pPr>
            <a:r>
              <a:rPr lang="zh-CN" altLang="en-US" sz="800" b="0">
                <a:solidFill>
                  <a:schemeClr val="tx1"/>
                </a:solidFill>
                <a:latin typeface="微软雅黑" pitchFamily="34" charset="-122"/>
                <a:ea typeface="微软雅黑" pitchFamily="34" charset="-122"/>
              </a:rPr>
              <a:t>短</a:t>
            </a:r>
            <a:r>
              <a:rPr lang="zh-CN" altLang="en-US" sz="800" b="0" smtClean="0">
                <a:solidFill>
                  <a:schemeClr val="tx1"/>
                </a:solidFill>
                <a:latin typeface="微软雅黑" pitchFamily="34" charset="-122"/>
                <a:ea typeface="微软雅黑" pitchFamily="34" charset="-122"/>
              </a:rPr>
              <a:t>信应用</a:t>
            </a:r>
            <a:endParaRPr lang="zh-CN" altLang="en-US" sz="800" b="0">
              <a:solidFill>
                <a:schemeClr val="tx1"/>
              </a:solidFill>
              <a:latin typeface="微软雅黑" pitchFamily="34" charset="-122"/>
              <a:ea typeface="微软雅黑" pitchFamily="34" charset="-122"/>
            </a:endParaRPr>
          </a:p>
        </p:txBody>
      </p:sp>
      <p:sp>
        <p:nvSpPr>
          <p:cNvPr id="314" name="Rectangle 44"/>
          <p:cNvSpPr/>
          <p:nvPr/>
        </p:nvSpPr>
        <p:spPr bwMode="auto">
          <a:xfrm>
            <a:off x="4832897" y="5992200"/>
            <a:ext cx="828000" cy="180000"/>
          </a:xfrm>
          <a:prstGeom prst="rect">
            <a:avLst/>
          </a:prstGeom>
          <a:solidFill>
            <a:schemeClr val="accent5">
              <a:lumMod val="20000"/>
              <a:lumOff val="80000"/>
            </a:schemeClr>
          </a:soli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tIns="91440" bIns="9144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defRPr/>
            </a:pPr>
            <a:r>
              <a:rPr lang="zh-CN" altLang="en-US" sz="800" b="0">
                <a:solidFill>
                  <a:schemeClr val="tx1"/>
                </a:solidFill>
                <a:latin typeface="微软雅黑" pitchFamily="34" charset="-122"/>
                <a:ea typeface="微软雅黑" pitchFamily="34" charset="-122"/>
              </a:rPr>
              <a:t>视频监</a:t>
            </a:r>
            <a:r>
              <a:rPr lang="zh-CN" altLang="en-US" sz="800" b="0" smtClean="0">
                <a:solidFill>
                  <a:schemeClr val="tx1"/>
                </a:solidFill>
                <a:latin typeface="微软雅黑" pitchFamily="34" charset="-122"/>
                <a:ea typeface="微软雅黑" pitchFamily="34" charset="-122"/>
              </a:rPr>
              <a:t>控</a:t>
            </a:r>
            <a:endParaRPr lang="zh-CN" altLang="en-US" sz="800" b="0">
              <a:solidFill>
                <a:schemeClr val="tx1"/>
              </a:solidFill>
              <a:latin typeface="微软雅黑" pitchFamily="34" charset="-122"/>
              <a:ea typeface="微软雅黑" pitchFamily="34" charset="-122"/>
            </a:endParaRPr>
          </a:p>
        </p:txBody>
      </p:sp>
      <p:sp>
        <p:nvSpPr>
          <p:cNvPr id="315" name="Rectangle 18"/>
          <p:cNvSpPr/>
          <p:nvPr/>
        </p:nvSpPr>
        <p:spPr bwMode="auto">
          <a:xfrm>
            <a:off x="2133889" y="5349489"/>
            <a:ext cx="828000" cy="180000"/>
          </a:xfrm>
          <a:prstGeom prst="rect">
            <a:avLst/>
          </a:prstGeom>
          <a:solidFill>
            <a:schemeClr val="accent5">
              <a:lumMod val="20000"/>
              <a:lumOff val="80000"/>
            </a:schemeClr>
          </a:soli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tIns="91440" bIns="9144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a:solidFill>
                  <a:schemeClr val="tx1"/>
                </a:solidFill>
                <a:latin typeface="微软雅黑" pitchFamily="34" charset="-122"/>
                <a:ea typeface="微软雅黑" pitchFamily="34" charset="-122"/>
              </a:rPr>
              <a:t>实时数据库</a:t>
            </a:r>
          </a:p>
        </p:txBody>
      </p:sp>
      <p:sp>
        <p:nvSpPr>
          <p:cNvPr id="316" name="TextBox 315"/>
          <p:cNvSpPr txBox="1"/>
          <p:nvPr/>
        </p:nvSpPr>
        <p:spPr>
          <a:xfrm>
            <a:off x="685800" y="5316379"/>
            <a:ext cx="883575" cy="246221"/>
          </a:xfrm>
          <a:prstGeom prst="rect">
            <a:avLst/>
          </a:prstGeom>
          <a:noFill/>
        </p:spPr>
        <p:txBody>
          <a:bodyPr wrap="non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en-US" altLang="zh-CN" sz="1000" smtClean="0">
                <a:solidFill>
                  <a:schemeClr val="tx1"/>
                </a:solidFill>
                <a:latin typeface="微软雅黑" pitchFamily="34" charset="-122"/>
                <a:ea typeface="微软雅黑" pitchFamily="34" charset="-122"/>
              </a:rPr>
              <a:t>L2.</a:t>
            </a:r>
            <a:r>
              <a:rPr lang="zh-CN" altLang="en-US" sz="1000" smtClean="0">
                <a:solidFill>
                  <a:schemeClr val="tx1"/>
                </a:solidFill>
                <a:latin typeface="微软雅黑" pitchFamily="34" charset="-122"/>
                <a:ea typeface="微软雅黑" pitchFamily="34" charset="-122"/>
              </a:rPr>
              <a:t>制造控制</a:t>
            </a:r>
          </a:p>
        </p:txBody>
      </p:sp>
      <p:sp>
        <p:nvSpPr>
          <p:cNvPr id="317" name="Rectangle 43"/>
          <p:cNvSpPr/>
          <p:nvPr/>
        </p:nvSpPr>
        <p:spPr bwMode="auto">
          <a:xfrm>
            <a:off x="3483393" y="5349489"/>
            <a:ext cx="828000" cy="180000"/>
          </a:xfrm>
          <a:prstGeom prst="rect">
            <a:avLst/>
          </a:prstGeom>
          <a:solidFill>
            <a:schemeClr val="accent5">
              <a:lumMod val="20000"/>
              <a:lumOff val="80000"/>
            </a:schemeClr>
          </a:soli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tIns="91440" bIns="9144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a:solidFill>
                  <a:schemeClr val="tx1"/>
                </a:solidFill>
                <a:latin typeface="微软雅黑" pitchFamily="34" charset="-122"/>
                <a:ea typeface="微软雅黑" pitchFamily="34" charset="-122"/>
              </a:rPr>
              <a:t>生产信息采集</a:t>
            </a:r>
          </a:p>
        </p:txBody>
      </p:sp>
      <p:sp>
        <p:nvSpPr>
          <p:cNvPr id="318" name="Rectangle 45"/>
          <p:cNvSpPr/>
          <p:nvPr/>
        </p:nvSpPr>
        <p:spPr bwMode="auto">
          <a:xfrm>
            <a:off x="4832897" y="5349489"/>
            <a:ext cx="828000" cy="180000"/>
          </a:xfrm>
          <a:prstGeom prst="rect">
            <a:avLst/>
          </a:prstGeom>
          <a:solidFill>
            <a:schemeClr val="accent5">
              <a:lumMod val="20000"/>
              <a:lumOff val="80000"/>
            </a:schemeClr>
          </a:soli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tIns="91440" bIns="9144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a:solidFill>
                  <a:schemeClr val="tx1"/>
                </a:solidFill>
                <a:latin typeface="微软雅黑" pitchFamily="34" charset="-122"/>
                <a:ea typeface="微软雅黑" pitchFamily="34" charset="-122"/>
              </a:rPr>
              <a:t>质量数据采集</a:t>
            </a:r>
          </a:p>
        </p:txBody>
      </p:sp>
      <p:sp>
        <p:nvSpPr>
          <p:cNvPr id="319" name="Rectangle 46"/>
          <p:cNvSpPr/>
          <p:nvPr/>
        </p:nvSpPr>
        <p:spPr bwMode="auto">
          <a:xfrm>
            <a:off x="6182400" y="5349489"/>
            <a:ext cx="828000" cy="180000"/>
          </a:xfrm>
          <a:prstGeom prst="rect">
            <a:avLst/>
          </a:prstGeom>
          <a:solidFill>
            <a:schemeClr val="accent5">
              <a:lumMod val="20000"/>
              <a:lumOff val="80000"/>
            </a:schemeClr>
          </a:soli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tIns="91440" bIns="9144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a:solidFill>
                  <a:schemeClr val="tx1"/>
                </a:solidFill>
                <a:latin typeface="微软雅黑" pitchFamily="34" charset="-122"/>
                <a:ea typeface="微软雅黑" pitchFamily="34" charset="-122"/>
              </a:rPr>
              <a:t>状态监视</a:t>
            </a:r>
          </a:p>
        </p:txBody>
      </p:sp>
      <p:sp>
        <p:nvSpPr>
          <p:cNvPr id="320" name="TextBox 319"/>
          <p:cNvSpPr txBox="1"/>
          <p:nvPr/>
        </p:nvSpPr>
        <p:spPr>
          <a:xfrm>
            <a:off x="685800" y="4662600"/>
            <a:ext cx="883575" cy="246221"/>
          </a:xfrm>
          <a:prstGeom prst="rect">
            <a:avLst/>
          </a:prstGeom>
          <a:noFill/>
        </p:spPr>
        <p:txBody>
          <a:bodyPr wrap="non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en-US" altLang="zh-CN" sz="1000" smtClean="0">
                <a:solidFill>
                  <a:schemeClr val="tx1"/>
                </a:solidFill>
                <a:latin typeface="微软雅黑" pitchFamily="34" charset="-122"/>
                <a:ea typeface="微软雅黑" pitchFamily="34" charset="-122"/>
              </a:rPr>
              <a:t>L3.</a:t>
            </a:r>
            <a:r>
              <a:rPr lang="zh-CN" altLang="en-US" sz="1000" smtClean="0">
                <a:solidFill>
                  <a:schemeClr val="tx1"/>
                </a:solidFill>
                <a:latin typeface="微软雅黑" pitchFamily="34" charset="-122"/>
                <a:ea typeface="微软雅黑" pitchFamily="34" charset="-122"/>
              </a:rPr>
              <a:t>制造执行</a:t>
            </a:r>
          </a:p>
        </p:txBody>
      </p:sp>
      <p:sp>
        <p:nvSpPr>
          <p:cNvPr id="325" name="TextBox 324"/>
          <p:cNvSpPr txBox="1"/>
          <p:nvPr/>
        </p:nvSpPr>
        <p:spPr>
          <a:xfrm>
            <a:off x="685800" y="2971800"/>
            <a:ext cx="720000" cy="400110"/>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en-US" altLang="zh-CN" sz="1000" smtClean="0">
                <a:solidFill>
                  <a:schemeClr val="tx1"/>
                </a:solidFill>
                <a:latin typeface="微软雅黑" pitchFamily="34" charset="-122"/>
                <a:ea typeface="微软雅黑" pitchFamily="34" charset="-122"/>
              </a:rPr>
              <a:t>L4.</a:t>
            </a:r>
            <a:r>
              <a:rPr lang="zh-CN" altLang="en-US" sz="1000" smtClean="0">
                <a:solidFill>
                  <a:schemeClr val="tx1"/>
                </a:solidFill>
                <a:latin typeface="微软雅黑" pitchFamily="34" charset="-122"/>
                <a:ea typeface="微软雅黑" pitchFamily="34" charset="-122"/>
              </a:rPr>
              <a:t>运营管控</a:t>
            </a:r>
          </a:p>
        </p:txBody>
      </p:sp>
      <p:sp>
        <p:nvSpPr>
          <p:cNvPr id="332" name="TextBox 331"/>
          <p:cNvSpPr txBox="1"/>
          <p:nvPr/>
        </p:nvSpPr>
        <p:spPr>
          <a:xfrm>
            <a:off x="685800" y="1183575"/>
            <a:ext cx="720000" cy="553998"/>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en-US" altLang="zh-CN" sz="1000" smtClean="0">
                <a:solidFill>
                  <a:schemeClr val="tx1"/>
                </a:solidFill>
                <a:latin typeface="微软雅黑" pitchFamily="34" charset="-122"/>
                <a:ea typeface="微软雅黑" pitchFamily="34" charset="-122"/>
              </a:rPr>
              <a:t>L5.</a:t>
            </a:r>
            <a:r>
              <a:rPr lang="zh-CN" altLang="en-US" sz="1000" smtClean="0">
                <a:solidFill>
                  <a:schemeClr val="tx1"/>
                </a:solidFill>
                <a:latin typeface="微软雅黑" pitchFamily="34" charset="-122"/>
                <a:ea typeface="微软雅黑" pitchFamily="34" charset="-122"/>
              </a:rPr>
              <a:t>决策支持与集团管控</a:t>
            </a:r>
          </a:p>
        </p:txBody>
      </p:sp>
      <p:cxnSp>
        <p:nvCxnSpPr>
          <p:cNvPr id="336" name="Straight Connector 9"/>
          <p:cNvCxnSpPr/>
          <p:nvPr/>
        </p:nvCxnSpPr>
        <p:spPr bwMode="auto">
          <a:xfrm>
            <a:off x="838200" y="2362200"/>
            <a:ext cx="4968000" cy="0"/>
          </a:xfrm>
          <a:prstGeom prst="line">
            <a:avLst/>
          </a:prstGeom>
          <a:ln w="19050">
            <a:prstDash val="dash"/>
          </a:ln>
        </p:spPr>
        <p:style>
          <a:lnRef idx="1">
            <a:schemeClr val="dk1"/>
          </a:lnRef>
          <a:fillRef idx="0">
            <a:schemeClr val="dk1"/>
          </a:fillRef>
          <a:effectRef idx="0">
            <a:schemeClr val="dk1"/>
          </a:effectRef>
          <a:fontRef idx="minor">
            <a:schemeClr val="tx1"/>
          </a:fontRef>
        </p:style>
      </p:cxnSp>
      <p:sp>
        <p:nvSpPr>
          <p:cNvPr id="337" name="TextBox 336"/>
          <p:cNvSpPr txBox="1"/>
          <p:nvPr/>
        </p:nvSpPr>
        <p:spPr>
          <a:xfrm>
            <a:off x="685800" y="5638800"/>
            <a:ext cx="720000" cy="553998"/>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en-US" altLang="zh-CN" sz="1000" smtClean="0">
                <a:solidFill>
                  <a:schemeClr val="tx1"/>
                </a:solidFill>
                <a:latin typeface="微软雅黑" pitchFamily="34" charset="-122"/>
                <a:ea typeface="微软雅黑" pitchFamily="34" charset="-122"/>
              </a:rPr>
              <a:t>L1.</a:t>
            </a:r>
            <a:r>
              <a:rPr lang="zh-CN" altLang="en-US" sz="1000" smtClean="0">
                <a:solidFill>
                  <a:schemeClr val="tx1"/>
                </a:solidFill>
                <a:latin typeface="微软雅黑" pitchFamily="34" charset="-122"/>
                <a:ea typeface="微软雅黑" pitchFamily="34" charset="-122"/>
              </a:rPr>
              <a:t>现场控制与硬件设备</a:t>
            </a:r>
          </a:p>
        </p:txBody>
      </p:sp>
      <p:sp>
        <p:nvSpPr>
          <p:cNvPr id="339" name="Rectangle 87"/>
          <p:cNvSpPr/>
          <p:nvPr/>
        </p:nvSpPr>
        <p:spPr bwMode="auto">
          <a:xfrm>
            <a:off x="152400" y="1219200"/>
            <a:ext cx="533400" cy="1143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200" kern="0" smtClean="0">
                <a:solidFill>
                  <a:schemeClr val="tx1"/>
                </a:solidFill>
                <a:latin typeface="Arial"/>
                <a:ea typeface="微软雅黑"/>
              </a:rPr>
              <a:t>集团</a:t>
            </a:r>
            <a:endParaRPr lang="en-US" altLang="zh-CN" sz="1200" kern="0" smtClean="0">
              <a:solidFill>
                <a:schemeClr val="tx1"/>
              </a:solidFill>
              <a:latin typeface="Arial"/>
              <a:ea typeface="微软雅黑"/>
            </a:endParaRPr>
          </a:p>
          <a:p>
            <a:pPr algn="ctr" fontAlgn="auto">
              <a:spcBef>
                <a:spcPct val="0"/>
              </a:spcBef>
              <a:spcAft>
                <a:spcPct val="0"/>
              </a:spcAft>
              <a:buSzPct val="75000"/>
            </a:pPr>
            <a:r>
              <a:rPr lang="zh-CN" altLang="en-US" sz="1200" kern="0" smtClean="0">
                <a:solidFill>
                  <a:schemeClr val="tx1"/>
                </a:solidFill>
                <a:latin typeface="Arial"/>
                <a:ea typeface="微软雅黑"/>
              </a:rPr>
              <a:t>板块</a:t>
            </a:r>
            <a:r>
              <a:rPr lang="zh-CN" altLang="en-US" sz="1100" kern="0" smtClean="0">
                <a:solidFill>
                  <a:schemeClr val="tx1"/>
                </a:solidFill>
                <a:latin typeface="Arial"/>
                <a:ea typeface="微软雅黑"/>
              </a:rPr>
              <a:t>（集团</a:t>
            </a:r>
            <a:r>
              <a:rPr lang="en-US" altLang="zh-CN" sz="1100" kern="0" smtClean="0">
                <a:solidFill>
                  <a:schemeClr val="tx1"/>
                </a:solidFill>
                <a:latin typeface="Arial"/>
                <a:ea typeface="微软雅黑"/>
              </a:rPr>
              <a:t>/</a:t>
            </a:r>
            <a:r>
              <a:rPr lang="zh-CN" altLang="en-US" sz="1100" kern="0" smtClean="0">
                <a:solidFill>
                  <a:schemeClr val="tx1"/>
                </a:solidFill>
                <a:latin typeface="Arial"/>
                <a:ea typeface="微软雅黑"/>
              </a:rPr>
              <a:t>股份）</a:t>
            </a:r>
          </a:p>
          <a:p>
            <a:pPr algn="ctr" fontAlgn="auto">
              <a:spcBef>
                <a:spcPct val="0"/>
              </a:spcBef>
              <a:spcAft>
                <a:spcPct val="0"/>
              </a:spcAft>
              <a:buSzPct val="75000"/>
            </a:pPr>
            <a:endParaRPr lang="zh-CN" altLang="en-US" sz="1200" kern="0">
              <a:solidFill>
                <a:schemeClr val="tx1"/>
              </a:solidFill>
              <a:latin typeface="Arial"/>
              <a:ea typeface="微软雅黑"/>
            </a:endParaRPr>
          </a:p>
        </p:txBody>
      </p:sp>
      <p:sp>
        <p:nvSpPr>
          <p:cNvPr id="340" name="Rectangle 88"/>
          <p:cNvSpPr/>
          <p:nvPr/>
        </p:nvSpPr>
        <p:spPr bwMode="auto">
          <a:xfrm>
            <a:off x="152400" y="2362200"/>
            <a:ext cx="533400" cy="8382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endParaRPr lang="en-US" altLang="zh-CN" sz="1200" kern="0" smtClean="0">
              <a:solidFill>
                <a:schemeClr val="tx1"/>
              </a:solidFill>
              <a:latin typeface="Arial"/>
              <a:ea typeface="微软雅黑"/>
            </a:endParaRPr>
          </a:p>
          <a:p>
            <a:pPr algn="ctr" fontAlgn="auto">
              <a:spcBef>
                <a:spcPct val="0"/>
              </a:spcBef>
              <a:spcAft>
                <a:spcPct val="0"/>
              </a:spcAft>
              <a:buSzPct val="75000"/>
            </a:pPr>
            <a:r>
              <a:rPr lang="zh-CN" altLang="en-US" sz="1200" kern="0" smtClean="0">
                <a:solidFill>
                  <a:schemeClr val="tx1"/>
                </a:solidFill>
                <a:latin typeface="Arial"/>
                <a:ea typeface="微软雅黑"/>
              </a:rPr>
              <a:t>大区</a:t>
            </a:r>
            <a:endParaRPr lang="en-US" altLang="zh-CN" sz="1200" kern="0" smtClean="0">
              <a:solidFill>
                <a:schemeClr val="tx1"/>
              </a:solidFill>
              <a:latin typeface="Arial"/>
              <a:ea typeface="微软雅黑"/>
            </a:endParaRPr>
          </a:p>
          <a:p>
            <a:pPr algn="ctr" fontAlgn="auto">
              <a:spcBef>
                <a:spcPct val="0"/>
              </a:spcBef>
              <a:spcAft>
                <a:spcPct val="0"/>
              </a:spcAft>
              <a:buSzPct val="75000"/>
            </a:pPr>
            <a:endParaRPr lang="en-US" altLang="zh-CN" sz="1200" kern="0" smtClean="0">
              <a:solidFill>
                <a:schemeClr val="tx1"/>
              </a:solidFill>
              <a:latin typeface="Arial"/>
              <a:ea typeface="微软雅黑"/>
            </a:endParaRPr>
          </a:p>
        </p:txBody>
      </p:sp>
      <p:sp>
        <p:nvSpPr>
          <p:cNvPr id="341" name="Rectangle 89"/>
          <p:cNvSpPr/>
          <p:nvPr/>
        </p:nvSpPr>
        <p:spPr bwMode="auto">
          <a:xfrm>
            <a:off x="152400" y="3200400"/>
            <a:ext cx="533400" cy="29718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200" kern="0" smtClean="0">
                <a:solidFill>
                  <a:schemeClr val="tx1"/>
                </a:solidFill>
                <a:latin typeface="Arial"/>
                <a:ea typeface="微软雅黑"/>
              </a:rPr>
              <a:t>分子公司</a:t>
            </a:r>
            <a:endParaRPr lang="zh-CN" altLang="en-US" sz="1200" kern="0">
              <a:solidFill>
                <a:schemeClr val="tx1"/>
              </a:solidFill>
              <a:latin typeface="Arial"/>
              <a:ea typeface="微软雅黑"/>
            </a:endParaRPr>
          </a:p>
        </p:txBody>
      </p:sp>
      <p:sp>
        <p:nvSpPr>
          <p:cNvPr id="342" name="Rectangle 15"/>
          <p:cNvSpPr/>
          <p:nvPr/>
        </p:nvSpPr>
        <p:spPr bwMode="auto">
          <a:xfrm>
            <a:off x="1515828" y="1213844"/>
            <a:ext cx="612000" cy="1072155"/>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tIns="91440" bIns="9144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a:solidFill>
                  <a:schemeClr val="bg1"/>
                </a:solidFill>
                <a:latin typeface="微软雅黑" pitchFamily="34" charset="-122"/>
                <a:ea typeface="微软雅黑" pitchFamily="34" charset="-122"/>
              </a:rPr>
              <a:t>全面预</a:t>
            </a:r>
            <a:r>
              <a:rPr lang="zh-CN" altLang="en-US" sz="800" b="0" smtClean="0">
                <a:solidFill>
                  <a:schemeClr val="bg1"/>
                </a:solidFill>
                <a:latin typeface="微软雅黑" pitchFamily="34" charset="-122"/>
                <a:ea typeface="微软雅黑" pitchFamily="34" charset="-122"/>
              </a:rPr>
              <a:t>算</a:t>
            </a:r>
            <a:endParaRPr lang="zh-CN" altLang="en-US" sz="800" b="0">
              <a:solidFill>
                <a:schemeClr val="bg1"/>
              </a:solidFill>
              <a:latin typeface="微软雅黑" pitchFamily="34" charset="-122"/>
              <a:ea typeface="微软雅黑" pitchFamily="34" charset="-122"/>
            </a:endParaRPr>
          </a:p>
        </p:txBody>
      </p:sp>
      <p:sp>
        <p:nvSpPr>
          <p:cNvPr id="343" name="Rectangle 64"/>
          <p:cNvSpPr>
            <a:spLocks noChangeArrowheads="1"/>
          </p:cNvSpPr>
          <p:nvPr/>
        </p:nvSpPr>
        <p:spPr bwMode="auto">
          <a:xfrm>
            <a:off x="1551828" y="1426738"/>
            <a:ext cx="540000" cy="180000"/>
          </a:xfrm>
          <a:prstGeom prst="rect">
            <a:avLst/>
          </a:prstGeom>
          <a:solidFill>
            <a:schemeClr val="bg1"/>
          </a:solidFill>
          <a:ln w="9525" algn="ctr">
            <a:solidFill>
              <a:schemeClr val="tx1"/>
            </a:solidFill>
            <a:miter lim="800000"/>
          </a:ln>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cy-GB" sz="800" b="0" smtClean="0">
                <a:solidFill>
                  <a:srgbClr val="000000"/>
                </a:solidFill>
                <a:latin typeface="微软雅黑"/>
                <a:ea typeface="微软雅黑"/>
              </a:rPr>
              <a:t>预算编制</a:t>
            </a:r>
            <a:endParaRPr lang="zh-CN" altLang="en-US" sz="800" b="0">
              <a:solidFill>
                <a:srgbClr val="000000"/>
              </a:solidFill>
              <a:latin typeface="微软雅黑"/>
              <a:ea typeface="微软雅黑"/>
            </a:endParaRPr>
          </a:p>
        </p:txBody>
      </p:sp>
      <p:sp>
        <p:nvSpPr>
          <p:cNvPr id="344" name="Rectangle 64"/>
          <p:cNvSpPr>
            <a:spLocks noChangeArrowheads="1"/>
          </p:cNvSpPr>
          <p:nvPr/>
        </p:nvSpPr>
        <p:spPr bwMode="auto">
          <a:xfrm>
            <a:off x="1551828" y="2029800"/>
            <a:ext cx="540000" cy="180000"/>
          </a:xfrm>
          <a:prstGeom prst="rect">
            <a:avLst/>
          </a:prstGeom>
          <a:solidFill>
            <a:schemeClr val="bg1"/>
          </a:solidFill>
          <a:ln w="9525" algn="ctr">
            <a:solidFill>
              <a:schemeClr val="tx1"/>
            </a:solidFill>
            <a:miter lim="800000"/>
          </a:ln>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cy-GB" sz="800" b="0" smtClean="0">
                <a:solidFill>
                  <a:srgbClr val="000000"/>
                </a:solidFill>
                <a:latin typeface="微软雅黑"/>
                <a:ea typeface="微软雅黑"/>
              </a:rPr>
              <a:t>预算考核</a:t>
            </a:r>
            <a:endParaRPr lang="zh-CN" altLang="en-US" sz="800" b="0">
              <a:solidFill>
                <a:srgbClr val="000000"/>
              </a:solidFill>
              <a:latin typeface="微软雅黑"/>
              <a:ea typeface="微软雅黑"/>
            </a:endParaRPr>
          </a:p>
        </p:txBody>
      </p:sp>
      <p:sp>
        <p:nvSpPr>
          <p:cNvPr id="345" name="Rectangle 64"/>
          <p:cNvSpPr>
            <a:spLocks noChangeArrowheads="1"/>
          </p:cNvSpPr>
          <p:nvPr/>
        </p:nvSpPr>
        <p:spPr bwMode="auto">
          <a:xfrm>
            <a:off x="1551828" y="1728269"/>
            <a:ext cx="540000" cy="180000"/>
          </a:xfrm>
          <a:prstGeom prst="rect">
            <a:avLst/>
          </a:prstGeom>
          <a:solidFill>
            <a:schemeClr val="bg1"/>
          </a:solidFill>
          <a:ln w="9525" algn="ctr">
            <a:solidFill>
              <a:schemeClr val="tx1"/>
            </a:solidFill>
            <a:miter lim="800000"/>
          </a:ln>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cy-GB" sz="800" b="0">
                <a:solidFill>
                  <a:srgbClr val="000000"/>
                </a:solidFill>
                <a:latin typeface="微软雅黑"/>
                <a:ea typeface="微软雅黑"/>
              </a:rPr>
              <a:t>预</a:t>
            </a:r>
            <a:r>
              <a:rPr lang="zh-CN" altLang="cy-GB" sz="800" b="0" smtClean="0">
                <a:solidFill>
                  <a:srgbClr val="000000"/>
                </a:solidFill>
                <a:latin typeface="微软雅黑"/>
                <a:ea typeface="微软雅黑"/>
              </a:rPr>
              <a:t>算执行</a:t>
            </a:r>
            <a:endParaRPr lang="zh-CN" altLang="en-US" sz="800" b="0">
              <a:solidFill>
                <a:srgbClr val="000000"/>
              </a:solidFill>
              <a:latin typeface="微软雅黑"/>
              <a:ea typeface="微软雅黑"/>
            </a:endParaRPr>
          </a:p>
        </p:txBody>
      </p:sp>
      <p:sp>
        <p:nvSpPr>
          <p:cNvPr id="149" name="Rectangle 55"/>
          <p:cNvSpPr/>
          <p:nvPr/>
        </p:nvSpPr>
        <p:spPr bwMode="auto">
          <a:xfrm>
            <a:off x="7469400" y="1219200"/>
            <a:ext cx="684000" cy="2895600"/>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tIns="91440" bIns="9144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a:solidFill>
                  <a:schemeClr val="bg1"/>
                </a:solidFill>
                <a:latin typeface="微软雅黑" pitchFamily="34" charset="-122"/>
                <a:ea typeface="微软雅黑" pitchFamily="34" charset="-122"/>
              </a:rPr>
              <a:t>财务管理</a:t>
            </a:r>
            <a:endParaRPr lang="zh-CN" altLang="zh-CN" sz="800" b="0">
              <a:solidFill>
                <a:schemeClr val="bg1"/>
              </a:solidFill>
              <a:latin typeface="微软雅黑" pitchFamily="34" charset="-122"/>
              <a:ea typeface="微软雅黑" pitchFamily="34" charset="-122"/>
            </a:endParaRPr>
          </a:p>
        </p:txBody>
      </p:sp>
      <p:sp>
        <p:nvSpPr>
          <p:cNvPr id="150" name="Rectangle 62"/>
          <p:cNvSpPr>
            <a:spLocks noChangeArrowheads="1"/>
          </p:cNvSpPr>
          <p:nvPr/>
        </p:nvSpPr>
        <p:spPr bwMode="auto">
          <a:xfrm>
            <a:off x="7505400" y="3885378"/>
            <a:ext cx="612000" cy="180822"/>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cy-GB" sz="800" b="0" smtClean="0">
                <a:solidFill>
                  <a:srgbClr val="000000"/>
                </a:solidFill>
                <a:latin typeface="微软雅黑"/>
                <a:ea typeface="微软雅黑"/>
              </a:rPr>
              <a:t>应付管理</a:t>
            </a:r>
            <a:endParaRPr lang="zh-CN" altLang="en-US" sz="800" b="0">
              <a:solidFill>
                <a:srgbClr val="000000"/>
              </a:solidFill>
              <a:latin typeface="微软雅黑"/>
              <a:ea typeface="微软雅黑"/>
            </a:endParaRPr>
          </a:p>
        </p:txBody>
      </p:sp>
      <p:sp>
        <p:nvSpPr>
          <p:cNvPr id="151" name="Rectangle 64"/>
          <p:cNvSpPr>
            <a:spLocks noChangeArrowheads="1"/>
          </p:cNvSpPr>
          <p:nvPr/>
        </p:nvSpPr>
        <p:spPr bwMode="auto">
          <a:xfrm>
            <a:off x="7505400" y="1467889"/>
            <a:ext cx="612000" cy="180822"/>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cy-GB" sz="800" b="0">
                <a:solidFill>
                  <a:srgbClr val="000000"/>
                </a:solidFill>
                <a:latin typeface="微软雅黑"/>
                <a:ea typeface="微软雅黑"/>
              </a:rPr>
              <a:t>总</a:t>
            </a:r>
            <a:r>
              <a:rPr lang="zh-CN" altLang="cy-GB" sz="800" b="0" smtClean="0">
                <a:solidFill>
                  <a:srgbClr val="000000"/>
                </a:solidFill>
                <a:latin typeface="微软雅黑"/>
                <a:ea typeface="微软雅黑"/>
              </a:rPr>
              <a:t>账管理</a:t>
            </a:r>
            <a:endParaRPr lang="zh-CN" altLang="en-US" sz="800" b="0">
              <a:solidFill>
                <a:srgbClr val="000000"/>
              </a:solidFill>
              <a:latin typeface="微软雅黑"/>
              <a:ea typeface="微软雅黑"/>
            </a:endParaRPr>
          </a:p>
        </p:txBody>
      </p:sp>
      <p:sp>
        <p:nvSpPr>
          <p:cNvPr id="152" name="Rectangle 34"/>
          <p:cNvSpPr>
            <a:spLocks noChangeArrowheads="1"/>
          </p:cNvSpPr>
          <p:nvPr/>
        </p:nvSpPr>
        <p:spPr bwMode="auto">
          <a:xfrm>
            <a:off x="7505400" y="3539671"/>
            <a:ext cx="612000" cy="180822"/>
          </a:xfrm>
          <a:prstGeom prst="rect">
            <a:avLst/>
          </a:prstGeom>
          <a:solidFill>
            <a:schemeClr val="bg1"/>
          </a:solidFill>
          <a:ln w="9525" algn="ctr">
            <a:solidFill>
              <a:schemeClr val="tx1"/>
            </a:solidFill>
            <a:miter lim="800000"/>
          </a:ln>
          <a:effectLst/>
          <a:extLst/>
        </p:spPr>
        <p:txBody>
          <a:bodyPr wrap="none"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应收管理</a:t>
            </a:r>
            <a:endParaRPr lang="zh-CN" altLang="en-US" sz="800" b="0">
              <a:solidFill>
                <a:srgbClr val="000000"/>
              </a:solidFill>
              <a:latin typeface="微软雅黑"/>
              <a:ea typeface="微软雅黑"/>
            </a:endParaRPr>
          </a:p>
        </p:txBody>
      </p:sp>
      <p:sp>
        <p:nvSpPr>
          <p:cNvPr id="153" name="Rectangle 64"/>
          <p:cNvSpPr>
            <a:spLocks noChangeArrowheads="1"/>
          </p:cNvSpPr>
          <p:nvPr/>
        </p:nvSpPr>
        <p:spPr bwMode="auto">
          <a:xfrm>
            <a:off x="7505400" y="2503369"/>
            <a:ext cx="612000" cy="180822"/>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cy-GB" sz="800" b="0" smtClean="0">
                <a:solidFill>
                  <a:srgbClr val="000000"/>
                </a:solidFill>
                <a:latin typeface="微软雅黑"/>
                <a:ea typeface="微软雅黑"/>
              </a:rPr>
              <a:t>信贷管理</a:t>
            </a:r>
            <a:endParaRPr lang="zh-CN" altLang="en-US" sz="800" b="0">
              <a:solidFill>
                <a:srgbClr val="000000"/>
              </a:solidFill>
              <a:latin typeface="微软雅黑"/>
              <a:ea typeface="微软雅黑"/>
            </a:endParaRPr>
          </a:p>
        </p:txBody>
      </p:sp>
      <p:sp>
        <p:nvSpPr>
          <p:cNvPr id="154" name="Rectangle 64"/>
          <p:cNvSpPr>
            <a:spLocks noChangeArrowheads="1"/>
          </p:cNvSpPr>
          <p:nvPr/>
        </p:nvSpPr>
        <p:spPr bwMode="auto">
          <a:xfrm>
            <a:off x="7505400" y="3193963"/>
            <a:ext cx="612000" cy="180822"/>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cy-GB" sz="800" b="0" smtClean="0">
                <a:solidFill>
                  <a:srgbClr val="000000"/>
                </a:solidFill>
                <a:latin typeface="微软雅黑"/>
                <a:ea typeface="微软雅黑"/>
              </a:rPr>
              <a:t>管理会计</a:t>
            </a:r>
            <a:endParaRPr lang="zh-CN" altLang="en-US" sz="800" b="0">
              <a:solidFill>
                <a:srgbClr val="000000"/>
              </a:solidFill>
              <a:latin typeface="微软雅黑"/>
              <a:ea typeface="微软雅黑"/>
            </a:endParaRPr>
          </a:p>
        </p:txBody>
      </p:sp>
      <p:sp>
        <p:nvSpPr>
          <p:cNvPr id="156" name="Rectangle 93"/>
          <p:cNvSpPr/>
          <p:nvPr/>
        </p:nvSpPr>
        <p:spPr bwMode="auto">
          <a:xfrm>
            <a:off x="5894048" y="1213845"/>
            <a:ext cx="735352" cy="2900955"/>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tIns="91440" bIns="9144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defRPr/>
            </a:pPr>
            <a:r>
              <a:rPr lang="zh-CN" altLang="en-US" sz="800" b="0" smtClean="0">
                <a:solidFill>
                  <a:schemeClr val="bg1"/>
                </a:solidFill>
                <a:latin typeface="微软雅黑" pitchFamily="34" charset="-122"/>
                <a:ea typeface="微软雅黑" pitchFamily="34" charset="-122"/>
              </a:rPr>
              <a:t>人力资源</a:t>
            </a:r>
            <a:endParaRPr lang="zh-CN" altLang="en-US" sz="800" b="0">
              <a:solidFill>
                <a:schemeClr val="bg1"/>
              </a:solidFill>
              <a:latin typeface="微软雅黑" pitchFamily="34" charset="-122"/>
              <a:ea typeface="微软雅黑" pitchFamily="34" charset="-122"/>
            </a:endParaRPr>
          </a:p>
        </p:txBody>
      </p:sp>
      <p:sp>
        <p:nvSpPr>
          <p:cNvPr id="157" name="Rectangle 62"/>
          <p:cNvSpPr>
            <a:spLocks noChangeArrowheads="1"/>
          </p:cNvSpPr>
          <p:nvPr/>
        </p:nvSpPr>
        <p:spPr bwMode="auto">
          <a:xfrm>
            <a:off x="5955724" y="2845656"/>
            <a:ext cx="612000" cy="180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cy-GB" sz="800" b="0" smtClean="0">
                <a:solidFill>
                  <a:srgbClr val="000000"/>
                </a:solidFill>
                <a:latin typeface="微软雅黑"/>
                <a:ea typeface="微软雅黑"/>
              </a:rPr>
              <a:t>招聘管理</a:t>
            </a:r>
            <a:endParaRPr lang="zh-CN" altLang="en-US" sz="800" b="0">
              <a:solidFill>
                <a:srgbClr val="000000"/>
              </a:solidFill>
              <a:latin typeface="微软雅黑"/>
              <a:ea typeface="微软雅黑"/>
            </a:endParaRPr>
          </a:p>
        </p:txBody>
      </p:sp>
      <p:sp>
        <p:nvSpPr>
          <p:cNvPr id="158" name="Rectangle 34"/>
          <p:cNvSpPr>
            <a:spLocks noChangeArrowheads="1"/>
          </p:cNvSpPr>
          <p:nvPr/>
        </p:nvSpPr>
        <p:spPr bwMode="auto">
          <a:xfrm>
            <a:off x="5955724" y="2498809"/>
            <a:ext cx="612000" cy="180000"/>
          </a:xfrm>
          <a:prstGeom prst="rect">
            <a:avLst/>
          </a:prstGeom>
          <a:solidFill>
            <a:schemeClr val="bg1"/>
          </a:solidFill>
          <a:ln w="9525" algn="ctr">
            <a:solidFill>
              <a:schemeClr val="tx1"/>
            </a:solidFill>
            <a:miter lim="800000"/>
          </a:ln>
          <a:effectLst/>
          <a:extLst/>
        </p:spPr>
        <p:txBody>
          <a:bodyPr wrap="none"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cy-GB" sz="800" b="0" smtClean="0">
                <a:solidFill>
                  <a:srgbClr val="000000"/>
                </a:solidFill>
                <a:latin typeface="微软雅黑"/>
                <a:ea typeface="微软雅黑"/>
              </a:rPr>
              <a:t>绩效考核</a:t>
            </a:r>
            <a:endParaRPr lang="zh-CN" altLang="en-US" sz="800" b="0">
              <a:solidFill>
                <a:srgbClr val="000000"/>
              </a:solidFill>
              <a:latin typeface="微软雅黑"/>
              <a:ea typeface="微软雅黑"/>
            </a:endParaRPr>
          </a:p>
        </p:txBody>
      </p:sp>
      <p:sp>
        <p:nvSpPr>
          <p:cNvPr id="159" name="Rectangle 62"/>
          <p:cNvSpPr>
            <a:spLocks noChangeArrowheads="1"/>
          </p:cNvSpPr>
          <p:nvPr/>
        </p:nvSpPr>
        <p:spPr bwMode="auto">
          <a:xfrm>
            <a:off x="5955724" y="3539350"/>
            <a:ext cx="612000" cy="180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cy-GB" sz="800" b="0">
                <a:solidFill>
                  <a:srgbClr val="000000"/>
                </a:solidFill>
                <a:latin typeface="微软雅黑"/>
                <a:ea typeface="微软雅黑"/>
              </a:rPr>
              <a:t>人</a:t>
            </a:r>
            <a:r>
              <a:rPr lang="zh-CN" altLang="cy-GB" sz="800" b="0" smtClean="0">
                <a:solidFill>
                  <a:srgbClr val="000000"/>
                </a:solidFill>
                <a:latin typeface="微软雅黑"/>
                <a:ea typeface="微软雅黑"/>
              </a:rPr>
              <a:t>事管理</a:t>
            </a:r>
            <a:endParaRPr lang="zh-CN" altLang="en-US" sz="800" b="0">
              <a:solidFill>
                <a:srgbClr val="000000"/>
              </a:solidFill>
              <a:latin typeface="微软雅黑"/>
              <a:ea typeface="微软雅黑"/>
            </a:endParaRPr>
          </a:p>
        </p:txBody>
      </p:sp>
      <p:sp>
        <p:nvSpPr>
          <p:cNvPr id="160" name="Rectangle 64"/>
          <p:cNvSpPr>
            <a:spLocks noChangeArrowheads="1"/>
          </p:cNvSpPr>
          <p:nvPr/>
        </p:nvSpPr>
        <p:spPr bwMode="auto">
          <a:xfrm>
            <a:off x="5955724" y="1805115"/>
            <a:ext cx="612000" cy="180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cy-GB" sz="800" b="0">
                <a:solidFill>
                  <a:srgbClr val="000000"/>
                </a:solidFill>
                <a:latin typeface="微软雅黑"/>
                <a:ea typeface="微软雅黑"/>
              </a:rPr>
              <a:t>培</a:t>
            </a:r>
            <a:r>
              <a:rPr lang="zh-CN" altLang="cy-GB" sz="800" b="0" smtClean="0">
                <a:solidFill>
                  <a:srgbClr val="000000"/>
                </a:solidFill>
                <a:latin typeface="微软雅黑"/>
                <a:ea typeface="微软雅黑"/>
              </a:rPr>
              <a:t>训学习</a:t>
            </a:r>
            <a:endParaRPr lang="zh-CN" altLang="en-US" sz="800" b="0">
              <a:solidFill>
                <a:srgbClr val="000000"/>
              </a:solidFill>
              <a:latin typeface="微软雅黑"/>
              <a:ea typeface="微软雅黑"/>
            </a:endParaRPr>
          </a:p>
        </p:txBody>
      </p:sp>
      <p:sp>
        <p:nvSpPr>
          <p:cNvPr id="161" name="Rectangle 64"/>
          <p:cNvSpPr>
            <a:spLocks noChangeArrowheads="1"/>
          </p:cNvSpPr>
          <p:nvPr/>
        </p:nvSpPr>
        <p:spPr bwMode="auto">
          <a:xfrm>
            <a:off x="5955724" y="3192503"/>
            <a:ext cx="612000" cy="180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cy-GB" sz="800" b="0">
                <a:solidFill>
                  <a:srgbClr val="000000"/>
                </a:solidFill>
                <a:latin typeface="微软雅黑"/>
                <a:ea typeface="微软雅黑"/>
              </a:rPr>
              <a:t>员</a:t>
            </a:r>
            <a:r>
              <a:rPr lang="zh-CN" altLang="cy-GB" sz="800" b="0" smtClean="0">
                <a:solidFill>
                  <a:srgbClr val="000000"/>
                </a:solidFill>
                <a:latin typeface="微软雅黑"/>
                <a:ea typeface="微软雅黑"/>
              </a:rPr>
              <a:t>工发展</a:t>
            </a:r>
            <a:endParaRPr lang="zh-CN" altLang="en-US" sz="800" b="0">
              <a:solidFill>
                <a:srgbClr val="000000"/>
              </a:solidFill>
              <a:latin typeface="微软雅黑"/>
              <a:ea typeface="微软雅黑"/>
            </a:endParaRPr>
          </a:p>
        </p:txBody>
      </p:sp>
      <p:sp>
        <p:nvSpPr>
          <p:cNvPr id="162" name="Rectangle 34"/>
          <p:cNvSpPr>
            <a:spLocks noChangeArrowheads="1"/>
          </p:cNvSpPr>
          <p:nvPr/>
        </p:nvSpPr>
        <p:spPr bwMode="auto">
          <a:xfrm>
            <a:off x="5955724" y="2151962"/>
            <a:ext cx="612000" cy="180000"/>
          </a:xfrm>
          <a:prstGeom prst="rect">
            <a:avLst/>
          </a:prstGeom>
          <a:solidFill>
            <a:schemeClr val="bg1"/>
          </a:solidFill>
          <a:ln w="9525" algn="ctr">
            <a:solidFill>
              <a:schemeClr val="tx1"/>
            </a:solidFill>
            <a:miter lim="800000"/>
          </a:ln>
          <a:effectLst/>
          <a:extLst/>
        </p:spPr>
        <p:txBody>
          <a:bodyPr wrap="none"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cy-GB" sz="800" b="0" smtClean="0">
                <a:solidFill>
                  <a:srgbClr val="000000"/>
                </a:solidFill>
                <a:latin typeface="微软雅黑"/>
                <a:ea typeface="微软雅黑"/>
              </a:rPr>
              <a:t>考勤管理</a:t>
            </a:r>
            <a:endParaRPr lang="zh-CN" altLang="en-US" sz="800" b="0">
              <a:solidFill>
                <a:srgbClr val="000000"/>
              </a:solidFill>
              <a:latin typeface="微软雅黑"/>
              <a:ea typeface="微软雅黑"/>
            </a:endParaRPr>
          </a:p>
        </p:txBody>
      </p:sp>
      <p:sp>
        <p:nvSpPr>
          <p:cNvPr id="163" name="Rectangle 64"/>
          <p:cNvSpPr>
            <a:spLocks noChangeArrowheads="1"/>
          </p:cNvSpPr>
          <p:nvPr/>
        </p:nvSpPr>
        <p:spPr bwMode="auto">
          <a:xfrm>
            <a:off x="5955724" y="1458268"/>
            <a:ext cx="612000" cy="180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cy-GB" sz="800" b="0">
                <a:solidFill>
                  <a:srgbClr val="000000"/>
                </a:solidFill>
                <a:latin typeface="微软雅黑"/>
                <a:ea typeface="微软雅黑"/>
              </a:rPr>
              <a:t>组</a:t>
            </a:r>
            <a:r>
              <a:rPr lang="zh-CN" altLang="cy-GB" sz="800" b="0" smtClean="0">
                <a:solidFill>
                  <a:srgbClr val="000000"/>
                </a:solidFill>
                <a:latin typeface="微软雅黑"/>
                <a:ea typeface="微软雅黑"/>
              </a:rPr>
              <a:t>织机构</a:t>
            </a:r>
            <a:endParaRPr lang="zh-CN" altLang="en-US" sz="800" b="0">
              <a:solidFill>
                <a:srgbClr val="000000"/>
              </a:solidFill>
              <a:latin typeface="微软雅黑"/>
              <a:ea typeface="微软雅黑"/>
            </a:endParaRPr>
          </a:p>
        </p:txBody>
      </p:sp>
      <p:sp>
        <p:nvSpPr>
          <p:cNvPr id="164" name="Rectangle 64"/>
          <p:cNvSpPr>
            <a:spLocks noChangeArrowheads="1"/>
          </p:cNvSpPr>
          <p:nvPr/>
        </p:nvSpPr>
        <p:spPr bwMode="auto">
          <a:xfrm>
            <a:off x="5955724" y="3886200"/>
            <a:ext cx="612000" cy="180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cy-GB" sz="800" b="0">
                <a:solidFill>
                  <a:srgbClr val="000000"/>
                </a:solidFill>
                <a:latin typeface="微软雅黑"/>
                <a:ea typeface="微软雅黑"/>
              </a:rPr>
              <a:t>薪</a:t>
            </a:r>
            <a:r>
              <a:rPr lang="zh-CN" altLang="cy-GB" sz="800" b="0" smtClean="0">
                <a:solidFill>
                  <a:srgbClr val="000000"/>
                </a:solidFill>
                <a:latin typeface="微软雅黑"/>
                <a:ea typeface="微软雅黑"/>
              </a:rPr>
              <a:t>酬福利</a:t>
            </a:r>
            <a:endParaRPr lang="zh-CN" altLang="en-US" sz="800" b="0">
              <a:solidFill>
                <a:srgbClr val="000000"/>
              </a:solidFill>
              <a:latin typeface="微软雅黑"/>
              <a:ea typeface="微软雅黑"/>
            </a:endParaRPr>
          </a:p>
        </p:txBody>
      </p:sp>
      <p:sp>
        <p:nvSpPr>
          <p:cNvPr id="165" name="Rectangle 7"/>
          <p:cNvSpPr>
            <a:spLocks noChangeArrowheads="1"/>
          </p:cNvSpPr>
          <p:nvPr/>
        </p:nvSpPr>
        <p:spPr bwMode="auto">
          <a:xfrm>
            <a:off x="6705600" y="1219200"/>
            <a:ext cx="684000" cy="2895600"/>
          </a:xfrm>
          <a:prstGeom prst="rect">
            <a:avLst/>
          </a:prstGeom>
          <a:extLst/>
        </p:spPr>
        <p:style>
          <a:lnRef idx="1">
            <a:schemeClr val="accent1"/>
          </a:lnRef>
          <a:fillRef idx="3">
            <a:schemeClr val="accent1"/>
          </a:fillRef>
          <a:effectRef idx="2">
            <a:schemeClr val="accent1"/>
          </a:effectRef>
          <a:fontRef idx="minor">
            <a:schemeClr val="lt1"/>
          </a:fontRef>
        </p:style>
        <p:txBody>
          <a:bodyPr lIns="36000" rIns="3600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a:r>
              <a:rPr lang="zh-CN" altLang="en-US" sz="800" b="0">
                <a:solidFill>
                  <a:schemeClr val="bg1"/>
                </a:solidFill>
                <a:latin typeface="微软雅黑"/>
                <a:ea typeface="微软雅黑"/>
              </a:rPr>
              <a:t>招</a:t>
            </a:r>
            <a:r>
              <a:rPr lang="zh-CN" altLang="en-US" sz="800" b="0" smtClean="0">
                <a:solidFill>
                  <a:schemeClr val="bg1"/>
                </a:solidFill>
                <a:latin typeface="微软雅黑"/>
                <a:ea typeface="微软雅黑"/>
              </a:rPr>
              <a:t>投标管理</a:t>
            </a:r>
            <a:endParaRPr lang="zh-CN" altLang="en-US" sz="800" b="0">
              <a:solidFill>
                <a:schemeClr val="bg1"/>
              </a:solidFill>
              <a:latin typeface="微软雅黑"/>
              <a:ea typeface="微软雅黑"/>
            </a:endParaRPr>
          </a:p>
        </p:txBody>
      </p:sp>
      <p:sp>
        <p:nvSpPr>
          <p:cNvPr id="166" name="Text Box 51"/>
          <p:cNvSpPr txBox="1">
            <a:spLocks noChangeArrowheads="1"/>
          </p:cNvSpPr>
          <p:nvPr/>
        </p:nvSpPr>
        <p:spPr bwMode="auto">
          <a:xfrm>
            <a:off x="6741600" y="1466758"/>
            <a:ext cx="612000" cy="180000"/>
          </a:xfrm>
          <a:prstGeom prst="rect">
            <a:avLst/>
          </a:prstGeom>
          <a:solidFill>
            <a:schemeClr val="bg1"/>
          </a:solidFill>
          <a:ln w="9525" algn="ctr">
            <a:solidFill>
              <a:schemeClr val="tx1"/>
            </a:solidFill>
            <a:miter lim="800000"/>
          </a:ln>
          <a:effectLst/>
          <a:extLst>
            <a:ext uri="{AF507438-7753-43E0-B8FC-AC1667EBCBE1}">
              <a14:hiddenEffects xmlns:a14="http://schemas.microsoft.com/office/drawing/2010/main" xmlns="">
                <a:effectLst>
                  <a:outerShdw dist="107763" dir="2700000" algn="ctr" rotWithShape="0">
                    <a:schemeClr val="bg2">
                      <a:alpha val="50000"/>
                    </a:schemeClr>
                  </a:outerShdw>
                </a:effectLst>
              </a14:hiddenEffects>
            </a:ext>
          </a:extLst>
        </p:spPr>
        <p:txBody>
          <a:bodyPr lIns="0" tIns="0" rIns="0" bIns="0" anchor="ctr"/>
          <a:lstStyle>
            <a:defPPr>
              <a:defRPr lang="en-US"/>
            </a:defPPr>
            <a:lvl1pPr marL="114300" indent="-1143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9pPr>
          </a:lstStyle>
          <a:p>
            <a:pPr marL="0" indent="0" algn="ctr">
              <a:defRPr/>
            </a:pPr>
            <a:r>
              <a:rPr lang="zh-CN" altLang="cy-GB" sz="800" b="0">
                <a:solidFill>
                  <a:srgbClr val="000000"/>
                </a:solidFill>
                <a:latin typeface="微软雅黑"/>
                <a:ea typeface="微软雅黑"/>
              </a:rPr>
              <a:t>需求管理</a:t>
            </a:r>
            <a:endParaRPr lang="zh-CN" altLang="en-US" sz="800" b="0">
              <a:solidFill>
                <a:srgbClr val="000000"/>
              </a:solidFill>
              <a:latin typeface="微软雅黑"/>
              <a:ea typeface="微软雅黑"/>
            </a:endParaRPr>
          </a:p>
        </p:txBody>
      </p:sp>
      <p:sp>
        <p:nvSpPr>
          <p:cNvPr id="167" name="Text Box 52"/>
          <p:cNvSpPr txBox="1">
            <a:spLocks noChangeArrowheads="1"/>
          </p:cNvSpPr>
          <p:nvPr/>
        </p:nvSpPr>
        <p:spPr bwMode="auto">
          <a:xfrm>
            <a:off x="6741600" y="3281339"/>
            <a:ext cx="612000" cy="180000"/>
          </a:xfrm>
          <a:prstGeom prst="rect">
            <a:avLst/>
          </a:prstGeom>
          <a:solidFill>
            <a:schemeClr val="bg1"/>
          </a:solidFill>
          <a:ln w="9525" algn="ctr">
            <a:solidFill>
              <a:schemeClr val="tx1"/>
            </a:solidFill>
            <a:miter lim="800000"/>
          </a:ln>
          <a:effectLst/>
          <a:extLst>
            <a:ext uri="{AF507438-7753-43E0-B8FC-AC1667EBCBE1}">
              <a14:hiddenEffects xmlns:a14="http://schemas.microsoft.com/office/drawing/2010/main" xmlns="">
                <a:effectLst>
                  <a:outerShdw dist="107763" dir="2700000" algn="ctr" rotWithShape="0">
                    <a:schemeClr val="bg2">
                      <a:alpha val="50000"/>
                    </a:schemeClr>
                  </a:outerShdw>
                </a:effectLst>
              </a14:hiddenEffects>
            </a:ext>
          </a:extLst>
        </p:spPr>
        <p:txBody>
          <a:bodyPr lIns="0" tIns="0" rIns="0" bIns="0" anchor="ctr"/>
          <a:lstStyle>
            <a:defPPr>
              <a:defRPr lang="en-US"/>
            </a:defPPr>
            <a:lvl1pPr marL="114300" indent="-1143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9pPr>
          </a:lstStyle>
          <a:p>
            <a:pPr marL="0" indent="0" algn="ctr">
              <a:defRPr/>
            </a:pPr>
            <a:r>
              <a:rPr lang="zh-CN" altLang="cy-GB" sz="800" b="0">
                <a:solidFill>
                  <a:srgbClr val="000000"/>
                </a:solidFill>
                <a:latin typeface="微软雅黑"/>
                <a:ea typeface="微软雅黑"/>
              </a:rPr>
              <a:t>供应商管理</a:t>
            </a:r>
            <a:endParaRPr lang="zh-CN" altLang="en-US" sz="800" b="0">
              <a:solidFill>
                <a:srgbClr val="000000"/>
              </a:solidFill>
              <a:latin typeface="微软雅黑"/>
              <a:ea typeface="微软雅黑"/>
            </a:endParaRPr>
          </a:p>
        </p:txBody>
      </p:sp>
      <p:sp>
        <p:nvSpPr>
          <p:cNvPr id="168" name="Text Box 52"/>
          <p:cNvSpPr txBox="1">
            <a:spLocks noChangeArrowheads="1"/>
          </p:cNvSpPr>
          <p:nvPr/>
        </p:nvSpPr>
        <p:spPr bwMode="auto">
          <a:xfrm>
            <a:off x="6741600" y="3886200"/>
            <a:ext cx="612000" cy="180000"/>
          </a:xfrm>
          <a:prstGeom prst="rect">
            <a:avLst/>
          </a:prstGeom>
          <a:solidFill>
            <a:schemeClr val="bg1"/>
          </a:solidFill>
          <a:ln w="9525" algn="ctr">
            <a:solidFill>
              <a:schemeClr val="tx1"/>
            </a:solidFill>
            <a:miter lim="800000"/>
          </a:ln>
          <a:effectLst/>
          <a:extLst>
            <a:ext uri="{AF507438-7753-43E0-B8FC-AC1667EBCBE1}">
              <a14:hiddenEffects xmlns:a14="http://schemas.microsoft.com/office/drawing/2010/main" xmlns="">
                <a:effectLst>
                  <a:outerShdw dist="107763" dir="2700000" algn="ctr" rotWithShape="0">
                    <a:schemeClr val="bg2">
                      <a:alpha val="50000"/>
                    </a:schemeClr>
                  </a:outerShdw>
                </a:effectLst>
              </a14:hiddenEffects>
            </a:ext>
          </a:extLst>
        </p:spPr>
        <p:txBody>
          <a:bodyPr lIns="0" tIns="0" rIns="0" bIns="0" anchor="ctr"/>
          <a:lstStyle>
            <a:defPPr>
              <a:defRPr lang="en-US"/>
            </a:defPPr>
            <a:lvl1pPr marL="114300" indent="-1143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9pPr>
          </a:lstStyle>
          <a:p>
            <a:pPr marL="0" indent="0" algn="ctr">
              <a:defRPr/>
            </a:pPr>
            <a:r>
              <a:rPr lang="zh-CN" altLang="cy-GB" sz="800" b="0">
                <a:solidFill>
                  <a:srgbClr val="000000"/>
                </a:solidFill>
                <a:latin typeface="微软雅黑"/>
                <a:ea typeface="微软雅黑"/>
              </a:rPr>
              <a:t>合同管理</a:t>
            </a:r>
            <a:endParaRPr lang="zh-CN" altLang="en-US" sz="800" b="0">
              <a:solidFill>
                <a:srgbClr val="000000"/>
              </a:solidFill>
              <a:latin typeface="微软雅黑"/>
              <a:ea typeface="微软雅黑"/>
            </a:endParaRPr>
          </a:p>
        </p:txBody>
      </p:sp>
      <p:sp>
        <p:nvSpPr>
          <p:cNvPr id="169" name="Text Box 50"/>
          <p:cNvSpPr txBox="1">
            <a:spLocks noChangeArrowheads="1"/>
          </p:cNvSpPr>
          <p:nvPr/>
        </p:nvSpPr>
        <p:spPr bwMode="auto">
          <a:xfrm>
            <a:off x="6741600" y="2071618"/>
            <a:ext cx="612000" cy="180000"/>
          </a:xfrm>
          <a:prstGeom prst="rect">
            <a:avLst/>
          </a:prstGeom>
          <a:solidFill>
            <a:schemeClr val="bg1"/>
          </a:solidFill>
          <a:ln w="9525" algn="ctr">
            <a:solidFill>
              <a:schemeClr val="tx1"/>
            </a:solidFill>
            <a:miter lim="800000"/>
          </a:ln>
          <a:effectLst/>
          <a:extLst>
            <a:ext uri="{AF507438-7753-43E0-B8FC-AC1667EBCBE1}">
              <a14:hiddenEffects xmlns:a14="http://schemas.microsoft.com/office/drawing/2010/main" xmlns="">
                <a:effectLst>
                  <a:outerShdw dist="107763" dir="2700000" algn="ctr" rotWithShape="0">
                    <a:schemeClr val="bg2">
                      <a:alpha val="50000"/>
                    </a:schemeClr>
                  </a:outerShdw>
                </a:effectLst>
              </a14:hiddenEffects>
            </a:ext>
          </a:extLst>
        </p:spPr>
        <p:txBody>
          <a:bodyPr lIns="0" tIns="0" rIns="0" bIns="0" anchor="ctr"/>
          <a:lstStyle>
            <a:defPPr>
              <a:defRPr lang="en-US"/>
            </a:defPPr>
            <a:lvl1pPr marL="114300" indent="-1143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9pPr>
          </a:lstStyle>
          <a:p>
            <a:pPr marL="0" indent="0" algn="ctr">
              <a:defRPr/>
            </a:pPr>
            <a:r>
              <a:rPr lang="zh-CN" altLang="cy-GB" sz="800" b="0">
                <a:solidFill>
                  <a:srgbClr val="000000"/>
                </a:solidFill>
                <a:latin typeface="微软雅黑"/>
                <a:ea typeface="微软雅黑"/>
              </a:rPr>
              <a:t>招议标管理</a:t>
            </a:r>
            <a:endParaRPr lang="zh-CN" altLang="en-US" sz="800" b="0">
              <a:solidFill>
                <a:srgbClr val="000000"/>
              </a:solidFill>
              <a:latin typeface="微软雅黑"/>
              <a:ea typeface="微软雅黑"/>
            </a:endParaRPr>
          </a:p>
        </p:txBody>
      </p:sp>
      <p:sp>
        <p:nvSpPr>
          <p:cNvPr id="170" name="Rectangle 30"/>
          <p:cNvSpPr/>
          <p:nvPr/>
        </p:nvSpPr>
        <p:spPr bwMode="auto">
          <a:xfrm>
            <a:off x="7505400" y="1813597"/>
            <a:ext cx="612000" cy="180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r>
              <a:rPr lang="zh-CN" altLang="en-US" sz="800" b="0">
                <a:solidFill>
                  <a:srgbClr val="000000"/>
                </a:solidFill>
                <a:latin typeface="微软雅黑"/>
                <a:ea typeface="微软雅黑"/>
              </a:rPr>
              <a:t>财务资金</a:t>
            </a:r>
          </a:p>
        </p:txBody>
      </p:sp>
      <p:sp>
        <p:nvSpPr>
          <p:cNvPr id="171" name="Rectangle 36"/>
          <p:cNvSpPr/>
          <p:nvPr/>
        </p:nvSpPr>
        <p:spPr bwMode="auto">
          <a:xfrm>
            <a:off x="7505400" y="2158483"/>
            <a:ext cx="612000" cy="180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r>
              <a:rPr lang="zh-CN" altLang="en-US" sz="800" b="0">
                <a:solidFill>
                  <a:srgbClr val="000000"/>
                </a:solidFill>
                <a:latin typeface="微软雅黑"/>
                <a:ea typeface="微软雅黑"/>
              </a:rPr>
              <a:t>财务合并</a:t>
            </a:r>
          </a:p>
        </p:txBody>
      </p:sp>
      <p:sp>
        <p:nvSpPr>
          <p:cNvPr id="172" name="Rectangle 30"/>
          <p:cNvSpPr/>
          <p:nvPr/>
        </p:nvSpPr>
        <p:spPr bwMode="auto">
          <a:xfrm>
            <a:off x="7505400" y="2849077"/>
            <a:ext cx="612000" cy="180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r>
              <a:rPr lang="zh-CN" altLang="en-US" sz="800" b="0" smtClean="0">
                <a:solidFill>
                  <a:srgbClr val="000000"/>
                </a:solidFill>
                <a:latin typeface="微软雅黑"/>
                <a:ea typeface="微软雅黑"/>
              </a:rPr>
              <a:t>资产管理</a:t>
            </a:r>
            <a:endParaRPr lang="zh-CN" altLang="en-US" sz="800" b="0">
              <a:solidFill>
                <a:srgbClr val="000000"/>
              </a:solidFill>
              <a:latin typeface="微软雅黑"/>
              <a:ea typeface="微软雅黑"/>
            </a:endParaRPr>
          </a:p>
        </p:txBody>
      </p:sp>
      <p:sp>
        <p:nvSpPr>
          <p:cNvPr id="180" name="Rectangle 89"/>
          <p:cNvSpPr/>
          <p:nvPr/>
        </p:nvSpPr>
        <p:spPr bwMode="auto">
          <a:xfrm>
            <a:off x="4993527" y="1524000"/>
            <a:ext cx="828000" cy="180000"/>
          </a:xfrm>
          <a:prstGeom prst="rect">
            <a:avLst/>
          </a:prstGeom>
          <a:solidFill>
            <a:schemeClr val="accent5">
              <a:lumMod val="20000"/>
              <a:lumOff val="80000"/>
            </a:schemeClr>
          </a:soli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tIns="91440" bIns="9144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smtClean="0">
                <a:solidFill>
                  <a:schemeClr val="tx1"/>
                </a:solidFill>
                <a:latin typeface="微软雅黑" pitchFamily="34" charset="-122"/>
                <a:ea typeface="微软雅黑" pitchFamily="34" charset="-122"/>
              </a:rPr>
              <a:t>合同管理系统</a:t>
            </a:r>
            <a:endParaRPr lang="zh-CN" altLang="en-US" sz="800" b="0">
              <a:solidFill>
                <a:schemeClr val="tx1"/>
              </a:solidFill>
              <a:latin typeface="微软雅黑" pitchFamily="34" charset="-122"/>
              <a:ea typeface="微软雅黑" pitchFamily="34" charset="-122"/>
            </a:endParaRPr>
          </a:p>
        </p:txBody>
      </p:sp>
      <p:sp>
        <p:nvSpPr>
          <p:cNvPr id="181" name="Rectangle 93"/>
          <p:cNvSpPr/>
          <p:nvPr/>
        </p:nvSpPr>
        <p:spPr bwMode="auto">
          <a:xfrm>
            <a:off x="3148405" y="1524000"/>
            <a:ext cx="612000" cy="180000"/>
          </a:xfrm>
          <a:prstGeom prst="rect">
            <a:avLst/>
          </a:prstGeom>
          <a:solidFill>
            <a:schemeClr val="accent5">
              <a:lumMod val="20000"/>
              <a:lumOff val="80000"/>
            </a:schemeClr>
          </a:soli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tIns="91440" bIns="9144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a:solidFill>
                  <a:schemeClr val="tx1"/>
                </a:solidFill>
                <a:latin typeface="微软雅黑" pitchFamily="34" charset="-122"/>
                <a:ea typeface="微软雅黑" pitchFamily="34" charset="-122"/>
              </a:rPr>
              <a:t>编码管理</a:t>
            </a:r>
          </a:p>
        </p:txBody>
      </p:sp>
      <p:sp>
        <p:nvSpPr>
          <p:cNvPr id="182" name="Rectangle 61"/>
          <p:cNvSpPr/>
          <p:nvPr/>
        </p:nvSpPr>
        <p:spPr bwMode="auto">
          <a:xfrm>
            <a:off x="4993527" y="1267800"/>
            <a:ext cx="828000" cy="180000"/>
          </a:xfrm>
          <a:prstGeom prst="rect">
            <a:avLst/>
          </a:prstGeom>
          <a:solidFill>
            <a:schemeClr val="accent5">
              <a:lumMod val="20000"/>
              <a:lumOff val="80000"/>
            </a:schemeClr>
          </a:soli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tIns="91440" bIns="9144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a:solidFill>
                  <a:schemeClr val="tx1"/>
                </a:solidFill>
                <a:latin typeface="微软雅黑" pitchFamily="34" charset="-122"/>
                <a:ea typeface="微软雅黑" pitchFamily="34" charset="-122"/>
              </a:rPr>
              <a:t>移动应用</a:t>
            </a:r>
          </a:p>
        </p:txBody>
      </p:sp>
      <p:sp>
        <p:nvSpPr>
          <p:cNvPr id="183" name="Rectangle 14"/>
          <p:cNvSpPr/>
          <p:nvPr/>
        </p:nvSpPr>
        <p:spPr bwMode="auto">
          <a:xfrm>
            <a:off x="2225844" y="1267800"/>
            <a:ext cx="612000" cy="180000"/>
          </a:xfrm>
          <a:prstGeom prst="rect">
            <a:avLst/>
          </a:prstGeom>
          <a:solidFill>
            <a:schemeClr val="accent5">
              <a:lumMod val="20000"/>
              <a:lumOff val="80000"/>
            </a:schemeClr>
          </a:soli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tIns="91440" bIns="9144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a:solidFill>
                  <a:schemeClr val="tx1"/>
                </a:solidFill>
                <a:latin typeface="微软雅黑" pitchFamily="34" charset="-122"/>
                <a:ea typeface="微软雅黑" pitchFamily="34" charset="-122"/>
              </a:rPr>
              <a:t>企业门户</a:t>
            </a:r>
          </a:p>
        </p:txBody>
      </p:sp>
      <p:sp>
        <p:nvSpPr>
          <p:cNvPr id="184" name="Rectangle 85"/>
          <p:cNvSpPr/>
          <p:nvPr/>
        </p:nvSpPr>
        <p:spPr bwMode="auto">
          <a:xfrm>
            <a:off x="2225844" y="1524000"/>
            <a:ext cx="612000" cy="180000"/>
          </a:xfrm>
          <a:prstGeom prst="rect">
            <a:avLst/>
          </a:prstGeom>
          <a:solidFill>
            <a:schemeClr val="accent5">
              <a:lumMod val="20000"/>
              <a:lumOff val="80000"/>
            </a:schemeClr>
          </a:soli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tIns="91440" bIns="9144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a:solidFill>
                  <a:schemeClr val="tx1"/>
                </a:solidFill>
                <a:latin typeface="微软雅黑" pitchFamily="34" charset="-122"/>
                <a:ea typeface="微软雅黑" pitchFamily="34" charset="-122"/>
              </a:rPr>
              <a:t>协同平台</a:t>
            </a:r>
          </a:p>
        </p:txBody>
      </p:sp>
      <p:sp>
        <p:nvSpPr>
          <p:cNvPr id="185" name="Rectangle 86"/>
          <p:cNvSpPr/>
          <p:nvPr/>
        </p:nvSpPr>
        <p:spPr bwMode="auto">
          <a:xfrm>
            <a:off x="3148405" y="1267800"/>
            <a:ext cx="612000" cy="180000"/>
          </a:xfrm>
          <a:prstGeom prst="rect">
            <a:avLst/>
          </a:prstGeom>
          <a:solidFill>
            <a:schemeClr val="accent5">
              <a:lumMod val="20000"/>
              <a:lumOff val="80000"/>
            </a:schemeClr>
          </a:soli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tIns="91440" bIns="9144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a:solidFill>
                  <a:schemeClr val="tx1"/>
                </a:solidFill>
                <a:latin typeface="微软雅黑" pitchFamily="34" charset="-122"/>
                <a:ea typeface="微软雅黑" pitchFamily="34" charset="-122"/>
              </a:rPr>
              <a:t>资讯管理</a:t>
            </a:r>
          </a:p>
        </p:txBody>
      </p:sp>
      <p:sp>
        <p:nvSpPr>
          <p:cNvPr id="186" name="Rectangle 87"/>
          <p:cNvSpPr/>
          <p:nvPr/>
        </p:nvSpPr>
        <p:spPr bwMode="auto">
          <a:xfrm>
            <a:off x="4070966" y="1267800"/>
            <a:ext cx="612000" cy="180000"/>
          </a:xfrm>
          <a:prstGeom prst="rect">
            <a:avLst/>
          </a:prstGeom>
          <a:solidFill>
            <a:schemeClr val="accent5">
              <a:lumMod val="20000"/>
              <a:lumOff val="80000"/>
            </a:schemeClr>
          </a:soli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tIns="91440" bIns="9144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a:solidFill>
                  <a:schemeClr val="tx1"/>
                </a:solidFill>
                <a:latin typeface="微软雅黑" pitchFamily="34" charset="-122"/>
                <a:ea typeface="微软雅黑" pitchFamily="34" charset="-122"/>
              </a:rPr>
              <a:t>决策支持</a:t>
            </a:r>
          </a:p>
        </p:txBody>
      </p:sp>
      <p:sp>
        <p:nvSpPr>
          <p:cNvPr id="187" name="Rectangle 85"/>
          <p:cNvSpPr/>
          <p:nvPr/>
        </p:nvSpPr>
        <p:spPr bwMode="auto">
          <a:xfrm>
            <a:off x="4070966" y="1524000"/>
            <a:ext cx="612000" cy="180000"/>
          </a:xfrm>
          <a:prstGeom prst="rect">
            <a:avLst/>
          </a:prstGeom>
          <a:solidFill>
            <a:schemeClr val="accent5">
              <a:lumMod val="20000"/>
              <a:lumOff val="80000"/>
            </a:schemeClr>
          </a:soli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tIns="91440" bIns="9144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a:solidFill>
                  <a:schemeClr val="tx1"/>
                </a:solidFill>
                <a:latin typeface="微软雅黑" pitchFamily="34" charset="-122"/>
                <a:ea typeface="微软雅黑" pitchFamily="34" charset="-122"/>
              </a:rPr>
              <a:t>知识管理</a:t>
            </a:r>
          </a:p>
        </p:txBody>
      </p:sp>
      <p:sp>
        <p:nvSpPr>
          <p:cNvPr id="126" name="Rectangle 41"/>
          <p:cNvSpPr/>
          <p:nvPr/>
        </p:nvSpPr>
        <p:spPr bwMode="auto">
          <a:xfrm>
            <a:off x="2971800" y="6400800"/>
            <a:ext cx="381000" cy="152400"/>
          </a:xfrm>
          <a:prstGeom prst="rect">
            <a:avLst/>
          </a:prstGeom>
          <a:solidFill>
            <a:schemeClr val="accent5">
              <a:lumMod val="20000"/>
              <a:lumOff val="80000"/>
            </a:schemeClr>
          </a:soli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tIns="91440" bIns="9144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defRPr/>
            </a:pPr>
            <a:endParaRPr lang="zh-CN" altLang="en-US" sz="800" b="0">
              <a:solidFill>
                <a:schemeClr val="tx1"/>
              </a:solidFill>
              <a:latin typeface="微软雅黑" pitchFamily="34" charset="-122"/>
              <a:ea typeface="微软雅黑" pitchFamily="34" charset="-122"/>
            </a:endParaRPr>
          </a:p>
        </p:txBody>
      </p:sp>
      <p:sp>
        <p:nvSpPr>
          <p:cNvPr id="127" name="TextBox 126"/>
          <p:cNvSpPr txBox="1"/>
          <p:nvPr/>
        </p:nvSpPr>
        <p:spPr>
          <a:xfrm>
            <a:off x="3352800" y="6334208"/>
            <a:ext cx="10668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b="0" smtClean="0">
                <a:solidFill>
                  <a:schemeClr val="tx1"/>
                </a:solidFill>
                <a:latin typeface="微软雅黑" pitchFamily="34" charset="-122"/>
                <a:ea typeface="微软雅黑" pitchFamily="34" charset="-122"/>
              </a:rPr>
              <a:t>已有系统</a:t>
            </a:r>
          </a:p>
        </p:txBody>
      </p:sp>
      <p:sp>
        <p:nvSpPr>
          <p:cNvPr id="128" name="Rectangle 29"/>
          <p:cNvSpPr>
            <a:spLocks noChangeArrowheads="1"/>
          </p:cNvSpPr>
          <p:nvPr/>
        </p:nvSpPr>
        <p:spPr bwMode="auto">
          <a:xfrm>
            <a:off x="4500282" y="6400800"/>
            <a:ext cx="457200" cy="152400"/>
          </a:xfrm>
          <a:prstGeom prst="rect">
            <a:avLst/>
          </a:prstGeom>
          <a:solidFill>
            <a:schemeClr val="accent6">
              <a:alpha val="85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29" name="TextBox 128"/>
          <p:cNvSpPr txBox="1"/>
          <p:nvPr/>
        </p:nvSpPr>
        <p:spPr>
          <a:xfrm>
            <a:off x="4953000" y="6342547"/>
            <a:ext cx="10668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b="0" smtClean="0">
                <a:solidFill>
                  <a:schemeClr val="tx1"/>
                </a:solidFill>
                <a:latin typeface="微软雅黑" pitchFamily="34" charset="-122"/>
                <a:ea typeface="微软雅黑" pitchFamily="34" charset="-122"/>
              </a:rPr>
              <a:t>需建系统</a:t>
            </a:r>
          </a:p>
        </p:txBody>
      </p:sp>
      <p:sp>
        <p:nvSpPr>
          <p:cNvPr id="193" name="Rectangle 55"/>
          <p:cNvSpPr/>
          <p:nvPr/>
        </p:nvSpPr>
        <p:spPr bwMode="auto">
          <a:xfrm>
            <a:off x="8207314" y="1219200"/>
            <a:ext cx="684000" cy="2895600"/>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tIns="91440" bIns="9144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smtClean="0">
                <a:solidFill>
                  <a:schemeClr val="bg1"/>
                </a:solidFill>
                <a:latin typeface="微软雅黑" pitchFamily="34" charset="-122"/>
                <a:ea typeface="微软雅黑" pitchFamily="34" charset="-122"/>
              </a:rPr>
              <a:t>项目管理</a:t>
            </a:r>
            <a:endParaRPr lang="zh-CN" altLang="zh-CN" sz="800" b="0">
              <a:solidFill>
                <a:schemeClr val="bg1"/>
              </a:solidFill>
              <a:latin typeface="微软雅黑" pitchFamily="34" charset="-122"/>
              <a:ea typeface="微软雅黑" pitchFamily="34" charset="-122"/>
            </a:endParaRPr>
          </a:p>
        </p:txBody>
      </p:sp>
      <p:sp>
        <p:nvSpPr>
          <p:cNvPr id="194" name="Rectangle 64"/>
          <p:cNvSpPr>
            <a:spLocks noChangeArrowheads="1"/>
          </p:cNvSpPr>
          <p:nvPr/>
        </p:nvSpPr>
        <p:spPr bwMode="auto">
          <a:xfrm>
            <a:off x="8243314" y="1467889"/>
            <a:ext cx="612000" cy="180822"/>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项目立项</a:t>
            </a:r>
            <a:endParaRPr lang="zh-CN" altLang="en-US" sz="800" b="0">
              <a:solidFill>
                <a:srgbClr val="000000"/>
              </a:solidFill>
              <a:latin typeface="微软雅黑"/>
              <a:ea typeface="微软雅黑"/>
            </a:endParaRPr>
          </a:p>
        </p:txBody>
      </p:sp>
      <p:sp>
        <p:nvSpPr>
          <p:cNvPr id="201" name="Rectangle 64"/>
          <p:cNvSpPr>
            <a:spLocks noChangeArrowheads="1"/>
          </p:cNvSpPr>
          <p:nvPr/>
        </p:nvSpPr>
        <p:spPr bwMode="auto">
          <a:xfrm>
            <a:off x="8243314" y="2918218"/>
            <a:ext cx="612000" cy="180822"/>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项目进度</a:t>
            </a:r>
            <a:endParaRPr lang="zh-CN" altLang="en-US" sz="800" b="0">
              <a:solidFill>
                <a:srgbClr val="000000"/>
              </a:solidFill>
              <a:latin typeface="微软雅黑"/>
              <a:ea typeface="微软雅黑"/>
            </a:endParaRPr>
          </a:p>
        </p:txBody>
      </p:sp>
      <p:sp>
        <p:nvSpPr>
          <p:cNvPr id="202" name="Rectangle 64"/>
          <p:cNvSpPr>
            <a:spLocks noChangeArrowheads="1"/>
          </p:cNvSpPr>
          <p:nvPr/>
        </p:nvSpPr>
        <p:spPr bwMode="auto">
          <a:xfrm>
            <a:off x="8243314" y="3885378"/>
            <a:ext cx="612000" cy="180822"/>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项目结算</a:t>
            </a:r>
            <a:endParaRPr lang="zh-CN" altLang="en-US" sz="800" b="0">
              <a:solidFill>
                <a:srgbClr val="000000"/>
              </a:solidFill>
              <a:latin typeface="微软雅黑"/>
              <a:ea typeface="微软雅黑"/>
            </a:endParaRPr>
          </a:p>
        </p:txBody>
      </p:sp>
      <p:sp>
        <p:nvSpPr>
          <p:cNvPr id="207" name="Rectangle 30"/>
          <p:cNvSpPr/>
          <p:nvPr/>
        </p:nvSpPr>
        <p:spPr bwMode="auto">
          <a:xfrm>
            <a:off x="8243314" y="1951880"/>
            <a:ext cx="612000" cy="180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r>
              <a:rPr lang="zh-CN" altLang="en-US" sz="800" b="0" smtClean="0">
                <a:solidFill>
                  <a:srgbClr val="000000"/>
                </a:solidFill>
                <a:latin typeface="微软雅黑"/>
                <a:ea typeface="微软雅黑"/>
              </a:rPr>
              <a:t>项目计划</a:t>
            </a:r>
            <a:endParaRPr lang="zh-CN" altLang="en-US" sz="800" b="0">
              <a:solidFill>
                <a:srgbClr val="000000"/>
              </a:solidFill>
              <a:latin typeface="微软雅黑"/>
              <a:ea typeface="微软雅黑"/>
            </a:endParaRPr>
          </a:p>
        </p:txBody>
      </p:sp>
      <p:sp>
        <p:nvSpPr>
          <p:cNvPr id="219" name="Rectangle 36"/>
          <p:cNvSpPr/>
          <p:nvPr/>
        </p:nvSpPr>
        <p:spPr bwMode="auto">
          <a:xfrm>
            <a:off x="8243314" y="2435049"/>
            <a:ext cx="612000" cy="180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r>
              <a:rPr lang="zh-CN" altLang="en-US" sz="800" b="0" smtClean="0">
                <a:solidFill>
                  <a:srgbClr val="000000"/>
                </a:solidFill>
                <a:latin typeface="微软雅黑"/>
                <a:ea typeface="微软雅黑"/>
              </a:rPr>
              <a:t>项目预算</a:t>
            </a:r>
            <a:endParaRPr lang="zh-CN" altLang="en-US" sz="800" b="0">
              <a:solidFill>
                <a:srgbClr val="000000"/>
              </a:solidFill>
              <a:latin typeface="微软雅黑"/>
              <a:ea typeface="微软雅黑"/>
            </a:endParaRPr>
          </a:p>
        </p:txBody>
      </p:sp>
      <p:sp>
        <p:nvSpPr>
          <p:cNvPr id="220" name="Rectangle 30"/>
          <p:cNvSpPr/>
          <p:nvPr/>
        </p:nvSpPr>
        <p:spPr bwMode="auto">
          <a:xfrm>
            <a:off x="8243314" y="3402209"/>
            <a:ext cx="612000" cy="180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r>
              <a:rPr lang="zh-CN" altLang="en-US" sz="800" b="0" smtClean="0">
                <a:solidFill>
                  <a:srgbClr val="000000"/>
                </a:solidFill>
                <a:latin typeface="微软雅黑"/>
                <a:ea typeface="微软雅黑"/>
              </a:rPr>
              <a:t>项目验收</a:t>
            </a:r>
            <a:endParaRPr lang="zh-CN" altLang="en-US" sz="800" b="0">
              <a:solidFill>
                <a:srgbClr val="000000"/>
              </a:solidFill>
              <a:latin typeface="微软雅黑"/>
              <a:ea typeface="微软雅黑"/>
            </a:endParaRPr>
          </a:p>
        </p:txBody>
      </p:sp>
      <p:sp>
        <p:nvSpPr>
          <p:cNvPr id="232" name="Rectangle 65"/>
          <p:cNvSpPr/>
          <p:nvPr/>
        </p:nvSpPr>
        <p:spPr bwMode="auto">
          <a:xfrm>
            <a:off x="2478600" y="2030628"/>
            <a:ext cx="900000" cy="180000"/>
          </a:xfrm>
          <a:prstGeom prst="rect">
            <a:avLst/>
          </a:prstGeom>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tIns="91440" bIns="9144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defRPr/>
            </a:pPr>
            <a:r>
              <a:rPr lang="zh-CN" altLang="en-US" sz="800" smtClean="0">
                <a:solidFill>
                  <a:schemeClr val="bg1"/>
                </a:solidFill>
                <a:latin typeface="微软雅黑" pitchFamily="34" charset="-122"/>
                <a:ea typeface="微软雅黑" pitchFamily="34" charset="-122"/>
              </a:rPr>
              <a:t>银行系统</a:t>
            </a:r>
            <a:endParaRPr lang="zh-CN" altLang="en-US" sz="800">
              <a:solidFill>
                <a:schemeClr val="bg1"/>
              </a:solidFill>
              <a:latin typeface="微软雅黑" pitchFamily="34" charset="-122"/>
              <a:ea typeface="微软雅黑" pitchFamily="34" charset="-122"/>
            </a:endParaRPr>
          </a:p>
        </p:txBody>
      </p:sp>
      <p:sp>
        <p:nvSpPr>
          <p:cNvPr id="233" name="Rounded Rectangle 67"/>
          <p:cNvSpPr/>
          <p:nvPr/>
        </p:nvSpPr>
        <p:spPr bwMode="auto">
          <a:xfrm>
            <a:off x="2296613" y="1805115"/>
            <a:ext cx="2386353" cy="480884"/>
          </a:xfrm>
          <a:prstGeom prst="roundRect">
            <a:avLst/>
          </a:prstGeom>
          <a:noFill/>
          <a:ln w="12700">
            <a:prstDash val="dash"/>
          </a:ln>
        </p:spPr>
        <p:style>
          <a:lnRef idx="1">
            <a:schemeClr val="accent1"/>
          </a:lnRef>
          <a:fillRef idx="2">
            <a:schemeClr val="accent1"/>
          </a:fillRef>
          <a:effectRef idx="1">
            <a:schemeClr val="accent1"/>
          </a:effectRef>
          <a:fontRef idx="minor">
            <a:schemeClr val="dk1"/>
          </a:fontRef>
        </p:style>
        <p:txBody>
          <a:bodyPr rtlCol="0" anchor="t"/>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800" b="0" kern="0" smtClean="0">
                <a:solidFill>
                  <a:schemeClr val="tx1"/>
                </a:solidFill>
                <a:latin typeface="微软雅黑" pitchFamily="34" charset="-122"/>
                <a:ea typeface="微软雅黑" pitchFamily="34" charset="-122"/>
              </a:rPr>
              <a:t>外部系统</a:t>
            </a:r>
            <a:endParaRPr lang="zh-CN" altLang="en-US" sz="800" b="0" kern="0">
              <a:solidFill>
                <a:schemeClr val="tx1"/>
              </a:solidFill>
              <a:latin typeface="微软雅黑" pitchFamily="34" charset="-122"/>
              <a:ea typeface="微软雅黑" pitchFamily="34" charset="-122"/>
            </a:endParaRPr>
          </a:p>
        </p:txBody>
      </p:sp>
      <p:sp>
        <p:nvSpPr>
          <p:cNvPr id="234" name="Rectangle 66"/>
          <p:cNvSpPr/>
          <p:nvPr/>
        </p:nvSpPr>
        <p:spPr bwMode="auto">
          <a:xfrm>
            <a:off x="3581400" y="2030628"/>
            <a:ext cx="900000" cy="180000"/>
          </a:xfrm>
          <a:prstGeom prst="rect">
            <a:avLst/>
          </a:prstGeom>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tIns="91440" bIns="9144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defRPr/>
            </a:pPr>
            <a:r>
              <a:rPr lang="zh-CN" altLang="en-US" sz="800">
                <a:solidFill>
                  <a:schemeClr val="bg1"/>
                </a:solidFill>
                <a:latin typeface="微软雅黑" pitchFamily="34" charset="-122"/>
                <a:ea typeface="微软雅黑" pitchFamily="34" charset="-122"/>
              </a:rPr>
              <a:t>金税税控系统</a:t>
            </a:r>
          </a:p>
        </p:txBody>
      </p:sp>
      <p:grpSp>
        <p:nvGrpSpPr>
          <p:cNvPr id="2" name="组合 170"/>
          <p:cNvGrpSpPr/>
          <p:nvPr/>
        </p:nvGrpSpPr>
        <p:grpSpPr>
          <a:xfrm>
            <a:off x="1902528" y="4281600"/>
            <a:ext cx="792000" cy="900000"/>
            <a:chOff x="1981200" y="4191000"/>
            <a:chExt cx="792000" cy="900000"/>
          </a:xfrm>
        </p:grpSpPr>
        <p:sp>
          <p:nvSpPr>
            <p:cNvPr id="178" name="Rectangle 7"/>
            <p:cNvSpPr/>
            <p:nvPr/>
          </p:nvSpPr>
          <p:spPr bwMode="auto">
            <a:xfrm>
              <a:off x="1981200" y="4191000"/>
              <a:ext cx="792000" cy="900000"/>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tIns="91440" bIns="9144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defRPr/>
              </a:pPr>
              <a:r>
                <a:rPr lang="zh-CN" altLang="en-US" sz="800" b="0">
                  <a:solidFill>
                    <a:schemeClr val="bg1"/>
                  </a:solidFill>
                  <a:latin typeface="微软雅黑" pitchFamily="34" charset="-122"/>
                  <a:ea typeface="微软雅黑" pitchFamily="34" charset="-122"/>
                </a:rPr>
                <a:t>质</a:t>
              </a:r>
              <a:r>
                <a:rPr lang="zh-CN" altLang="en-US" sz="800" b="0" smtClean="0">
                  <a:solidFill>
                    <a:schemeClr val="bg1"/>
                  </a:solidFill>
                  <a:latin typeface="微软雅黑" pitchFamily="34" charset="-122"/>
                  <a:ea typeface="微软雅黑" pitchFamily="34" charset="-122"/>
                </a:rPr>
                <a:t>量检验</a:t>
              </a:r>
              <a:endParaRPr lang="zh-CN" altLang="en-US" sz="800" b="0">
                <a:solidFill>
                  <a:schemeClr val="bg1"/>
                </a:solidFill>
                <a:latin typeface="微软雅黑" pitchFamily="34" charset="-122"/>
                <a:ea typeface="微软雅黑" pitchFamily="34" charset="-122"/>
              </a:endParaRPr>
            </a:p>
          </p:txBody>
        </p:sp>
        <p:sp>
          <p:nvSpPr>
            <p:cNvPr id="179" name="Rectangle 32"/>
            <p:cNvSpPr>
              <a:spLocks noChangeArrowheads="1"/>
            </p:cNvSpPr>
            <p:nvPr/>
          </p:nvSpPr>
          <p:spPr bwMode="auto">
            <a:xfrm>
              <a:off x="2017200" y="4618153"/>
              <a:ext cx="720000" cy="180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质量控制</a:t>
              </a:r>
              <a:endParaRPr lang="zh-CN" altLang="en-US" sz="800" b="0">
                <a:solidFill>
                  <a:srgbClr val="000000"/>
                </a:solidFill>
                <a:latin typeface="微软雅黑"/>
                <a:ea typeface="微软雅黑"/>
              </a:endParaRPr>
            </a:p>
          </p:txBody>
        </p:sp>
        <p:sp>
          <p:nvSpPr>
            <p:cNvPr id="238" name="Rectangle 32"/>
            <p:cNvSpPr>
              <a:spLocks noChangeArrowheads="1"/>
            </p:cNvSpPr>
            <p:nvPr/>
          </p:nvSpPr>
          <p:spPr bwMode="auto">
            <a:xfrm>
              <a:off x="2017200" y="4408105"/>
              <a:ext cx="720000" cy="180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质量检验</a:t>
              </a:r>
              <a:endParaRPr lang="zh-CN" altLang="en-US" sz="800" b="0">
                <a:solidFill>
                  <a:srgbClr val="000000"/>
                </a:solidFill>
                <a:latin typeface="微软雅黑"/>
                <a:ea typeface="微软雅黑"/>
              </a:endParaRPr>
            </a:p>
          </p:txBody>
        </p:sp>
        <p:sp>
          <p:nvSpPr>
            <p:cNvPr id="239" name="Rectangle 128"/>
            <p:cNvSpPr>
              <a:spLocks noChangeArrowheads="1"/>
            </p:cNvSpPr>
            <p:nvPr/>
          </p:nvSpPr>
          <p:spPr bwMode="auto">
            <a:xfrm>
              <a:off x="2017200" y="4828200"/>
              <a:ext cx="720000" cy="180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a:solidFill>
                    <a:srgbClr val="000000"/>
                  </a:solidFill>
                  <a:latin typeface="微软雅黑"/>
                  <a:ea typeface="微软雅黑"/>
                </a:rPr>
                <a:t>试验室管理</a:t>
              </a:r>
            </a:p>
          </p:txBody>
        </p:sp>
      </p:grpSp>
      <p:grpSp>
        <p:nvGrpSpPr>
          <p:cNvPr id="3" name="组合 1"/>
          <p:cNvGrpSpPr/>
          <p:nvPr/>
        </p:nvGrpSpPr>
        <p:grpSpPr>
          <a:xfrm>
            <a:off x="4212455" y="4281600"/>
            <a:ext cx="2125719" cy="900000"/>
            <a:chOff x="3429000" y="4281600"/>
            <a:chExt cx="2125719" cy="900000"/>
          </a:xfrm>
        </p:grpSpPr>
        <p:sp>
          <p:nvSpPr>
            <p:cNvPr id="241" name="Rectangle 90"/>
            <p:cNvSpPr/>
            <p:nvPr/>
          </p:nvSpPr>
          <p:spPr bwMode="auto">
            <a:xfrm>
              <a:off x="3429000" y="4281600"/>
              <a:ext cx="2125719" cy="900000"/>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tIns="91440" bIns="9144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smtClean="0">
                  <a:solidFill>
                    <a:schemeClr val="bg1"/>
                  </a:solidFill>
                  <a:latin typeface="微软雅黑" pitchFamily="34" charset="-122"/>
                  <a:ea typeface="微软雅黑" pitchFamily="34" charset="-122"/>
                </a:rPr>
                <a:t>制造执行</a:t>
              </a:r>
              <a:endParaRPr lang="zh-CN" altLang="en-US" sz="800" b="0">
                <a:solidFill>
                  <a:schemeClr val="bg1"/>
                </a:solidFill>
                <a:latin typeface="微软雅黑" pitchFamily="34" charset="-122"/>
                <a:ea typeface="微软雅黑" pitchFamily="34" charset="-122"/>
              </a:endParaRPr>
            </a:p>
          </p:txBody>
        </p:sp>
        <p:sp>
          <p:nvSpPr>
            <p:cNvPr id="242" name="Rectangle 62"/>
            <p:cNvSpPr>
              <a:spLocks noChangeArrowheads="1"/>
            </p:cNvSpPr>
            <p:nvPr/>
          </p:nvSpPr>
          <p:spPr bwMode="auto">
            <a:xfrm>
              <a:off x="3465000" y="4738800"/>
              <a:ext cx="936000" cy="360000"/>
            </a:xfrm>
            <a:prstGeom prst="rect">
              <a:avLst/>
            </a:prstGeom>
            <a:solidFill>
              <a:schemeClr val="bg1"/>
            </a:solidFill>
            <a:ln w="9525" algn="ctr">
              <a:solidFill>
                <a:schemeClr val="tx1"/>
              </a:solidFill>
              <a:miter lim="800000"/>
            </a:ln>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cy-GB" sz="800" b="0">
                  <a:solidFill>
                    <a:srgbClr val="000000"/>
                  </a:solidFill>
                  <a:latin typeface="微软雅黑"/>
                  <a:ea typeface="微软雅黑"/>
                </a:rPr>
                <a:t>生</a:t>
              </a:r>
              <a:r>
                <a:rPr lang="zh-CN" altLang="cy-GB" sz="800" b="0" smtClean="0">
                  <a:solidFill>
                    <a:srgbClr val="000000"/>
                  </a:solidFill>
                  <a:latin typeface="微软雅黑"/>
                  <a:ea typeface="微软雅黑"/>
                </a:rPr>
                <a:t>产过程监控与统计分析</a:t>
              </a:r>
              <a:endParaRPr lang="zh-CN" altLang="en-US" sz="800" b="0">
                <a:solidFill>
                  <a:srgbClr val="000000"/>
                </a:solidFill>
                <a:latin typeface="微软雅黑"/>
                <a:ea typeface="微软雅黑"/>
              </a:endParaRPr>
            </a:p>
          </p:txBody>
        </p:sp>
        <p:sp>
          <p:nvSpPr>
            <p:cNvPr id="243" name="Rectangle 64"/>
            <p:cNvSpPr>
              <a:spLocks noChangeArrowheads="1"/>
            </p:cNvSpPr>
            <p:nvPr/>
          </p:nvSpPr>
          <p:spPr bwMode="auto">
            <a:xfrm>
              <a:off x="3465000" y="4498705"/>
              <a:ext cx="936000" cy="180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cy-GB" sz="800" b="0">
                  <a:solidFill>
                    <a:srgbClr val="000000"/>
                  </a:solidFill>
                  <a:latin typeface="微软雅黑"/>
                  <a:ea typeface="微软雅黑"/>
                </a:rPr>
                <a:t>生</a:t>
              </a:r>
              <a:r>
                <a:rPr lang="zh-CN" altLang="cy-GB" sz="800" b="0" smtClean="0">
                  <a:solidFill>
                    <a:srgbClr val="000000"/>
                  </a:solidFill>
                  <a:latin typeface="微软雅黑"/>
                  <a:ea typeface="微软雅黑"/>
                </a:rPr>
                <a:t>产任务管理</a:t>
              </a:r>
              <a:endParaRPr lang="zh-CN" altLang="en-US" sz="800" b="0">
                <a:solidFill>
                  <a:srgbClr val="000000"/>
                </a:solidFill>
                <a:latin typeface="微软雅黑"/>
                <a:ea typeface="微软雅黑"/>
              </a:endParaRPr>
            </a:p>
          </p:txBody>
        </p:sp>
        <p:sp>
          <p:nvSpPr>
            <p:cNvPr id="244" name="Rectangle 64"/>
            <p:cNvSpPr>
              <a:spLocks noChangeArrowheads="1"/>
            </p:cNvSpPr>
            <p:nvPr/>
          </p:nvSpPr>
          <p:spPr bwMode="auto">
            <a:xfrm>
              <a:off x="4487919" y="4498705"/>
              <a:ext cx="936000" cy="180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cy-GB" sz="800" b="0" smtClean="0">
                  <a:solidFill>
                    <a:srgbClr val="000000"/>
                  </a:solidFill>
                  <a:latin typeface="微软雅黑"/>
                  <a:ea typeface="微软雅黑"/>
                </a:rPr>
                <a:t>生产排程与调度</a:t>
              </a:r>
              <a:endParaRPr lang="zh-CN" altLang="en-US" sz="800" b="0">
                <a:solidFill>
                  <a:srgbClr val="000000"/>
                </a:solidFill>
                <a:latin typeface="微软雅黑"/>
                <a:ea typeface="微软雅黑"/>
              </a:endParaRPr>
            </a:p>
          </p:txBody>
        </p:sp>
        <p:sp>
          <p:nvSpPr>
            <p:cNvPr id="245" name="Rectangle 64"/>
            <p:cNvSpPr>
              <a:spLocks noChangeArrowheads="1"/>
            </p:cNvSpPr>
            <p:nvPr/>
          </p:nvSpPr>
          <p:spPr bwMode="auto">
            <a:xfrm>
              <a:off x="4482669" y="4713890"/>
              <a:ext cx="936000" cy="180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产量、消耗确认</a:t>
              </a:r>
              <a:endParaRPr lang="zh-CN" altLang="en-US" sz="800" b="0">
                <a:solidFill>
                  <a:srgbClr val="000000"/>
                </a:solidFill>
                <a:latin typeface="微软雅黑"/>
                <a:ea typeface="微软雅黑"/>
              </a:endParaRPr>
            </a:p>
          </p:txBody>
        </p:sp>
      </p:grpSp>
      <p:sp>
        <p:nvSpPr>
          <p:cNvPr id="246" name="Rectangle 90"/>
          <p:cNvSpPr/>
          <p:nvPr/>
        </p:nvSpPr>
        <p:spPr bwMode="auto">
          <a:xfrm>
            <a:off x="7239000" y="4281600"/>
            <a:ext cx="684000" cy="900000"/>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tIns="91440" bIns="9144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smtClean="0">
                <a:solidFill>
                  <a:schemeClr val="bg1"/>
                </a:solidFill>
                <a:latin typeface="微软雅黑" pitchFamily="34" charset="-122"/>
                <a:ea typeface="微软雅黑" pitchFamily="34" charset="-122"/>
              </a:rPr>
              <a:t>运输管理</a:t>
            </a:r>
            <a:endParaRPr lang="zh-CN" altLang="en-US" sz="800" b="0">
              <a:solidFill>
                <a:schemeClr val="bg1"/>
              </a:solidFill>
              <a:latin typeface="微软雅黑" pitchFamily="34" charset="-122"/>
              <a:ea typeface="微软雅黑" pitchFamily="34" charset="-122"/>
            </a:endParaRPr>
          </a:p>
        </p:txBody>
      </p:sp>
      <p:sp>
        <p:nvSpPr>
          <p:cNvPr id="247" name="Rectangle 32"/>
          <p:cNvSpPr>
            <a:spLocks noChangeArrowheads="1"/>
          </p:cNvSpPr>
          <p:nvPr/>
        </p:nvSpPr>
        <p:spPr bwMode="auto">
          <a:xfrm>
            <a:off x="7275000" y="4498705"/>
            <a:ext cx="612000" cy="180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车辆管理</a:t>
            </a:r>
            <a:endParaRPr lang="zh-CN" altLang="en-US" sz="800" b="0">
              <a:solidFill>
                <a:srgbClr val="000000"/>
              </a:solidFill>
              <a:latin typeface="微软雅黑"/>
              <a:ea typeface="微软雅黑"/>
            </a:endParaRPr>
          </a:p>
        </p:txBody>
      </p:sp>
      <p:sp>
        <p:nvSpPr>
          <p:cNvPr id="248" name="Rectangle 32"/>
          <p:cNvSpPr>
            <a:spLocks noChangeArrowheads="1"/>
          </p:cNvSpPr>
          <p:nvPr/>
        </p:nvSpPr>
        <p:spPr bwMode="auto">
          <a:xfrm>
            <a:off x="7275000" y="4833969"/>
            <a:ext cx="612000" cy="180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发运</a:t>
            </a:r>
            <a:r>
              <a:rPr lang="zh-CN" altLang="cy-GB" sz="800" b="0" smtClean="0">
                <a:solidFill>
                  <a:srgbClr val="000000"/>
                </a:solidFill>
                <a:latin typeface="微软雅黑"/>
                <a:ea typeface="微软雅黑"/>
              </a:rPr>
              <a:t>计划</a:t>
            </a:r>
            <a:endParaRPr lang="zh-CN" altLang="en-US" sz="800" b="0">
              <a:solidFill>
                <a:srgbClr val="000000"/>
              </a:solidFill>
              <a:latin typeface="微软雅黑"/>
              <a:ea typeface="微软雅黑"/>
            </a:endParaRPr>
          </a:p>
        </p:txBody>
      </p:sp>
      <p:sp>
        <p:nvSpPr>
          <p:cNvPr id="249" name="Rectangle 90"/>
          <p:cNvSpPr/>
          <p:nvPr/>
        </p:nvSpPr>
        <p:spPr bwMode="auto">
          <a:xfrm>
            <a:off x="6400800" y="4267200"/>
            <a:ext cx="762000" cy="900000"/>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tIns="91440" bIns="9144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smtClean="0">
                <a:solidFill>
                  <a:schemeClr val="bg1"/>
                </a:solidFill>
                <a:latin typeface="微软雅黑" pitchFamily="34" charset="-122"/>
                <a:ea typeface="微软雅黑" pitchFamily="34" charset="-122"/>
              </a:rPr>
              <a:t>库存管理</a:t>
            </a:r>
            <a:endParaRPr lang="zh-CN" altLang="en-US" sz="800" b="0">
              <a:solidFill>
                <a:schemeClr val="bg1"/>
              </a:solidFill>
              <a:latin typeface="微软雅黑" pitchFamily="34" charset="-122"/>
              <a:ea typeface="微软雅黑" pitchFamily="34" charset="-122"/>
            </a:endParaRPr>
          </a:p>
        </p:txBody>
      </p:sp>
      <p:sp>
        <p:nvSpPr>
          <p:cNvPr id="250" name="Rectangle 32"/>
          <p:cNvSpPr>
            <a:spLocks noChangeArrowheads="1"/>
          </p:cNvSpPr>
          <p:nvPr/>
        </p:nvSpPr>
        <p:spPr bwMode="auto">
          <a:xfrm>
            <a:off x="6436800" y="4484305"/>
            <a:ext cx="720000" cy="180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需求管理</a:t>
            </a:r>
            <a:endParaRPr lang="zh-CN" altLang="en-US" sz="800" b="0">
              <a:solidFill>
                <a:srgbClr val="000000"/>
              </a:solidFill>
              <a:latin typeface="微软雅黑"/>
              <a:ea typeface="微软雅黑"/>
            </a:endParaRPr>
          </a:p>
        </p:txBody>
      </p:sp>
      <p:sp>
        <p:nvSpPr>
          <p:cNvPr id="251" name="Rectangle 32"/>
          <p:cNvSpPr>
            <a:spLocks noChangeArrowheads="1"/>
          </p:cNvSpPr>
          <p:nvPr/>
        </p:nvSpPr>
        <p:spPr bwMode="auto">
          <a:xfrm>
            <a:off x="6449290" y="4696690"/>
            <a:ext cx="720000" cy="180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出入库管理</a:t>
            </a:r>
            <a:endParaRPr lang="zh-CN" altLang="en-US" sz="800" b="0">
              <a:solidFill>
                <a:srgbClr val="000000"/>
              </a:solidFill>
              <a:latin typeface="微软雅黑"/>
              <a:ea typeface="微软雅黑"/>
            </a:endParaRPr>
          </a:p>
        </p:txBody>
      </p:sp>
      <p:grpSp>
        <p:nvGrpSpPr>
          <p:cNvPr id="4" name="Group 117"/>
          <p:cNvGrpSpPr/>
          <p:nvPr/>
        </p:nvGrpSpPr>
        <p:grpSpPr>
          <a:xfrm>
            <a:off x="2743200" y="4281055"/>
            <a:ext cx="684000" cy="900000"/>
            <a:chOff x="2743200" y="4281055"/>
            <a:chExt cx="684000" cy="900000"/>
          </a:xfrm>
        </p:grpSpPr>
        <p:grpSp>
          <p:nvGrpSpPr>
            <p:cNvPr id="5" name="组合 169"/>
            <p:cNvGrpSpPr/>
            <p:nvPr/>
          </p:nvGrpSpPr>
          <p:grpSpPr>
            <a:xfrm>
              <a:off x="2743200" y="4281055"/>
              <a:ext cx="684000" cy="900000"/>
              <a:chOff x="5172993" y="4191000"/>
              <a:chExt cx="684000" cy="900000"/>
            </a:xfrm>
          </p:grpSpPr>
          <p:sp>
            <p:nvSpPr>
              <p:cNvPr id="255" name="Rectangle 90"/>
              <p:cNvSpPr/>
              <p:nvPr/>
            </p:nvSpPr>
            <p:spPr bwMode="auto">
              <a:xfrm>
                <a:off x="5172993" y="4191000"/>
                <a:ext cx="684000" cy="900000"/>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tIns="91440" bIns="9144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smtClean="0">
                    <a:solidFill>
                      <a:schemeClr val="bg1"/>
                    </a:solidFill>
                    <a:latin typeface="微软雅黑" pitchFamily="34" charset="-122"/>
                    <a:ea typeface="微软雅黑" pitchFamily="34" charset="-122"/>
                  </a:rPr>
                  <a:t>订单管理</a:t>
                </a:r>
                <a:endParaRPr lang="zh-CN" altLang="en-US" sz="800" b="0">
                  <a:solidFill>
                    <a:schemeClr val="bg1"/>
                  </a:solidFill>
                  <a:latin typeface="微软雅黑" pitchFamily="34" charset="-122"/>
                  <a:ea typeface="微软雅黑" pitchFamily="34" charset="-122"/>
                </a:endParaRPr>
              </a:p>
            </p:txBody>
          </p:sp>
          <p:sp>
            <p:nvSpPr>
              <p:cNvPr id="256" name="Rectangle 32"/>
              <p:cNvSpPr>
                <a:spLocks noChangeArrowheads="1"/>
              </p:cNvSpPr>
              <p:nvPr/>
            </p:nvSpPr>
            <p:spPr bwMode="auto">
              <a:xfrm>
                <a:off x="5208993" y="4408105"/>
                <a:ext cx="612000" cy="216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销售订单管理</a:t>
                </a:r>
                <a:endParaRPr lang="zh-CN" altLang="en-US" sz="800" b="0">
                  <a:solidFill>
                    <a:srgbClr val="000000"/>
                  </a:solidFill>
                  <a:latin typeface="微软雅黑"/>
                  <a:ea typeface="微软雅黑"/>
                </a:endParaRPr>
              </a:p>
            </p:txBody>
          </p:sp>
        </p:grpSp>
        <p:sp>
          <p:nvSpPr>
            <p:cNvPr id="254" name="Rectangle 32"/>
            <p:cNvSpPr>
              <a:spLocks noChangeArrowheads="1"/>
            </p:cNvSpPr>
            <p:nvPr/>
          </p:nvSpPr>
          <p:spPr bwMode="auto">
            <a:xfrm>
              <a:off x="2779196" y="4737648"/>
              <a:ext cx="612000" cy="180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交货管理</a:t>
              </a:r>
              <a:endParaRPr lang="zh-CN" altLang="en-US" sz="800" b="0">
                <a:solidFill>
                  <a:srgbClr val="000000"/>
                </a:solidFill>
                <a:latin typeface="微软雅黑"/>
                <a:ea typeface="微软雅黑"/>
              </a:endParaRPr>
            </a:p>
          </p:txBody>
        </p:sp>
      </p:grpSp>
      <p:grpSp>
        <p:nvGrpSpPr>
          <p:cNvPr id="6" name="Group 123"/>
          <p:cNvGrpSpPr/>
          <p:nvPr/>
        </p:nvGrpSpPr>
        <p:grpSpPr>
          <a:xfrm>
            <a:off x="3483430" y="4278084"/>
            <a:ext cx="684000" cy="900000"/>
            <a:chOff x="2743200" y="4281055"/>
            <a:chExt cx="684000" cy="900000"/>
          </a:xfrm>
        </p:grpSpPr>
        <p:grpSp>
          <p:nvGrpSpPr>
            <p:cNvPr id="7" name="组合 169"/>
            <p:cNvGrpSpPr/>
            <p:nvPr/>
          </p:nvGrpSpPr>
          <p:grpSpPr>
            <a:xfrm>
              <a:off x="2743200" y="4281055"/>
              <a:ext cx="684000" cy="900000"/>
              <a:chOff x="5172993" y="4191000"/>
              <a:chExt cx="684000" cy="900000"/>
            </a:xfrm>
          </p:grpSpPr>
          <p:sp>
            <p:nvSpPr>
              <p:cNvPr id="260" name="Rectangle 90"/>
              <p:cNvSpPr/>
              <p:nvPr/>
            </p:nvSpPr>
            <p:spPr bwMode="auto">
              <a:xfrm>
                <a:off x="5172993" y="4191000"/>
                <a:ext cx="684000" cy="900000"/>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tIns="91440" bIns="9144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smtClean="0">
                    <a:solidFill>
                      <a:schemeClr val="bg1"/>
                    </a:solidFill>
                    <a:latin typeface="微软雅黑" pitchFamily="34" charset="-122"/>
                    <a:ea typeface="微软雅黑" pitchFamily="34" charset="-122"/>
                  </a:rPr>
                  <a:t>维修维护管理</a:t>
                </a:r>
                <a:endParaRPr lang="zh-CN" altLang="en-US" sz="800" b="0">
                  <a:solidFill>
                    <a:schemeClr val="bg1"/>
                  </a:solidFill>
                  <a:latin typeface="微软雅黑" pitchFamily="34" charset="-122"/>
                  <a:ea typeface="微软雅黑" pitchFamily="34" charset="-122"/>
                </a:endParaRPr>
              </a:p>
            </p:txBody>
          </p:sp>
          <p:sp>
            <p:nvSpPr>
              <p:cNvPr id="261" name="Rectangle 32"/>
              <p:cNvSpPr>
                <a:spLocks noChangeArrowheads="1"/>
              </p:cNvSpPr>
              <p:nvPr/>
            </p:nvSpPr>
            <p:spPr bwMode="auto">
              <a:xfrm>
                <a:off x="5208993" y="4516965"/>
                <a:ext cx="612000" cy="180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维修管理</a:t>
                </a:r>
                <a:endParaRPr lang="zh-CN" altLang="en-US" sz="800" b="0">
                  <a:solidFill>
                    <a:srgbClr val="000000"/>
                  </a:solidFill>
                  <a:latin typeface="微软雅黑"/>
                  <a:ea typeface="微软雅黑"/>
                </a:endParaRPr>
              </a:p>
            </p:txBody>
          </p:sp>
        </p:grpSp>
        <p:sp>
          <p:nvSpPr>
            <p:cNvPr id="259" name="Rectangle 32"/>
            <p:cNvSpPr>
              <a:spLocks noChangeArrowheads="1"/>
            </p:cNvSpPr>
            <p:nvPr/>
          </p:nvSpPr>
          <p:spPr bwMode="auto">
            <a:xfrm>
              <a:off x="2779196" y="4803571"/>
              <a:ext cx="612000" cy="144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维护保养</a:t>
              </a:r>
              <a:endParaRPr lang="zh-CN" altLang="en-US" sz="800" b="0">
                <a:solidFill>
                  <a:srgbClr val="000000"/>
                </a:solidFill>
                <a:latin typeface="微软雅黑"/>
                <a:ea typeface="微软雅黑"/>
              </a:endParaRPr>
            </a:p>
          </p:txBody>
        </p:sp>
      </p:grpSp>
      <p:sp>
        <p:nvSpPr>
          <p:cNvPr id="262" name="Rectangle 32"/>
          <p:cNvSpPr>
            <a:spLocks noChangeArrowheads="1"/>
          </p:cNvSpPr>
          <p:nvPr/>
        </p:nvSpPr>
        <p:spPr bwMode="auto">
          <a:xfrm>
            <a:off x="3519418" y="4963886"/>
            <a:ext cx="612000" cy="144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故障缺陷</a:t>
            </a:r>
            <a:endParaRPr lang="zh-CN" altLang="en-US" sz="800" b="0">
              <a:solidFill>
                <a:srgbClr val="000000"/>
              </a:solidFill>
              <a:latin typeface="微软雅黑"/>
              <a:ea typeface="微软雅黑"/>
            </a:endParaRPr>
          </a:p>
        </p:txBody>
      </p:sp>
      <p:sp>
        <p:nvSpPr>
          <p:cNvPr id="263" name="Rectangle 32"/>
          <p:cNvSpPr>
            <a:spLocks noChangeArrowheads="1"/>
          </p:cNvSpPr>
          <p:nvPr/>
        </p:nvSpPr>
        <p:spPr bwMode="auto">
          <a:xfrm>
            <a:off x="7275000" y="5001600"/>
            <a:ext cx="612000" cy="180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cy-GB" altLang="zh-CN" sz="800" b="0" smtClean="0">
                <a:solidFill>
                  <a:srgbClr val="000000"/>
                </a:solidFill>
                <a:latin typeface="微软雅黑"/>
                <a:ea typeface="微软雅黑"/>
              </a:rPr>
              <a:t>GPS</a:t>
            </a:r>
            <a:r>
              <a:rPr lang="zh-CN" altLang="cy-GB" sz="800" b="0">
                <a:solidFill>
                  <a:srgbClr val="000000"/>
                </a:solidFill>
                <a:latin typeface="微软雅黑"/>
                <a:ea typeface="微软雅黑"/>
              </a:rPr>
              <a:t>监控</a:t>
            </a:r>
            <a:endParaRPr lang="zh-CN" altLang="en-US" sz="800" b="0">
              <a:solidFill>
                <a:srgbClr val="000000"/>
              </a:solidFill>
              <a:latin typeface="微软雅黑"/>
              <a:ea typeface="微软雅黑"/>
            </a:endParaRPr>
          </a:p>
        </p:txBody>
      </p:sp>
      <p:sp>
        <p:nvSpPr>
          <p:cNvPr id="264" name="Rectangle 32"/>
          <p:cNvSpPr>
            <a:spLocks noChangeArrowheads="1"/>
          </p:cNvSpPr>
          <p:nvPr/>
        </p:nvSpPr>
        <p:spPr bwMode="auto">
          <a:xfrm>
            <a:off x="7275000" y="4666337"/>
            <a:ext cx="612000" cy="180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车辆</a:t>
            </a:r>
            <a:r>
              <a:rPr lang="zh-CN" altLang="cy-GB" sz="800" b="0" smtClean="0">
                <a:solidFill>
                  <a:srgbClr val="000000"/>
                </a:solidFill>
                <a:latin typeface="微软雅黑"/>
                <a:ea typeface="微软雅黑"/>
              </a:rPr>
              <a:t>调度</a:t>
            </a:r>
            <a:endParaRPr lang="zh-CN" altLang="en-US" sz="800" b="0">
              <a:solidFill>
                <a:srgbClr val="000000"/>
              </a:solidFill>
              <a:latin typeface="微软雅黑"/>
              <a:ea typeface="微软雅黑"/>
            </a:endParaRPr>
          </a:p>
        </p:txBody>
      </p:sp>
      <p:sp>
        <p:nvSpPr>
          <p:cNvPr id="266" name="Rectangle 48"/>
          <p:cNvSpPr/>
          <p:nvPr/>
        </p:nvSpPr>
        <p:spPr bwMode="auto">
          <a:xfrm>
            <a:off x="8001000" y="4281600"/>
            <a:ext cx="720000" cy="885600"/>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tIns="91440" bIns="9144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defRPr/>
            </a:pPr>
            <a:r>
              <a:rPr lang="zh-CN" altLang="en-US" sz="800" b="0" smtClean="0">
                <a:solidFill>
                  <a:schemeClr val="bg1"/>
                </a:solidFill>
                <a:latin typeface="微软雅黑" pitchFamily="34" charset="-122"/>
                <a:ea typeface="微软雅黑" pitchFamily="34" charset="-122"/>
              </a:rPr>
              <a:t>安全管理</a:t>
            </a:r>
            <a:endParaRPr lang="zh-CN" altLang="en-US" sz="800" b="0">
              <a:solidFill>
                <a:schemeClr val="bg1"/>
              </a:solidFill>
              <a:latin typeface="微软雅黑" pitchFamily="34" charset="-122"/>
              <a:ea typeface="微软雅黑" pitchFamily="34" charset="-122"/>
            </a:endParaRPr>
          </a:p>
        </p:txBody>
      </p:sp>
      <p:sp>
        <p:nvSpPr>
          <p:cNvPr id="267" name="Rectangle 32"/>
          <p:cNvSpPr>
            <a:spLocks noChangeArrowheads="1"/>
          </p:cNvSpPr>
          <p:nvPr/>
        </p:nvSpPr>
        <p:spPr bwMode="auto">
          <a:xfrm>
            <a:off x="8031798" y="4484305"/>
            <a:ext cx="648000" cy="144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隐患排查</a:t>
            </a:r>
            <a:endParaRPr lang="zh-CN" altLang="en-US" sz="800" b="0">
              <a:solidFill>
                <a:srgbClr val="000000"/>
              </a:solidFill>
              <a:latin typeface="微软雅黑"/>
              <a:ea typeface="微软雅黑"/>
            </a:endParaRPr>
          </a:p>
        </p:txBody>
      </p:sp>
      <p:sp>
        <p:nvSpPr>
          <p:cNvPr id="268" name="Rectangle 32"/>
          <p:cNvSpPr>
            <a:spLocks noChangeArrowheads="1"/>
          </p:cNvSpPr>
          <p:nvPr/>
        </p:nvSpPr>
        <p:spPr bwMode="auto">
          <a:xfrm>
            <a:off x="8031798" y="4652394"/>
            <a:ext cx="648000" cy="144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作业组织</a:t>
            </a:r>
            <a:endParaRPr lang="zh-CN" altLang="en-US" sz="800" b="0">
              <a:solidFill>
                <a:srgbClr val="000000"/>
              </a:solidFill>
              <a:latin typeface="微软雅黑"/>
              <a:ea typeface="微软雅黑"/>
            </a:endParaRPr>
          </a:p>
        </p:txBody>
      </p:sp>
      <p:sp>
        <p:nvSpPr>
          <p:cNvPr id="269" name="Rectangle 32"/>
          <p:cNvSpPr>
            <a:spLocks noChangeArrowheads="1"/>
          </p:cNvSpPr>
          <p:nvPr/>
        </p:nvSpPr>
        <p:spPr bwMode="auto">
          <a:xfrm>
            <a:off x="8031798" y="4820483"/>
            <a:ext cx="648000" cy="144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在线培训</a:t>
            </a:r>
            <a:endParaRPr lang="zh-CN" altLang="en-US" sz="800" b="0">
              <a:solidFill>
                <a:srgbClr val="000000"/>
              </a:solidFill>
              <a:latin typeface="微软雅黑"/>
              <a:ea typeface="微软雅黑"/>
            </a:endParaRPr>
          </a:p>
        </p:txBody>
      </p:sp>
      <p:sp>
        <p:nvSpPr>
          <p:cNvPr id="270" name="Rectangle 32"/>
          <p:cNvSpPr>
            <a:spLocks noChangeArrowheads="1"/>
          </p:cNvSpPr>
          <p:nvPr/>
        </p:nvSpPr>
        <p:spPr bwMode="auto">
          <a:xfrm>
            <a:off x="8031798" y="4988571"/>
            <a:ext cx="648000" cy="144000"/>
          </a:xfrm>
          <a:prstGeom prst="rect">
            <a:avLst/>
          </a:prstGeom>
          <a:solidFill>
            <a:schemeClr val="bg1"/>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信息发布</a:t>
            </a:r>
            <a:endParaRPr lang="zh-CN" altLang="en-US" sz="800" b="0">
              <a:solidFill>
                <a:srgbClr val="000000"/>
              </a:solidFill>
              <a:latin typeface="微软雅黑"/>
              <a:ea typeface="微软雅黑"/>
            </a:endParaRPr>
          </a:p>
        </p:txBody>
      </p:sp>
      <p:sp>
        <p:nvSpPr>
          <p:cNvPr id="192" name="Text Box 50"/>
          <p:cNvSpPr txBox="1">
            <a:spLocks noChangeArrowheads="1"/>
          </p:cNvSpPr>
          <p:nvPr/>
        </p:nvSpPr>
        <p:spPr bwMode="auto">
          <a:xfrm>
            <a:off x="6741600" y="2676478"/>
            <a:ext cx="612000" cy="180000"/>
          </a:xfrm>
          <a:prstGeom prst="rect">
            <a:avLst/>
          </a:prstGeom>
          <a:solidFill>
            <a:schemeClr val="bg1"/>
          </a:solidFill>
          <a:ln w="9525" algn="ctr">
            <a:solidFill>
              <a:schemeClr val="tx1"/>
            </a:solidFill>
            <a:miter lim="800000"/>
          </a:ln>
          <a:effectLst/>
          <a:extLst>
            <a:ext uri="{AF507438-7753-43E0-B8FC-AC1667EBCBE1}">
              <a14:hiddenEffects xmlns:a14="http://schemas.microsoft.com/office/drawing/2010/main" xmlns="">
                <a:effectLst>
                  <a:outerShdw dist="107763" dir="2700000" algn="ctr" rotWithShape="0">
                    <a:schemeClr val="bg2">
                      <a:alpha val="50000"/>
                    </a:schemeClr>
                  </a:outerShdw>
                </a:effectLst>
              </a14:hiddenEffects>
            </a:ext>
          </a:extLst>
        </p:spPr>
        <p:txBody>
          <a:bodyPr lIns="0" tIns="0" rIns="0" bIns="0" anchor="ctr"/>
          <a:lstStyle>
            <a:defPPr>
              <a:defRPr lang="en-US"/>
            </a:defPPr>
            <a:lvl1pPr marL="114300" indent="-1143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9pPr>
          </a:lstStyle>
          <a:p>
            <a:pPr marL="0" indent="0" algn="ctr">
              <a:defRPr/>
            </a:pPr>
            <a:r>
              <a:rPr lang="zh-CN" altLang="cy-GB" sz="800" b="0">
                <a:solidFill>
                  <a:srgbClr val="000000"/>
                </a:solidFill>
                <a:latin typeface="微软雅黑"/>
                <a:ea typeface="微软雅黑"/>
              </a:rPr>
              <a:t>市</a:t>
            </a:r>
            <a:r>
              <a:rPr lang="zh-CN" altLang="cy-GB" sz="800" b="0" smtClean="0">
                <a:solidFill>
                  <a:srgbClr val="000000"/>
                </a:solidFill>
                <a:latin typeface="微软雅黑"/>
                <a:ea typeface="微软雅黑"/>
              </a:rPr>
              <a:t>场价格管理</a:t>
            </a:r>
            <a:endParaRPr lang="zh-CN" altLang="en-US" sz="800" b="0">
              <a:solidFill>
                <a:srgbClr val="000000"/>
              </a:solidFill>
              <a:latin typeface="微软雅黑"/>
              <a:ea typeface="微软雅黑"/>
            </a:endParaRPr>
          </a:p>
        </p:txBody>
      </p:sp>
      <p:sp>
        <p:nvSpPr>
          <p:cNvPr id="205" name="标题 1"/>
          <p:cNvSpPr>
            <a:spLocks noGrp="1"/>
          </p:cNvSpPr>
          <p:nvPr>
            <p:ph type="title"/>
          </p:nvPr>
        </p:nvSpPr>
        <p:spPr>
          <a:xfrm>
            <a:off x="1314450" y="0"/>
            <a:ext cx="7829550" cy="1052513"/>
          </a:xfrm>
          <a:noFill/>
          <a:ln w="9525" algn="ctr">
            <a:noFill/>
            <a:miter lim="800000"/>
          </a:ln>
        </p:spPr>
        <p:txBody>
          <a:bodyPr vert="horz" wrap="square" lIns="72000" tIns="252000" rIns="72000" bIns="36000" numCol="1" anchor="ctr" anchorCtr="0" compatLnSpc="1">
            <a:prstTxWarp prst="textNoShape">
              <a:avLst/>
            </a:prstTxWarp>
          </a:bodyPr>
          <a:lstStyle/>
          <a:p>
            <a:r>
              <a:rPr lang="zh-CN" altLang="en-US" smtClean="0">
                <a:latin typeface="微软雅黑" pitchFamily="34" charset="-122"/>
                <a:ea typeface="微软雅黑" pitchFamily="34" charset="-122"/>
              </a:rPr>
              <a:t>根据管控模式，设计未来混凝土板块应用功能和系统架构</a:t>
            </a:r>
            <a:endParaRPr lang="zh-CN" altLang="en-US">
              <a:latin typeface="微软雅黑" pitchFamily="34" charset="-122"/>
              <a:ea typeface="微软雅黑" pitchFamily="34" charset="-122"/>
            </a:endParaRPr>
          </a:p>
        </p:txBody>
      </p:sp>
      <p:sp>
        <p:nvSpPr>
          <p:cNvPr id="290" name="Rectangle 7"/>
          <p:cNvSpPr>
            <a:spLocks noChangeArrowheads="1"/>
          </p:cNvSpPr>
          <p:nvPr/>
        </p:nvSpPr>
        <p:spPr bwMode="auto">
          <a:xfrm>
            <a:off x="5181600" y="2348552"/>
            <a:ext cx="639600" cy="762000"/>
          </a:xfrm>
          <a:prstGeom prst="rect">
            <a:avLst/>
          </a:prstGeom>
          <a:extLst/>
        </p:spPr>
        <p:style>
          <a:lnRef idx="1">
            <a:schemeClr val="accent1"/>
          </a:lnRef>
          <a:fillRef idx="3">
            <a:schemeClr val="accent1"/>
          </a:fillRef>
          <a:effectRef idx="2">
            <a:schemeClr val="accent1"/>
          </a:effectRef>
          <a:fontRef idx="minor">
            <a:schemeClr val="lt1"/>
          </a:fontRef>
        </p:style>
        <p:txBody>
          <a:bodyPr lIns="36000" rIns="3600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a:r>
              <a:rPr lang="zh-CN" altLang="en-US" sz="700" b="0">
                <a:solidFill>
                  <a:schemeClr val="bg1"/>
                </a:solidFill>
                <a:latin typeface="微软雅黑"/>
                <a:ea typeface="微软雅黑"/>
              </a:rPr>
              <a:t>客户关系管理</a:t>
            </a:r>
          </a:p>
        </p:txBody>
      </p:sp>
      <p:sp>
        <p:nvSpPr>
          <p:cNvPr id="291" name="Rectangle 52"/>
          <p:cNvSpPr/>
          <p:nvPr/>
        </p:nvSpPr>
        <p:spPr bwMode="auto">
          <a:xfrm>
            <a:off x="1524000" y="2348552"/>
            <a:ext cx="684000" cy="775648"/>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tIns="91440" bIns="9144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smtClean="0">
                <a:solidFill>
                  <a:schemeClr val="bg1"/>
                </a:solidFill>
                <a:latin typeface="微软雅黑" pitchFamily="34" charset="-122"/>
                <a:ea typeface="微软雅黑" pitchFamily="34" charset="-122"/>
              </a:rPr>
              <a:t>销售管理</a:t>
            </a:r>
            <a:endParaRPr lang="zh-CN" altLang="zh-CN" sz="800" b="0">
              <a:solidFill>
                <a:schemeClr val="bg1"/>
              </a:solidFill>
              <a:latin typeface="微软雅黑" pitchFamily="34" charset="-122"/>
              <a:ea typeface="微软雅黑" pitchFamily="34" charset="-122"/>
            </a:endParaRPr>
          </a:p>
        </p:txBody>
      </p:sp>
      <p:sp>
        <p:nvSpPr>
          <p:cNvPr id="292" name="Rectangle 53"/>
          <p:cNvSpPr/>
          <p:nvPr/>
        </p:nvSpPr>
        <p:spPr bwMode="auto">
          <a:xfrm>
            <a:off x="4527255" y="3186752"/>
            <a:ext cx="616245" cy="990600"/>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tIns="91440" bIns="9144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600" b="0">
                <a:solidFill>
                  <a:schemeClr val="bg1"/>
                </a:solidFill>
                <a:latin typeface="微软雅黑" pitchFamily="34" charset="-122"/>
                <a:ea typeface="微软雅黑" pitchFamily="34" charset="-122"/>
              </a:rPr>
              <a:t>采购与库存</a:t>
            </a:r>
            <a:endParaRPr lang="zh-CN" altLang="zh-CN" sz="600" b="0">
              <a:solidFill>
                <a:schemeClr val="bg1"/>
              </a:solidFill>
              <a:latin typeface="微软雅黑" pitchFamily="34" charset="-122"/>
              <a:ea typeface="微软雅黑" pitchFamily="34" charset="-122"/>
            </a:endParaRPr>
          </a:p>
        </p:txBody>
      </p:sp>
      <p:sp>
        <p:nvSpPr>
          <p:cNvPr id="293" name="Rectangle 62"/>
          <p:cNvSpPr>
            <a:spLocks noChangeArrowheads="1"/>
          </p:cNvSpPr>
          <p:nvPr/>
        </p:nvSpPr>
        <p:spPr bwMode="auto">
          <a:xfrm>
            <a:off x="4568281" y="3782400"/>
            <a:ext cx="540000" cy="180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库存</a:t>
            </a:r>
            <a:r>
              <a:rPr lang="zh-CN" altLang="cy-GB" sz="800" b="0" smtClean="0">
                <a:solidFill>
                  <a:srgbClr val="000000"/>
                </a:solidFill>
                <a:latin typeface="微软雅黑"/>
                <a:ea typeface="微软雅黑"/>
              </a:rPr>
              <a:t>管理</a:t>
            </a:r>
            <a:endParaRPr lang="zh-CN" altLang="en-US" sz="800" b="0">
              <a:solidFill>
                <a:srgbClr val="000000"/>
              </a:solidFill>
              <a:latin typeface="微软雅黑"/>
              <a:ea typeface="微软雅黑"/>
            </a:endParaRPr>
          </a:p>
        </p:txBody>
      </p:sp>
      <p:sp>
        <p:nvSpPr>
          <p:cNvPr id="294" name="Rectangle 64"/>
          <p:cNvSpPr>
            <a:spLocks noChangeArrowheads="1"/>
          </p:cNvSpPr>
          <p:nvPr/>
        </p:nvSpPr>
        <p:spPr bwMode="auto">
          <a:xfrm>
            <a:off x="4568281" y="3415048"/>
            <a:ext cx="540000" cy="180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cy-GB" sz="800" b="0">
                <a:solidFill>
                  <a:srgbClr val="000000"/>
                </a:solidFill>
                <a:latin typeface="微软雅黑"/>
                <a:ea typeface="微软雅黑"/>
              </a:rPr>
              <a:t>需</a:t>
            </a:r>
            <a:r>
              <a:rPr lang="zh-CN" altLang="cy-GB" sz="800" b="0" smtClean="0">
                <a:solidFill>
                  <a:srgbClr val="000000"/>
                </a:solidFill>
                <a:latin typeface="微软雅黑"/>
                <a:ea typeface="微软雅黑"/>
              </a:rPr>
              <a:t>求管理</a:t>
            </a:r>
            <a:endParaRPr lang="zh-CN" altLang="en-US" sz="800" b="0">
              <a:solidFill>
                <a:srgbClr val="000000"/>
              </a:solidFill>
              <a:latin typeface="微软雅黑"/>
              <a:ea typeface="微软雅黑"/>
            </a:endParaRPr>
          </a:p>
        </p:txBody>
      </p:sp>
      <p:sp>
        <p:nvSpPr>
          <p:cNvPr id="295" name="Rectangle 64"/>
          <p:cNvSpPr>
            <a:spLocks noChangeArrowheads="1"/>
          </p:cNvSpPr>
          <p:nvPr/>
        </p:nvSpPr>
        <p:spPr bwMode="auto">
          <a:xfrm>
            <a:off x="4568281" y="3595048"/>
            <a:ext cx="540000" cy="180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cy-GB" sz="800" b="0">
                <a:solidFill>
                  <a:srgbClr val="000000"/>
                </a:solidFill>
                <a:latin typeface="微软雅黑"/>
                <a:ea typeface="微软雅黑"/>
              </a:rPr>
              <a:t>采</a:t>
            </a:r>
            <a:r>
              <a:rPr lang="zh-CN" altLang="cy-GB" sz="800" b="0" smtClean="0">
                <a:solidFill>
                  <a:srgbClr val="000000"/>
                </a:solidFill>
                <a:latin typeface="微软雅黑"/>
                <a:ea typeface="微软雅黑"/>
              </a:rPr>
              <a:t>购管理</a:t>
            </a:r>
            <a:endParaRPr lang="zh-CN" altLang="en-US" sz="800" b="0">
              <a:solidFill>
                <a:srgbClr val="000000"/>
              </a:solidFill>
              <a:latin typeface="微软雅黑"/>
              <a:ea typeface="微软雅黑"/>
            </a:endParaRPr>
          </a:p>
        </p:txBody>
      </p:sp>
      <p:sp>
        <p:nvSpPr>
          <p:cNvPr id="296" name="Rectangle 34"/>
          <p:cNvSpPr>
            <a:spLocks noChangeArrowheads="1"/>
          </p:cNvSpPr>
          <p:nvPr/>
        </p:nvSpPr>
        <p:spPr bwMode="auto">
          <a:xfrm>
            <a:off x="4568281" y="3997352"/>
            <a:ext cx="540000" cy="180000"/>
          </a:xfrm>
          <a:prstGeom prst="rect">
            <a:avLst/>
          </a:prstGeom>
          <a:solidFill>
            <a:schemeClr val="bg1"/>
          </a:solidFill>
          <a:ln w="9525" algn="ctr">
            <a:solidFill>
              <a:schemeClr val="tx1"/>
            </a:solidFill>
            <a:miter lim="800000"/>
          </a:ln>
          <a:effectLst/>
          <a:extLst/>
        </p:spPr>
        <p:txBody>
          <a:bodyPr wrap="none"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a:solidFill>
                  <a:srgbClr val="000000"/>
                </a:solidFill>
                <a:latin typeface="微软雅黑"/>
                <a:ea typeface="微软雅黑"/>
              </a:rPr>
              <a:t>合同</a:t>
            </a:r>
            <a:r>
              <a:rPr lang="zh-CN" altLang="cy-GB" sz="800" b="0" smtClean="0">
                <a:solidFill>
                  <a:srgbClr val="000000"/>
                </a:solidFill>
                <a:latin typeface="微软雅黑"/>
                <a:ea typeface="微软雅黑"/>
              </a:rPr>
              <a:t>管理</a:t>
            </a:r>
            <a:endParaRPr lang="zh-CN" altLang="en-US" sz="800" b="0">
              <a:solidFill>
                <a:srgbClr val="000000"/>
              </a:solidFill>
              <a:latin typeface="微软雅黑"/>
              <a:ea typeface="微软雅黑"/>
            </a:endParaRPr>
          </a:p>
        </p:txBody>
      </p:sp>
      <p:sp>
        <p:nvSpPr>
          <p:cNvPr id="297" name="Rectangle 52"/>
          <p:cNvSpPr/>
          <p:nvPr/>
        </p:nvSpPr>
        <p:spPr bwMode="auto">
          <a:xfrm>
            <a:off x="1515828" y="3200400"/>
            <a:ext cx="684000" cy="976952"/>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tIns="91440" bIns="9144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smtClean="0">
                <a:solidFill>
                  <a:schemeClr val="bg1"/>
                </a:solidFill>
                <a:latin typeface="微软雅黑" pitchFamily="34" charset="-122"/>
                <a:ea typeface="微软雅黑" pitchFamily="34" charset="-122"/>
              </a:rPr>
              <a:t>销售管理</a:t>
            </a:r>
            <a:endParaRPr lang="zh-CN" altLang="zh-CN" sz="800" b="0">
              <a:solidFill>
                <a:schemeClr val="bg1"/>
              </a:solidFill>
              <a:latin typeface="微软雅黑" pitchFamily="34" charset="-122"/>
              <a:ea typeface="微软雅黑" pitchFamily="34" charset="-122"/>
            </a:endParaRPr>
          </a:p>
        </p:txBody>
      </p:sp>
      <p:sp>
        <p:nvSpPr>
          <p:cNvPr id="298" name="Rectangle 34"/>
          <p:cNvSpPr>
            <a:spLocks noChangeArrowheads="1"/>
          </p:cNvSpPr>
          <p:nvPr/>
        </p:nvSpPr>
        <p:spPr bwMode="auto">
          <a:xfrm>
            <a:off x="1551828" y="3443850"/>
            <a:ext cx="612000" cy="108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a:solidFill>
                  <a:srgbClr val="000000"/>
                </a:solidFill>
                <a:latin typeface="微软雅黑"/>
                <a:ea typeface="微软雅黑"/>
              </a:rPr>
              <a:t>销售</a:t>
            </a:r>
            <a:r>
              <a:rPr lang="zh-CN" altLang="en-US" sz="800" b="0" smtClean="0">
                <a:solidFill>
                  <a:srgbClr val="000000"/>
                </a:solidFill>
                <a:latin typeface="微软雅黑"/>
                <a:ea typeface="微软雅黑"/>
              </a:rPr>
              <a:t>计划</a:t>
            </a:r>
            <a:endParaRPr lang="zh-CN" altLang="en-US" sz="800" b="0">
              <a:solidFill>
                <a:srgbClr val="000000"/>
              </a:solidFill>
              <a:latin typeface="微软雅黑"/>
              <a:ea typeface="微软雅黑"/>
            </a:endParaRPr>
          </a:p>
        </p:txBody>
      </p:sp>
      <p:sp>
        <p:nvSpPr>
          <p:cNvPr id="299" name="Rectangle 31"/>
          <p:cNvSpPr>
            <a:spLocks noChangeArrowheads="1"/>
          </p:cNvSpPr>
          <p:nvPr/>
        </p:nvSpPr>
        <p:spPr bwMode="auto">
          <a:xfrm>
            <a:off x="1551828" y="3748650"/>
            <a:ext cx="612000" cy="108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价格管理</a:t>
            </a:r>
            <a:endParaRPr lang="zh-CN" altLang="en-US" sz="800" b="0">
              <a:solidFill>
                <a:srgbClr val="000000"/>
              </a:solidFill>
              <a:latin typeface="微软雅黑"/>
              <a:ea typeface="微软雅黑"/>
            </a:endParaRPr>
          </a:p>
        </p:txBody>
      </p:sp>
      <p:sp>
        <p:nvSpPr>
          <p:cNvPr id="300" name="Rectangle 32"/>
          <p:cNvSpPr>
            <a:spLocks noChangeArrowheads="1"/>
          </p:cNvSpPr>
          <p:nvPr/>
        </p:nvSpPr>
        <p:spPr bwMode="auto">
          <a:xfrm>
            <a:off x="1551828" y="4053450"/>
            <a:ext cx="612000" cy="108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订单管理</a:t>
            </a:r>
            <a:endParaRPr lang="zh-CN" altLang="en-US" sz="800" b="0">
              <a:solidFill>
                <a:srgbClr val="000000"/>
              </a:solidFill>
              <a:latin typeface="微软雅黑"/>
              <a:ea typeface="微软雅黑"/>
            </a:endParaRPr>
          </a:p>
        </p:txBody>
      </p:sp>
      <p:sp>
        <p:nvSpPr>
          <p:cNvPr id="301" name="Rectangle 32"/>
          <p:cNvSpPr>
            <a:spLocks noChangeArrowheads="1"/>
          </p:cNvSpPr>
          <p:nvPr/>
        </p:nvSpPr>
        <p:spPr bwMode="auto">
          <a:xfrm>
            <a:off x="1549840" y="2549552"/>
            <a:ext cx="612000" cy="108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客户管理</a:t>
            </a:r>
            <a:endParaRPr lang="zh-CN" altLang="en-US" sz="800" b="0">
              <a:solidFill>
                <a:srgbClr val="000000"/>
              </a:solidFill>
              <a:latin typeface="微软雅黑"/>
              <a:ea typeface="微软雅黑"/>
            </a:endParaRPr>
          </a:p>
        </p:txBody>
      </p:sp>
      <p:sp>
        <p:nvSpPr>
          <p:cNvPr id="302" name="Rectangle 32"/>
          <p:cNvSpPr>
            <a:spLocks noChangeArrowheads="1"/>
          </p:cNvSpPr>
          <p:nvPr/>
        </p:nvSpPr>
        <p:spPr bwMode="auto">
          <a:xfrm>
            <a:off x="1551828" y="3596250"/>
            <a:ext cx="612000" cy="108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a:solidFill>
                  <a:srgbClr val="000000"/>
                </a:solidFill>
                <a:latin typeface="微软雅黑"/>
                <a:ea typeface="微软雅黑"/>
              </a:rPr>
              <a:t>信用管理</a:t>
            </a:r>
          </a:p>
        </p:txBody>
      </p:sp>
      <p:sp>
        <p:nvSpPr>
          <p:cNvPr id="303" name="Rectangle 32"/>
          <p:cNvSpPr>
            <a:spLocks noChangeArrowheads="1"/>
          </p:cNvSpPr>
          <p:nvPr/>
        </p:nvSpPr>
        <p:spPr bwMode="auto">
          <a:xfrm>
            <a:off x="1551828" y="3901050"/>
            <a:ext cx="612000" cy="108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a:solidFill>
                  <a:srgbClr val="000000"/>
                </a:solidFill>
                <a:latin typeface="微软雅黑"/>
                <a:ea typeface="微软雅黑"/>
              </a:rPr>
              <a:t>交货管理</a:t>
            </a:r>
          </a:p>
        </p:txBody>
      </p:sp>
      <p:sp>
        <p:nvSpPr>
          <p:cNvPr id="304" name="Rectangle 7"/>
          <p:cNvSpPr>
            <a:spLocks noChangeArrowheads="1"/>
          </p:cNvSpPr>
          <p:nvPr/>
        </p:nvSpPr>
        <p:spPr bwMode="auto">
          <a:xfrm>
            <a:off x="5181600" y="3186753"/>
            <a:ext cx="639600" cy="457200"/>
          </a:xfrm>
          <a:prstGeom prst="rect">
            <a:avLst/>
          </a:prstGeom>
          <a:extLst/>
        </p:spPr>
        <p:style>
          <a:lnRef idx="1">
            <a:schemeClr val="accent1"/>
          </a:lnRef>
          <a:fillRef idx="3">
            <a:schemeClr val="accent1"/>
          </a:fillRef>
          <a:effectRef idx="2">
            <a:schemeClr val="accent1"/>
          </a:effectRef>
          <a:fontRef idx="minor">
            <a:schemeClr val="lt1"/>
          </a:fontRef>
        </p:style>
        <p:txBody>
          <a:bodyPr lIns="36000" rIns="3600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a:r>
              <a:rPr lang="zh-CN" altLang="en-US" sz="700" b="0">
                <a:solidFill>
                  <a:schemeClr val="bg1"/>
                </a:solidFill>
                <a:latin typeface="微软雅黑"/>
                <a:ea typeface="微软雅黑"/>
              </a:rPr>
              <a:t>客户关系管理</a:t>
            </a:r>
          </a:p>
        </p:txBody>
      </p:sp>
      <p:sp>
        <p:nvSpPr>
          <p:cNvPr id="321" name="Text Box 51"/>
          <p:cNvSpPr txBox="1">
            <a:spLocks noChangeArrowheads="1"/>
          </p:cNvSpPr>
          <p:nvPr/>
        </p:nvSpPr>
        <p:spPr bwMode="auto">
          <a:xfrm>
            <a:off x="5247445" y="2549552"/>
            <a:ext cx="540000" cy="108000"/>
          </a:xfrm>
          <a:prstGeom prst="rect">
            <a:avLst/>
          </a:prstGeom>
          <a:solidFill>
            <a:schemeClr val="bg1"/>
          </a:solidFill>
          <a:ln w="9525" algn="ctr">
            <a:solidFill>
              <a:schemeClr val="tx1"/>
            </a:solidFill>
            <a:miter lim="800000"/>
          </a:ln>
          <a:effectLst/>
          <a:extLst>
            <a:ext uri="{AF507438-7753-43E0-B8FC-AC1667EBCBE1}">
              <a14:hiddenEffects xmlns:a14="http://schemas.microsoft.com/office/drawing/2010/main" xmlns="">
                <a:effectLst>
                  <a:outerShdw dist="107763" dir="2700000" algn="ctr" rotWithShape="0">
                    <a:schemeClr val="bg2">
                      <a:alpha val="50000"/>
                    </a:schemeClr>
                  </a:outerShdw>
                </a:effectLst>
              </a14:hiddenEffects>
            </a:ext>
          </a:extLst>
        </p:spPr>
        <p:txBody>
          <a:bodyPr lIns="0" tIns="0" rIns="0" bIns="0" anchor="ctr"/>
          <a:lstStyle>
            <a:defPPr>
              <a:defRPr lang="en-US"/>
            </a:defPPr>
            <a:lvl1pPr marL="114300" indent="-1143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9pPr>
          </a:lstStyle>
          <a:p>
            <a:pPr algn="ctr" eaLnBrk="1" hangingPunct="1">
              <a:lnSpc>
                <a:spcPct val="70000"/>
              </a:lnSpc>
              <a:spcBef>
                <a:spcPct val="20000"/>
              </a:spcBef>
              <a:buClr>
                <a:srgbClr val="A7C4D9"/>
              </a:buClr>
              <a:buFont typeface="Wingdings" pitchFamily="2" charset="2"/>
              <a:buNone/>
            </a:pPr>
            <a:r>
              <a:rPr lang="zh-CN" altLang="en-US" sz="700" b="0" smtClean="0">
                <a:solidFill>
                  <a:srgbClr val="000000"/>
                </a:solidFill>
                <a:latin typeface="微软雅黑"/>
                <a:ea typeface="微软雅黑"/>
                <a:cs typeface="Arial" pitchFamily="34" charset="0"/>
              </a:rPr>
              <a:t>市场管理</a:t>
            </a:r>
            <a:endParaRPr lang="zh-CN" altLang="en-US" sz="700" b="0">
              <a:solidFill>
                <a:srgbClr val="000000"/>
              </a:solidFill>
              <a:latin typeface="微软雅黑"/>
              <a:ea typeface="微软雅黑"/>
              <a:cs typeface="Arial" pitchFamily="34" charset="0"/>
            </a:endParaRPr>
          </a:p>
        </p:txBody>
      </p:sp>
      <p:sp>
        <p:nvSpPr>
          <p:cNvPr id="322" name="Text Box 52"/>
          <p:cNvSpPr txBox="1">
            <a:spLocks noChangeArrowheads="1"/>
          </p:cNvSpPr>
          <p:nvPr/>
        </p:nvSpPr>
        <p:spPr bwMode="auto">
          <a:xfrm>
            <a:off x="5247445" y="3415352"/>
            <a:ext cx="540000" cy="180000"/>
          </a:xfrm>
          <a:prstGeom prst="rect">
            <a:avLst/>
          </a:prstGeom>
          <a:solidFill>
            <a:schemeClr val="bg1"/>
          </a:solidFill>
          <a:ln w="9525" algn="ctr">
            <a:solidFill>
              <a:schemeClr val="tx1"/>
            </a:solidFill>
            <a:miter lim="800000"/>
          </a:ln>
          <a:effectLst/>
          <a:extLst>
            <a:ext uri="{AF507438-7753-43E0-B8FC-AC1667EBCBE1}">
              <a14:hiddenEffects xmlns:a14="http://schemas.microsoft.com/office/drawing/2010/main" xmlns="">
                <a:effectLst>
                  <a:outerShdw dist="107763" dir="2700000" algn="ctr" rotWithShape="0">
                    <a:schemeClr val="bg2">
                      <a:alpha val="50000"/>
                    </a:schemeClr>
                  </a:outerShdw>
                </a:effectLst>
              </a14:hiddenEffects>
            </a:ext>
          </a:extLst>
        </p:spPr>
        <p:txBody>
          <a:bodyPr lIns="0" tIns="0" rIns="0" bIns="0" anchor="ctr"/>
          <a:lstStyle>
            <a:defPPr>
              <a:defRPr lang="en-US"/>
            </a:defPPr>
            <a:lvl1pPr marL="114300" indent="-1143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9pPr>
          </a:lstStyle>
          <a:p>
            <a:pPr algn="ctr" eaLnBrk="1" hangingPunct="1">
              <a:lnSpc>
                <a:spcPct val="70000"/>
              </a:lnSpc>
              <a:spcBef>
                <a:spcPct val="20000"/>
              </a:spcBef>
              <a:buClr>
                <a:srgbClr val="A7C4D9"/>
              </a:buClr>
              <a:buFont typeface="Wingdings" pitchFamily="2" charset="2"/>
              <a:buNone/>
            </a:pPr>
            <a:r>
              <a:rPr lang="zh-CN" altLang="en-US" sz="800" b="0" smtClean="0">
                <a:solidFill>
                  <a:srgbClr val="000000"/>
                </a:solidFill>
                <a:latin typeface="微软雅黑"/>
                <a:ea typeface="微软雅黑"/>
                <a:cs typeface="Arial" pitchFamily="34" charset="0"/>
              </a:rPr>
              <a:t>服务执行</a:t>
            </a:r>
            <a:endParaRPr lang="en-US" altLang="zh-CN" sz="800" b="0">
              <a:solidFill>
                <a:srgbClr val="000000"/>
              </a:solidFill>
              <a:latin typeface="微软雅黑"/>
              <a:ea typeface="微软雅黑"/>
              <a:cs typeface="Arial" pitchFamily="34" charset="0"/>
            </a:endParaRPr>
          </a:p>
        </p:txBody>
      </p:sp>
      <p:sp>
        <p:nvSpPr>
          <p:cNvPr id="323" name="Text Box 50"/>
          <p:cNvSpPr txBox="1">
            <a:spLocks noChangeArrowheads="1"/>
          </p:cNvSpPr>
          <p:nvPr/>
        </p:nvSpPr>
        <p:spPr bwMode="auto">
          <a:xfrm>
            <a:off x="5247445" y="2697752"/>
            <a:ext cx="540000" cy="108000"/>
          </a:xfrm>
          <a:prstGeom prst="rect">
            <a:avLst/>
          </a:prstGeom>
          <a:solidFill>
            <a:schemeClr val="bg1"/>
          </a:solidFill>
          <a:ln w="9525" algn="ctr">
            <a:solidFill>
              <a:schemeClr val="tx1"/>
            </a:solidFill>
            <a:miter lim="800000"/>
          </a:ln>
          <a:effectLst/>
          <a:extLst>
            <a:ext uri="{AF507438-7753-43E0-B8FC-AC1667EBCBE1}">
              <a14:hiddenEffects xmlns:a14="http://schemas.microsoft.com/office/drawing/2010/main" xmlns="">
                <a:effectLst>
                  <a:outerShdw dist="107763" dir="2700000" algn="ctr" rotWithShape="0">
                    <a:schemeClr val="bg2">
                      <a:alpha val="50000"/>
                    </a:schemeClr>
                  </a:outerShdw>
                </a:effectLst>
              </a14:hiddenEffects>
            </a:ext>
          </a:extLst>
        </p:spPr>
        <p:txBody>
          <a:bodyPr lIns="0" tIns="0" rIns="0" bIns="0" anchor="ctr"/>
          <a:lstStyle>
            <a:defPPr>
              <a:defRPr lang="en-US"/>
            </a:defPPr>
            <a:lvl1pPr marL="114300" indent="-1143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9pPr>
          </a:lstStyle>
          <a:p>
            <a:pPr algn="ctr" eaLnBrk="1" hangingPunct="1">
              <a:lnSpc>
                <a:spcPct val="70000"/>
              </a:lnSpc>
              <a:spcBef>
                <a:spcPct val="20000"/>
              </a:spcBef>
              <a:buClr>
                <a:srgbClr val="A7C4D9"/>
              </a:buClr>
              <a:buFont typeface="Wingdings" pitchFamily="2" charset="2"/>
              <a:buNone/>
            </a:pPr>
            <a:r>
              <a:rPr lang="zh-CN" altLang="en-US" sz="700" b="0" smtClean="0">
                <a:solidFill>
                  <a:srgbClr val="000000"/>
                </a:solidFill>
                <a:latin typeface="微软雅黑"/>
                <a:ea typeface="微软雅黑"/>
                <a:cs typeface="Arial" pitchFamily="34" charset="0"/>
              </a:rPr>
              <a:t>销售业务管理</a:t>
            </a:r>
            <a:endParaRPr lang="zh-CN" altLang="en-US" sz="700" b="0">
              <a:solidFill>
                <a:srgbClr val="000000"/>
              </a:solidFill>
              <a:latin typeface="微软雅黑"/>
              <a:ea typeface="微软雅黑"/>
              <a:cs typeface="Arial" pitchFamily="34" charset="0"/>
            </a:endParaRPr>
          </a:p>
        </p:txBody>
      </p:sp>
      <p:sp>
        <p:nvSpPr>
          <p:cNvPr id="324" name="Rectangle 54"/>
          <p:cNvSpPr/>
          <p:nvPr/>
        </p:nvSpPr>
        <p:spPr bwMode="auto">
          <a:xfrm>
            <a:off x="2332200" y="3200400"/>
            <a:ext cx="792000" cy="992854"/>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tIns="91440" bIns="9144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a:solidFill>
                  <a:schemeClr val="bg1"/>
                </a:solidFill>
                <a:latin typeface="微软雅黑" pitchFamily="34" charset="-122"/>
                <a:ea typeface="微软雅黑" pitchFamily="34" charset="-122"/>
              </a:rPr>
              <a:t>生产管理</a:t>
            </a:r>
            <a:endParaRPr lang="zh-CN" altLang="zh-CN" sz="800" b="0">
              <a:solidFill>
                <a:schemeClr val="bg1"/>
              </a:solidFill>
              <a:latin typeface="微软雅黑" pitchFamily="34" charset="-122"/>
              <a:ea typeface="微软雅黑" pitchFamily="34" charset="-122"/>
            </a:endParaRPr>
          </a:p>
        </p:txBody>
      </p:sp>
      <p:sp>
        <p:nvSpPr>
          <p:cNvPr id="327" name="Rectangle 64"/>
          <p:cNvSpPr>
            <a:spLocks noChangeArrowheads="1"/>
          </p:cNvSpPr>
          <p:nvPr/>
        </p:nvSpPr>
        <p:spPr bwMode="auto">
          <a:xfrm>
            <a:off x="2368200" y="3647163"/>
            <a:ext cx="720000" cy="108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生产计划</a:t>
            </a:r>
            <a:endParaRPr lang="zh-CN" altLang="en-US" sz="800" b="0">
              <a:solidFill>
                <a:srgbClr val="000000"/>
              </a:solidFill>
              <a:latin typeface="微软雅黑"/>
              <a:ea typeface="微软雅黑"/>
            </a:endParaRPr>
          </a:p>
        </p:txBody>
      </p:sp>
      <p:sp>
        <p:nvSpPr>
          <p:cNvPr id="328" name="Rectangle 34"/>
          <p:cNvSpPr>
            <a:spLocks noChangeArrowheads="1"/>
          </p:cNvSpPr>
          <p:nvPr/>
        </p:nvSpPr>
        <p:spPr bwMode="auto">
          <a:xfrm>
            <a:off x="2368200" y="3787893"/>
            <a:ext cx="720000" cy="108000"/>
          </a:xfrm>
          <a:prstGeom prst="rect">
            <a:avLst/>
          </a:prstGeom>
          <a:solidFill>
            <a:schemeClr val="bg1"/>
          </a:solidFill>
          <a:ln w="9525" algn="ctr">
            <a:solidFill>
              <a:schemeClr val="tx1"/>
            </a:solidFill>
            <a:miter lim="800000"/>
          </a:ln>
          <a:effectLst/>
          <a:extLst/>
        </p:spPr>
        <p:txBody>
          <a:bodyPr wrap="none"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cy-GB" sz="800" b="0" smtClean="0">
                <a:solidFill>
                  <a:srgbClr val="000000"/>
                </a:solidFill>
                <a:latin typeface="微软雅黑"/>
                <a:ea typeface="微软雅黑"/>
              </a:rPr>
              <a:t>生产技术改造</a:t>
            </a:r>
            <a:endParaRPr lang="zh-CN" altLang="en-US" sz="800" b="0">
              <a:solidFill>
                <a:srgbClr val="000000"/>
              </a:solidFill>
              <a:latin typeface="微软雅黑"/>
              <a:ea typeface="微软雅黑"/>
            </a:endParaRPr>
          </a:p>
        </p:txBody>
      </p:sp>
      <p:sp>
        <p:nvSpPr>
          <p:cNvPr id="329" name="Rectangle 95"/>
          <p:cNvSpPr/>
          <p:nvPr/>
        </p:nvSpPr>
        <p:spPr bwMode="auto">
          <a:xfrm>
            <a:off x="3867150" y="3204432"/>
            <a:ext cx="609600" cy="972920"/>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tIns="91440" bIns="9144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a:solidFill>
                  <a:schemeClr val="bg1"/>
                </a:solidFill>
                <a:latin typeface="微软雅黑" pitchFamily="34" charset="-122"/>
                <a:ea typeface="微软雅黑" pitchFamily="34" charset="-122"/>
              </a:rPr>
              <a:t>质量管理</a:t>
            </a:r>
            <a:endParaRPr lang="zh-CN" altLang="zh-CN" sz="800" b="0">
              <a:solidFill>
                <a:schemeClr val="bg1"/>
              </a:solidFill>
              <a:latin typeface="微软雅黑" pitchFamily="34" charset="-122"/>
              <a:ea typeface="微软雅黑" pitchFamily="34" charset="-122"/>
            </a:endParaRPr>
          </a:p>
        </p:txBody>
      </p:sp>
      <p:sp>
        <p:nvSpPr>
          <p:cNvPr id="330" name="Rectangle 31"/>
          <p:cNvSpPr>
            <a:spLocks noChangeArrowheads="1"/>
          </p:cNvSpPr>
          <p:nvPr/>
        </p:nvSpPr>
        <p:spPr bwMode="auto">
          <a:xfrm>
            <a:off x="3903150" y="3567752"/>
            <a:ext cx="540000" cy="144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700" b="0" smtClean="0">
                <a:solidFill>
                  <a:srgbClr val="000000"/>
                </a:solidFill>
                <a:latin typeface="微软雅黑"/>
                <a:ea typeface="微软雅黑"/>
              </a:rPr>
              <a:t>基础数据管理</a:t>
            </a:r>
            <a:endParaRPr lang="zh-CN" altLang="en-US" sz="700" b="0">
              <a:solidFill>
                <a:srgbClr val="000000"/>
              </a:solidFill>
              <a:latin typeface="微软雅黑"/>
              <a:ea typeface="微软雅黑"/>
            </a:endParaRPr>
          </a:p>
        </p:txBody>
      </p:sp>
      <p:sp>
        <p:nvSpPr>
          <p:cNvPr id="331" name="Rectangle 64"/>
          <p:cNvSpPr>
            <a:spLocks noChangeArrowheads="1"/>
          </p:cNvSpPr>
          <p:nvPr/>
        </p:nvSpPr>
        <p:spPr bwMode="auto">
          <a:xfrm>
            <a:off x="2368200" y="3506433"/>
            <a:ext cx="720000" cy="108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标准配比</a:t>
            </a:r>
            <a:endParaRPr lang="zh-CN" altLang="en-US" sz="800" b="0">
              <a:solidFill>
                <a:srgbClr val="000000"/>
              </a:solidFill>
              <a:latin typeface="微软雅黑"/>
              <a:ea typeface="微软雅黑"/>
            </a:endParaRPr>
          </a:p>
        </p:txBody>
      </p:sp>
      <p:sp>
        <p:nvSpPr>
          <p:cNvPr id="333" name="Rectangle 34"/>
          <p:cNvSpPr>
            <a:spLocks noChangeArrowheads="1"/>
          </p:cNvSpPr>
          <p:nvPr/>
        </p:nvSpPr>
        <p:spPr bwMode="auto">
          <a:xfrm>
            <a:off x="2368200" y="3928623"/>
            <a:ext cx="720000" cy="108000"/>
          </a:xfrm>
          <a:prstGeom prst="rect">
            <a:avLst/>
          </a:prstGeom>
          <a:solidFill>
            <a:schemeClr val="bg1"/>
          </a:solidFill>
          <a:ln w="9525" algn="ctr">
            <a:solidFill>
              <a:schemeClr val="tx1"/>
            </a:solidFill>
            <a:miter lim="800000"/>
          </a:ln>
          <a:effectLst/>
          <a:extLst/>
        </p:spPr>
        <p:txBody>
          <a:bodyPr wrap="none"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cy-GB" sz="800" b="0" smtClean="0">
                <a:solidFill>
                  <a:srgbClr val="000000"/>
                </a:solidFill>
                <a:latin typeface="微软雅黑"/>
                <a:ea typeface="微软雅黑"/>
              </a:rPr>
              <a:t>生产</a:t>
            </a:r>
            <a:r>
              <a:rPr lang="zh-CN" altLang="en-US" sz="800" b="0" smtClean="0">
                <a:solidFill>
                  <a:srgbClr val="000000"/>
                </a:solidFill>
                <a:latin typeface="微软雅黑"/>
                <a:ea typeface="微软雅黑"/>
              </a:rPr>
              <a:t>订单管理</a:t>
            </a:r>
            <a:endParaRPr lang="zh-CN" altLang="en-US" sz="800" b="0">
              <a:solidFill>
                <a:srgbClr val="000000"/>
              </a:solidFill>
              <a:latin typeface="微软雅黑"/>
              <a:ea typeface="微软雅黑"/>
            </a:endParaRPr>
          </a:p>
        </p:txBody>
      </p:sp>
      <p:sp>
        <p:nvSpPr>
          <p:cNvPr id="334" name="Rectangle 34"/>
          <p:cNvSpPr>
            <a:spLocks noChangeArrowheads="1"/>
          </p:cNvSpPr>
          <p:nvPr/>
        </p:nvSpPr>
        <p:spPr bwMode="auto">
          <a:xfrm>
            <a:off x="2368200" y="4069352"/>
            <a:ext cx="720000" cy="108000"/>
          </a:xfrm>
          <a:prstGeom prst="rect">
            <a:avLst/>
          </a:prstGeom>
          <a:solidFill>
            <a:schemeClr val="bg1"/>
          </a:solidFill>
          <a:ln w="9525" algn="ctr">
            <a:solidFill>
              <a:schemeClr val="tx1"/>
            </a:solidFill>
            <a:miter lim="800000"/>
          </a:ln>
          <a:effectLst/>
          <a:extLst/>
        </p:spPr>
        <p:txBody>
          <a:bodyPr wrap="none"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cy-GB" sz="800" b="0" smtClean="0">
                <a:solidFill>
                  <a:srgbClr val="000000"/>
                </a:solidFill>
                <a:latin typeface="微软雅黑"/>
                <a:ea typeface="微软雅黑"/>
              </a:rPr>
              <a:t>生</a:t>
            </a:r>
            <a:r>
              <a:rPr lang="zh-CN" altLang="en-US" sz="800" b="0" smtClean="0">
                <a:solidFill>
                  <a:srgbClr val="000000"/>
                </a:solidFill>
                <a:latin typeface="微软雅黑"/>
                <a:ea typeface="微软雅黑"/>
              </a:rPr>
              <a:t>产成本管理</a:t>
            </a:r>
            <a:endParaRPr lang="zh-CN" altLang="en-US" sz="800" b="0">
              <a:solidFill>
                <a:srgbClr val="000000"/>
              </a:solidFill>
              <a:latin typeface="微软雅黑"/>
              <a:ea typeface="微软雅黑"/>
            </a:endParaRPr>
          </a:p>
        </p:txBody>
      </p:sp>
      <p:sp>
        <p:nvSpPr>
          <p:cNvPr id="335" name="Rectangle 91"/>
          <p:cNvSpPr/>
          <p:nvPr/>
        </p:nvSpPr>
        <p:spPr bwMode="auto">
          <a:xfrm>
            <a:off x="3201506" y="3186752"/>
            <a:ext cx="608494" cy="990600"/>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tIns="91440" bIns="9144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defRPr/>
            </a:pPr>
            <a:r>
              <a:rPr lang="zh-CN" altLang="en-US" sz="800" b="0">
                <a:solidFill>
                  <a:schemeClr val="bg1"/>
                </a:solidFill>
                <a:latin typeface="微软雅黑" pitchFamily="34" charset="-122"/>
                <a:ea typeface="微软雅黑" pitchFamily="34" charset="-122"/>
              </a:rPr>
              <a:t>设备管</a:t>
            </a:r>
            <a:r>
              <a:rPr lang="zh-CN" altLang="en-US" sz="800" b="0" smtClean="0">
                <a:solidFill>
                  <a:schemeClr val="bg1"/>
                </a:solidFill>
                <a:latin typeface="微软雅黑" pitchFamily="34" charset="-122"/>
                <a:ea typeface="微软雅黑" pitchFamily="34" charset="-122"/>
              </a:rPr>
              <a:t>理</a:t>
            </a:r>
            <a:endParaRPr lang="zh-CN" altLang="en-US" sz="800" b="0">
              <a:solidFill>
                <a:schemeClr val="bg1"/>
              </a:solidFill>
              <a:latin typeface="微软雅黑" pitchFamily="34" charset="-122"/>
              <a:ea typeface="微软雅黑" pitchFamily="34" charset="-122"/>
            </a:endParaRPr>
          </a:p>
        </p:txBody>
      </p:sp>
      <p:sp>
        <p:nvSpPr>
          <p:cNvPr id="338" name="Rectangle 34"/>
          <p:cNvSpPr>
            <a:spLocks noChangeArrowheads="1"/>
          </p:cNvSpPr>
          <p:nvPr/>
        </p:nvSpPr>
        <p:spPr bwMode="auto">
          <a:xfrm>
            <a:off x="3237506" y="3383552"/>
            <a:ext cx="504000" cy="108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设备数据</a:t>
            </a:r>
            <a:endParaRPr lang="zh-CN" altLang="en-US" sz="800" b="0">
              <a:solidFill>
                <a:srgbClr val="000000"/>
              </a:solidFill>
              <a:latin typeface="微软雅黑"/>
              <a:ea typeface="微软雅黑"/>
            </a:endParaRPr>
          </a:p>
        </p:txBody>
      </p:sp>
      <p:sp>
        <p:nvSpPr>
          <p:cNvPr id="346" name="Rectangle 31"/>
          <p:cNvSpPr>
            <a:spLocks noChangeArrowheads="1"/>
          </p:cNvSpPr>
          <p:nvPr/>
        </p:nvSpPr>
        <p:spPr bwMode="auto">
          <a:xfrm>
            <a:off x="3237506" y="3555002"/>
            <a:ext cx="504000" cy="108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a:solidFill>
                  <a:srgbClr val="000000"/>
                </a:solidFill>
                <a:latin typeface="微软雅黑"/>
                <a:ea typeface="微软雅黑"/>
              </a:rPr>
              <a:t>备件</a:t>
            </a:r>
            <a:r>
              <a:rPr lang="zh-CN" altLang="en-US" sz="800" b="0" smtClean="0">
                <a:solidFill>
                  <a:srgbClr val="000000"/>
                </a:solidFill>
                <a:latin typeface="微软雅黑"/>
                <a:ea typeface="微软雅黑"/>
              </a:rPr>
              <a:t>管理</a:t>
            </a:r>
            <a:endParaRPr lang="zh-CN" altLang="en-US" sz="800" b="0">
              <a:solidFill>
                <a:srgbClr val="000000"/>
              </a:solidFill>
              <a:latin typeface="微软雅黑"/>
              <a:ea typeface="微软雅黑"/>
            </a:endParaRPr>
          </a:p>
        </p:txBody>
      </p:sp>
      <p:sp>
        <p:nvSpPr>
          <p:cNvPr id="347" name="Rectangle 32"/>
          <p:cNvSpPr>
            <a:spLocks noChangeArrowheads="1"/>
          </p:cNvSpPr>
          <p:nvPr/>
        </p:nvSpPr>
        <p:spPr bwMode="auto">
          <a:xfrm>
            <a:off x="3237506" y="3897902"/>
            <a:ext cx="504000" cy="108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维修执行</a:t>
            </a:r>
            <a:endParaRPr lang="zh-CN" altLang="en-US" sz="800" b="0">
              <a:solidFill>
                <a:srgbClr val="000000"/>
              </a:solidFill>
              <a:latin typeface="微软雅黑"/>
              <a:ea typeface="微软雅黑"/>
            </a:endParaRPr>
          </a:p>
        </p:txBody>
      </p:sp>
      <p:sp>
        <p:nvSpPr>
          <p:cNvPr id="348" name="Rectangle 32"/>
          <p:cNvSpPr>
            <a:spLocks noChangeArrowheads="1"/>
          </p:cNvSpPr>
          <p:nvPr/>
        </p:nvSpPr>
        <p:spPr bwMode="auto">
          <a:xfrm>
            <a:off x="3237506" y="4069352"/>
            <a:ext cx="504000" cy="108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维修成本</a:t>
            </a:r>
            <a:endParaRPr lang="zh-CN" altLang="en-US" sz="800" b="0">
              <a:solidFill>
                <a:srgbClr val="000000"/>
              </a:solidFill>
              <a:latin typeface="微软雅黑"/>
              <a:ea typeface="微软雅黑"/>
            </a:endParaRPr>
          </a:p>
        </p:txBody>
      </p:sp>
      <p:sp>
        <p:nvSpPr>
          <p:cNvPr id="349" name="Rectangle 32"/>
          <p:cNvSpPr>
            <a:spLocks noChangeArrowheads="1"/>
          </p:cNvSpPr>
          <p:nvPr/>
        </p:nvSpPr>
        <p:spPr bwMode="auto">
          <a:xfrm>
            <a:off x="3237506" y="3726452"/>
            <a:ext cx="504000" cy="108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维修计划</a:t>
            </a:r>
            <a:endParaRPr lang="zh-CN" altLang="en-US" sz="800" b="0">
              <a:solidFill>
                <a:srgbClr val="000000"/>
              </a:solidFill>
              <a:latin typeface="微软雅黑"/>
              <a:ea typeface="微软雅黑"/>
            </a:endParaRPr>
          </a:p>
        </p:txBody>
      </p:sp>
      <p:sp>
        <p:nvSpPr>
          <p:cNvPr id="350" name="Rectangle 31"/>
          <p:cNvSpPr>
            <a:spLocks noChangeArrowheads="1"/>
          </p:cNvSpPr>
          <p:nvPr/>
        </p:nvSpPr>
        <p:spPr bwMode="auto">
          <a:xfrm>
            <a:off x="3903146" y="3880952"/>
            <a:ext cx="540000" cy="144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700" b="0" smtClean="0">
                <a:solidFill>
                  <a:srgbClr val="000000"/>
                </a:solidFill>
                <a:latin typeface="微软雅黑"/>
                <a:ea typeface="微软雅黑"/>
              </a:rPr>
              <a:t>质量信息集成</a:t>
            </a:r>
            <a:endParaRPr lang="zh-CN" altLang="en-US" sz="700" b="0">
              <a:solidFill>
                <a:srgbClr val="000000"/>
              </a:solidFill>
              <a:latin typeface="微软雅黑"/>
              <a:ea typeface="微软雅黑"/>
            </a:endParaRPr>
          </a:p>
        </p:txBody>
      </p:sp>
      <p:sp>
        <p:nvSpPr>
          <p:cNvPr id="351" name="Rectangle 53"/>
          <p:cNvSpPr/>
          <p:nvPr/>
        </p:nvSpPr>
        <p:spPr bwMode="auto">
          <a:xfrm>
            <a:off x="4527255" y="2348552"/>
            <a:ext cx="615747" cy="762000"/>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tIns="91440" bIns="9144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600" b="0">
                <a:solidFill>
                  <a:schemeClr val="bg1"/>
                </a:solidFill>
                <a:latin typeface="微软雅黑" pitchFamily="34" charset="-122"/>
                <a:ea typeface="微软雅黑" pitchFamily="34" charset="-122"/>
              </a:rPr>
              <a:t>采购与库存</a:t>
            </a:r>
            <a:endParaRPr lang="zh-CN" altLang="zh-CN" sz="600" b="0">
              <a:solidFill>
                <a:schemeClr val="bg1"/>
              </a:solidFill>
              <a:latin typeface="微软雅黑" pitchFamily="34" charset="-122"/>
              <a:ea typeface="微软雅黑" pitchFamily="34" charset="-122"/>
            </a:endParaRPr>
          </a:p>
        </p:txBody>
      </p:sp>
      <p:sp>
        <p:nvSpPr>
          <p:cNvPr id="352" name="Rectangle 62"/>
          <p:cNvSpPr>
            <a:spLocks noChangeArrowheads="1"/>
          </p:cNvSpPr>
          <p:nvPr/>
        </p:nvSpPr>
        <p:spPr bwMode="auto">
          <a:xfrm>
            <a:off x="4567783" y="2944200"/>
            <a:ext cx="540000" cy="180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库存政策</a:t>
            </a:r>
            <a:endParaRPr lang="zh-CN" altLang="en-US" sz="800" b="0">
              <a:solidFill>
                <a:srgbClr val="000000"/>
              </a:solidFill>
              <a:latin typeface="微软雅黑"/>
              <a:ea typeface="微软雅黑"/>
            </a:endParaRPr>
          </a:p>
        </p:txBody>
      </p:sp>
      <p:sp>
        <p:nvSpPr>
          <p:cNvPr id="353" name="Rectangle 64"/>
          <p:cNvSpPr>
            <a:spLocks noChangeArrowheads="1"/>
          </p:cNvSpPr>
          <p:nvPr/>
        </p:nvSpPr>
        <p:spPr bwMode="auto">
          <a:xfrm>
            <a:off x="4567783" y="2576848"/>
            <a:ext cx="540000" cy="180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供应商管理</a:t>
            </a:r>
            <a:endParaRPr lang="zh-CN" altLang="en-US" sz="800" b="0">
              <a:solidFill>
                <a:srgbClr val="000000"/>
              </a:solidFill>
              <a:latin typeface="微软雅黑"/>
              <a:ea typeface="微软雅黑"/>
            </a:endParaRPr>
          </a:p>
        </p:txBody>
      </p:sp>
      <p:sp>
        <p:nvSpPr>
          <p:cNvPr id="354" name="Rectangle 64"/>
          <p:cNvSpPr>
            <a:spLocks noChangeArrowheads="1"/>
          </p:cNvSpPr>
          <p:nvPr/>
        </p:nvSpPr>
        <p:spPr bwMode="auto">
          <a:xfrm>
            <a:off x="4567783" y="2756848"/>
            <a:ext cx="540000" cy="180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集采管理</a:t>
            </a:r>
            <a:endParaRPr lang="zh-CN" altLang="en-US" sz="800" b="0">
              <a:solidFill>
                <a:srgbClr val="000000"/>
              </a:solidFill>
              <a:latin typeface="微软雅黑"/>
              <a:ea typeface="微软雅黑"/>
            </a:endParaRPr>
          </a:p>
        </p:txBody>
      </p:sp>
      <p:sp>
        <p:nvSpPr>
          <p:cNvPr id="355" name="Rectangle 91"/>
          <p:cNvSpPr/>
          <p:nvPr/>
        </p:nvSpPr>
        <p:spPr bwMode="auto">
          <a:xfrm>
            <a:off x="3200400" y="2348552"/>
            <a:ext cx="609600" cy="762000"/>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tIns="91440" bIns="9144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defRPr/>
            </a:pPr>
            <a:r>
              <a:rPr lang="zh-CN" altLang="en-US" sz="800" b="0">
                <a:solidFill>
                  <a:schemeClr val="bg1"/>
                </a:solidFill>
                <a:latin typeface="微软雅黑" pitchFamily="34" charset="-122"/>
                <a:ea typeface="微软雅黑" pitchFamily="34" charset="-122"/>
              </a:rPr>
              <a:t>设备管</a:t>
            </a:r>
            <a:r>
              <a:rPr lang="zh-CN" altLang="en-US" sz="800" b="0" smtClean="0">
                <a:solidFill>
                  <a:schemeClr val="bg1"/>
                </a:solidFill>
                <a:latin typeface="微软雅黑" pitchFamily="34" charset="-122"/>
                <a:ea typeface="微软雅黑" pitchFamily="34" charset="-122"/>
              </a:rPr>
              <a:t>理</a:t>
            </a:r>
            <a:endParaRPr lang="zh-CN" altLang="en-US" sz="800" b="0">
              <a:solidFill>
                <a:schemeClr val="bg1"/>
              </a:solidFill>
              <a:latin typeface="微软雅黑" pitchFamily="34" charset="-122"/>
              <a:ea typeface="微软雅黑" pitchFamily="34" charset="-122"/>
            </a:endParaRPr>
          </a:p>
        </p:txBody>
      </p:sp>
      <p:sp>
        <p:nvSpPr>
          <p:cNvPr id="356" name="Rectangle 64"/>
          <p:cNvSpPr>
            <a:spLocks noChangeArrowheads="1"/>
          </p:cNvSpPr>
          <p:nvPr/>
        </p:nvSpPr>
        <p:spPr bwMode="auto">
          <a:xfrm>
            <a:off x="3244796" y="2577152"/>
            <a:ext cx="504000" cy="180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维修政策</a:t>
            </a:r>
            <a:endParaRPr lang="zh-CN" altLang="en-US" sz="800" b="0">
              <a:solidFill>
                <a:srgbClr val="000000"/>
              </a:solidFill>
              <a:latin typeface="微软雅黑"/>
              <a:ea typeface="微软雅黑"/>
            </a:endParaRPr>
          </a:p>
        </p:txBody>
      </p:sp>
      <p:sp>
        <p:nvSpPr>
          <p:cNvPr id="357" name="Rectangle 64"/>
          <p:cNvSpPr>
            <a:spLocks noChangeArrowheads="1"/>
          </p:cNvSpPr>
          <p:nvPr/>
        </p:nvSpPr>
        <p:spPr bwMode="auto">
          <a:xfrm>
            <a:off x="3248106" y="2805752"/>
            <a:ext cx="504000" cy="180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700" b="0" smtClean="0">
                <a:solidFill>
                  <a:srgbClr val="000000"/>
                </a:solidFill>
                <a:latin typeface="微软雅黑"/>
                <a:ea typeface="微软雅黑"/>
              </a:rPr>
              <a:t>周转件管理</a:t>
            </a:r>
            <a:endParaRPr lang="zh-CN" altLang="en-US" sz="700" b="0">
              <a:solidFill>
                <a:srgbClr val="000000"/>
              </a:solidFill>
              <a:latin typeface="微软雅黑"/>
              <a:ea typeface="微软雅黑"/>
            </a:endParaRPr>
          </a:p>
        </p:txBody>
      </p:sp>
      <p:sp>
        <p:nvSpPr>
          <p:cNvPr id="358" name="Rectangle 32"/>
          <p:cNvSpPr>
            <a:spLocks noChangeArrowheads="1"/>
          </p:cNvSpPr>
          <p:nvPr/>
        </p:nvSpPr>
        <p:spPr bwMode="auto">
          <a:xfrm>
            <a:off x="1549840" y="2669254"/>
            <a:ext cx="612000" cy="108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价格政策</a:t>
            </a:r>
            <a:endParaRPr lang="zh-CN" altLang="en-US" sz="800" b="0">
              <a:solidFill>
                <a:srgbClr val="000000"/>
              </a:solidFill>
              <a:latin typeface="微软雅黑"/>
              <a:ea typeface="微软雅黑"/>
            </a:endParaRPr>
          </a:p>
        </p:txBody>
      </p:sp>
      <p:sp>
        <p:nvSpPr>
          <p:cNvPr id="359" name="Rectangle 32"/>
          <p:cNvSpPr>
            <a:spLocks noChangeArrowheads="1"/>
          </p:cNvSpPr>
          <p:nvPr/>
        </p:nvSpPr>
        <p:spPr bwMode="auto">
          <a:xfrm>
            <a:off x="1549840" y="2805752"/>
            <a:ext cx="612000" cy="108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信用政策</a:t>
            </a:r>
            <a:endParaRPr lang="zh-CN" altLang="en-US" sz="800" b="0">
              <a:solidFill>
                <a:srgbClr val="000000"/>
              </a:solidFill>
              <a:latin typeface="微软雅黑"/>
              <a:ea typeface="微软雅黑"/>
            </a:endParaRPr>
          </a:p>
        </p:txBody>
      </p:sp>
      <p:sp>
        <p:nvSpPr>
          <p:cNvPr id="360" name="Rectangle 32"/>
          <p:cNvSpPr>
            <a:spLocks noChangeArrowheads="1"/>
          </p:cNvSpPr>
          <p:nvPr/>
        </p:nvSpPr>
        <p:spPr bwMode="auto">
          <a:xfrm>
            <a:off x="1549840" y="2942250"/>
            <a:ext cx="612000" cy="108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集中销售</a:t>
            </a:r>
            <a:endParaRPr lang="zh-CN" altLang="en-US" sz="800" b="0">
              <a:solidFill>
                <a:srgbClr val="000000"/>
              </a:solidFill>
              <a:latin typeface="微软雅黑"/>
              <a:ea typeface="微软雅黑"/>
            </a:endParaRPr>
          </a:p>
        </p:txBody>
      </p:sp>
      <p:sp>
        <p:nvSpPr>
          <p:cNvPr id="361" name="Text Box 50"/>
          <p:cNvSpPr txBox="1">
            <a:spLocks noChangeArrowheads="1"/>
          </p:cNvSpPr>
          <p:nvPr/>
        </p:nvSpPr>
        <p:spPr bwMode="auto">
          <a:xfrm>
            <a:off x="5251200" y="2842197"/>
            <a:ext cx="540000" cy="108000"/>
          </a:xfrm>
          <a:prstGeom prst="rect">
            <a:avLst/>
          </a:prstGeom>
          <a:solidFill>
            <a:schemeClr val="bg1"/>
          </a:solidFill>
          <a:ln w="9525" algn="ctr">
            <a:solidFill>
              <a:schemeClr val="tx1"/>
            </a:solidFill>
            <a:miter lim="800000"/>
          </a:ln>
          <a:effectLst/>
          <a:extLst>
            <a:ext uri="{AF507438-7753-43E0-B8FC-AC1667EBCBE1}">
              <a14:hiddenEffects xmlns:a14="http://schemas.microsoft.com/office/drawing/2010/main" xmlns="">
                <a:effectLst>
                  <a:outerShdw dist="107763" dir="2700000" algn="ctr" rotWithShape="0">
                    <a:schemeClr val="bg2">
                      <a:alpha val="50000"/>
                    </a:schemeClr>
                  </a:outerShdw>
                </a:effectLst>
              </a14:hiddenEffects>
            </a:ext>
          </a:extLst>
        </p:spPr>
        <p:txBody>
          <a:bodyPr lIns="0" tIns="0" rIns="0" bIns="0" anchor="ctr"/>
          <a:lstStyle>
            <a:defPPr>
              <a:defRPr lang="en-US"/>
            </a:defPPr>
            <a:lvl1pPr marL="114300" indent="-1143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sz="1400" b="1"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sz="1400" b="1" kern="1200">
                <a:solidFill>
                  <a:schemeClr val="tx1"/>
                </a:solidFill>
                <a:latin typeface="Arial" pitchFamily="34" charset="0"/>
                <a:ea typeface="宋体" pitchFamily="2" charset="-122"/>
                <a:cs typeface="+mn-cs"/>
              </a:defRPr>
            </a:lvl9pPr>
          </a:lstStyle>
          <a:p>
            <a:pPr algn="ctr" eaLnBrk="1" hangingPunct="1">
              <a:lnSpc>
                <a:spcPct val="70000"/>
              </a:lnSpc>
              <a:spcBef>
                <a:spcPct val="20000"/>
              </a:spcBef>
              <a:buClr>
                <a:srgbClr val="A7C4D9"/>
              </a:buClr>
              <a:buFont typeface="Wingdings" pitchFamily="2" charset="2"/>
              <a:buNone/>
            </a:pPr>
            <a:r>
              <a:rPr lang="zh-CN" altLang="en-US" sz="700" b="0" smtClean="0">
                <a:solidFill>
                  <a:srgbClr val="000000"/>
                </a:solidFill>
                <a:latin typeface="微软雅黑"/>
                <a:ea typeface="微软雅黑"/>
                <a:cs typeface="Arial" pitchFamily="34" charset="0"/>
              </a:rPr>
              <a:t>渠道分销管理</a:t>
            </a:r>
            <a:endParaRPr lang="zh-CN" altLang="en-US" sz="700" b="0">
              <a:solidFill>
                <a:srgbClr val="000000"/>
              </a:solidFill>
              <a:latin typeface="微软雅黑"/>
              <a:ea typeface="微软雅黑"/>
              <a:cs typeface="Arial" pitchFamily="34" charset="0"/>
            </a:endParaRPr>
          </a:p>
        </p:txBody>
      </p:sp>
      <p:sp>
        <p:nvSpPr>
          <p:cNvPr id="362" name="Rectangle 54"/>
          <p:cNvSpPr/>
          <p:nvPr/>
        </p:nvSpPr>
        <p:spPr bwMode="auto">
          <a:xfrm>
            <a:off x="2338347" y="2348552"/>
            <a:ext cx="792000" cy="762000"/>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tIns="91440" bIns="9144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a:solidFill>
                  <a:schemeClr val="bg1"/>
                </a:solidFill>
                <a:latin typeface="微软雅黑" pitchFamily="34" charset="-122"/>
                <a:ea typeface="微软雅黑" pitchFamily="34" charset="-122"/>
              </a:rPr>
              <a:t>生产管理</a:t>
            </a:r>
            <a:endParaRPr lang="zh-CN" altLang="zh-CN" sz="800" b="0">
              <a:solidFill>
                <a:schemeClr val="bg1"/>
              </a:solidFill>
              <a:latin typeface="微软雅黑" pitchFamily="34" charset="-122"/>
              <a:ea typeface="微软雅黑" pitchFamily="34" charset="-122"/>
            </a:endParaRPr>
          </a:p>
        </p:txBody>
      </p:sp>
      <p:sp>
        <p:nvSpPr>
          <p:cNvPr id="364" name="Rectangle 64"/>
          <p:cNvSpPr>
            <a:spLocks noChangeArrowheads="1"/>
          </p:cNvSpPr>
          <p:nvPr/>
        </p:nvSpPr>
        <p:spPr bwMode="auto">
          <a:xfrm>
            <a:off x="2374347" y="2926352"/>
            <a:ext cx="720000" cy="108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报表分析</a:t>
            </a:r>
            <a:endParaRPr lang="zh-CN" altLang="en-US" sz="800" b="0">
              <a:solidFill>
                <a:srgbClr val="000000"/>
              </a:solidFill>
              <a:latin typeface="微软雅黑"/>
              <a:ea typeface="微软雅黑"/>
            </a:endParaRPr>
          </a:p>
        </p:txBody>
      </p:sp>
      <p:sp>
        <p:nvSpPr>
          <p:cNvPr id="371" name="Rectangle 64"/>
          <p:cNvSpPr>
            <a:spLocks noChangeArrowheads="1"/>
          </p:cNvSpPr>
          <p:nvPr/>
        </p:nvSpPr>
        <p:spPr bwMode="auto">
          <a:xfrm>
            <a:off x="2378102" y="2758127"/>
            <a:ext cx="720000" cy="108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生产统计和协调</a:t>
            </a:r>
            <a:endParaRPr lang="zh-CN" altLang="en-US" sz="800" b="0">
              <a:solidFill>
                <a:srgbClr val="000000"/>
              </a:solidFill>
              <a:latin typeface="微软雅黑"/>
              <a:ea typeface="微软雅黑"/>
            </a:endParaRPr>
          </a:p>
        </p:txBody>
      </p:sp>
      <p:sp>
        <p:nvSpPr>
          <p:cNvPr id="372" name="Rectangle 95"/>
          <p:cNvSpPr/>
          <p:nvPr/>
        </p:nvSpPr>
        <p:spPr bwMode="auto">
          <a:xfrm>
            <a:off x="3861205" y="2348552"/>
            <a:ext cx="609600" cy="762000"/>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tIns="91440" bIns="9144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a:solidFill>
                  <a:schemeClr val="bg1"/>
                </a:solidFill>
                <a:latin typeface="微软雅黑" pitchFamily="34" charset="-122"/>
                <a:ea typeface="微软雅黑" pitchFamily="34" charset="-122"/>
              </a:rPr>
              <a:t>质量管理</a:t>
            </a:r>
            <a:endParaRPr lang="zh-CN" altLang="zh-CN" sz="800" b="0">
              <a:solidFill>
                <a:schemeClr val="bg1"/>
              </a:solidFill>
              <a:latin typeface="微软雅黑" pitchFamily="34" charset="-122"/>
              <a:ea typeface="微软雅黑" pitchFamily="34" charset="-122"/>
            </a:endParaRPr>
          </a:p>
        </p:txBody>
      </p:sp>
      <p:sp>
        <p:nvSpPr>
          <p:cNvPr id="373" name="Rectangle 31"/>
          <p:cNvSpPr>
            <a:spLocks noChangeArrowheads="1"/>
          </p:cNvSpPr>
          <p:nvPr/>
        </p:nvSpPr>
        <p:spPr bwMode="auto">
          <a:xfrm>
            <a:off x="3897205" y="2567803"/>
            <a:ext cx="540000" cy="144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600" b="0" smtClean="0">
                <a:solidFill>
                  <a:srgbClr val="000000"/>
                </a:solidFill>
                <a:latin typeface="微软雅黑"/>
                <a:ea typeface="微软雅黑"/>
              </a:rPr>
              <a:t>产供销质量协调</a:t>
            </a:r>
            <a:endParaRPr lang="zh-CN" altLang="en-US" sz="600" b="0">
              <a:solidFill>
                <a:srgbClr val="000000"/>
              </a:solidFill>
              <a:latin typeface="微软雅黑"/>
              <a:ea typeface="微软雅黑"/>
            </a:endParaRPr>
          </a:p>
        </p:txBody>
      </p:sp>
      <p:sp>
        <p:nvSpPr>
          <p:cNvPr id="374" name="Rectangle 31"/>
          <p:cNvSpPr>
            <a:spLocks noChangeArrowheads="1"/>
          </p:cNvSpPr>
          <p:nvPr/>
        </p:nvSpPr>
        <p:spPr bwMode="auto">
          <a:xfrm>
            <a:off x="3897201" y="2720203"/>
            <a:ext cx="540000" cy="144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700" b="0" smtClean="0">
                <a:solidFill>
                  <a:srgbClr val="000000"/>
                </a:solidFill>
                <a:latin typeface="微软雅黑"/>
                <a:ea typeface="微软雅黑"/>
              </a:rPr>
              <a:t>质量统计监控</a:t>
            </a:r>
            <a:endParaRPr lang="zh-CN" altLang="en-US" sz="700" b="0">
              <a:solidFill>
                <a:srgbClr val="000000"/>
              </a:solidFill>
              <a:latin typeface="微软雅黑"/>
              <a:ea typeface="微软雅黑"/>
            </a:endParaRPr>
          </a:p>
        </p:txBody>
      </p:sp>
      <p:sp>
        <p:nvSpPr>
          <p:cNvPr id="376" name="Rectangle 31"/>
          <p:cNvSpPr>
            <a:spLocks noChangeArrowheads="1"/>
          </p:cNvSpPr>
          <p:nvPr/>
        </p:nvSpPr>
        <p:spPr bwMode="auto">
          <a:xfrm>
            <a:off x="3908145" y="3408037"/>
            <a:ext cx="540000" cy="144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700" b="0" smtClean="0">
                <a:solidFill>
                  <a:srgbClr val="000000"/>
                </a:solidFill>
                <a:latin typeface="微软雅黑"/>
                <a:ea typeface="微软雅黑"/>
              </a:rPr>
              <a:t>配方管理</a:t>
            </a:r>
            <a:endParaRPr lang="zh-CN" altLang="en-US" sz="700" b="0">
              <a:solidFill>
                <a:srgbClr val="000000"/>
              </a:solidFill>
              <a:latin typeface="微软雅黑"/>
              <a:ea typeface="微软雅黑"/>
            </a:endParaRPr>
          </a:p>
        </p:txBody>
      </p:sp>
      <p:sp>
        <p:nvSpPr>
          <p:cNvPr id="377" name="Rectangle 31"/>
          <p:cNvSpPr>
            <a:spLocks noChangeArrowheads="1"/>
          </p:cNvSpPr>
          <p:nvPr/>
        </p:nvSpPr>
        <p:spPr bwMode="auto">
          <a:xfrm>
            <a:off x="3904595" y="3720152"/>
            <a:ext cx="540000" cy="144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700" b="0" smtClean="0">
                <a:solidFill>
                  <a:srgbClr val="000000"/>
                </a:solidFill>
                <a:latin typeface="微软雅黑"/>
                <a:ea typeface="微软雅黑"/>
              </a:rPr>
              <a:t>质量结果统计</a:t>
            </a:r>
            <a:endParaRPr lang="zh-CN" altLang="en-US" sz="700" b="0">
              <a:solidFill>
                <a:srgbClr val="000000"/>
              </a:solidFill>
              <a:latin typeface="微软雅黑"/>
              <a:ea typeface="微软雅黑"/>
            </a:endParaRPr>
          </a:p>
        </p:txBody>
      </p:sp>
      <p:sp>
        <p:nvSpPr>
          <p:cNvPr id="378" name="Rectangle 31"/>
          <p:cNvSpPr>
            <a:spLocks noChangeArrowheads="1"/>
          </p:cNvSpPr>
          <p:nvPr/>
        </p:nvSpPr>
        <p:spPr bwMode="auto">
          <a:xfrm>
            <a:off x="3893515" y="2890352"/>
            <a:ext cx="540000" cy="144000"/>
          </a:xfrm>
          <a:prstGeom prst="rect">
            <a:avLst/>
          </a:prstGeom>
          <a:solidFill>
            <a:schemeClr val="bg1"/>
          </a:solidFill>
          <a:ln w="9525" algn="ctr">
            <a:solidFill>
              <a:schemeClr val="tx1"/>
            </a:solidFill>
            <a:miter lim="800000"/>
          </a:ln>
        </p:spPr>
        <p:txBody>
          <a:bodyPr lIns="0" tIns="0" rIns="0" bIns="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700" b="0" smtClean="0">
                <a:solidFill>
                  <a:srgbClr val="000000"/>
                </a:solidFill>
                <a:latin typeface="微软雅黑"/>
                <a:ea typeface="微软雅黑"/>
              </a:rPr>
              <a:t>报表分析</a:t>
            </a:r>
            <a:endParaRPr lang="zh-CN" altLang="en-US" sz="700" b="0">
              <a:solidFill>
                <a:srgbClr val="000000"/>
              </a:solidFill>
              <a:latin typeface="微软雅黑"/>
              <a:ea typeface="微软雅黑"/>
            </a:endParaRPr>
          </a:p>
        </p:txBody>
      </p:sp>
      <p:sp>
        <p:nvSpPr>
          <p:cNvPr id="401" name="Rectangle 87"/>
          <p:cNvSpPr/>
          <p:nvPr/>
        </p:nvSpPr>
        <p:spPr bwMode="auto">
          <a:xfrm>
            <a:off x="1524000" y="762000"/>
            <a:ext cx="7344000" cy="457200"/>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tIns="91440" bIns="9144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800" b="0">
                <a:solidFill>
                  <a:schemeClr val="bg1"/>
                </a:solidFill>
                <a:latin typeface="微软雅黑" pitchFamily="34" charset="-122"/>
                <a:ea typeface="微软雅黑" pitchFamily="34" charset="-122"/>
              </a:rPr>
              <a:t>决策支持</a:t>
            </a:r>
          </a:p>
        </p:txBody>
      </p:sp>
      <p:sp>
        <p:nvSpPr>
          <p:cNvPr id="402" name="Rectangle 64"/>
          <p:cNvSpPr>
            <a:spLocks noChangeArrowheads="1"/>
          </p:cNvSpPr>
          <p:nvPr/>
        </p:nvSpPr>
        <p:spPr bwMode="auto">
          <a:xfrm>
            <a:off x="1600200" y="963521"/>
            <a:ext cx="540000" cy="180000"/>
          </a:xfrm>
          <a:prstGeom prst="rect">
            <a:avLst/>
          </a:prstGeom>
          <a:solidFill>
            <a:schemeClr val="bg1"/>
          </a:solidFill>
          <a:ln w="9525" algn="ctr">
            <a:solidFill>
              <a:schemeClr val="tx1"/>
            </a:solidFill>
            <a:miter lim="800000"/>
          </a:ln>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销售分析</a:t>
            </a:r>
            <a:endParaRPr lang="zh-CN" altLang="en-US" sz="800" b="0">
              <a:solidFill>
                <a:srgbClr val="000000"/>
              </a:solidFill>
              <a:latin typeface="微软雅黑"/>
              <a:ea typeface="微软雅黑"/>
            </a:endParaRPr>
          </a:p>
        </p:txBody>
      </p:sp>
      <p:sp>
        <p:nvSpPr>
          <p:cNvPr id="403" name="Rectangle 64"/>
          <p:cNvSpPr>
            <a:spLocks noChangeArrowheads="1"/>
          </p:cNvSpPr>
          <p:nvPr/>
        </p:nvSpPr>
        <p:spPr bwMode="auto">
          <a:xfrm>
            <a:off x="2209800" y="963521"/>
            <a:ext cx="540000" cy="180000"/>
          </a:xfrm>
          <a:prstGeom prst="rect">
            <a:avLst/>
          </a:prstGeom>
          <a:solidFill>
            <a:schemeClr val="bg1"/>
          </a:solidFill>
          <a:ln w="9525" algn="ctr">
            <a:solidFill>
              <a:schemeClr val="tx1"/>
            </a:solidFill>
            <a:miter lim="800000"/>
          </a:ln>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生产分析</a:t>
            </a:r>
            <a:endParaRPr lang="zh-CN" altLang="en-US" sz="800" b="0">
              <a:solidFill>
                <a:srgbClr val="000000"/>
              </a:solidFill>
              <a:latin typeface="微软雅黑"/>
              <a:ea typeface="微软雅黑"/>
            </a:endParaRPr>
          </a:p>
        </p:txBody>
      </p:sp>
      <p:sp>
        <p:nvSpPr>
          <p:cNvPr id="404" name="Rectangle 64"/>
          <p:cNvSpPr>
            <a:spLocks noChangeArrowheads="1"/>
          </p:cNvSpPr>
          <p:nvPr/>
        </p:nvSpPr>
        <p:spPr bwMode="auto">
          <a:xfrm>
            <a:off x="2819400" y="963521"/>
            <a:ext cx="540000" cy="180000"/>
          </a:xfrm>
          <a:prstGeom prst="rect">
            <a:avLst/>
          </a:prstGeom>
          <a:solidFill>
            <a:schemeClr val="bg1"/>
          </a:solidFill>
          <a:ln w="9525" algn="ctr">
            <a:solidFill>
              <a:schemeClr val="tx1"/>
            </a:solidFill>
            <a:miter lim="800000"/>
          </a:ln>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设备分析</a:t>
            </a:r>
            <a:endParaRPr lang="zh-CN" altLang="en-US" sz="800" b="0">
              <a:solidFill>
                <a:srgbClr val="000000"/>
              </a:solidFill>
              <a:latin typeface="微软雅黑"/>
              <a:ea typeface="微软雅黑"/>
            </a:endParaRPr>
          </a:p>
        </p:txBody>
      </p:sp>
      <p:sp>
        <p:nvSpPr>
          <p:cNvPr id="410" name="Rectangle 64"/>
          <p:cNvSpPr>
            <a:spLocks noChangeArrowheads="1"/>
          </p:cNvSpPr>
          <p:nvPr/>
        </p:nvSpPr>
        <p:spPr bwMode="auto">
          <a:xfrm>
            <a:off x="4717800" y="963521"/>
            <a:ext cx="540000" cy="180000"/>
          </a:xfrm>
          <a:prstGeom prst="rect">
            <a:avLst/>
          </a:prstGeom>
          <a:solidFill>
            <a:schemeClr val="bg1"/>
          </a:solidFill>
          <a:ln w="9525" algn="ctr">
            <a:solidFill>
              <a:schemeClr val="tx1"/>
            </a:solidFill>
            <a:miter lim="800000"/>
          </a:ln>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采购分析</a:t>
            </a:r>
            <a:endParaRPr lang="zh-CN" altLang="en-US" sz="800" b="0">
              <a:solidFill>
                <a:srgbClr val="000000"/>
              </a:solidFill>
              <a:latin typeface="微软雅黑"/>
              <a:ea typeface="微软雅黑"/>
            </a:endParaRPr>
          </a:p>
        </p:txBody>
      </p:sp>
      <p:sp>
        <p:nvSpPr>
          <p:cNvPr id="411" name="Rectangle 64"/>
          <p:cNvSpPr>
            <a:spLocks noChangeArrowheads="1"/>
          </p:cNvSpPr>
          <p:nvPr/>
        </p:nvSpPr>
        <p:spPr bwMode="auto">
          <a:xfrm>
            <a:off x="5326136" y="963521"/>
            <a:ext cx="540000" cy="180000"/>
          </a:xfrm>
          <a:prstGeom prst="rect">
            <a:avLst/>
          </a:prstGeom>
          <a:solidFill>
            <a:schemeClr val="bg1"/>
          </a:solidFill>
          <a:ln w="9525" algn="ctr">
            <a:solidFill>
              <a:schemeClr val="tx1"/>
            </a:solidFill>
            <a:miter lim="800000"/>
          </a:ln>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人资分析</a:t>
            </a:r>
            <a:endParaRPr lang="zh-CN" altLang="en-US" sz="800" b="0">
              <a:solidFill>
                <a:srgbClr val="000000"/>
              </a:solidFill>
              <a:latin typeface="微软雅黑"/>
              <a:ea typeface="微软雅黑"/>
            </a:endParaRPr>
          </a:p>
        </p:txBody>
      </p:sp>
      <p:sp>
        <p:nvSpPr>
          <p:cNvPr id="412" name="Rectangle 64"/>
          <p:cNvSpPr>
            <a:spLocks noChangeArrowheads="1"/>
          </p:cNvSpPr>
          <p:nvPr/>
        </p:nvSpPr>
        <p:spPr bwMode="auto">
          <a:xfrm>
            <a:off x="6050352" y="963521"/>
            <a:ext cx="540000" cy="180000"/>
          </a:xfrm>
          <a:prstGeom prst="rect">
            <a:avLst/>
          </a:prstGeom>
          <a:solidFill>
            <a:schemeClr val="bg1"/>
          </a:solidFill>
          <a:ln w="9525" algn="ctr">
            <a:solidFill>
              <a:schemeClr val="tx1"/>
            </a:solidFill>
            <a:miter lim="800000"/>
          </a:ln>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财务分析</a:t>
            </a:r>
            <a:endParaRPr lang="zh-CN" altLang="en-US" sz="800" b="0">
              <a:solidFill>
                <a:srgbClr val="000000"/>
              </a:solidFill>
              <a:latin typeface="微软雅黑"/>
              <a:ea typeface="微软雅黑"/>
            </a:endParaRPr>
          </a:p>
        </p:txBody>
      </p:sp>
      <p:sp>
        <p:nvSpPr>
          <p:cNvPr id="413" name="Rectangle 64"/>
          <p:cNvSpPr>
            <a:spLocks noChangeArrowheads="1"/>
          </p:cNvSpPr>
          <p:nvPr/>
        </p:nvSpPr>
        <p:spPr bwMode="auto">
          <a:xfrm>
            <a:off x="6774568" y="963521"/>
            <a:ext cx="540000" cy="180000"/>
          </a:xfrm>
          <a:prstGeom prst="rect">
            <a:avLst/>
          </a:prstGeom>
          <a:solidFill>
            <a:schemeClr val="bg1"/>
          </a:solidFill>
          <a:ln w="9525" algn="ctr">
            <a:solidFill>
              <a:schemeClr val="tx1"/>
            </a:solidFill>
            <a:miter lim="800000"/>
          </a:ln>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资金分析</a:t>
            </a:r>
            <a:endParaRPr lang="zh-CN" altLang="en-US" sz="800" b="0">
              <a:solidFill>
                <a:srgbClr val="000000"/>
              </a:solidFill>
              <a:latin typeface="微软雅黑"/>
              <a:ea typeface="微软雅黑"/>
            </a:endParaRPr>
          </a:p>
        </p:txBody>
      </p:sp>
      <p:sp>
        <p:nvSpPr>
          <p:cNvPr id="414" name="Rectangle 64"/>
          <p:cNvSpPr>
            <a:spLocks noChangeArrowheads="1"/>
          </p:cNvSpPr>
          <p:nvPr/>
        </p:nvSpPr>
        <p:spPr bwMode="auto">
          <a:xfrm>
            <a:off x="7498784" y="963521"/>
            <a:ext cx="540000" cy="180000"/>
          </a:xfrm>
          <a:prstGeom prst="rect">
            <a:avLst/>
          </a:prstGeom>
          <a:solidFill>
            <a:schemeClr val="bg1"/>
          </a:solidFill>
          <a:ln w="9525" algn="ctr">
            <a:solidFill>
              <a:schemeClr val="tx1"/>
            </a:solidFill>
            <a:miter lim="800000"/>
          </a:ln>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投资分析</a:t>
            </a:r>
            <a:endParaRPr lang="zh-CN" altLang="en-US" sz="800" b="0">
              <a:solidFill>
                <a:srgbClr val="000000"/>
              </a:solidFill>
              <a:latin typeface="微软雅黑"/>
              <a:ea typeface="微软雅黑"/>
            </a:endParaRPr>
          </a:p>
        </p:txBody>
      </p:sp>
      <p:sp>
        <p:nvSpPr>
          <p:cNvPr id="415" name="Rectangle 64"/>
          <p:cNvSpPr>
            <a:spLocks noChangeArrowheads="1"/>
          </p:cNvSpPr>
          <p:nvPr/>
        </p:nvSpPr>
        <p:spPr bwMode="auto">
          <a:xfrm>
            <a:off x="8223000" y="963521"/>
            <a:ext cx="540000" cy="180000"/>
          </a:xfrm>
          <a:prstGeom prst="rect">
            <a:avLst/>
          </a:prstGeom>
          <a:solidFill>
            <a:schemeClr val="bg1"/>
          </a:solidFill>
          <a:ln w="9525" algn="ctr">
            <a:solidFill>
              <a:schemeClr val="tx1"/>
            </a:solidFill>
            <a:miter lim="800000"/>
          </a:ln>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预算分析</a:t>
            </a:r>
            <a:endParaRPr lang="zh-CN" altLang="en-US" sz="800" b="0">
              <a:solidFill>
                <a:srgbClr val="000000"/>
              </a:solidFill>
              <a:latin typeface="微软雅黑"/>
              <a:ea typeface="微软雅黑"/>
            </a:endParaRPr>
          </a:p>
        </p:txBody>
      </p:sp>
      <p:sp>
        <p:nvSpPr>
          <p:cNvPr id="416" name="Rectangle 64"/>
          <p:cNvSpPr>
            <a:spLocks noChangeArrowheads="1"/>
          </p:cNvSpPr>
          <p:nvPr/>
        </p:nvSpPr>
        <p:spPr bwMode="auto">
          <a:xfrm>
            <a:off x="4108200" y="968655"/>
            <a:ext cx="540000" cy="180000"/>
          </a:xfrm>
          <a:prstGeom prst="rect">
            <a:avLst/>
          </a:prstGeom>
          <a:solidFill>
            <a:schemeClr val="bg1"/>
          </a:solidFill>
          <a:ln w="9525" algn="ctr">
            <a:solidFill>
              <a:schemeClr val="tx1"/>
            </a:solidFill>
            <a:miter lim="800000"/>
          </a:ln>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能源分析</a:t>
            </a:r>
            <a:endParaRPr lang="zh-CN" altLang="en-US" sz="800" b="0">
              <a:solidFill>
                <a:srgbClr val="000000"/>
              </a:solidFill>
              <a:latin typeface="微软雅黑"/>
              <a:ea typeface="微软雅黑"/>
            </a:endParaRPr>
          </a:p>
        </p:txBody>
      </p:sp>
      <p:sp>
        <p:nvSpPr>
          <p:cNvPr id="196" name="Rectangle 64"/>
          <p:cNvSpPr>
            <a:spLocks noChangeArrowheads="1"/>
          </p:cNvSpPr>
          <p:nvPr/>
        </p:nvSpPr>
        <p:spPr bwMode="auto">
          <a:xfrm>
            <a:off x="3470024" y="963000"/>
            <a:ext cx="540000" cy="180000"/>
          </a:xfrm>
          <a:prstGeom prst="rect">
            <a:avLst/>
          </a:prstGeom>
          <a:solidFill>
            <a:schemeClr val="bg1"/>
          </a:solidFill>
          <a:ln w="9525" algn="ctr">
            <a:solidFill>
              <a:schemeClr val="tx1"/>
            </a:solidFill>
            <a:miter lim="800000"/>
          </a:ln>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zh-CN" altLang="en-US" sz="800" b="0" smtClean="0">
                <a:solidFill>
                  <a:srgbClr val="000000"/>
                </a:solidFill>
                <a:latin typeface="微软雅黑"/>
                <a:ea typeface="微软雅黑"/>
              </a:rPr>
              <a:t>质量分析</a:t>
            </a:r>
            <a:endParaRPr lang="zh-CN" altLang="en-US" sz="800" b="0">
              <a:solidFill>
                <a:srgbClr val="000000"/>
              </a:solidFill>
              <a:latin typeface="微软雅黑"/>
              <a:ea typeface="微软雅黑"/>
            </a:endParaRPr>
          </a:p>
        </p:txBody>
      </p:sp>
      <p:grpSp>
        <p:nvGrpSpPr>
          <p:cNvPr id="197" name="Group 196"/>
          <p:cNvGrpSpPr/>
          <p:nvPr/>
        </p:nvGrpSpPr>
        <p:grpSpPr>
          <a:xfrm>
            <a:off x="1502727" y="762000"/>
            <a:ext cx="7388316" cy="4424270"/>
            <a:chOff x="1502727" y="762000"/>
            <a:chExt cx="7388316" cy="4424270"/>
          </a:xfrm>
        </p:grpSpPr>
        <p:sp>
          <p:nvSpPr>
            <p:cNvPr id="380" name="Rectangle 29"/>
            <p:cNvSpPr>
              <a:spLocks noChangeArrowheads="1"/>
            </p:cNvSpPr>
            <p:nvPr/>
          </p:nvSpPr>
          <p:spPr bwMode="auto">
            <a:xfrm>
              <a:off x="5181600" y="2514600"/>
              <a:ext cx="652300" cy="1143000"/>
            </a:xfrm>
            <a:prstGeom prst="rect">
              <a:avLst/>
            </a:prstGeom>
            <a:solidFill>
              <a:schemeClr val="accent6">
                <a:alpha val="85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r>
                <a:rPr lang="en-US" altLang="zh-CN" sz="800" b="1" smtClean="0">
                  <a:solidFill>
                    <a:srgbClr val="000000"/>
                  </a:solidFill>
                  <a:latin typeface="微软雅黑"/>
                  <a:ea typeface="微软雅黑"/>
                  <a:cs typeface="Arial" pitchFamily="34" charset="0"/>
                </a:rPr>
                <a:t>CRM</a:t>
              </a:r>
              <a:endParaRPr lang="zh-CN" altLang="en-GB" sz="800" b="1">
                <a:solidFill>
                  <a:srgbClr val="000000"/>
                </a:solidFill>
                <a:latin typeface="微软雅黑"/>
                <a:ea typeface="微软雅黑"/>
                <a:cs typeface="Arial" pitchFamily="34" charset="0"/>
              </a:endParaRPr>
            </a:p>
            <a:p>
              <a:pPr algn="ctr" eaLnBrk="0" hangingPunct="0">
                <a:defRPr/>
              </a:pPr>
              <a:endParaRPr lang="zh-CN" altLang="en-GB" sz="800" b="1">
                <a:solidFill>
                  <a:srgbClr val="000000"/>
                </a:solidFill>
                <a:latin typeface="微软雅黑"/>
                <a:ea typeface="微软雅黑"/>
                <a:cs typeface="Arial" pitchFamily="34" charset="0"/>
              </a:endParaRPr>
            </a:p>
          </p:txBody>
        </p:sp>
        <p:sp>
          <p:nvSpPr>
            <p:cNvPr id="381" name="Rectangle 29"/>
            <p:cNvSpPr>
              <a:spLocks noChangeArrowheads="1"/>
            </p:cNvSpPr>
            <p:nvPr/>
          </p:nvSpPr>
          <p:spPr bwMode="auto">
            <a:xfrm>
              <a:off x="3883496" y="2590800"/>
              <a:ext cx="563400" cy="1600200"/>
            </a:xfrm>
            <a:prstGeom prst="rect">
              <a:avLst/>
            </a:prstGeom>
            <a:solidFill>
              <a:schemeClr val="accent6">
                <a:alpha val="85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r>
                <a:rPr lang="en-US" altLang="zh-CN" sz="800" b="1" smtClean="0">
                  <a:solidFill>
                    <a:srgbClr val="000000"/>
                  </a:solidFill>
                  <a:latin typeface="微软雅黑"/>
                  <a:ea typeface="微软雅黑"/>
                  <a:cs typeface="Arial" pitchFamily="34" charset="0"/>
                </a:rPr>
                <a:t>ERP</a:t>
              </a:r>
              <a:endParaRPr lang="zh-CN" altLang="en-GB" sz="800" b="1">
                <a:solidFill>
                  <a:srgbClr val="000000"/>
                </a:solidFill>
                <a:latin typeface="微软雅黑"/>
                <a:ea typeface="微软雅黑"/>
                <a:cs typeface="Arial" pitchFamily="34" charset="0"/>
              </a:endParaRPr>
            </a:p>
          </p:txBody>
        </p:sp>
        <p:sp>
          <p:nvSpPr>
            <p:cNvPr id="387" name="Rectangle 29"/>
            <p:cNvSpPr>
              <a:spLocks noChangeArrowheads="1"/>
            </p:cNvSpPr>
            <p:nvPr/>
          </p:nvSpPr>
          <p:spPr bwMode="auto">
            <a:xfrm>
              <a:off x="1502727" y="1428320"/>
              <a:ext cx="656238" cy="857680"/>
            </a:xfrm>
            <a:prstGeom prst="rect">
              <a:avLst/>
            </a:prstGeom>
            <a:solidFill>
              <a:schemeClr val="accent6">
                <a:alpha val="85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r>
                <a:rPr lang="en-US" altLang="zh-CN" sz="800" b="1" smtClean="0">
                  <a:solidFill>
                    <a:srgbClr val="000000"/>
                  </a:solidFill>
                  <a:latin typeface="微软雅黑"/>
                  <a:ea typeface="微软雅黑"/>
                  <a:cs typeface="Arial" pitchFamily="34" charset="0"/>
                </a:rPr>
                <a:t>ERP</a:t>
              </a:r>
            </a:p>
            <a:p>
              <a:pPr algn="ctr" eaLnBrk="0" hangingPunct="0">
                <a:defRPr/>
              </a:pPr>
              <a:r>
                <a:rPr lang="en-US" altLang="zh-CN" sz="800" smtClean="0">
                  <a:solidFill>
                    <a:srgbClr val="000000"/>
                  </a:solidFill>
                  <a:latin typeface="微软雅黑"/>
                  <a:ea typeface="微软雅黑"/>
                  <a:cs typeface="Arial" pitchFamily="34" charset="0"/>
                </a:rPr>
                <a:t>+</a:t>
              </a:r>
            </a:p>
            <a:p>
              <a:pPr algn="ctr" eaLnBrk="0" hangingPunct="0">
                <a:defRPr/>
              </a:pPr>
              <a:r>
                <a:rPr lang="en-US" altLang="zh-CN" sz="800" b="1" smtClean="0">
                  <a:solidFill>
                    <a:srgbClr val="000000"/>
                  </a:solidFill>
                  <a:latin typeface="微软雅黑"/>
                  <a:ea typeface="微软雅黑"/>
                  <a:cs typeface="Arial" pitchFamily="34" charset="0"/>
                </a:rPr>
                <a:t>BPC</a:t>
              </a:r>
              <a:endParaRPr lang="zh-CN" altLang="en-GB" sz="800" b="1">
                <a:solidFill>
                  <a:srgbClr val="000000"/>
                </a:solidFill>
                <a:latin typeface="微软雅黑"/>
                <a:ea typeface="微软雅黑"/>
                <a:cs typeface="Arial" pitchFamily="34" charset="0"/>
              </a:endParaRPr>
            </a:p>
          </p:txBody>
        </p:sp>
        <p:sp>
          <p:nvSpPr>
            <p:cNvPr id="389" name="Rectangle 29"/>
            <p:cNvSpPr>
              <a:spLocks noChangeArrowheads="1"/>
            </p:cNvSpPr>
            <p:nvPr/>
          </p:nvSpPr>
          <p:spPr bwMode="auto">
            <a:xfrm>
              <a:off x="5894049" y="1425236"/>
              <a:ext cx="735352" cy="2689563"/>
            </a:xfrm>
            <a:prstGeom prst="rect">
              <a:avLst/>
            </a:prstGeom>
            <a:solidFill>
              <a:schemeClr val="accent6">
                <a:alpha val="85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r>
                <a:rPr lang="zh-CN" altLang="en-US" sz="800" b="1" smtClean="0">
                  <a:solidFill>
                    <a:srgbClr val="000000"/>
                  </a:solidFill>
                  <a:latin typeface="微软雅黑"/>
                  <a:ea typeface="微软雅黑"/>
                  <a:cs typeface="Arial" pitchFamily="34" charset="0"/>
                </a:rPr>
                <a:t>人力资源管理系统</a:t>
              </a:r>
              <a:endParaRPr lang="zh-CN" altLang="en-GB" sz="800" b="1">
                <a:solidFill>
                  <a:srgbClr val="000000"/>
                </a:solidFill>
                <a:latin typeface="微软雅黑"/>
                <a:ea typeface="微软雅黑"/>
                <a:cs typeface="Arial" pitchFamily="34" charset="0"/>
              </a:endParaRPr>
            </a:p>
          </p:txBody>
        </p:sp>
        <p:sp>
          <p:nvSpPr>
            <p:cNvPr id="390" name="Rectangle 29"/>
            <p:cNvSpPr>
              <a:spLocks noChangeArrowheads="1"/>
            </p:cNvSpPr>
            <p:nvPr/>
          </p:nvSpPr>
          <p:spPr bwMode="auto">
            <a:xfrm>
              <a:off x="7469400" y="1428320"/>
              <a:ext cx="692238" cy="2686480"/>
            </a:xfrm>
            <a:prstGeom prst="rect">
              <a:avLst/>
            </a:prstGeom>
            <a:solidFill>
              <a:schemeClr val="accent6">
                <a:alpha val="85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r>
                <a:rPr lang="en-US" altLang="zh-CN" sz="800" b="1" smtClean="0">
                  <a:solidFill>
                    <a:srgbClr val="000000"/>
                  </a:solidFill>
                  <a:latin typeface="微软雅黑"/>
                  <a:ea typeface="微软雅黑"/>
                  <a:cs typeface="Arial" pitchFamily="34" charset="0"/>
                </a:rPr>
                <a:t>ERP</a:t>
              </a:r>
            </a:p>
            <a:p>
              <a:pPr algn="ctr" eaLnBrk="0" hangingPunct="0">
                <a:defRPr/>
              </a:pPr>
              <a:r>
                <a:rPr lang="en-US" altLang="zh-CN" sz="800" smtClean="0">
                  <a:solidFill>
                    <a:srgbClr val="000000"/>
                  </a:solidFill>
                  <a:latin typeface="微软雅黑"/>
                  <a:ea typeface="微软雅黑"/>
                  <a:cs typeface="Arial" pitchFamily="34" charset="0"/>
                </a:rPr>
                <a:t>+</a:t>
              </a:r>
            </a:p>
            <a:p>
              <a:pPr algn="ctr" eaLnBrk="0" hangingPunct="0">
                <a:defRPr/>
              </a:pPr>
              <a:r>
                <a:rPr lang="en-US" altLang="zh-CN" sz="800" b="1" smtClean="0">
                  <a:solidFill>
                    <a:srgbClr val="000000"/>
                  </a:solidFill>
                  <a:latin typeface="微软雅黑"/>
                  <a:ea typeface="微软雅黑"/>
                  <a:cs typeface="Arial" pitchFamily="34" charset="0"/>
                </a:rPr>
                <a:t>BPC</a:t>
              </a:r>
              <a:endParaRPr lang="zh-CN" altLang="en-GB" sz="800" b="1">
                <a:solidFill>
                  <a:srgbClr val="000000"/>
                </a:solidFill>
                <a:latin typeface="微软雅黑"/>
                <a:ea typeface="微软雅黑"/>
                <a:cs typeface="Arial" pitchFamily="34" charset="0"/>
              </a:endParaRPr>
            </a:p>
          </p:txBody>
        </p:sp>
        <p:sp>
          <p:nvSpPr>
            <p:cNvPr id="392" name="Rectangle 29"/>
            <p:cNvSpPr>
              <a:spLocks noChangeArrowheads="1"/>
            </p:cNvSpPr>
            <p:nvPr/>
          </p:nvSpPr>
          <p:spPr bwMode="auto">
            <a:xfrm>
              <a:off x="2318400" y="2590800"/>
              <a:ext cx="805800" cy="1600200"/>
            </a:xfrm>
            <a:prstGeom prst="rect">
              <a:avLst/>
            </a:prstGeom>
            <a:solidFill>
              <a:schemeClr val="accent6">
                <a:alpha val="85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r>
                <a:rPr lang="en-US" altLang="zh-CN" sz="800" b="1" smtClean="0">
                  <a:solidFill>
                    <a:srgbClr val="000000"/>
                  </a:solidFill>
                  <a:latin typeface="微软雅黑"/>
                  <a:ea typeface="微软雅黑"/>
                  <a:cs typeface="Arial" pitchFamily="34" charset="0"/>
                </a:rPr>
                <a:t>ERP</a:t>
              </a:r>
              <a:endParaRPr lang="zh-CN" altLang="en-GB" sz="800" b="1">
                <a:solidFill>
                  <a:srgbClr val="000000"/>
                </a:solidFill>
                <a:latin typeface="微软雅黑"/>
                <a:ea typeface="微软雅黑"/>
                <a:cs typeface="Arial" pitchFamily="34" charset="0"/>
              </a:endParaRPr>
            </a:p>
          </p:txBody>
        </p:sp>
        <p:sp>
          <p:nvSpPr>
            <p:cNvPr id="393" name="Rectangle 29"/>
            <p:cNvSpPr>
              <a:spLocks noChangeArrowheads="1"/>
            </p:cNvSpPr>
            <p:nvPr/>
          </p:nvSpPr>
          <p:spPr bwMode="auto">
            <a:xfrm>
              <a:off x="8198805" y="1428320"/>
              <a:ext cx="692238" cy="2686480"/>
            </a:xfrm>
            <a:prstGeom prst="rect">
              <a:avLst/>
            </a:prstGeom>
            <a:solidFill>
              <a:schemeClr val="accent6">
                <a:alpha val="85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r>
                <a:rPr lang="en-US" altLang="zh-CN" sz="800" b="1" smtClean="0">
                  <a:solidFill>
                    <a:srgbClr val="000000"/>
                  </a:solidFill>
                  <a:latin typeface="微软雅黑"/>
                  <a:ea typeface="微软雅黑"/>
                  <a:cs typeface="Arial" pitchFamily="34" charset="0"/>
                </a:rPr>
                <a:t>ERP</a:t>
              </a:r>
              <a:endParaRPr lang="zh-CN" altLang="en-GB" sz="800" b="1">
                <a:solidFill>
                  <a:srgbClr val="000000"/>
                </a:solidFill>
                <a:latin typeface="微软雅黑"/>
                <a:ea typeface="微软雅黑"/>
                <a:cs typeface="Arial" pitchFamily="34" charset="0"/>
              </a:endParaRPr>
            </a:p>
          </p:txBody>
        </p:sp>
        <p:sp>
          <p:nvSpPr>
            <p:cNvPr id="394" name="Rectangle 29"/>
            <p:cNvSpPr>
              <a:spLocks noChangeArrowheads="1"/>
            </p:cNvSpPr>
            <p:nvPr/>
          </p:nvSpPr>
          <p:spPr bwMode="auto">
            <a:xfrm>
              <a:off x="4947300" y="1796471"/>
              <a:ext cx="868202" cy="476768"/>
            </a:xfrm>
            <a:prstGeom prst="rect">
              <a:avLst/>
            </a:prstGeom>
            <a:solidFill>
              <a:schemeClr val="accent6">
                <a:alpha val="85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r>
                <a:rPr lang="zh-CN" altLang="en-US" sz="800" b="1" smtClean="0">
                  <a:solidFill>
                    <a:srgbClr val="000000"/>
                  </a:solidFill>
                  <a:latin typeface="微软雅黑"/>
                  <a:ea typeface="微软雅黑"/>
                  <a:cs typeface="Arial" pitchFamily="34" charset="0"/>
                </a:rPr>
                <a:t>诉讼（仲裁）案件审批备案系统</a:t>
              </a:r>
              <a:endParaRPr lang="zh-CN" altLang="en-GB" sz="800" b="1">
                <a:solidFill>
                  <a:srgbClr val="000000"/>
                </a:solidFill>
                <a:latin typeface="微软雅黑"/>
                <a:ea typeface="微软雅黑"/>
                <a:cs typeface="Arial" pitchFamily="34" charset="0"/>
              </a:endParaRPr>
            </a:p>
          </p:txBody>
        </p:sp>
        <p:sp>
          <p:nvSpPr>
            <p:cNvPr id="395" name="Rectangle 29"/>
            <p:cNvSpPr>
              <a:spLocks noChangeArrowheads="1"/>
            </p:cNvSpPr>
            <p:nvPr/>
          </p:nvSpPr>
          <p:spPr bwMode="auto">
            <a:xfrm>
              <a:off x="1905002" y="4481667"/>
              <a:ext cx="6017998" cy="704603"/>
            </a:xfrm>
            <a:prstGeom prst="rect">
              <a:avLst/>
            </a:prstGeom>
            <a:solidFill>
              <a:srgbClr val="CEEFF4">
                <a:alpha val="8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r>
                <a:rPr lang="zh-CN" altLang="en-US" sz="800" b="1" smtClean="0">
                  <a:solidFill>
                    <a:srgbClr val="000000"/>
                  </a:solidFill>
                  <a:latin typeface="微软雅黑"/>
                  <a:ea typeface="微软雅黑"/>
                  <a:cs typeface="Arial" pitchFamily="34" charset="0"/>
                </a:rPr>
                <a:t>将心系统</a:t>
              </a:r>
              <a:endParaRPr lang="zh-CN" altLang="en-GB" sz="800" b="1">
                <a:solidFill>
                  <a:srgbClr val="000000"/>
                </a:solidFill>
                <a:latin typeface="微软雅黑"/>
                <a:ea typeface="微软雅黑"/>
                <a:cs typeface="Arial" pitchFamily="34" charset="0"/>
              </a:endParaRPr>
            </a:p>
          </p:txBody>
        </p:sp>
        <p:sp>
          <p:nvSpPr>
            <p:cNvPr id="396" name="Rectangle 29"/>
            <p:cNvSpPr>
              <a:spLocks noChangeArrowheads="1"/>
            </p:cNvSpPr>
            <p:nvPr/>
          </p:nvSpPr>
          <p:spPr bwMode="auto">
            <a:xfrm>
              <a:off x="8001000" y="4476377"/>
              <a:ext cx="712743" cy="705223"/>
            </a:xfrm>
            <a:prstGeom prst="rect">
              <a:avLst/>
            </a:prstGeom>
            <a:solidFill>
              <a:schemeClr val="accent6">
                <a:alpha val="85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r>
                <a:rPr lang="zh-CN" altLang="en-US" sz="800" b="1" smtClean="0">
                  <a:solidFill>
                    <a:srgbClr val="000000"/>
                  </a:solidFill>
                  <a:latin typeface="微软雅黑"/>
                  <a:ea typeface="微软雅黑"/>
                  <a:cs typeface="Arial" pitchFamily="34" charset="0"/>
                </a:rPr>
                <a:t>安全信息系统</a:t>
              </a:r>
              <a:endParaRPr lang="zh-CN" altLang="en-GB" sz="800" b="1">
                <a:solidFill>
                  <a:srgbClr val="000000"/>
                </a:solidFill>
                <a:latin typeface="微软雅黑"/>
                <a:ea typeface="微软雅黑"/>
                <a:cs typeface="Arial" pitchFamily="34" charset="0"/>
              </a:endParaRPr>
            </a:p>
          </p:txBody>
        </p:sp>
        <p:sp>
          <p:nvSpPr>
            <p:cNvPr id="397" name="Rectangle 34"/>
            <p:cNvSpPr>
              <a:spLocks noChangeArrowheads="1"/>
            </p:cNvSpPr>
            <p:nvPr/>
          </p:nvSpPr>
          <p:spPr bwMode="auto">
            <a:xfrm>
              <a:off x="1502727" y="2514600"/>
              <a:ext cx="720000" cy="1676400"/>
            </a:xfrm>
            <a:prstGeom prst="rect">
              <a:avLst/>
            </a:prstGeom>
            <a:solidFill>
              <a:schemeClr val="accent6">
                <a:alpha val="85000"/>
              </a:schemeClr>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en-US" altLang="zh-CN" sz="800" smtClean="0">
                  <a:solidFill>
                    <a:srgbClr val="000000"/>
                  </a:solidFill>
                  <a:latin typeface="微软雅黑"/>
                  <a:ea typeface="微软雅黑"/>
                </a:rPr>
                <a:t>ERP</a:t>
              </a:r>
              <a:endParaRPr lang="zh-CN" altLang="en-US" sz="800">
                <a:solidFill>
                  <a:srgbClr val="000000"/>
                </a:solidFill>
                <a:latin typeface="微软雅黑"/>
                <a:ea typeface="微软雅黑"/>
              </a:endParaRPr>
            </a:p>
          </p:txBody>
        </p:sp>
        <p:sp>
          <p:nvSpPr>
            <p:cNvPr id="398" name="Rectangle 34"/>
            <p:cNvSpPr>
              <a:spLocks noChangeArrowheads="1"/>
            </p:cNvSpPr>
            <p:nvPr/>
          </p:nvSpPr>
          <p:spPr bwMode="auto">
            <a:xfrm>
              <a:off x="3203400" y="2590800"/>
              <a:ext cx="606600" cy="1600200"/>
            </a:xfrm>
            <a:prstGeom prst="rect">
              <a:avLst/>
            </a:prstGeom>
            <a:solidFill>
              <a:schemeClr val="accent6">
                <a:alpha val="85000"/>
              </a:schemeClr>
            </a:solidFill>
            <a:ln w="9525" algn="ctr">
              <a:solidFill>
                <a:schemeClr val="tx1"/>
              </a:solidFill>
              <a:miter lim="800000"/>
            </a:ln>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defRPr/>
              </a:pPr>
              <a:r>
                <a:rPr lang="en-US" altLang="zh-CN" sz="800" smtClean="0">
                  <a:solidFill>
                    <a:srgbClr val="000000"/>
                  </a:solidFill>
                  <a:latin typeface="微软雅黑"/>
                  <a:ea typeface="微软雅黑"/>
                </a:rPr>
                <a:t>ERP</a:t>
              </a:r>
              <a:endParaRPr lang="zh-CN" altLang="en-US" sz="800">
                <a:solidFill>
                  <a:srgbClr val="000000"/>
                </a:solidFill>
                <a:latin typeface="微软雅黑"/>
                <a:ea typeface="微软雅黑"/>
              </a:endParaRPr>
            </a:p>
          </p:txBody>
        </p:sp>
        <p:sp>
          <p:nvSpPr>
            <p:cNvPr id="399" name="Rectangle 29"/>
            <p:cNvSpPr>
              <a:spLocks noChangeArrowheads="1"/>
            </p:cNvSpPr>
            <p:nvPr/>
          </p:nvSpPr>
          <p:spPr bwMode="auto">
            <a:xfrm>
              <a:off x="6720009" y="1425236"/>
              <a:ext cx="671391" cy="2689564"/>
            </a:xfrm>
            <a:prstGeom prst="rect">
              <a:avLst/>
            </a:prstGeom>
            <a:solidFill>
              <a:schemeClr val="accent6">
                <a:alpha val="85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r>
                <a:rPr lang="zh-CN" altLang="cy-GB" sz="800">
                  <a:solidFill>
                    <a:srgbClr val="000000"/>
                  </a:solidFill>
                  <a:latin typeface="微软雅黑"/>
                  <a:ea typeface="微软雅黑"/>
                  <a:cs typeface="Arial" pitchFamily="34" charset="0"/>
                </a:rPr>
                <a:t>电</a:t>
              </a:r>
              <a:r>
                <a:rPr lang="zh-CN" altLang="cy-GB" sz="800" smtClean="0">
                  <a:solidFill>
                    <a:srgbClr val="000000"/>
                  </a:solidFill>
                  <a:latin typeface="微软雅黑"/>
                  <a:ea typeface="微软雅黑"/>
                  <a:cs typeface="Arial" pitchFamily="34" charset="0"/>
                </a:rPr>
                <a:t>子采购与招投标系统</a:t>
              </a:r>
              <a:endParaRPr lang="zh-CN" altLang="en-GB" sz="800" b="1">
                <a:solidFill>
                  <a:srgbClr val="000000"/>
                </a:solidFill>
                <a:latin typeface="微软雅黑"/>
                <a:ea typeface="微软雅黑"/>
                <a:cs typeface="Arial" pitchFamily="34" charset="0"/>
              </a:endParaRPr>
            </a:p>
          </p:txBody>
        </p:sp>
        <p:sp>
          <p:nvSpPr>
            <p:cNvPr id="400" name="Rectangle 29"/>
            <p:cNvSpPr>
              <a:spLocks noChangeArrowheads="1"/>
            </p:cNvSpPr>
            <p:nvPr/>
          </p:nvSpPr>
          <p:spPr bwMode="auto">
            <a:xfrm>
              <a:off x="4495800" y="2536208"/>
              <a:ext cx="652300" cy="1654792"/>
            </a:xfrm>
            <a:prstGeom prst="rect">
              <a:avLst/>
            </a:prstGeom>
            <a:solidFill>
              <a:schemeClr val="accent6">
                <a:alpha val="85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r>
                <a:rPr lang="en-US" altLang="zh-CN" sz="800" b="1" smtClean="0">
                  <a:solidFill>
                    <a:srgbClr val="000000"/>
                  </a:solidFill>
                  <a:latin typeface="微软雅黑"/>
                  <a:ea typeface="微软雅黑"/>
                  <a:cs typeface="Arial" pitchFamily="34" charset="0"/>
                </a:rPr>
                <a:t>ERP</a:t>
              </a:r>
              <a:endParaRPr lang="zh-CN" altLang="en-GB" sz="800" b="1">
                <a:solidFill>
                  <a:srgbClr val="000000"/>
                </a:solidFill>
                <a:latin typeface="微软雅黑"/>
                <a:ea typeface="微软雅黑"/>
                <a:cs typeface="Arial" pitchFamily="34" charset="0"/>
              </a:endParaRPr>
            </a:p>
            <a:p>
              <a:pPr algn="ctr" eaLnBrk="0" hangingPunct="0">
                <a:defRPr/>
              </a:pPr>
              <a:endParaRPr lang="zh-CN" altLang="en-GB" sz="800" b="1">
                <a:solidFill>
                  <a:srgbClr val="000000"/>
                </a:solidFill>
                <a:latin typeface="微软雅黑"/>
                <a:ea typeface="微软雅黑"/>
                <a:cs typeface="Arial" pitchFamily="34" charset="0"/>
              </a:endParaRPr>
            </a:p>
          </p:txBody>
        </p:sp>
        <p:sp>
          <p:nvSpPr>
            <p:cNvPr id="391" name="Rectangle 29"/>
            <p:cNvSpPr>
              <a:spLocks noChangeArrowheads="1"/>
            </p:cNvSpPr>
            <p:nvPr/>
          </p:nvSpPr>
          <p:spPr bwMode="auto">
            <a:xfrm>
              <a:off x="1524000" y="762000"/>
              <a:ext cx="7315200" cy="457200"/>
            </a:xfrm>
            <a:prstGeom prst="rect">
              <a:avLst/>
            </a:prstGeom>
            <a:solidFill>
              <a:schemeClr val="accent6">
                <a:alpha val="85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r>
                <a:rPr lang="en-US" altLang="zh-CN" sz="800" b="1" smtClean="0">
                  <a:solidFill>
                    <a:srgbClr val="000000"/>
                  </a:solidFill>
                  <a:latin typeface="微软雅黑"/>
                  <a:ea typeface="微软雅黑"/>
                  <a:cs typeface="Arial" pitchFamily="34" charset="0"/>
                </a:rPr>
                <a:t>BI</a:t>
              </a:r>
              <a:endParaRPr lang="zh-CN" altLang="en-GB" sz="800" b="1">
                <a:solidFill>
                  <a:srgbClr val="000000"/>
                </a:solidFill>
                <a:latin typeface="微软雅黑"/>
                <a:ea typeface="微软雅黑"/>
                <a:cs typeface="Arial" pitchFamily="34" charset="0"/>
              </a:endParaRPr>
            </a:p>
          </p:txBody>
        </p:sp>
      </p:grpSp>
    </p:spTree>
    <p:extLst>
      <p:ext uri="{BB962C8B-B14F-4D97-AF65-F5344CB8AC3E}">
        <p14:creationId xmlns:p14="http://schemas.microsoft.com/office/powerpoint/2010/main" xmlns="" val="2303472618"/>
      </p:ext>
    </p:extLst>
  </p:cSld>
  <p:clrMapOvr>
    <a:masterClrMapping/>
  </p:clrMapOvr>
  <mc:AlternateContent>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2000" fill="hold" nodeType="clickEffect">
                                  <p:stCondLst>
                                    <p:cond delay="0"/>
                                  </p:stCondLst>
                                  <p:childTnLst>
                                    <p:set>
                                      <p:cBhvr>
                                        <p:cTn id="6" dur="1" fill="hold">
                                          <p:stCondLst>
                                            <p:cond delay="0"/>
                                          </p:stCondLst>
                                        </p:cTn>
                                        <p:tgtEl>
                                          <p:spTgt spid="197"/>
                                        </p:tgtEl>
                                        <p:attrNameLst>
                                          <p:attrName>style.visibility</p:attrName>
                                        </p:attrNameLst>
                                      </p:cBhvr>
                                      <p:to>
                                        <p:strVal val="visible"/>
                                      </p:to>
                                    </p:set>
                                    <p:animEffect transition="in" filter="blinds(horizontal)">
                                      <p:cBhvr>
                                        <p:cTn id="7" dur="2000"/>
                                        <p:tgtEl>
                                          <p:spTgt spid="1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 name="Rectangle 18"/>
          <p:cNvSpPr>
            <a:spLocks noChangeArrowheads="1"/>
          </p:cNvSpPr>
          <p:nvPr/>
        </p:nvSpPr>
        <p:spPr bwMode="black">
          <a:xfrm>
            <a:off x="3657600" y="2209800"/>
            <a:ext cx="4672013" cy="482600"/>
          </a:xfrm>
          <a:prstGeom prst="rect">
            <a:avLst/>
          </a:prstGeom>
          <a:gradFill rotWithShape="1">
            <a:gsLst>
              <a:gs pos="0">
                <a:schemeClr val="tx2"/>
              </a:gs>
              <a:gs pos="100000">
                <a:srgbClr val="EAEAEA"/>
              </a:gs>
            </a:gsLst>
            <a:lin ang="2700000" scaled="1"/>
          </a:gradFill>
          <a:ln w="9525" algn="ctr">
            <a:noFill/>
            <a:miter lim="800000"/>
          </a:ln>
          <a:effectLst>
            <a:outerShdw dist="12700" algn="ctr" rotWithShape="0">
              <a:srgbClr val="DBDBDB"/>
            </a:outerShdw>
          </a:effectLst>
        </p:spPr>
        <p:txBody>
          <a:bodyPr wrap="none" lIns="72000" tIns="36000" rIns="72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defRPr/>
            </a:pPr>
            <a:endParaRPr lang="en-US" altLang="zh-CN">
              <a:solidFill>
                <a:srgbClr val="4F81BD"/>
              </a:solidFill>
              <a:ea typeface="微软雅黑" pitchFamily="34" charset="-122"/>
            </a:endParaRPr>
          </a:p>
        </p:txBody>
      </p:sp>
      <p:sp>
        <p:nvSpPr>
          <p:cNvPr id="11266" name="Title 1"/>
          <p:cNvSpPr>
            <a:spLocks noGrp="1"/>
          </p:cNvSpPr>
          <p:nvPr>
            <p:ph type="title"/>
          </p:nvPr>
        </p:nvSpPr>
        <p:spPr/>
        <p:txBody>
          <a:bodyPr/>
          <a:lstStyle/>
          <a:p>
            <a:r>
              <a:rPr lang="zh-CN" altLang="en-US" smtClean="0"/>
              <a:t>目录</a:t>
            </a:r>
          </a:p>
        </p:txBody>
      </p:sp>
      <p:pic>
        <p:nvPicPr>
          <p:cNvPr id="11269" name="Picture 19" descr="Capgemini"/>
          <p:cNvPicPr>
            <a:picLocks noChangeAspect="1" noChangeArrowheads="1"/>
          </p:cNvPicPr>
          <p:nvPr/>
        </p:nvPicPr>
        <p:blipFill>
          <a:blip r:embed="rId2"/>
          <a:srcRect l="12845" t="-2126" r="20985" b="20787"/>
          <a:stretch>
            <a:fillRect/>
          </a:stretch>
        </p:blipFill>
        <p:spPr bwMode="auto">
          <a:xfrm>
            <a:off x="582613" y="1660525"/>
            <a:ext cx="2859087" cy="2740025"/>
          </a:xfrm>
          <a:prstGeom prst="rect">
            <a:avLst/>
          </a:prstGeom>
          <a:noFill/>
          <a:ln w="9525">
            <a:noFill/>
            <a:miter lim="800000"/>
          </a:ln>
        </p:spPr>
      </p:pic>
      <p:sp>
        <p:nvSpPr>
          <p:cNvPr id="7" name="Rectangle 10"/>
          <p:cNvSpPr>
            <a:spLocks noChangeArrowheads="1"/>
          </p:cNvSpPr>
          <p:nvPr/>
        </p:nvSpPr>
        <p:spPr bwMode="auto">
          <a:xfrm>
            <a:off x="3906716" y="1828800"/>
            <a:ext cx="4453304" cy="3130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lgn="ctr">
                <a:solidFill>
                  <a:srgbClr val="000000"/>
                </a:solidFill>
                <a:miter lim="800000"/>
                <a:headEnd/>
                <a:tailEnd/>
              </a14:hiddenLine>
            </a:ext>
          </a:extLst>
        </p:spPr>
        <p:txBody>
          <a:bodyPr lIns="0" tIns="0" rIns="0" bIns="0"/>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3175" lvl="2" indent="-188913">
              <a:lnSpc>
                <a:spcPct val="150000"/>
              </a:lnSpc>
              <a:spcBef>
                <a:spcPts val="600"/>
              </a:spcBef>
              <a:buClr>
                <a:schemeClr val="tx1"/>
              </a:buClr>
              <a:buSzTx/>
              <a:defRPr/>
            </a:pPr>
            <a:r>
              <a:rPr lang="zh-CN" altLang="en-US" b="0" smtClean="0">
                <a:solidFill>
                  <a:srgbClr val="000000"/>
                </a:solidFill>
                <a:latin typeface="微软雅黑" pitchFamily="34" charset="-122"/>
                <a:ea typeface="微软雅黑" pitchFamily="34" charset="-122"/>
              </a:rPr>
              <a:t>冀东水泥管控模式与信息系统规划</a:t>
            </a:r>
            <a:endParaRPr lang="en-US" altLang="zh-CN" b="0">
              <a:solidFill>
                <a:srgbClr val="000000"/>
              </a:solidFill>
              <a:latin typeface="微软雅黑" pitchFamily="34" charset="-122"/>
              <a:ea typeface="微软雅黑" pitchFamily="34" charset="-122"/>
            </a:endParaRPr>
          </a:p>
          <a:p>
            <a:pPr marL="3175" lvl="2" indent="-188913">
              <a:lnSpc>
                <a:spcPct val="150000"/>
              </a:lnSpc>
              <a:spcBef>
                <a:spcPts val="600"/>
              </a:spcBef>
              <a:buClr>
                <a:schemeClr val="tx1"/>
              </a:buClr>
              <a:buSzTx/>
              <a:defRPr/>
            </a:pPr>
            <a:r>
              <a:rPr lang="en-US" altLang="zh-CN" smtClean="0">
                <a:solidFill>
                  <a:srgbClr val="000000"/>
                </a:solidFill>
                <a:latin typeface="微软雅黑" pitchFamily="34" charset="-122"/>
                <a:ea typeface="微软雅黑" pitchFamily="34" charset="-122"/>
              </a:rPr>
              <a:t>SAP</a:t>
            </a:r>
            <a:r>
              <a:rPr lang="zh-CN" altLang="en-US" smtClean="0">
                <a:solidFill>
                  <a:srgbClr val="000000"/>
                </a:solidFill>
                <a:latin typeface="微软雅黑" pitchFamily="34" charset="-122"/>
                <a:ea typeface="微软雅黑" pitchFamily="34" charset="-122"/>
              </a:rPr>
              <a:t>实施策略建议</a:t>
            </a:r>
            <a:endParaRPr lang="en-US" altLang="zh-CN" smtClean="0">
              <a:solidFill>
                <a:srgbClr val="000000"/>
              </a:solidFill>
              <a:latin typeface="微软雅黑" pitchFamily="34" charset="-122"/>
              <a:ea typeface="微软雅黑" pitchFamily="34" charset="-122"/>
            </a:endParaRPr>
          </a:p>
          <a:p>
            <a:pPr marL="3175" lvl="2" indent="-188913">
              <a:lnSpc>
                <a:spcPct val="150000"/>
              </a:lnSpc>
              <a:spcBef>
                <a:spcPts val="600"/>
              </a:spcBef>
              <a:buClr>
                <a:schemeClr val="tx1"/>
              </a:buClr>
              <a:buSzTx/>
              <a:defRPr/>
            </a:pPr>
            <a:r>
              <a:rPr lang="zh-CN" altLang="en-US" b="0" smtClean="0">
                <a:solidFill>
                  <a:srgbClr val="000000"/>
                </a:solidFill>
                <a:latin typeface="微软雅黑" pitchFamily="34" charset="-122"/>
                <a:ea typeface="微软雅黑" pitchFamily="34" charset="-122"/>
              </a:rPr>
              <a:t>周边业务系统评估</a:t>
            </a:r>
          </a:p>
          <a:p>
            <a:pPr marL="3175" lvl="2" indent="-188913">
              <a:lnSpc>
                <a:spcPct val="150000"/>
              </a:lnSpc>
              <a:spcBef>
                <a:spcPts val="600"/>
              </a:spcBef>
              <a:buClr>
                <a:schemeClr val="tx1"/>
              </a:buClr>
              <a:buSzTx/>
              <a:defRPr/>
            </a:pPr>
            <a:endParaRPr lang="en-US" altLang="zh-CN" b="0" smtClean="0">
              <a:solidFill>
                <a:srgbClr val="000000"/>
              </a:solidFill>
              <a:latin typeface="微软雅黑" pitchFamily="34" charset="-122"/>
              <a:ea typeface="微软雅黑" pitchFamily="34" charset="-122"/>
            </a:endParaRPr>
          </a:p>
          <a:p>
            <a:pPr marL="3175" lvl="2" indent="-188913">
              <a:lnSpc>
                <a:spcPct val="150000"/>
              </a:lnSpc>
              <a:spcBef>
                <a:spcPts val="600"/>
              </a:spcBef>
              <a:buClr>
                <a:schemeClr val="tx1"/>
              </a:buClr>
              <a:buSzTx/>
              <a:defRPr/>
            </a:pPr>
            <a:endParaRPr lang="en-US" altLang="zh-CN" b="0" smtClean="0">
              <a:solidFill>
                <a:srgbClr val="000000"/>
              </a:solidFill>
              <a:latin typeface="微软雅黑" pitchFamily="34" charset="-122"/>
              <a:ea typeface="微软雅黑" pitchFamily="34" charset="-122"/>
            </a:endParaRPr>
          </a:p>
          <a:p>
            <a:pPr marL="3175" lvl="2" indent="-188913">
              <a:lnSpc>
                <a:spcPct val="150000"/>
              </a:lnSpc>
              <a:spcBef>
                <a:spcPts val="600"/>
              </a:spcBef>
              <a:buClr>
                <a:schemeClr val="tx1"/>
              </a:buClr>
              <a:buSzTx/>
              <a:defRPr/>
            </a:pPr>
            <a:endParaRPr lang="en-US" altLang="zh-CN" b="0" smtClean="0">
              <a:solidFill>
                <a:srgbClr val="000000"/>
              </a:solidFill>
              <a:latin typeface="微软雅黑" pitchFamily="34" charset="-122"/>
              <a:ea typeface="微软雅黑" pitchFamily="34" charset="-122"/>
            </a:endParaRPr>
          </a:p>
          <a:p>
            <a:pPr marL="3175" lvl="2" indent="-188913">
              <a:lnSpc>
                <a:spcPct val="150000"/>
              </a:lnSpc>
              <a:spcBef>
                <a:spcPts val="600"/>
              </a:spcBef>
              <a:buClr>
                <a:schemeClr val="tx1"/>
              </a:buClr>
              <a:buSzTx/>
              <a:defRPr/>
            </a:pPr>
            <a:endParaRPr lang="zh-CN" altLang="en-US" b="0" smtClean="0">
              <a:solidFill>
                <a:srgbClr val="000000"/>
              </a:solidFill>
              <a:latin typeface="微软雅黑" pitchFamily="34" charset="-122"/>
              <a:ea typeface="微软雅黑" pitchFamily="34" charset="-122"/>
            </a:endParaRPr>
          </a:p>
        </p:txBody>
      </p:sp>
    </p:spTree>
    <p:extLst>
      <p:ext uri="{BB962C8B-B14F-4D97-AF65-F5344CB8AC3E}">
        <p14:creationId xmlns:p14="http://schemas.microsoft.com/office/powerpoint/2010/main" xmlns="" val="1507849692"/>
      </p:ext>
    </p:extLst>
  </p:cSld>
  <p:clrMapOvr>
    <a:masterClrMapping/>
  </p:clrMapOvr>
  <p:transition>
    <p:fade/>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itle 1"/>
          <p:cNvSpPr>
            <a:spLocks noGrp="1"/>
          </p:cNvSpPr>
          <p:nvPr>
            <p:ph type="title"/>
          </p:nvPr>
        </p:nvSpPr>
        <p:spPr>
          <a:xfrm>
            <a:off x="1314450" y="0"/>
            <a:ext cx="7829550" cy="1052513"/>
          </a:xfrm>
        </p:spPr>
        <p:txBody>
          <a:bodyPr/>
          <a:lstStyle/>
          <a:p>
            <a:r>
              <a:rPr lang="zh-CN" altLang="en-US" smtClean="0">
                <a:latin typeface="+mj-ea"/>
              </a:rPr>
              <a:t>经过多轮研讨，凯捷顾问与各个业务条线领导对本期</a:t>
            </a:r>
            <a:r>
              <a:rPr lang="en-US" altLang="zh-CN" smtClean="0">
                <a:latin typeface="+mj-ea"/>
              </a:rPr>
              <a:t>SAP</a:t>
            </a:r>
            <a:r>
              <a:rPr lang="zh-CN" altLang="en-US" smtClean="0">
                <a:latin typeface="+mj-ea"/>
              </a:rPr>
              <a:t>实施策略达成了框架性的共识：“集中设计、分步实施；先主业、后辅业”</a:t>
            </a:r>
            <a:endParaRPr lang="zh-CN" altLang="en-US"/>
          </a:p>
        </p:txBody>
      </p:sp>
      <p:grpSp>
        <p:nvGrpSpPr>
          <p:cNvPr id="2" name="Group 23"/>
          <p:cNvGrpSpPr/>
          <p:nvPr/>
        </p:nvGrpSpPr>
        <p:grpSpPr>
          <a:xfrm>
            <a:off x="0" y="1297274"/>
            <a:ext cx="8915400" cy="4874926"/>
            <a:chOff x="176213" y="981075"/>
            <a:chExt cx="9485312" cy="4874926"/>
          </a:xfrm>
        </p:grpSpPr>
        <p:sp>
          <p:nvSpPr>
            <p:cNvPr id="14" name="Rectangle 2"/>
            <p:cNvSpPr>
              <a:spLocks noChangeArrowheads="1"/>
            </p:cNvSpPr>
            <p:nvPr/>
          </p:nvSpPr>
          <p:spPr bwMode="auto">
            <a:xfrm>
              <a:off x="517525" y="2795588"/>
              <a:ext cx="4046538" cy="2433637"/>
            </a:xfrm>
            <a:prstGeom prst="rect">
              <a:avLst/>
            </a:prstGeom>
            <a:solidFill>
              <a:srgbClr val="EAF1F6"/>
            </a:solidFill>
            <a:ln w="9525" algn="ctr">
              <a:solidFill>
                <a:srgbClr val="4A7A78"/>
              </a:solidFill>
              <a:miter lim="800000"/>
            </a:ln>
            <a:effectLst/>
          </p:spPr>
          <p:txBody>
            <a:bodyPr lIns="90000" tIns="46800" rIns="90000" bIns="46800"/>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90000"/>
                </a:lnSpc>
                <a:spcBef>
                  <a:spcPct val="0"/>
                </a:spcBef>
                <a:spcAft>
                  <a:spcPct val="0"/>
                </a:spcAft>
                <a:buClrTx/>
                <a:buSzTx/>
                <a:buFontTx/>
                <a:buNone/>
                <a:defRPr/>
              </a:pPr>
              <a:r>
                <a:rPr kumimoji="0" lang="zh-CN" altLang="en-GB" sz="1200" b="1"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按“点</a:t>
              </a:r>
              <a:r>
                <a:rPr kumimoji="0" lang="en-GB" altLang="zh-CN" sz="1200" b="1"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a:t>
              </a:r>
              <a:r>
                <a:rPr kumimoji="0" lang="zh-CN" altLang="en-GB" sz="1200" b="1"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实施</a:t>
              </a:r>
              <a:endParaRPr kumimoji="0" lang="en-GB" sz="1200" b="1"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15" name="Rectangle 3"/>
            <p:cNvSpPr>
              <a:spLocks noChangeArrowheads="1"/>
            </p:cNvSpPr>
            <p:nvPr/>
          </p:nvSpPr>
          <p:spPr bwMode="auto">
            <a:xfrm>
              <a:off x="5391150" y="2795588"/>
              <a:ext cx="4046538" cy="2433637"/>
            </a:xfrm>
            <a:prstGeom prst="rect">
              <a:avLst/>
            </a:prstGeom>
            <a:solidFill>
              <a:srgbClr val="EAF1F6"/>
            </a:solidFill>
            <a:ln w="9525" algn="ctr">
              <a:solidFill>
                <a:srgbClr val="4A7A78"/>
              </a:solidFill>
              <a:miter lim="800000"/>
            </a:ln>
            <a:effectLst/>
          </p:spPr>
          <p:txBody>
            <a:bodyPr lIns="90000" tIns="46800" rIns="90000" bIns="46800"/>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90000"/>
                </a:lnSpc>
                <a:spcBef>
                  <a:spcPct val="0"/>
                </a:spcBef>
                <a:spcAft>
                  <a:spcPct val="0"/>
                </a:spcAft>
                <a:buClrTx/>
                <a:buSzTx/>
                <a:buFontTx/>
                <a:buNone/>
                <a:defRPr/>
              </a:pPr>
              <a:r>
                <a:rPr kumimoji="0" lang="zh-CN" altLang="en-GB" sz="1200" b="1"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按“线</a:t>
              </a:r>
              <a:r>
                <a:rPr kumimoji="0" lang="en-GB" altLang="zh-CN" sz="1200" b="1"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a:t>
              </a:r>
              <a:r>
                <a:rPr kumimoji="0" lang="zh-CN" altLang="en-GB" sz="1200" b="1"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实施</a:t>
              </a:r>
              <a:endParaRPr kumimoji="0" lang="en-GB" sz="1200" b="1"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16" name="Text Box 4"/>
            <p:cNvSpPr txBox="1">
              <a:spLocks noChangeArrowheads="1"/>
            </p:cNvSpPr>
            <p:nvPr/>
          </p:nvSpPr>
          <p:spPr bwMode="auto">
            <a:xfrm>
              <a:off x="458788" y="981075"/>
              <a:ext cx="9028112" cy="1143000"/>
            </a:xfrm>
            <a:prstGeom prst="rect">
              <a:avLst/>
            </a:prstGeom>
            <a:solidFill>
              <a:srgbClr val="EAF1F6"/>
            </a:solidFill>
            <a:ln w="9525" algn="ctr">
              <a:noFill/>
              <a:miter lim="800000"/>
            </a:ln>
            <a:effectLst>
              <a:outerShdw dist="107763" dir="2700000" algn="ctr" rotWithShape="0">
                <a:srgbClr val="C0C0C0">
                  <a:alpha val="50000"/>
                </a:srgbClr>
              </a:outerShdw>
            </a:effectLst>
          </p:spPr>
          <p:txBody>
            <a:bodyPr lIns="162000" tIns="137160"/>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457200" marR="0" lvl="0" indent="-457200" algn="l" defTabSz="914400" eaLnBrk="1" fontAlgn="auto" latinLnBrk="0" hangingPunct="1">
                <a:lnSpc>
                  <a:spcPct val="125000"/>
                </a:lnSpc>
                <a:spcBef>
                  <a:spcPct val="45000"/>
                </a:spcBef>
                <a:spcAft>
                  <a:spcPct val="0"/>
                </a:spcAft>
                <a:buClrTx/>
                <a:buSzTx/>
                <a:buFontTx/>
                <a:buNone/>
                <a:defRPr/>
              </a:pPr>
              <a:r>
                <a:rPr lang="zh-CN" altLang="en-US" u="sng" kern="0" smtClean="0">
                  <a:solidFill>
                    <a:sysClr val="windowText" lastClr="000000"/>
                  </a:solidFill>
                  <a:latin typeface="微软雅黑" pitchFamily="34" charset="-122"/>
                  <a:ea typeface="微软雅黑" pitchFamily="34" charset="-122"/>
                  <a:cs typeface="Arial" pitchFamily="34" charset="0"/>
                </a:rPr>
                <a:t>冀东发展</a:t>
              </a:r>
              <a:r>
                <a:rPr kumimoji="0" lang="en-US" altLang="zh-CN" b="1" i="0" u="sng"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cs typeface="Arial" pitchFamily="34" charset="0"/>
                </a:rPr>
                <a:t>ERP</a:t>
              </a:r>
              <a:r>
                <a:rPr kumimoji="0" lang="zh-CN" altLang="en-US" b="1" i="0" u="sng"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cs typeface="Arial" pitchFamily="34" charset="0"/>
                </a:rPr>
                <a:t>实施策略：</a:t>
              </a:r>
            </a:p>
            <a:p>
              <a:pPr marL="457200" marR="0" lvl="0" indent="-457200" algn="l" defTabSz="914400" eaLnBrk="1" fontAlgn="auto" latinLnBrk="0" hangingPunct="1">
                <a:lnSpc>
                  <a:spcPct val="125000"/>
                </a:lnSpc>
                <a:spcBef>
                  <a:spcPct val="45000"/>
                </a:spcBef>
                <a:spcAft>
                  <a:spcPct val="0"/>
                </a:spcAft>
                <a:buClrTx/>
                <a:buSzTx/>
                <a:buFontTx/>
                <a:buAutoNum type="arabicPeriod"/>
                <a:defRPr/>
              </a:pPr>
              <a:r>
                <a:rPr kumimoji="0" lang="zh-CN" altLang="en-US" sz="1200" b="1"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cs typeface="Arial" pitchFamily="34" charset="0"/>
                </a:rPr>
                <a:t>按照“点”（按试点实施单位）、“线”（按业务专业线，如</a:t>
              </a:r>
              <a:r>
                <a:rPr lang="zh-CN" altLang="en-US" sz="1200" kern="0" smtClean="0">
                  <a:solidFill>
                    <a:sysClr val="windowText" lastClr="000000"/>
                  </a:solidFill>
                  <a:latin typeface="微软雅黑" pitchFamily="34" charset="-122"/>
                  <a:ea typeface="微软雅黑" pitchFamily="34" charset="-122"/>
                  <a:cs typeface="Arial" pitchFamily="34" charset="0"/>
                </a:rPr>
                <a:t>人力资源</a:t>
              </a:r>
              <a:r>
                <a:rPr kumimoji="0" lang="zh-CN" altLang="en-US" sz="1200" b="1"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cs typeface="Arial" pitchFamily="34" charset="0"/>
                </a:rPr>
                <a:t>）相结合的方式进行实施。</a:t>
              </a:r>
            </a:p>
          </p:txBody>
        </p:sp>
        <p:sp>
          <p:nvSpPr>
            <p:cNvPr id="17" name="Rectangle 6"/>
            <p:cNvSpPr>
              <a:spLocks noChangeArrowheads="1"/>
            </p:cNvSpPr>
            <p:nvPr/>
          </p:nvSpPr>
          <p:spPr bwMode="auto">
            <a:xfrm>
              <a:off x="986923" y="3114675"/>
              <a:ext cx="3404984" cy="912526"/>
            </a:xfrm>
            <a:prstGeom prst="rect">
              <a:avLst/>
            </a:prstGeom>
            <a:solidFill>
              <a:srgbClr val="FFEB73"/>
            </a:solidFill>
            <a:ln w="9525" algn="ctr">
              <a:noFill/>
              <a:miter lim="800000"/>
            </a:ln>
            <a:effectLst/>
          </p:spPr>
          <p:txBody>
            <a:bodyPr lIns="90000" tIns="46800" rIns="90000" bIns="468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90000"/>
                </a:lnSpc>
                <a:spcBef>
                  <a:spcPct val="0"/>
                </a:spcBef>
                <a:spcAft>
                  <a:spcPct val="0"/>
                </a:spcAft>
                <a:buClrTx/>
                <a:buSzTx/>
                <a:buFontTx/>
                <a:buNone/>
                <a:defRPr/>
              </a:pPr>
              <a:r>
                <a:rPr lang="zh-CN" altLang="en-US" sz="1200" kern="0" noProof="0" smtClean="0">
                  <a:solidFill>
                    <a:sysClr val="windowText" lastClr="000000"/>
                  </a:solidFill>
                  <a:latin typeface="微软雅黑" pitchFamily="34" charset="-122"/>
                  <a:ea typeface="微软雅黑" pitchFamily="34" charset="-122"/>
                </a:rPr>
                <a:t>水泥</a:t>
              </a:r>
              <a:r>
                <a:rPr lang="zh-CN" altLang="en-US" sz="1200" b="0" kern="0" noProof="0" smtClean="0">
                  <a:solidFill>
                    <a:sysClr val="windowText" lastClr="000000"/>
                  </a:solidFill>
                  <a:latin typeface="微软雅黑" pitchFamily="34" charset="-122"/>
                  <a:ea typeface="微软雅黑" pitchFamily="34" charset="-122"/>
                </a:rPr>
                <a:t>：</a:t>
              </a:r>
              <a:r>
                <a:rPr lang="zh-CN" altLang="en-US" sz="1200" b="0" kern="0" smtClean="0">
                  <a:solidFill>
                    <a:sysClr val="windowText" lastClr="000000"/>
                  </a:solidFill>
                  <a:latin typeface="微软雅黑" pitchFamily="34" charset="-122"/>
                  <a:ea typeface="微软雅黑" pitchFamily="34" charset="-122"/>
                </a:rPr>
                <a:t>股份总部、</a:t>
              </a:r>
              <a:r>
                <a:rPr lang="zh-CN" altLang="en-US" sz="1200" b="0" kern="0" noProof="0" smtClean="0">
                  <a:solidFill>
                    <a:sysClr val="windowText" lastClr="000000"/>
                  </a:solidFill>
                  <a:latin typeface="微软雅黑" pitchFamily="34" charset="-122"/>
                  <a:ea typeface="微软雅黑" pitchFamily="34" charset="-122"/>
                </a:rPr>
                <a:t>大区及分子公司</a:t>
              </a:r>
              <a:r>
                <a:rPr lang="zh-CN" altLang="en-US" sz="1200" b="0" kern="0" smtClean="0">
                  <a:solidFill>
                    <a:sysClr val="windowText" lastClr="000000"/>
                  </a:solidFill>
                  <a:latin typeface="微软雅黑" pitchFamily="34" charset="-122"/>
                  <a:ea typeface="微软雅黑" pitchFamily="34" charset="-122"/>
                </a:rPr>
                <a:t> （例如冀东或陕西）</a:t>
              </a:r>
              <a:endParaRPr lang="en-US" altLang="zh-CN" sz="1200" b="0" kern="0" noProof="0" smtClean="0">
                <a:solidFill>
                  <a:sysClr val="windowText" lastClr="000000"/>
                </a:solidFill>
                <a:latin typeface="微软雅黑" pitchFamily="34" charset="-122"/>
                <a:ea typeface="微软雅黑" pitchFamily="34" charset="-122"/>
              </a:endParaRPr>
            </a:p>
            <a:p>
              <a:pPr marL="0" marR="0" lvl="0" indent="0" defTabSz="914400" eaLnBrk="1" fontAlgn="auto" latinLnBrk="0" hangingPunct="1">
                <a:lnSpc>
                  <a:spcPct val="90000"/>
                </a:lnSpc>
                <a:spcBef>
                  <a:spcPct val="0"/>
                </a:spcBef>
                <a:spcAft>
                  <a:spcPct val="0"/>
                </a:spcAft>
                <a:buClrTx/>
                <a:buSzTx/>
                <a:buFontTx/>
                <a:buNone/>
                <a:defRPr/>
              </a:pPr>
              <a:endParaRPr lang="en-US" altLang="zh-CN" sz="1200" b="0" kern="0" noProof="0" smtClean="0">
                <a:solidFill>
                  <a:sysClr val="windowText" lastClr="000000"/>
                </a:solidFill>
                <a:latin typeface="微软雅黑" pitchFamily="34" charset="-122"/>
                <a:ea typeface="微软雅黑" pitchFamily="34" charset="-122"/>
              </a:endParaRPr>
            </a:p>
            <a:p>
              <a:pPr marL="0" marR="0" lvl="0" indent="0" defTabSz="914400" eaLnBrk="1" fontAlgn="auto" latinLnBrk="0" hangingPunct="1">
                <a:lnSpc>
                  <a:spcPct val="90000"/>
                </a:lnSpc>
                <a:spcBef>
                  <a:spcPct val="0"/>
                </a:spcBef>
                <a:spcAft>
                  <a:spcPct val="0"/>
                </a:spcAft>
                <a:buClrTx/>
                <a:buSzTx/>
                <a:buFontTx/>
                <a:buNone/>
                <a:defRPr/>
              </a:pPr>
              <a:r>
                <a:rPr kumimoji="0" lang="zh-CN" altLang="en-US" sz="1200" i="0" u="none" strike="noStrike" kern="0" cap="none" spc="0" normalizeH="0" baseline="0" smtClean="0">
                  <a:ln>
                    <a:noFill/>
                  </a:ln>
                  <a:solidFill>
                    <a:sysClr val="windowText" lastClr="000000"/>
                  </a:solidFill>
                  <a:effectLst/>
                  <a:uLnTx/>
                  <a:uFillTx/>
                  <a:latin typeface="微软雅黑" pitchFamily="34" charset="-122"/>
                  <a:ea typeface="微软雅黑" pitchFamily="34" charset="-122"/>
                </a:rPr>
                <a:t>商混</a:t>
              </a:r>
              <a:r>
                <a:rPr kumimoji="0" lang="zh-CN" altLang="en-US" sz="1200" b="0" i="0" u="none" strike="noStrike" kern="0" cap="none" spc="0" normalizeH="0" baseline="0" smtClean="0">
                  <a:ln>
                    <a:noFill/>
                  </a:ln>
                  <a:solidFill>
                    <a:sysClr val="windowText" lastClr="000000"/>
                  </a:solidFill>
                  <a:effectLst/>
                  <a:uLnTx/>
                  <a:uFillTx/>
                  <a:latin typeface="微软雅黑" pitchFamily="34" charset="-122"/>
                  <a:ea typeface="微软雅黑" pitchFamily="34" charset="-122"/>
                </a:rPr>
                <a:t>：商混总部、冀东大区及混凝土公司</a:t>
              </a:r>
              <a:endParaRPr kumimoji="0" lang="zh-CN" altLang="en-GB" sz="12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18" name="AutoShape 7"/>
            <p:cNvSpPr>
              <a:spLocks noChangeArrowheads="1"/>
            </p:cNvSpPr>
            <p:nvPr/>
          </p:nvSpPr>
          <p:spPr bwMode="auto">
            <a:xfrm>
              <a:off x="2770188" y="2211020"/>
              <a:ext cx="4337050" cy="615719"/>
            </a:xfrm>
            <a:prstGeom prst="flowChartMerge">
              <a:avLst/>
            </a:prstGeom>
            <a:solidFill>
              <a:srgbClr val="F5DCB4"/>
            </a:solidFill>
            <a:ln w="9525" algn="ctr">
              <a:noFill/>
              <a:miter lim="800000"/>
            </a:ln>
            <a:effectLst/>
          </p:spPr>
          <p:txBody>
            <a:bodyPr wrap="square" lIns="90000" tIns="46800" rIns="90000" bIns="46800" anchor="ct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19" name="Text Box 8"/>
            <p:cNvSpPr txBox="1">
              <a:spLocks noChangeArrowheads="1"/>
            </p:cNvSpPr>
            <p:nvPr/>
          </p:nvSpPr>
          <p:spPr bwMode="auto">
            <a:xfrm>
              <a:off x="4637088" y="3781425"/>
              <a:ext cx="681037" cy="537712"/>
            </a:xfrm>
            <a:prstGeom prst="rect">
              <a:avLst/>
            </a:prstGeom>
            <a:noFill/>
            <a:ln w="9525" algn="ctr">
              <a:noFill/>
              <a:miter lim="800000"/>
            </a:ln>
            <a:effectLst/>
          </p:spPr>
          <p:txBody>
            <a:bodyPr lIns="90000" tIns="46800" rIns="90000" bIns="4680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90000"/>
                </a:lnSpc>
                <a:spcBef>
                  <a:spcPct val="0"/>
                </a:spcBef>
                <a:spcAft>
                  <a:spcPct val="0"/>
                </a:spcAft>
                <a:buClrTx/>
                <a:buSzTx/>
                <a:buFontTx/>
                <a:buNone/>
                <a:defRPr/>
              </a:pPr>
              <a:r>
                <a:rPr kumimoji="0" lang="zh-CN" altLang="en-GB" sz="3200" b="1" i="0" u="none" strike="noStrike" kern="0" cap="none" spc="0" normalizeH="0" baseline="0" noProof="0" smtClean="0">
                  <a:ln>
                    <a:noFill/>
                  </a:ln>
                  <a:solidFill>
                    <a:srgbClr val="FF0000"/>
                  </a:solidFill>
                  <a:effectLst/>
                  <a:uLnTx/>
                  <a:uFillTx/>
                  <a:latin typeface="微软雅黑" pitchFamily="34" charset="-122"/>
                  <a:ea typeface="微软雅黑" pitchFamily="34" charset="-122"/>
                </a:rPr>
                <a:t>＋</a:t>
              </a:r>
            </a:p>
          </p:txBody>
        </p:sp>
        <p:sp>
          <p:nvSpPr>
            <p:cNvPr id="20" name="Rectangle 9"/>
            <p:cNvSpPr>
              <a:spLocks noChangeArrowheads="1"/>
            </p:cNvSpPr>
            <p:nvPr/>
          </p:nvSpPr>
          <p:spPr bwMode="auto">
            <a:xfrm>
              <a:off x="6048375" y="3112801"/>
              <a:ext cx="2730500" cy="609600"/>
            </a:xfrm>
            <a:prstGeom prst="rect">
              <a:avLst/>
            </a:prstGeom>
            <a:solidFill>
              <a:srgbClr val="FFEB73"/>
            </a:solidFill>
            <a:ln w="9525" algn="ctr">
              <a:noFill/>
              <a:miter lim="800000"/>
            </a:ln>
            <a:effectLst/>
          </p:spPr>
          <p:txBody>
            <a:bodyPr lIns="90000" tIns="46800" rIns="90000" bIns="468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90000"/>
                </a:lnSpc>
                <a:spcBef>
                  <a:spcPct val="0"/>
                </a:spcBef>
                <a:spcAft>
                  <a:spcPct val="0"/>
                </a:spcAft>
                <a:buClrTx/>
                <a:buSzTx/>
                <a:buFontTx/>
                <a:buNone/>
                <a:defRPr/>
              </a:pPr>
              <a:r>
                <a:rPr kumimoji="0" lang="zh-CN" altLang="en-GB" sz="14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总部</a:t>
              </a:r>
              <a:r>
                <a:rPr kumimoji="0" lang="zh-CN" altLang="en-US" sz="14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及下属单位</a:t>
              </a:r>
              <a:endParaRPr kumimoji="0" lang="zh-CN" altLang="en-GB" sz="14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21" name="Rectangle 10"/>
            <p:cNvSpPr>
              <a:spLocks noChangeArrowheads="1"/>
            </p:cNvSpPr>
            <p:nvPr/>
          </p:nvSpPr>
          <p:spPr bwMode="auto">
            <a:xfrm>
              <a:off x="5707063" y="3789363"/>
              <a:ext cx="3535362" cy="1223813"/>
            </a:xfrm>
            <a:prstGeom prst="rect">
              <a:avLst/>
            </a:prstGeom>
            <a:noFill/>
            <a:ln w="9525" algn="ctr">
              <a:noFill/>
              <a:miter lim="800000"/>
            </a:ln>
            <a:effectLst/>
          </p:spPr>
          <p:txBody>
            <a:bodyPr lIns="90000" tIns="46800" rIns="90000" bIns="46800"/>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85725" marR="0" lvl="0" indent="-85725" algn="l" defTabSz="914400" eaLnBrk="1" fontAlgn="auto" latinLnBrk="0" hangingPunct="1">
                <a:lnSpc>
                  <a:spcPct val="90000"/>
                </a:lnSpc>
                <a:spcBef>
                  <a:spcPct val="0"/>
                </a:spcBef>
                <a:spcAft>
                  <a:spcPct val="0"/>
                </a:spcAft>
                <a:buClrTx/>
                <a:buSzTx/>
                <a:buFontTx/>
                <a:buChar char="•"/>
                <a:defRPr/>
              </a:pPr>
              <a:r>
                <a:rPr kumimoji="0" lang="zh-CN" altLang="en-GB" sz="14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以</a:t>
              </a:r>
              <a:r>
                <a:rPr kumimoji="0" lang="zh-CN" altLang="en-US" sz="14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业务专业</a:t>
              </a:r>
              <a:r>
                <a:rPr kumimoji="0" lang="zh-CN" altLang="en-GB" sz="14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线条为实施主线</a:t>
              </a:r>
              <a:r>
                <a:rPr kumimoji="0" lang="zh-CN" altLang="en-US" sz="14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，比如</a:t>
              </a:r>
              <a:r>
                <a:rPr kumimoji="0" lang="zh-CN" altLang="en-GB" sz="14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人力资源管理进行</a:t>
              </a:r>
              <a:r>
                <a:rPr kumimoji="0" lang="zh-CN" altLang="en-US" sz="14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全覆盖</a:t>
              </a:r>
              <a:r>
                <a:rPr kumimoji="0" lang="zh-CN" altLang="en-GB" sz="14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实施</a:t>
              </a:r>
            </a:p>
          </p:txBody>
        </p:sp>
        <p:sp>
          <p:nvSpPr>
            <p:cNvPr id="22" name="Text Box 11"/>
            <p:cNvSpPr txBox="1">
              <a:spLocks noChangeArrowheads="1"/>
            </p:cNvSpPr>
            <p:nvPr/>
          </p:nvSpPr>
          <p:spPr bwMode="auto">
            <a:xfrm>
              <a:off x="176213" y="5373688"/>
              <a:ext cx="9485312" cy="482313"/>
            </a:xfrm>
            <a:prstGeom prst="rect">
              <a:avLst/>
            </a:prstGeom>
            <a:noFill/>
            <a:ln w="9525" algn="ctr">
              <a:noFill/>
              <a:miter lim="800000"/>
            </a:ln>
            <a:effectLst/>
          </p:spPr>
          <p:txBody>
            <a:bodyPr lIns="90000" tIns="46800" rIns="90000" bIns="4680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l" defTabSz="914400" eaLnBrk="1" fontAlgn="auto" latinLnBrk="0" hangingPunct="1">
                <a:lnSpc>
                  <a:spcPct val="90000"/>
                </a:lnSpc>
                <a:spcBef>
                  <a:spcPct val="0"/>
                </a:spcBef>
                <a:spcAft>
                  <a:spcPct val="0"/>
                </a:spcAft>
                <a:buClrTx/>
                <a:buSzTx/>
                <a:buFontTx/>
                <a:buNone/>
                <a:defRPr/>
              </a:pPr>
              <a:r>
                <a:rPr kumimoji="0" lang="zh-CN" altLang="en-GB" sz="14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采用“点线”结合的实施策略可以减少因下属单位的企业规模大小差异和业务复杂性不同而带来的实施风险，使得大型而复杂的企业通过按“线”实施，加快</a:t>
              </a:r>
              <a:r>
                <a:rPr kumimoji="0" lang="en-GB" altLang="zh-CN" sz="14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ERP</a:t>
              </a:r>
              <a:r>
                <a:rPr kumimoji="0" lang="zh-CN" altLang="en-GB" sz="14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实施的进程和尽早获得某些核心</a:t>
              </a:r>
              <a:r>
                <a:rPr kumimoji="0" lang="en-GB" altLang="zh-CN" sz="14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ERP</a:t>
              </a:r>
              <a:r>
                <a:rPr kumimoji="0" lang="zh-CN" altLang="en-GB" sz="14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功能模块的应用。</a:t>
              </a:r>
            </a:p>
          </p:txBody>
        </p:sp>
        <p:sp>
          <p:nvSpPr>
            <p:cNvPr id="23" name="Rectangle 15"/>
            <p:cNvSpPr>
              <a:spLocks noChangeArrowheads="1"/>
            </p:cNvSpPr>
            <p:nvPr/>
          </p:nvSpPr>
          <p:spPr bwMode="auto">
            <a:xfrm>
              <a:off x="841375" y="4109751"/>
              <a:ext cx="3535363" cy="603250"/>
            </a:xfrm>
            <a:prstGeom prst="rect">
              <a:avLst/>
            </a:prstGeom>
            <a:noFill/>
            <a:ln w="9525" algn="ctr">
              <a:noFill/>
              <a:miter lim="800000"/>
            </a:ln>
            <a:effectLst/>
          </p:spPr>
          <p:txBody>
            <a:bodyPr lIns="90000" tIns="46800" rIns="90000" bIns="46800"/>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85725" marR="0" lvl="0" indent="-85725" algn="l" defTabSz="914400" eaLnBrk="1" fontAlgn="auto" latinLnBrk="0" hangingPunct="1">
                <a:lnSpc>
                  <a:spcPct val="90000"/>
                </a:lnSpc>
                <a:spcBef>
                  <a:spcPct val="0"/>
                </a:spcBef>
                <a:spcAft>
                  <a:spcPct val="0"/>
                </a:spcAft>
                <a:buClrTx/>
                <a:buSzTx/>
                <a:buFontTx/>
                <a:buChar char="•"/>
                <a:defRPr/>
              </a:pPr>
              <a:r>
                <a:rPr kumimoji="0" lang="zh-CN" altLang="en-GB" sz="14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以</a:t>
              </a:r>
              <a:r>
                <a:rPr lang="zh-CN" altLang="en-US" sz="1400" b="0" kern="0" smtClean="0">
                  <a:solidFill>
                    <a:sysClr val="windowText" lastClr="000000"/>
                  </a:solidFill>
                  <a:latin typeface="微软雅黑" pitchFamily="34" charset="-122"/>
                  <a:ea typeface="微软雅黑" pitchFamily="34" charset="-122"/>
                </a:rPr>
                <a:t>上单位</a:t>
              </a:r>
              <a:r>
                <a:rPr kumimoji="0" lang="zh-CN" altLang="en-GB" sz="14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为试点</a:t>
              </a:r>
              <a:r>
                <a:rPr kumimoji="0" lang="zh-CN" altLang="en-US" sz="14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a:t>
              </a:r>
              <a:r>
                <a:rPr kumimoji="0" lang="zh-CN" altLang="en-GB" sz="14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进行</a:t>
              </a:r>
              <a:r>
                <a:rPr kumimoji="0" lang="zh-CN" altLang="en-US" sz="14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水泥和混凝土</a:t>
              </a:r>
              <a:r>
                <a:rPr kumimoji="0" lang="zh-CN" altLang="en-GB" sz="14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业务实施，将为后续的推广设计模板</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zh-CN" altLang="en-US" smtClean="0"/>
              <a:t>备选方案一：</a:t>
            </a:r>
            <a:r>
              <a:rPr lang="en-US" altLang="zh-CN" smtClean="0"/>
              <a:t>HR</a:t>
            </a:r>
            <a:r>
              <a:rPr lang="zh-CN" altLang="en-US" smtClean="0"/>
              <a:t>和混凝土业务全覆盖，同时覆盖冀东大区水泥业务</a:t>
            </a:r>
            <a:endParaRPr lang="zh-CN" altLang="en-US"/>
          </a:p>
        </p:txBody>
      </p:sp>
      <p:sp>
        <p:nvSpPr>
          <p:cNvPr id="3" name="矩形 3"/>
          <p:cNvSpPr/>
          <p:nvPr/>
        </p:nvSpPr>
        <p:spPr bwMode="auto">
          <a:xfrm>
            <a:off x="1295400" y="1856001"/>
            <a:ext cx="2209800" cy="333469"/>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400" b="0" kern="0" smtClean="0">
                <a:solidFill>
                  <a:sysClr val="window" lastClr="FFFFFF"/>
                </a:solidFill>
                <a:latin typeface="Arial"/>
                <a:ea typeface="微软雅黑"/>
              </a:rPr>
              <a:t>水泥板块</a:t>
            </a:r>
            <a:endParaRPr kumimoji="0" lang="en-US" altLang="zh-CN" sz="14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6" name="矩形 16"/>
          <p:cNvSpPr/>
          <p:nvPr/>
        </p:nvSpPr>
        <p:spPr bwMode="auto">
          <a:xfrm>
            <a:off x="1981200" y="2527347"/>
            <a:ext cx="711081" cy="599364"/>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noProof="0" smtClean="0">
                <a:solidFill>
                  <a:sysClr val="window" lastClr="FFFFFF"/>
                </a:solidFill>
                <a:latin typeface="Arial"/>
                <a:ea typeface="微软雅黑"/>
              </a:rPr>
              <a:t>冀东</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大</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区</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cxnSp>
        <p:nvCxnSpPr>
          <p:cNvPr id="12" name="肘形连接符 9251"/>
          <p:cNvCxnSpPr/>
          <p:nvPr/>
        </p:nvCxnSpPr>
        <p:spPr bwMode="auto">
          <a:xfrm rot="5400000">
            <a:off x="2037745" y="3084047"/>
            <a:ext cx="286462" cy="371790"/>
          </a:xfrm>
          <a:prstGeom prst="bentConnector3">
            <a:avLst>
              <a:gd name="adj1" fmla="val 50000"/>
            </a:avLst>
          </a:prstGeom>
          <a:noFill/>
          <a:ln w="19050" cap="flat" cmpd="sng" algn="ctr">
            <a:solidFill>
              <a:sysClr val="windowText" lastClr="000000">
                <a:shade val="95000"/>
                <a:satMod val="105000"/>
              </a:sysClr>
            </a:solidFill>
            <a:prstDash val="solid"/>
          </a:ln>
          <a:effectLst/>
        </p:spPr>
      </p:cxnSp>
      <p:cxnSp>
        <p:nvCxnSpPr>
          <p:cNvPr id="13" name="肘形连接符 9253"/>
          <p:cNvCxnSpPr/>
          <p:nvPr/>
        </p:nvCxnSpPr>
        <p:spPr bwMode="auto">
          <a:xfrm rot="5400000" flipH="1" flipV="1">
            <a:off x="2161643" y="3207945"/>
            <a:ext cx="286462" cy="123994"/>
          </a:xfrm>
          <a:prstGeom prst="bentConnector3">
            <a:avLst>
              <a:gd name="adj1" fmla="val 50000"/>
            </a:avLst>
          </a:prstGeom>
          <a:noFill/>
          <a:ln w="19050" cap="flat" cmpd="sng" algn="ctr">
            <a:solidFill>
              <a:sysClr val="windowText" lastClr="000000">
                <a:shade val="95000"/>
                <a:satMod val="105000"/>
              </a:sysClr>
            </a:solidFill>
            <a:prstDash val="solid"/>
          </a:ln>
          <a:effectLst/>
        </p:spPr>
      </p:cxnSp>
      <p:cxnSp>
        <p:nvCxnSpPr>
          <p:cNvPr id="14" name="肘形连接符 9255"/>
          <p:cNvCxnSpPr/>
          <p:nvPr/>
        </p:nvCxnSpPr>
        <p:spPr bwMode="auto">
          <a:xfrm rot="16200000" flipV="1">
            <a:off x="2285222" y="3208360"/>
            <a:ext cx="286462" cy="123163"/>
          </a:xfrm>
          <a:prstGeom prst="bentConnector3">
            <a:avLst>
              <a:gd name="adj1" fmla="val 50000"/>
            </a:avLst>
          </a:prstGeom>
          <a:noFill/>
          <a:ln w="19050" cap="flat" cmpd="sng" algn="ctr">
            <a:solidFill>
              <a:sysClr val="windowText" lastClr="000000">
                <a:shade val="95000"/>
                <a:satMod val="105000"/>
              </a:sysClr>
            </a:solidFill>
            <a:prstDash val="solid"/>
          </a:ln>
          <a:effectLst/>
        </p:spPr>
      </p:cxnSp>
      <p:cxnSp>
        <p:nvCxnSpPr>
          <p:cNvPr id="29" name="直接连接符 9264"/>
          <p:cNvCxnSpPr/>
          <p:nvPr/>
        </p:nvCxnSpPr>
        <p:spPr bwMode="auto">
          <a:xfrm>
            <a:off x="204988" y="2274674"/>
            <a:ext cx="8481812" cy="0"/>
          </a:xfrm>
          <a:prstGeom prst="line">
            <a:avLst/>
          </a:prstGeom>
          <a:noFill/>
          <a:ln w="19050" cap="flat" cmpd="sng" algn="ctr">
            <a:solidFill>
              <a:sysClr val="windowText" lastClr="000000">
                <a:shade val="95000"/>
                <a:satMod val="105000"/>
              </a:sysClr>
            </a:solidFill>
            <a:prstDash val="dash"/>
          </a:ln>
          <a:effectLst/>
        </p:spPr>
      </p:cxnSp>
      <p:cxnSp>
        <p:nvCxnSpPr>
          <p:cNvPr id="30" name="直接连接符 115"/>
          <p:cNvCxnSpPr/>
          <p:nvPr/>
        </p:nvCxnSpPr>
        <p:spPr bwMode="auto">
          <a:xfrm flipV="1">
            <a:off x="213710" y="3200400"/>
            <a:ext cx="8625490" cy="1232"/>
          </a:xfrm>
          <a:prstGeom prst="line">
            <a:avLst/>
          </a:prstGeom>
          <a:noFill/>
          <a:ln w="19050" cap="flat" cmpd="sng" algn="ctr">
            <a:solidFill>
              <a:sysClr val="windowText" lastClr="000000">
                <a:shade val="95000"/>
                <a:satMod val="105000"/>
              </a:sysClr>
            </a:solidFill>
            <a:prstDash val="dash"/>
          </a:ln>
          <a:effectLst/>
        </p:spPr>
      </p:cxnSp>
      <p:sp>
        <p:nvSpPr>
          <p:cNvPr id="31" name="TextBox 9268"/>
          <p:cNvSpPr txBox="1">
            <a:spLocks noChangeArrowheads="1"/>
          </p:cNvSpPr>
          <p:nvPr/>
        </p:nvSpPr>
        <p:spPr bwMode="auto">
          <a:xfrm>
            <a:off x="137510" y="1922107"/>
            <a:ext cx="723275" cy="307777"/>
          </a:xfrm>
          <a:prstGeom prst="rect">
            <a:avLst/>
          </a:prstGeom>
          <a:noFill/>
          <a:ln w="9525">
            <a:noFill/>
            <a:miter lim="800000"/>
          </a:ln>
        </p:spPr>
        <p:txBody>
          <a:bodyPr wrap="none">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ts val="600"/>
              </a:spcBef>
              <a:spcAft>
                <a:spcPct val="0"/>
              </a:spcAft>
              <a:buClrTx/>
              <a:buSzTx/>
              <a:buFontTx/>
              <a:buNone/>
              <a:defRPr/>
            </a:pPr>
            <a:r>
              <a:rPr lang="zh-CN" altLang="en-US" sz="1400" b="0" kern="0" noProof="0" smtClean="0">
                <a:solidFill>
                  <a:sysClr val="windowText" lastClr="000000"/>
                </a:solidFill>
                <a:latin typeface="微软雅黑" pitchFamily="34" charset="-122"/>
                <a:ea typeface="微软雅黑" pitchFamily="34" charset="-122"/>
              </a:rPr>
              <a:t>板块</a:t>
            </a:r>
            <a:r>
              <a:rPr kumimoji="0" lang="zh-CN" altLang="en-US" sz="14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层</a:t>
            </a:r>
          </a:p>
        </p:txBody>
      </p:sp>
      <p:sp>
        <p:nvSpPr>
          <p:cNvPr id="32" name="TextBox 121"/>
          <p:cNvSpPr txBox="1">
            <a:spLocks noChangeArrowheads="1"/>
          </p:cNvSpPr>
          <p:nvPr/>
        </p:nvSpPr>
        <p:spPr bwMode="auto">
          <a:xfrm>
            <a:off x="137510" y="2669844"/>
            <a:ext cx="723275" cy="307777"/>
          </a:xfrm>
          <a:prstGeom prst="rect">
            <a:avLst/>
          </a:prstGeom>
          <a:noFill/>
          <a:ln w="9525">
            <a:noFill/>
            <a:miter lim="800000"/>
          </a:ln>
        </p:spPr>
        <p:txBody>
          <a:bodyPr wrap="none">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ts val="600"/>
              </a:spcBef>
              <a:spcAft>
                <a:spcPct val="0"/>
              </a:spcAft>
              <a:buClrTx/>
              <a:buSzTx/>
              <a:buFontTx/>
              <a:buNone/>
              <a:defRPr/>
            </a:pPr>
            <a:r>
              <a:rPr kumimoji="0" lang="zh-CN" altLang="en-US" sz="14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大区层</a:t>
            </a:r>
          </a:p>
        </p:txBody>
      </p:sp>
      <p:sp>
        <p:nvSpPr>
          <p:cNvPr id="33" name="TextBox 122"/>
          <p:cNvSpPr txBox="1">
            <a:spLocks noChangeArrowheads="1"/>
          </p:cNvSpPr>
          <p:nvPr/>
        </p:nvSpPr>
        <p:spPr bwMode="auto">
          <a:xfrm>
            <a:off x="76200" y="3429332"/>
            <a:ext cx="919655" cy="815608"/>
          </a:xfrm>
          <a:prstGeom prst="rect">
            <a:avLst/>
          </a:prstGeom>
          <a:noFill/>
          <a:ln w="9525">
            <a:noFill/>
            <a:miter lim="800000"/>
          </a:ln>
        </p:spPr>
        <p:txBody>
          <a:bodyPr wrap="square">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ts val="600"/>
              </a:spcBef>
              <a:spcAft>
                <a:spcPct val="0"/>
              </a:spcAft>
              <a:buClrTx/>
              <a:buSzTx/>
              <a:buFontTx/>
              <a:buNone/>
              <a:defRPr/>
            </a:pPr>
            <a:r>
              <a:rPr kumimoji="0" lang="zh-CN" altLang="en-US" sz="14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水泥子公司层</a:t>
            </a:r>
            <a:endParaRPr kumimoji="0" lang="en-US" altLang="zh-CN" sz="14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a:p>
            <a:pPr marL="0" marR="0" lvl="0" indent="0" defTabSz="914400" eaLnBrk="1" fontAlgn="auto" latinLnBrk="0" hangingPunct="1">
              <a:lnSpc>
                <a:spcPct val="100000"/>
              </a:lnSpc>
              <a:spcBef>
                <a:spcPts val="600"/>
              </a:spcBef>
              <a:spcAft>
                <a:spcPct val="0"/>
              </a:spcAft>
              <a:buClrTx/>
              <a:buSzTx/>
              <a:buFontTx/>
              <a:buNone/>
              <a:defRPr/>
            </a:pPr>
            <a:r>
              <a:rPr lang="zh-CN" altLang="en-US" sz="1400" b="0" kern="0" smtClean="0">
                <a:solidFill>
                  <a:sysClr val="windowText" lastClr="000000"/>
                </a:solidFill>
                <a:latin typeface="微软雅黑" pitchFamily="34" charset="-122"/>
                <a:ea typeface="微软雅黑" pitchFamily="34" charset="-122"/>
              </a:rPr>
              <a:t>搅拌站</a:t>
            </a:r>
            <a:endParaRPr kumimoji="0" lang="zh-CN" altLang="en-US" sz="14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35" name="Rounded Rectangle 34"/>
          <p:cNvSpPr/>
          <p:nvPr/>
        </p:nvSpPr>
        <p:spPr bwMode="auto">
          <a:xfrm>
            <a:off x="3733800" y="1143000"/>
            <a:ext cx="1839310" cy="352567"/>
          </a:xfrm>
          <a:prstGeom prst="round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fontAlgn="auto">
              <a:spcBef>
                <a:spcPct val="0"/>
              </a:spcBef>
              <a:spcAft>
                <a:spcPct val="0"/>
              </a:spcAft>
              <a:buSzPct val="75000"/>
              <a:defRPr/>
            </a:pPr>
            <a:r>
              <a:rPr lang="zh-CN" altLang="en-US" sz="1400" b="0" kern="0" smtClean="0">
                <a:solidFill>
                  <a:sysClr val="window" lastClr="FFFFFF"/>
                </a:solidFill>
                <a:latin typeface="Arial"/>
                <a:ea typeface="微软雅黑"/>
              </a:rPr>
              <a:t>冀东发展集团</a:t>
            </a:r>
            <a:endParaRPr lang="zh-CN" altLang="en-US" sz="1400" b="0" kern="0">
              <a:solidFill>
                <a:sysClr val="window" lastClr="FFFFFF"/>
              </a:solidFill>
              <a:latin typeface="Arial"/>
              <a:ea typeface="微软雅黑"/>
            </a:endParaRPr>
          </a:p>
        </p:txBody>
      </p:sp>
      <p:cxnSp>
        <p:nvCxnSpPr>
          <p:cNvPr id="38" name="Elbow Connector 37"/>
          <p:cNvCxnSpPr>
            <a:stCxn id="35" idx="2"/>
            <a:endCxn id="3" idx="0"/>
          </p:cNvCxnSpPr>
          <p:nvPr/>
        </p:nvCxnSpPr>
        <p:spPr bwMode="auto">
          <a:xfrm rot="5400000">
            <a:off x="3346661" y="549207"/>
            <a:ext cx="360434" cy="2253155"/>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41" name="Elbow Connector 40"/>
          <p:cNvCxnSpPr>
            <a:stCxn id="3" idx="2"/>
            <a:endCxn id="6" idx="0"/>
          </p:cNvCxnSpPr>
          <p:nvPr/>
        </p:nvCxnSpPr>
        <p:spPr bwMode="auto">
          <a:xfrm rot="5400000">
            <a:off x="2199583" y="2326629"/>
            <a:ext cx="337877" cy="63559"/>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sp>
        <p:nvSpPr>
          <p:cNvPr id="44" name="TextBox 9268"/>
          <p:cNvSpPr txBox="1">
            <a:spLocks noChangeArrowheads="1"/>
          </p:cNvSpPr>
          <p:nvPr/>
        </p:nvSpPr>
        <p:spPr bwMode="auto">
          <a:xfrm>
            <a:off x="167471" y="1357999"/>
            <a:ext cx="723275" cy="307777"/>
          </a:xfrm>
          <a:prstGeom prst="rect">
            <a:avLst/>
          </a:prstGeom>
          <a:noFill/>
          <a:ln w="9525">
            <a:noFill/>
            <a:miter lim="800000"/>
          </a:ln>
        </p:spPr>
        <p:txBody>
          <a:bodyPr wrap="none">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ts val="600"/>
              </a:spcBef>
              <a:spcAft>
                <a:spcPct val="0"/>
              </a:spcAft>
              <a:buClrTx/>
              <a:buSzTx/>
              <a:buFontTx/>
              <a:buNone/>
              <a:defRPr/>
            </a:pPr>
            <a:r>
              <a:rPr lang="zh-CN" altLang="en-US" sz="1400" b="0" kern="0" noProof="0" smtClean="0">
                <a:solidFill>
                  <a:sysClr val="windowText" lastClr="000000"/>
                </a:solidFill>
                <a:latin typeface="微软雅黑" pitchFamily="34" charset="-122"/>
                <a:ea typeface="微软雅黑" pitchFamily="34" charset="-122"/>
              </a:rPr>
              <a:t>集团</a:t>
            </a:r>
            <a:r>
              <a:rPr kumimoji="0" lang="zh-CN" altLang="en-US" sz="14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层</a:t>
            </a:r>
          </a:p>
        </p:txBody>
      </p:sp>
      <p:cxnSp>
        <p:nvCxnSpPr>
          <p:cNvPr id="45" name="直接连接符 115"/>
          <p:cNvCxnSpPr/>
          <p:nvPr/>
        </p:nvCxnSpPr>
        <p:spPr bwMode="auto">
          <a:xfrm>
            <a:off x="275021" y="1710567"/>
            <a:ext cx="8411779" cy="0"/>
          </a:xfrm>
          <a:prstGeom prst="line">
            <a:avLst/>
          </a:prstGeom>
          <a:noFill/>
          <a:ln w="19050" cap="flat" cmpd="sng" algn="ctr">
            <a:solidFill>
              <a:sysClr val="windowText" lastClr="000000">
                <a:shade val="95000"/>
                <a:satMod val="105000"/>
              </a:sysClr>
            </a:solidFill>
            <a:prstDash val="dash"/>
          </a:ln>
          <a:effectLst/>
        </p:spPr>
      </p:cxnSp>
      <p:sp>
        <p:nvSpPr>
          <p:cNvPr id="48" name="Rectangle 47"/>
          <p:cNvSpPr/>
          <p:nvPr/>
        </p:nvSpPr>
        <p:spPr bwMode="auto">
          <a:xfrm>
            <a:off x="1447801" y="2306431"/>
            <a:ext cx="1981200" cy="3713369"/>
          </a:xfrm>
          <a:prstGeom prst="rect">
            <a:avLst/>
          </a:prstGeom>
          <a:noFill/>
          <a:ln>
            <a:solidFill>
              <a:srgbClr val="FF3399"/>
            </a:solidFill>
          </a:ln>
          <a:effectLst/>
        </p:spPr>
        <p:style>
          <a:lnRef idx="1">
            <a:schemeClr val="accent1"/>
          </a:lnRef>
          <a:fillRef idx="2">
            <a:schemeClr val="accent1"/>
          </a:fillRef>
          <a:effectRef idx="1">
            <a:schemeClr val="accent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endParaRPr lang="zh-CN" altLang="en-US" sz="1400" u="sng" kern="0">
              <a:solidFill>
                <a:schemeClr val="tx1"/>
              </a:solidFill>
              <a:latin typeface="Arial"/>
              <a:ea typeface="微软雅黑"/>
            </a:endParaRPr>
          </a:p>
        </p:txBody>
      </p:sp>
      <p:sp>
        <p:nvSpPr>
          <p:cNvPr id="51" name="TextBox 50"/>
          <p:cNvSpPr txBox="1"/>
          <p:nvPr/>
        </p:nvSpPr>
        <p:spPr>
          <a:xfrm>
            <a:off x="304800" y="6036715"/>
            <a:ext cx="89916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smtClean="0">
                <a:solidFill>
                  <a:schemeClr val="tx1"/>
                </a:solidFill>
                <a:latin typeface="微软雅黑" pitchFamily="34" charset="-122"/>
                <a:ea typeface="微软雅黑" pitchFamily="34" charset="-122"/>
              </a:rPr>
              <a:t>关注于大区和生产单位（分子公司）形成“生产运营业务财务一体化平台”，同时在集团层面开始搭建统一的财务核算体系支撑。</a:t>
            </a:r>
          </a:p>
        </p:txBody>
      </p:sp>
      <p:sp>
        <p:nvSpPr>
          <p:cNvPr id="92" name="TextBox 91"/>
          <p:cNvSpPr txBox="1"/>
          <p:nvPr/>
        </p:nvSpPr>
        <p:spPr>
          <a:xfrm>
            <a:off x="381001" y="4343400"/>
            <a:ext cx="1142999" cy="1769715"/>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100" smtClean="0">
                <a:solidFill>
                  <a:schemeClr val="tx1"/>
                </a:solidFill>
                <a:latin typeface="微软雅黑" pitchFamily="34" charset="-122"/>
                <a:ea typeface="微软雅黑" pitchFamily="34" charset="-122"/>
              </a:rPr>
              <a:t>建议实施业务模块：销售、物资采购、财务、库存、生产、设备</a:t>
            </a:r>
            <a:r>
              <a:rPr lang="en-US" altLang="zh-CN" sz="1100" smtClean="0">
                <a:solidFill>
                  <a:schemeClr val="tx1"/>
                </a:solidFill>
                <a:latin typeface="微软雅黑" pitchFamily="34" charset="-122"/>
                <a:ea typeface="微软雅黑" pitchFamily="34" charset="-122"/>
              </a:rPr>
              <a:t>(IFS</a:t>
            </a:r>
            <a:r>
              <a:rPr lang="zh-CN" altLang="en-US" sz="1100" smtClean="0">
                <a:solidFill>
                  <a:schemeClr val="tx1"/>
                </a:solidFill>
                <a:latin typeface="微软雅黑" pitchFamily="34" charset="-122"/>
                <a:ea typeface="微软雅黑" pitchFamily="34" charset="-122"/>
              </a:rPr>
              <a:t>与</a:t>
            </a:r>
            <a:r>
              <a:rPr lang="en-US" altLang="zh-CN" sz="1100" smtClean="0">
                <a:solidFill>
                  <a:schemeClr val="tx1"/>
                </a:solidFill>
                <a:latin typeface="微软雅黑" pitchFamily="34" charset="-122"/>
                <a:ea typeface="微软雅黑" pitchFamily="34" charset="-122"/>
              </a:rPr>
              <a:t>ERP</a:t>
            </a:r>
            <a:r>
              <a:rPr lang="zh-CN" altLang="en-US" sz="1100" smtClean="0">
                <a:solidFill>
                  <a:schemeClr val="tx1"/>
                </a:solidFill>
                <a:latin typeface="微软雅黑" pitchFamily="34" charset="-122"/>
                <a:ea typeface="微软雅黑" pitchFamily="34" charset="-122"/>
              </a:rPr>
              <a:t>同步实施）</a:t>
            </a:r>
            <a:endParaRPr lang="en-US" altLang="zh-CN" sz="1100" smtClean="0">
              <a:solidFill>
                <a:schemeClr val="tx1"/>
              </a:solidFill>
              <a:latin typeface="微软雅黑" pitchFamily="34" charset="-122"/>
              <a:ea typeface="微软雅黑" pitchFamily="34" charset="-122"/>
            </a:endParaRPr>
          </a:p>
          <a:p>
            <a:pPr algn="l">
              <a:spcBef>
                <a:spcPts val="600"/>
              </a:spcBef>
            </a:pPr>
            <a:r>
              <a:rPr lang="en-US" altLang="zh-CN" sz="1100" smtClean="0">
                <a:solidFill>
                  <a:srgbClr val="FF0000"/>
                </a:solidFill>
                <a:latin typeface="微软雅黑" pitchFamily="34" charset="-122"/>
                <a:ea typeface="微软雅黑" pitchFamily="34" charset="-122"/>
              </a:rPr>
              <a:t>9</a:t>
            </a:r>
            <a:r>
              <a:rPr lang="zh-CN" altLang="en-US" sz="1100" smtClean="0">
                <a:solidFill>
                  <a:schemeClr val="tx1"/>
                </a:solidFill>
                <a:latin typeface="微软雅黑" pitchFamily="34" charset="-122"/>
                <a:ea typeface="微软雅黑" pitchFamily="34" charset="-122"/>
              </a:rPr>
              <a:t>家分子公司</a:t>
            </a:r>
            <a:endParaRPr lang="en-US" altLang="zh-CN" sz="1100" smtClean="0">
              <a:solidFill>
                <a:schemeClr val="tx1"/>
              </a:solidFill>
              <a:latin typeface="微软雅黑" pitchFamily="34" charset="-122"/>
              <a:ea typeface="微软雅黑" pitchFamily="34" charset="-122"/>
            </a:endParaRPr>
          </a:p>
          <a:p>
            <a:pPr algn="l">
              <a:spcBef>
                <a:spcPts val="600"/>
              </a:spcBef>
            </a:pPr>
            <a:endParaRPr lang="zh-CN" altLang="en-US" sz="1100" smtClean="0">
              <a:solidFill>
                <a:schemeClr val="tx1"/>
              </a:solidFill>
              <a:latin typeface="微软雅黑" pitchFamily="34" charset="-122"/>
              <a:ea typeface="微软雅黑" pitchFamily="34" charset="-122"/>
            </a:endParaRPr>
          </a:p>
        </p:txBody>
      </p:sp>
      <p:sp>
        <p:nvSpPr>
          <p:cNvPr id="93" name="Rectangular Callout 92"/>
          <p:cNvSpPr/>
          <p:nvPr/>
        </p:nvSpPr>
        <p:spPr bwMode="auto">
          <a:xfrm>
            <a:off x="5791200" y="1023258"/>
            <a:ext cx="3124200" cy="424542"/>
          </a:xfrm>
          <a:prstGeom prst="wedgeRectCallout">
            <a:avLst>
              <a:gd name="adj1" fmla="val -65345"/>
              <a:gd name="adj2" fmla="val 56786"/>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100" kern="0" smtClean="0">
                <a:solidFill>
                  <a:schemeClr val="tx1"/>
                </a:solidFill>
                <a:latin typeface="Arial"/>
                <a:ea typeface="微软雅黑"/>
              </a:rPr>
              <a:t>人力资源（组织、人事、薪资）</a:t>
            </a:r>
            <a:endParaRPr lang="en-US" altLang="zh-CN" sz="1100" kern="0" smtClean="0">
              <a:solidFill>
                <a:schemeClr val="tx1"/>
              </a:solidFill>
              <a:latin typeface="Arial"/>
              <a:ea typeface="微软雅黑"/>
            </a:endParaRPr>
          </a:p>
          <a:p>
            <a:pPr algn="ctr" fontAlgn="auto">
              <a:spcBef>
                <a:spcPct val="0"/>
              </a:spcBef>
              <a:spcAft>
                <a:spcPct val="0"/>
              </a:spcAft>
              <a:buSzPct val="75000"/>
            </a:pPr>
            <a:r>
              <a:rPr lang="zh-CN" altLang="en-US" sz="1100" kern="0" smtClean="0">
                <a:solidFill>
                  <a:schemeClr val="tx1"/>
                </a:solidFill>
                <a:latin typeface="Arial"/>
                <a:ea typeface="微软雅黑"/>
              </a:rPr>
              <a:t>水泥板块和混凝土板块所有分子公司</a:t>
            </a:r>
            <a:endParaRPr lang="zh-CN" altLang="en-US" sz="1100" kern="0">
              <a:solidFill>
                <a:schemeClr val="tx1"/>
              </a:solidFill>
              <a:latin typeface="Arial"/>
              <a:ea typeface="微软雅黑"/>
            </a:endParaRPr>
          </a:p>
        </p:txBody>
      </p:sp>
      <p:sp>
        <p:nvSpPr>
          <p:cNvPr id="40" name="矩形 3"/>
          <p:cNvSpPr/>
          <p:nvPr/>
        </p:nvSpPr>
        <p:spPr bwMode="auto">
          <a:xfrm>
            <a:off x="5334000" y="1839686"/>
            <a:ext cx="2209800" cy="333469"/>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400" b="0" i="0" u="none" strike="noStrike" kern="0" cap="none" spc="0" normalizeH="0" baseline="0" noProof="0" smtClean="0">
                <a:ln>
                  <a:noFill/>
                </a:ln>
                <a:solidFill>
                  <a:sysClr val="window" lastClr="FFFFFF"/>
                </a:solidFill>
                <a:effectLst/>
                <a:uLnTx/>
                <a:uFillTx/>
                <a:latin typeface="Arial"/>
                <a:ea typeface="微软雅黑"/>
                <a:cs typeface="+mn-cs"/>
              </a:rPr>
              <a:t>混凝土板块</a:t>
            </a:r>
            <a:endParaRPr kumimoji="0" lang="en-US" altLang="zh-CN" sz="1400" b="0" i="0" u="none" strike="noStrike" kern="0" cap="none" spc="0" normalizeH="0" baseline="0" noProof="0">
              <a:ln>
                <a:noFill/>
              </a:ln>
              <a:solidFill>
                <a:sysClr val="window" lastClr="FFFFFF"/>
              </a:solidFill>
              <a:effectLst/>
              <a:uLnTx/>
              <a:uFillTx/>
              <a:latin typeface="Arial"/>
              <a:ea typeface="微软雅黑"/>
              <a:cs typeface="+mn-cs"/>
            </a:endParaRPr>
          </a:p>
        </p:txBody>
      </p:sp>
      <p:cxnSp>
        <p:nvCxnSpPr>
          <p:cNvPr id="46" name="Elbow Connector 45"/>
          <p:cNvCxnSpPr>
            <a:stCxn id="35" idx="2"/>
            <a:endCxn id="40" idx="0"/>
          </p:cNvCxnSpPr>
          <p:nvPr/>
        </p:nvCxnSpPr>
        <p:spPr bwMode="auto">
          <a:xfrm rot="16200000" flipH="1">
            <a:off x="5374118" y="774903"/>
            <a:ext cx="344119" cy="1785445"/>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sp>
        <p:nvSpPr>
          <p:cNvPr id="49" name="矩形 16"/>
          <p:cNvSpPr/>
          <p:nvPr/>
        </p:nvSpPr>
        <p:spPr bwMode="auto">
          <a:xfrm>
            <a:off x="4572001" y="2514600"/>
            <a:ext cx="380999" cy="599364"/>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陕西</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大</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区</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52" name="矩形 16"/>
          <p:cNvSpPr/>
          <p:nvPr/>
        </p:nvSpPr>
        <p:spPr bwMode="auto">
          <a:xfrm>
            <a:off x="5105400" y="2514600"/>
            <a:ext cx="380999" cy="599364"/>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noProof="0" smtClean="0">
                <a:solidFill>
                  <a:sysClr val="window" lastClr="FFFFFF"/>
                </a:solidFill>
                <a:latin typeface="Arial"/>
                <a:ea typeface="微软雅黑"/>
              </a:rPr>
              <a:t>吉林</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大</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区</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53" name="矩形 16"/>
          <p:cNvSpPr/>
          <p:nvPr/>
        </p:nvSpPr>
        <p:spPr bwMode="auto">
          <a:xfrm>
            <a:off x="5638800" y="2514600"/>
            <a:ext cx="380999" cy="599364"/>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山西大</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区</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54" name="矩形 16"/>
          <p:cNvSpPr/>
          <p:nvPr/>
        </p:nvSpPr>
        <p:spPr bwMode="auto">
          <a:xfrm>
            <a:off x="6270171" y="2514600"/>
            <a:ext cx="380999" cy="599364"/>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冀东大</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区</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56" name="矩形 16"/>
          <p:cNvSpPr/>
          <p:nvPr/>
        </p:nvSpPr>
        <p:spPr bwMode="auto">
          <a:xfrm>
            <a:off x="7239000" y="2514600"/>
            <a:ext cx="380999" cy="599364"/>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内蒙大</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区</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57" name="矩形 16"/>
          <p:cNvSpPr/>
          <p:nvPr/>
        </p:nvSpPr>
        <p:spPr bwMode="auto">
          <a:xfrm>
            <a:off x="7772400" y="2514600"/>
            <a:ext cx="380999" cy="599364"/>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渝川大</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区</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58" name="矩形 16"/>
          <p:cNvSpPr/>
          <p:nvPr/>
        </p:nvSpPr>
        <p:spPr bwMode="auto">
          <a:xfrm>
            <a:off x="8305800" y="2514600"/>
            <a:ext cx="380999" cy="599364"/>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辽宁大</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区</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cxnSp>
        <p:nvCxnSpPr>
          <p:cNvPr id="60" name="Elbow Connector 59"/>
          <p:cNvCxnSpPr>
            <a:stCxn id="40" idx="2"/>
            <a:endCxn id="49" idx="0"/>
          </p:cNvCxnSpPr>
          <p:nvPr/>
        </p:nvCxnSpPr>
        <p:spPr bwMode="auto">
          <a:xfrm rot="5400000">
            <a:off x="5429979" y="1505678"/>
            <a:ext cx="341445" cy="1676399"/>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62" name="Elbow Connector 61"/>
          <p:cNvCxnSpPr>
            <a:stCxn id="40" idx="2"/>
            <a:endCxn id="52" idx="0"/>
          </p:cNvCxnSpPr>
          <p:nvPr/>
        </p:nvCxnSpPr>
        <p:spPr bwMode="auto">
          <a:xfrm rot="5400000">
            <a:off x="5696678" y="1772377"/>
            <a:ext cx="341445" cy="1143000"/>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64" name="Elbow Connector 63"/>
          <p:cNvCxnSpPr>
            <a:stCxn id="40" idx="2"/>
            <a:endCxn id="53" idx="0"/>
          </p:cNvCxnSpPr>
          <p:nvPr/>
        </p:nvCxnSpPr>
        <p:spPr bwMode="auto">
          <a:xfrm rot="5400000">
            <a:off x="5963378" y="2039077"/>
            <a:ext cx="341445" cy="609600"/>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69" name="Elbow Connector 68"/>
          <p:cNvCxnSpPr>
            <a:stCxn id="40" idx="2"/>
            <a:endCxn id="56" idx="0"/>
          </p:cNvCxnSpPr>
          <p:nvPr/>
        </p:nvCxnSpPr>
        <p:spPr bwMode="auto">
          <a:xfrm rot="16200000" flipH="1">
            <a:off x="6763478" y="1848577"/>
            <a:ext cx="341445" cy="990600"/>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71" name="Elbow Connector 70"/>
          <p:cNvCxnSpPr>
            <a:stCxn id="40" idx="2"/>
            <a:endCxn id="57" idx="0"/>
          </p:cNvCxnSpPr>
          <p:nvPr/>
        </p:nvCxnSpPr>
        <p:spPr bwMode="auto">
          <a:xfrm rot="16200000" flipH="1">
            <a:off x="7030178" y="1581877"/>
            <a:ext cx="341445" cy="1524000"/>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75" name="Elbow Connector 74"/>
          <p:cNvCxnSpPr>
            <a:stCxn id="40" idx="2"/>
            <a:endCxn id="58" idx="0"/>
          </p:cNvCxnSpPr>
          <p:nvPr/>
        </p:nvCxnSpPr>
        <p:spPr bwMode="auto">
          <a:xfrm rot="16200000" flipH="1">
            <a:off x="7296878" y="1315177"/>
            <a:ext cx="341445" cy="2057400"/>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sp>
        <p:nvSpPr>
          <p:cNvPr id="77" name="矩形 39"/>
          <p:cNvSpPr/>
          <p:nvPr/>
        </p:nvSpPr>
        <p:spPr bwMode="auto">
          <a:xfrm>
            <a:off x="4495800" y="3352800"/>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陕西冀东水泥混凝土有限公司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78" name="矩形 39"/>
          <p:cNvSpPr/>
          <p:nvPr/>
        </p:nvSpPr>
        <p:spPr bwMode="auto">
          <a:xfrm>
            <a:off x="4800600" y="3363686"/>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咸阳冀东高新混凝土有限公司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79" name="矩形 39"/>
          <p:cNvSpPr/>
          <p:nvPr/>
        </p:nvSpPr>
        <p:spPr bwMode="auto">
          <a:xfrm>
            <a:off x="5105400" y="3352800"/>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吉林市冀东混凝土有限公司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80" name="矩形 39"/>
          <p:cNvSpPr/>
          <p:nvPr/>
        </p:nvSpPr>
        <p:spPr bwMode="auto">
          <a:xfrm>
            <a:off x="5410200" y="3352800"/>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吉林冀东伟达混凝土有限公司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81" name="矩形 39"/>
          <p:cNvSpPr/>
          <p:nvPr/>
        </p:nvSpPr>
        <p:spPr bwMode="auto">
          <a:xfrm>
            <a:off x="5682342" y="3352800"/>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大同盾石混凝土有限公司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82" name="矩形 39"/>
          <p:cNvSpPr/>
          <p:nvPr/>
        </p:nvSpPr>
        <p:spPr bwMode="auto">
          <a:xfrm>
            <a:off x="5943600" y="3352800"/>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大同金龙混凝土有限责任公司司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83" name="矩形 39"/>
          <p:cNvSpPr/>
          <p:nvPr/>
        </p:nvSpPr>
        <p:spPr bwMode="auto">
          <a:xfrm>
            <a:off x="6204860" y="3352800"/>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北京冀东海强混凝土有限公司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84" name="矩形 39"/>
          <p:cNvSpPr/>
          <p:nvPr/>
        </p:nvSpPr>
        <p:spPr bwMode="auto">
          <a:xfrm>
            <a:off x="6466120" y="3352800"/>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唐山冀东混凝土有限公司分部</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85" name="矩形 39"/>
          <p:cNvSpPr/>
          <p:nvPr/>
        </p:nvSpPr>
        <p:spPr bwMode="auto">
          <a:xfrm>
            <a:off x="6749152" y="3363686"/>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天津冀东海丰混凝土有限公司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86" name="矩形 39"/>
          <p:cNvSpPr/>
          <p:nvPr/>
        </p:nvSpPr>
        <p:spPr bwMode="auto">
          <a:xfrm>
            <a:off x="6999526" y="3363686"/>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深州冀东混凝土有限责任公司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87" name="矩形 39"/>
          <p:cNvSpPr/>
          <p:nvPr/>
        </p:nvSpPr>
        <p:spPr bwMode="auto">
          <a:xfrm>
            <a:off x="7260786" y="3363686"/>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冀</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东水</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泥</a:t>
            </a:r>
            <a:endParaRPr kumimoji="0" lang="en-US" altLang="zh-CN" sz="1200" b="0" i="0" u="none" strike="noStrike" kern="0" cap="none" spc="0" normalizeH="0" baseline="0" noProof="0" smtClean="0">
              <a:ln>
                <a:noFill/>
              </a:ln>
              <a:solidFill>
                <a:sysClr val="window" lastClr="FFFFFF"/>
              </a:solidFill>
              <a:effectLst/>
              <a:uLnTx/>
              <a:uFillTx/>
              <a:latin typeface="Arial"/>
              <a:ea typeface="微软雅黑"/>
              <a:cs typeface="+mn-cs"/>
            </a:endParaRPr>
          </a:p>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凤翔</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有</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限责任公司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88" name="矩形 39"/>
          <p:cNvSpPr/>
          <p:nvPr/>
        </p:nvSpPr>
        <p:spPr bwMode="auto">
          <a:xfrm>
            <a:off x="7522046" y="3363686"/>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冀</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东水</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泥</a:t>
            </a:r>
            <a:endParaRPr kumimoji="0" lang="en-US" altLang="zh-CN" sz="1200" b="0" i="0" u="none" strike="noStrike" kern="0" cap="none" spc="0" normalizeH="0" baseline="0" noProof="0" smtClean="0">
              <a:ln>
                <a:noFill/>
              </a:ln>
              <a:solidFill>
                <a:sysClr val="window" lastClr="FFFFFF"/>
              </a:solidFill>
              <a:effectLst/>
              <a:uLnTx/>
              <a:uFillTx/>
              <a:latin typeface="Arial"/>
              <a:ea typeface="微软雅黑"/>
              <a:cs typeface="+mn-cs"/>
            </a:endParaRPr>
          </a:p>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凤翔</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有</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限责任公司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89" name="矩形 39"/>
          <p:cNvSpPr/>
          <p:nvPr/>
        </p:nvSpPr>
        <p:spPr bwMode="auto">
          <a:xfrm>
            <a:off x="7794192" y="3363686"/>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冀</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东水</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泥</a:t>
            </a:r>
            <a:endParaRPr kumimoji="0" lang="en-US" altLang="zh-CN" sz="1200" b="0" i="0" u="none" strike="noStrike" kern="0" cap="none" spc="0" normalizeH="0" baseline="0" noProof="0" smtClean="0">
              <a:ln>
                <a:noFill/>
              </a:ln>
              <a:solidFill>
                <a:sysClr val="window" lastClr="FFFFFF"/>
              </a:solidFill>
              <a:effectLst/>
              <a:uLnTx/>
              <a:uFillTx/>
              <a:latin typeface="Arial"/>
              <a:ea typeface="微软雅黑"/>
              <a:cs typeface="+mn-cs"/>
            </a:endParaRPr>
          </a:p>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凤翔</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有</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限责任公司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94" name="矩形 39"/>
          <p:cNvSpPr/>
          <p:nvPr/>
        </p:nvSpPr>
        <p:spPr bwMode="auto">
          <a:xfrm>
            <a:off x="8055452" y="3374568"/>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冀</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东水</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泥</a:t>
            </a:r>
            <a:endParaRPr kumimoji="0" lang="en-US" altLang="zh-CN" sz="1200" b="0" i="0" u="none" strike="noStrike" kern="0" cap="none" spc="0" normalizeH="0" baseline="0" noProof="0" smtClean="0">
              <a:ln>
                <a:noFill/>
              </a:ln>
              <a:solidFill>
                <a:sysClr val="window" lastClr="FFFFFF"/>
              </a:solidFill>
              <a:effectLst/>
              <a:uLnTx/>
              <a:uFillTx/>
              <a:latin typeface="Arial"/>
              <a:ea typeface="微软雅黑"/>
              <a:cs typeface="+mn-cs"/>
            </a:endParaRPr>
          </a:p>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凤翔</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有</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限责任公司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95" name="矩形 39"/>
          <p:cNvSpPr/>
          <p:nvPr/>
        </p:nvSpPr>
        <p:spPr bwMode="auto">
          <a:xfrm>
            <a:off x="8316712" y="3374572"/>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冀</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东水</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泥</a:t>
            </a:r>
            <a:endParaRPr kumimoji="0" lang="en-US" altLang="zh-CN" sz="1200" b="0" i="0" u="none" strike="noStrike" kern="0" cap="none" spc="0" normalizeH="0" baseline="0" noProof="0" smtClean="0">
              <a:ln>
                <a:noFill/>
              </a:ln>
              <a:solidFill>
                <a:sysClr val="window" lastClr="FFFFFF"/>
              </a:solidFill>
              <a:effectLst/>
              <a:uLnTx/>
              <a:uFillTx/>
              <a:latin typeface="Arial"/>
              <a:ea typeface="微软雅黑"/>
              <a:cs typeface="+mn-cs"/>
            </a:endParaRPr>
          </a:p>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凤翔</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有</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限责任公司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96" name="矩形 39"/>
          <p:cNvSpPr/>
          <p:nvPr/>
        </p:nvSpPr>
        <p:spPr bwMode="auto">
          <a:xfrm>
            <a:off x="8588858" y="3385454"/>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冀</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东水</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泥</a:t>
            </a:r>
            <a:endParaRPr kumimoji="0" lang="en-US" altLang="zh-CN" sz="1200" b="0" i="0" u="none" strike="noStrike" kern="0" cap="none" spc="0" normalizeH="0" baseline="0" noProof="0" smtClean="0">
              <a:ln>
                <a:noFill/>
              </a:ln>
              <a:solidFill>
                <a:sysClr val="window" lastClr="FFFFFF"/>
              </a:solidFill>
              <a:effectLst/>
              <a:uLnTx/>
              <a:uFillTx/>
              <a:latin typeface="Arial"/>
              <a:ea typeface="微软雅黑"/>
              <a:cs typeface="+mn-cs"/>
            </a:endParaRPr>
          </a:p>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凤翔</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有</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限责任公司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cxnSp>
        <p:nvCxnSpPr>
          <p:cNvPr id="98" name="Elbow Connector 97"/>
          <p:cNvCxnSpPr>
            <a:stCxn id="49" idx="2"/>
            <a:endCxn id="77" idx="0"/>
          </p:cNvCxnSpPr>
          <p:nvPr/>
        </p:nvCxnSpPr>
        <p:spPr bwMode="auto">
          <a:xfrm rot="5400000">
            <a:off x="4560186" y="3150485"/>
            <a:ext cx="238836" cy="165794"/>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00" name="Elbow Connector 99"/>
          <p:cNvCxnSpPr>
            <a:stCxn id="49" idx="2"/>
            <a:endCxn id="78" idx="0"/>
          </p:cNvCxnSpPr>
          <p:nvPr/>
        </p:nvCxnSpPr>
        <p:spPr bwMode="auto">
          <a:xfrm rot="16200000" flipH="1">
            <a:off x="4707143" y="3169322"/>
            <a:ext cx="249722" cy="139006"/>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02" name="Elbow Connector 101"/>
          <p:cNvCxnSpPr>
            <a:stCxn id="52" idx="2"/>
            <a:endCxn id="79" idx="0"/>
          </p:cNvCxnSpPr>
          <p:nvPr/>
        </p:nvCxnSpPr>
        <p:spPr bwMode="auto">
          <a:xfrm rot="5400000">
            <a:off x="5131686" y="3188586"/>
            <a:ext cx="238836" cy="89593"/>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04" name="Elbow Connector 103"/>
          <p:cNvCxnSpPr>
            <a:stCxn id="52" idx="2"/>
            <a:endCxn id="80" idx="0"/>
          </p:cNvCxnSpPr>
          <p:nvPr/>
        </p:nvCxnSpPr>
        <p:spPr bwMode="auto">
          <a:xfrm rot="16200000" flipH="1">
            <a:off x="5284085" y="3125778"/>
            <a:ext cx="238836" cy="215207"/>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06" name="Elbow Connector 105"/>
          <p:cNvCxnSpPr>
            <a:stCxn id="53" idx="2"/>
            <a:endCxn id="81" idx="0"/>
          </p:cNvCxnSpPr>
          <p:nvPr/>
        </p:nvCxnSpPr>
        <p:spPr bwMode="auto">
          <a:xfrm rot="5400000">
            <a:off x="5686857" y="3210357"/>
            <a:ext cx="238836" cy="46051"/>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08" name="Elbow Connector 107"/>
          <p:cNvCxnSpPr>
            <a:stCxn id="53" idx="2"/>
            <a:endCxn id="82" idx="0"/>
          </p:cNvCxnSpPr>
          <p:nvPr/>
        </p:nvCxnSpPr>
        <p:spPr bwMode="auto">
          <a:xfrm rot="16200000" flipH="1">
            <a:off x="5817485" y="3125778"/>
            <a:ext cx="238836" cy="215207"/>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10" name="Elbow Connector 109"/>
          <p:cNvCxnSpPr>
            <a:stCxn id="54" idx="2"/>
            <a:endCxn id="83" idx="0"/>
          </p:cNvCxnSpPr>
          <p:nvPr/>
        </p:nvCxnSpPr>
        <p:spPr bwMode="auto">
          <a:xfrm rot="5400000">
            <a:off x="6263801" y="3155930"/>
            <a:ext cx="238836" cy="154904"/>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12" name="Elbow Connector 111"/>
          <p:cNvCxnSpPr>
            <a:stCxn id="54" idx="2"/>
            <a:endCxn id="84" idx="0"/>
          </p:cNvCxnSpPr>
          <p:nvPr/>
        </p:nvCxnSpPr>
        <p:spPr bwMode="auto">
          <a:xfrm rot="16200000" flipH="1">
            <a:off x="6394431" y="3180204"/>
            <a:ext cx="238836" cy="106356"/>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14" name="Elbow Connector 113"/>
          <p:cNvCxnSpPr>
            <a:stCxn id="54" idx="2"/>
            <a:endCxn id="85" idx="0"/>
          </p:cNvCxnSpPr>
          <p:nvPr/>
        </p:nvCxnSpPr>
        <p:spPr bwMode="auto">
          <a:xfrm rot="16200000" flipH="1">
            <a:off x="6530504" y="3044131"/>
            <a:ext cx="249722" cy="389388"/>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20" name="Elbow Connector 119"/>
          <p:cNvCxnSpPr>
            <a:stCxn id="56" idx="2"/>
            <a:endCxn id="87" idx="0"/>
          </p:cNvCxnSpPr>
          <p:nvPr/>
        </p:nvCxnSpPr>
        <p:spPr bwMode="auto">
          <a:xfrm rot="5400000">
            <a:off x="7270736" y="3204922"/>
            <a:ext cx="249722" cy="67807"/>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22" name="Elbow Connector 121"/>
          <p:cNvCxnSpPr>
            <a:stCxn id="56" idx="2"/>
            <a:endCxn id="88" idx="0"/>
          </p:cNvCxnSpPr>
          <p:nvPr/>
        </p:nvCxnSpPr>
        <p:spPr bwMode="auto">
          <a:xfrm rot="16200000" flipH="1">
            <a:off x="7401365" y="3142098"/>
            <a:ext cx="249722" cy="193453"/>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24" name="Elbow Connector 123"/>
          <p:cNvCxnSpPr>
            <a:stCxn id="57" idx="2"/>
            <a:endCxn id="89" idx="0"/>
          </p:cNvCxnSpPr>
          <p:nvPr/>
        </p:nvCxnSpPr>
        <p:spPr bwMode="auto">
          <a:xfrm rot="5400000">
            <a:off x="7804139" y="3204925"/>
            <a:ext cx="249722" cy="67801"/>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26" name="Elbow Connector 125"/>
          <p:cNvCxnSpPr>
            <a:stCxn id="57" idx="2"/>
            <a:endCxn id="94" idx="0"/>
          </p:cNvCxnSpPr>
          <p:nvPr/>
        </p:nvCxnSpPr>
        <p:spPr bwMode="auto">
          <a:xfrm rot="16200000" flipH="1">
            <a:off x="7929327" y="3147536"/>
            <a:ext cx="260604" cy="193459"/>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28" name="Elbow Connector 127"/>
          <p:cNvCxnSpPr>
            <a:stCxn id="58" idx="2"/>
            <a:endCxn id="95" idx="0"/>
          </p:cNvCxnSpPr>
          <p:nvPr/>
        </p:nvCxnSpPr>
        <p:spPr bwMode="auto">
          <a:xfrm rot="5400000">
            <a:off x="8326656" y="3204928"/>
            <a:ext cx="260608" cy="78681"/>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30" name="Elbow Connector 129"/>
          <p:cNvCxnSpPr>
            <a:stCxn id="58" idx="2"/>
            <a:endCxn id="96" idx="0"/>
          </p:cNvCxnSpPr>
          <p:nvPr/>
        </p:nvCxnSpPr>
        <p:spPr bwMode="auto">
          <a:xfrm rot="16200000" flipH="1">
            <a:off x="8457287" y="3152976"/>
            <a:ext cx="271490" cy="193465"/>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32" name="Elbow Connector 131"/>
          <p:cNvCxnSpPr>
            <a:stCxn id="40" idx="2"/>
            <a:endCxn id="54" idx="0"/>
          </p:cNvCxnSpPr>
          <p:nvPr/>
        </p:nvCxnSpPr>
        <p:spPr bwMode="auto">
          <a:xfrm rot="16200000" flipH="1">
            <a:off x="6279063" y="2332991"/>
            <a:ext cx="341445" cy="21771"/>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sp>
        <p:nvSpPr>
          <p:cNvPr id="135" name="矩形 16"/>
          <p:cNvSpPr/>
          <p:nvPr/>
        </p:nvSpPr>
        <p:spPr bwMode="auto">
          <a:xfrm>
            <a:off x="6781801" y="2514598"/>
            <a:ext cx="380999" cy="599364"/>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冀中南大</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区</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cxnSp>
        <p:nvCxnSpPr>
          <p:cNvPr id="137" name="Elbow Connector 136"/>
          <p:cNvCxnSpPr>
            <a:stCxn id="135" idx="2"/>
            <a:endCxn id="86" idx="0"/>
          </p:cNvCxnSpPr>
          <p:nvPr/>
        </p:nvCxnSpPr>
        <p:spPr bwMode="auto">
          <a:xfrm rot="16200000" flipH="1">
            <a:off x="6911505" y="3174758"/>
            <a:ext cx="249724" cy="128132"/>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sp>
        <p:nvSpPr>
          <p:cNvPr id="140" name="Rectangle 139"/>
          <p:cNvSpPr/>
          <p:nvPr/>
        </p:nvSpPr>
        <p:spPr bwMode="auto">
          <a:xfrm>
            <a:off x="3581400" y="2307771"/>
            <a:ext cx="5334000" cy="3712030"/>
          </a:xfrm>
          <a:prstGeom prst="rect">
            <a:avLst/>
          </a:prstGeom>
          <a:noFill/>
          <a:ln>
            <a:solidFill>
              <a:srgbClr val="FF3399"/>
            </a:solidFill>
          </a:ln>
          <a:effectLst/>
        </p:spPr>
        <p:style>
          <a:lnRef idx="1">
            <a:schemeClr val="accent1"/>
          </a:lnRef>
          <a:fillRef idx="2">
            <a:schemeClr val="accent1"/>
          </a:fillRef>
          <a:effectRef idx="1">
            <a:schemeClr val="accent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endParaRPr lang="zh-CN" altLang="en-US" sz="1400" u="sng" kern="0">
              <a:solidFill>
                <a:schemeClr val="tx1"/>
              </a:solidFill>
              <a:latin typeface="Arial"/>
              <a:ea typeface="微软雅黑"/>
            </a:endParaRPr>
          </a:p>
        </p:txBody>
      </p:sp>
      <p:sp>
        <p:nvSpPr>
          <p:cNvPr id="141" name="TextBox 140"/>
          <p:cNvSpPr txBox="1"/>
          <p:nvPr/>
        </p:nvSpPr>
        <p:spPr>
          <a:xfrm>
            <a:off x="3505201" y="3886200"/>
            <a:ext cx="990600" cy="2123658"/>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100" smtClean="0">
                <a:solidFill>
                  <a:schemeClr val="tx1"/>
                </a:solidFill>
                <a:latin typeface="微软雅黑" pitchFamily="34" charset="-122"/>
                <a:ea typeface="微软雅黑" pitchFamily="34" charset="-122"/>
              </a:rPr>
              <a:t>建议实施模块：销售、物资采购及库存、财务共</a:t>
            </a:r>
            <a:r>
              <a:rPr lang="en-US" altLang="zh-CN" sz="1100" smtClean="0">
                <a:solidFill>
                  <a:srgbClr val="FF0000"/>
                </a:solidFill>
                <a:latin typeface="微软雅黑" pitchFamily="34" charset="-122"/>
                <a:ea typeface="微软雅黑" pitchFamily="34" charset="-122"/>
              </a:rPr>
              <a:t>40</a:t>
            </a:r>
            <a:r>
              <a:rPr lang="zh-CN" altLang="en-US" sz="1100" smtClean="0">
                <a:solidFill>
                  <a:schemeClr val="tx1"/>
                </a:solidFill>
                <a:latin typeface="微软雅黑" pitchFamily="34" charset="-122"/>
                <a:ea typeface="微软雅黑" pitchFamily="34" charset="-122"/>
              </a:rPr>
              <a:t>家左右法人实体（全资或控股，将心系统已覆盖）</a:t>
            </a:r>
            <a:r>
              <a:rPr lang="en-US" altLang="zh-CN" sz="1100" smtClean="0">
                <a:solidFill>
                  <a:schemeClr val="tx1"/>
                </a:solidFill>
                <a:latin typeface="微软雅黑" pitchFamily="34" charset="-122"/>
                <a:ea typeface="微软雅黑" pitchFamily="34" charset="-122"/>
              </a:rPr>
              <a:t>+ </a:t>
            </a:r>
            <a:r>
              <a:rPr lang="zh-CN" altLang="en-US" sz="1100" smtClean="0">
                <a:solidFill>
                  <a:schemeClr val="tx1"/>
                </a:solidFill>
                <a:latin typeface="微软雅黑" pitchFamily="34" charset="-122"/>
                <a:ea typeface="微软雅黑" pitchFamily="34" charset="-122"/>
              </a:rPr>
              <a:t>生产模块中心站（任各庄）</a:t>
            </a:r>
          </a:p>
        </p:txBody>
      </p:sp>
      <p:cxnSp>
        <p:nvCxnSpPr>
          <p:cNvPr id="143" name="Elbow Connector 142"/>
          <p:cNvCxnSpPr>
            <a:stCxn id="40" idx="2"/>
            <a:endCxn id="135" idx="0"/>
          </p:cNvCxnSpPr>
          <p:nvPr/>
        </p:nvCxnSpPr>
        <p:spPr bwMode="auto">
          <a:xfrm rot="16200000" flipH="1">
            <a:off x="6534879" y="2077175"/>
            <a:ext cx="341443" cy="533401"/>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sp>
        <p:nvSpPr>
          <p:cNvPr id="144" name="矩形 25"/>
          <p:cNvSpPr/>
          <p:nvPr/>
        </p:nvSpPr>
        <p:spPr bwMode="auto">
          <a:xfrm>
            <a:off x="1643824" y="3402287"/>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冀</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东</a:t>
            </a:r>
            <a:endParaRPr kumimoji="0" lang="en-US" altLang="zh-CN" sz="1200" b="0" i="0" u="none" strike="noStrike" kern="0" cap="none" spc="0" normalizeH="0" baseline="0" noProof="0" smtClean="0">
              <a:ln>
                <a:noFill/>
              </a:ln>
              <a:solidFill>
                <a:sysClr val="window" lastClr="FFFFFF"/>
              </a:solidFill>
              <a:effectLst/>
              <a:uLnTx/>
              <a:uFillTx/>
              <a:latin typeface="Arial"/>
              <a:ea typeface="微软雅黑"/>
              <a:cs typeface="+mn-cs"/>
            </a:endParaRPr>
          </a:p>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水泥唐山</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有</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限公司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145" name="矩形 26"/>
          <p:cNvSpPr/>
          <p:nvPr/>
        </p:nvSpPr>
        <p:spPr bwMode="auto">
          <a:xfrm>
            <a:off x="1886511" y="3402287"/>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冀东水泥滦县有限公司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146" name="矩形 27"/>
          <p:cNvSpPr/>
          <p:nvPr/>
        </p:nvSpPr>
        <p:spPr bwMode="auto">
          <a:xfrm>
            <a:off x="2129198" y="3402287"/>
            <a:ext cx="203091"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endParaRPr lang="en-US" altLang="zh-CN" sz="1200" b="0" kern="0" smtClean="0">
              <a:solidFill>
                <a:sysClr val="window" lastClr="FFFFFF"/>
              </a:solidFill>
              <a:latin typeface="Arial"/>
              <a:ea typeface="微软雅黑"/>
            </a:endParaRPr>
          </a:p>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冀东水泥丰润有限公司</a:t>
            </a:r>
          </a:p>
          <a:p>
            <a:pPr marL="0" marR="0" lvl="0" indent="0" algn="ctr" defTabSz="914400" eaLnBrk="1" fontAlgn="auto" latinLnBrk="0" hangingPunct="1">
              <a:lnSpc>
                <a:spcPct val="100000"/>
              </a:lnSpc>
              <a:spcBef>
                <a:spcPct val="0"/>
              </a:spcBef>
              <a:spcAft>
                <a:spcPct val="0"/>
              </a:spcAft>
              <a:buClrTx/>
              <a:buSzPct val="75000"/>
              <a:buFontTx/>
              <a:buNone/>
              <a:defRPr/>
            </a:pP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147" name="矩形 28"/>
          <p:cNvSpPr/>
          <p:nvPr/>
        </p:nvSpPr>
        <p:spPr bwMode="auto">
          <a:xfrm>
            <a:off x="2373162" y="3402287"/>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冀东水</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泥启新有</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限公司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148" name="矩形 28"/>
          <p:cNvSpPr/>
          <p:nvPr/>
        </p:nvSpPr>
        <p:spPr bwMode="auto">
          <a:xfrm>
            <a:off x="2632437" y="3394364"/>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冀东</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水泥天津有</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限公司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149" name="矩形 28"/>
          <p:cNvSpPr/>
          <p:nvPr/>
        </p:nvSpPr>
        <p:spPr bwMode="auto">
          <a:xfrm>
            <a:off x="2891712" y="3396342"/>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冀东水</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泥三河有</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限公司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150" name="矩形 28"/>
          <p:cNvSpPr/>
          <p:nvPr/>
        </p:nvSpPr>
        <p:spPr bwMode="auto">
          <a:xfrm>
            <a:off x="3150987" y="3396342"/>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lang="en-US" altLang="zh-CN" sz="1200" b="0" kern="0" smtClean="0">
                <a:solidFill>
                  <a:sysClr val="window" lastClr="FFFFFF"/>
                </a:solidFill>
                <a:latin typeface="Arial"/>
                <a:ea typeface="微软雅黑"/>
              </a:rPr>
              <a:t>……</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cxnSp>
        <p:nvCxnSpPr>
          <p:cNvPr id="154" name="Elbow Connector 153"/>
          <p:cNvCxnSpPr/>
          <p:nvPr/>
        </p:nvCxnSpPr>
        <p:spPr bwMode="auto">
          <a:xfrm rot="5400000">
            <a:off x="1924720" y="2968494"/>
            <a:ext cx="275576" cy="592010"/>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56" name="Elbow Connector 155"/>
          <p:cNvCxnSpPr>
            <a:stCxn id="6" idx="2"/>
            <a:endCxn id="148" idx="0"/>
          </p:cNvCxnSpPr>
          <p:nvPr/>
        </p:nvCxnSpPr>
        <p:spPr bwMode="auto">
          <a:xfrm rot="16200000" flipH="1">
            <a:off x="2401216" y="3062235"/>
            <a:ext cx="267653" cy="396603"/>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58" name="Elbow Connector 157"/>
          <p:cNvCxnSpPr>
            <a:stCxn id="6" idx="2"/>
            <a:endCxn id="150" idx="0"/>
          </p:cNvCxnSpPr>
          <p:nvPr/>
        </p:nvCxnSpPr>
        <p:spPr bwMode="auto">
          <a:xfrm rot="16200000" flipH="1">
            <a:off x="2659502" y="2803949"/>
            <a:ext cx="269631" cy="915153"/>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sp>
        <p:nvSpPr>
          <p:cNvPr id="159" name="Plus 158"/>
          <p:cNvSpPr/>
          <p:nvPr/>
        </p:nvSpPr>
        <p:spPr bwMode="auto">
          <a:xfrm>
            <a:off x="3962400" y="1752600"/>
            <a:ext cx="685800" cy="533400"/>
          </a:xfrm>
          <a:prstGeom prst="mathPlus">
            <a:avLst>
              <a:gd name="adj1" fmla="val 19438"/>
            </a:avLst>
          </a:prstGeom>
        </p:spPr>
        <p:style>
          <a:lnRef idx="1">
            <a:schemeClr val="accent3"/>
          </a:lnRef>
          <a:fillRef idx="2">
            <a:schemeClr val="accent3"/>
          </a:fillRef>
          <a:effectRef idx="1">
            <a:schemeClr val="accent3"/>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endParaRPr lang="zh-CN" altLang="en-US" sz="1400" u="sng" kern="0">
              <a:solidFill>
                <a:schemeClr val="tx1"/>
              </a:solidFill>
              <a:latin typeface="Arial"/>
              <a:ea typeface="微软雅黑"/>
            </a:endParaRPr>
          </a:p>
        </p:txBody>
      </p:sp>
      <p:sp>
        <p:nvSpPr>
          <p:cNvPr id="90" name="Rounded Rectangle 89"/>
          <p:cNvSpPr/>
          <p:nvPr/>
        </p:nvSpPr>
        <p:spPr bwMode="auto">
          <a:xfrm>
            <a:off x="8534400" y="838200"/>
            <a:ext cx="457200" cy="304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tx1"/>
                </a:solidFill>
                <a:latin typeface="Arial"/>
                <a:ea typeface="微软雅黑"/>
              </a:rPr>
              <a:t>线</a:t>
            </a:r>
            <a:endParaRPr lang="zh-CN" altLang="en-US" sz="1400" kern="0">
              <a:solidFill>
                <a:schemeClr val="tx1"/>
              </a:solidFill>
              <a:latin typeface="Arial"/>
              <a:ea typeface="微软雅黑"/>
            </a:endParaRPr>
          </a:p>
        </p:txBody>
      </p:sp>
      <p:sp>
        <p:nvSpPr>
          <p:cNvPr id="91" name="Rounded Rectangle 90"/>
          <p:cNvSpPr/>
          <p:nvPr/>
        </p:nvSpPr>
        <p:spPr bwMode="auto">
          <a:xfrm>
            <a:off x="8534400" y="2133600"/>
            <a:ext cx="457200" cy="304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tx1"/>
                </a:solidFill>
                <a:latin typeface="Arial"/>
                <a:ea typeface="微软雅黑"/>
              </a:rPr>
              <a:t>线</a:t>
            </a:r>
            <a:endParaRPr lang="zh-CN" altLang="en-US" sz="1400" kern="0">
              <a:solidFill>
                <a:schemeClr val="tx1"/>
              </a:solidFill>
              <a:latin typeface="Arial"/>
              <a:ea typeface="微软雅黑"/>
            </a:endParaRPr>
          </a:p>
        </p:txBody>
      </p:sp>
      <p:sp>
        <p:nvSpPr>
          <p:cNvPr id="97" name="Rounded Rectangle 96"/>
          <p:cNvSpPr/>
          <p:nvPr/>
        </p:nvSpPr>
        <p:spPr bwMode="auto">
          <a:xfrm>
            <a:off x="2971800" y="2133600"/>
            <a:ext cx="457200" cy="304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tx1"/>
                </a:solidFill>
                <a:latin typeface="Arial"/>
                <a:ea typeface="微软雅黑"/>
              </a:rPr>
              <a:t>点</a:t>
            </a:r>
            <a:endParaRPr lang="zh-CN" altLang="en-US" sz="1400" kern="0">
              <a:solidFill>
                <a:schemeClr val="tx1"/>
              </a:solidFill>
              <a:latin typeface="Arial"/>
              <a:ea typeface="微软雅黑"/>
            </a:endParaRPr>
          </a:p>
        </p:txBody>
      </p:sp>
    </p:spTree>
    <p:extLst>
      <p:ext uri="{BB962C8B-B14F-4D97-AF65-F5344CB8AC3E}">
        <p14:creationId xmlns:p14="http://schemas.microsoft.com/office/powerpoint/2010/main" xmlns="" val="1608641804"/>
      </p:ext>
    </p:extLst>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zh-CN" altLang="en-US" smtClean="0"/>
              <a:t>备选方案二：</a:t>
            </a:r>
            <a:r>
              <a:rPr lang="en-US" altLang="zh-CN" smtClean="0"/>
              <a:t>HR</a:t>
            </a:r>
            <a:r>
              <a:rPr lang="zh-CN" altLang="en-US" smtClean="0"/>
              <a:t>和混凝土业务全覆盖，同时覆盖陕西大区水泥业务</a:t>
            </a:r>
            <a:endParaRPr lang="zh-CN" altLang="en-US"/>
          </a:p>
        </p:txBody>
      </p:sp>
      <p:sp>
        <p:nvSpPr>
          <p:cNvPr id="3" name="矩形 3"/>
          <p:cNvSpPr/>
          <p:nvPr/>
        </p:nvSpPr>
        <p:spPr bwMode="auto">
          <a:xfrm>
            <a:off x="1295400" y="1856001"/>
            <a:ext cx="2209800" cy="333469"/>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400" b="0" kern="0" smtClean="0">
                <a:solidFill>
                  <a:sysClr val="window" lastClr="FFFFFF"/>
                </a:solidFill>
                <a:latin typeface="Arial"/>
                <a:ea typeface="微软雅黑"/>
              </a:rPr>
              <a:t>水泥板块</a:t>
            </a:r>
            <a:endParaRPr kumimoji="0" lang="en-US" altLang="zh-CN" sz="14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6" name="矩形 16"/>
          <p:cNvSpPr/>
          <p:nvPr/>
        </p:nvSpPr>
        <p:spPr bwMode="auto">
          <a:xfrm>
            <a:off x="1981200" y="2527347"/>
            <a:ext cx="711081" cy="599364"/>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陕西大区</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cxnSp>
        <p:nvCxnSpPr>
          <p:cNvPr id="12" name="肘形连接符 9251"/>
          <p:cNvCxnSpPr/>
          <p:nvPr/>
        </p:nvCxnSpPr>
        <p:spPr bwMode="auto">
          <a:xfrm rot="5400000">
            <a:off x="2037745" y="3084047"/>
            <a:ext cx="286462" cy="371790"/>
          </a:xfrm>
          <a:prstGeom prst="bentConnector3">
            <a:avLst>
              <a:gd name="adj1" fmla="val 50000"/>
            </a:avLst>
          </a:prstGeom>
          <a:noFill/>
          <a:ln w="19050" cap="flat" cmpd="sng" algn="ctr">
            <a:solidFill>
              <a:sysClr val="windowText" lastClr="000000">
                <a:shade val="95000"/>
                <a:satMod val="105000"/>
              </a:sysClr>
            </a:solidFill>
            <a:prstDash val="solid"/>
          </a:ln>
          <a:effectLst/>
        </p:spPr>
      </p:cxnSp>
      <p:cxnSp>
        <p:nvCxnSpPr>
          <p:cNvPr id="13" name="肘形连接符 9253"/>
          <p:cNvCxnSpPr/>
          <p:nvPr/>
        </p:nvCxnSpPr>
        <p:spPr bwMode="auto">
          <a:xfrm rot="5400000" flipH="1" flipV="1">
            <a:off x="2161643" y="3207945"/>
            <a:ext cx="286462" cy="123994"/>
          </a:xfrm>
          <a:prstGeom prst="bentConnector3">
            <a:avLst>
              <a:gd name="adj1" fmla="val 50000"/>
            </a:avLst>
          </a:prstGeom>
          <a:noFill/>
          <a:ln w="19050" cap="flat" cmpd="sng" algn="ctr">
            <a:solidFill>
              <a:sysClr val="windowText" lastClr="000000">
                <a:shade val="95000"/>
                <a:satMod val="105000"/>
              </a:sysClr>
            </a:solidFill>
            <a:prstDash val="solid"/>
          </a:ln>
          <a:effectLst/>
        </p:spPr>
      </p:cxnSp>
      <p:cxnSp>
        <p:nvCxnSpPr>
          <p:cNvPr id="14" name="肘形连接符 9255"/>
          <p:cNvCxnSpPr/>
          <p:nvPr/>
        </p:nvCxnSpPr>
        <p:spPr bwMode="auto">
          <a:xfrm rot="16200000" flipV="1">
            <a:off x="2285222" y="3208360"/>
            <a:ext cx="286462" cy="123163"/>
          </a:xfrm>
          <a:prstGeom prst="bentConnector3">
            <a:avLst>
              <a:gd name="adj1" fmla="val 50000"/>
            </a:avLst>
          </a:prstGeom>
          <a:noFill/>
          <a:ln w="19050" cap="flat" cmpd="sng" algn="ctr">
            <a:solidFill>
              <a:sysClr val="windowText" lastClr="000000">
                <a:shade val="95000"/>
                <a:satMod val="105000"/>
              </a:sysClr>
            </a:solidFill>
            <a:prstDash val="solid"/>
          </a:ln>
          <a:effectLst/>
        </p:spPr>
      </p:cxnSp>
      <p:cxnSp>
        <p:nvCxnSpPr>
          <p:cNvPr id="29" name="直接连接符 9264"/>
          <p:cNvCxnSpPr/>
          <p:nvPr/>
        </p:nvCxnSpPr>
        <p:spPr bwMode="auto">
          <a:xfrm>
            <a:off x="204988" y="2274674"/>
            <a:ext cx="8481812" cy="0"/>
          </a:xfrm>
          <a:prstGeom prst="line">
            <a:avLst/>
          </a:prstGeom>
          <a:noFill/>
          <a:ln w="19050" cap="flat" cmpd="sng" algn="ctr">
            <a:solidFill>
              <a:sysClr val="windowText" lastClr="000000">
                <a:shade val="95000"/>
                <a:satMod val="105000"/>
              </a:sysClr>
            </a:solidFill>
            <a:prstDash val="dash"/>
          </a:ln>
          <a:effectLst/>
        </p:spPr>
      </p:cxnSp>
      <p:cxnSp>
        <p:nvCxnSpPr>
          <p:cNvPr id="30" name="直接连接符 115"/>
          <p:cNvCxnSpPr/>
          <p:nvPr/>
        </p:nvCxnSpPr>
        <p:spPr bwMode="auto">
          <a:xfrm flipV="1">
            <a:off x="213710" y="3200400"/>
            <a:ext cx="8625490" cy="1232"/>
          </a:xfrm>
          <a:prstGeom prst="line">
            <a:avLst/>
          </a:prstGeom>
          <a:noFill/>
          <a:ln w="19050" cap="flat" cmpd="sng" algn="ctr">
            <a:solidFill>
              <a:sysClr val="windowText" lastClr="000000">
                <a:shade val="95000"/>
                <a:satMod val="105000"/>
              </a:sysClr>
            </a:solidFill>
            <a:prstDash val="dash"/>
          </a:ln>
          <a:effectLst/>
        </p:spPr>
      </p:cxnSp>
      <p:sp>
        <p:nvSpPr>
          <p:cNvPr id="31" name="TextBox 9268"/>
          <p:cNvSpPr txBox="1">
            <a:spLocks noChangeArrowheads="1"/>
          </p:cNvSpPr>
          <p:nvPr/>
        </p:nvSpPr>
        <p:spPr bwMode="auto">
          <a:xfrm>
            <a:off x="137510" y="1922107"/>
            <a:ext cx="723275" cy="307777"/>
          </a:xfrm>
          <a:prstGeom prst="rect">
            <a:avLst/>
          </a:prstGeom>
          <a:noFill/>
          <a:ln w="9525">
            <a:noFill/>
            <a:miter lim="800000"/>
          </a:ln>
        </p:spPr>
        <p:txBody>
          <a:bodyPr wrap="none">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ts val="600"/>
              </a:spcBef>
              <a:spcAft>
                <a:spcPct val="0"/>
              </a:spcAft>
              <a:buClrTx/>
              <a:buSzTx/>
              <a:buFontTx/>
              <a:buNone/>
              <a:defRPr/>
            </a:pPr>
            <a:r>
              <a:rPr lang="zh-CN" altLang="en-US" sz="1400" b="0" kern="0" noProof="0" smtClean="0">
                <a:solidFill>
                  <a:sysClr val="windowText" lastClr="000000"/>
                </a:solidFill>
                <a:latin typeface="微软雅黑" pitchFamily="34" charset="-122"/>
                <a:ea typeface="微软雅黑" pitchFamily="34" charset="-122"/>
              </a:rPr>
              <a:t>板块</a:t>
            </a:r>
            <a:r>
              <a:rPr kumimoji="0" lang="zh-CN" altLang="en-US" sz="14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层</a:t>
            </a:r>
          </a:p>
        </p:txBody>
      </p:sp>
      <p:sp>
        <p:nvSpPr>
          <p:cNvPr id="32" name="TextBox 121"/>
          <p:cNvSpPr txBox="1">
            <a:spLocks noChangeArrowheads="1"/>
          </p:cNvSpPr>
          <p:nvPr/>
        </p:nvSpPr>
        <p:spPr bwMode="auto">
          <a:xfrm>
            <a:off x="137510" y="2669844"/>
            <a:ext cx="723275" cy="307777"/>
          </a:xfrm>
          <a:prstGeom prst="rect">
            <a:avLst/>
          </a:prstGeom>
          <a:noFill/>
          <a:ln w="9525">
            <a:noFill/>
            <a:miter lim="800000"/>
          </a:ln>
        </p:spPr>
        <p:txBody>
          <a:bodyPr wrap="none">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ts val="600"/>
              </a:spcBef>
              <a:spcAft>
                <a:spcPct val="0"/>
              </a:spcAft>
              <a:buClrTx/>
              <a:buSzTx/>
              <a:buFontTx/>
              <a:buNone/>
              <a:defRPr/>
            </a:pPr>
            <a:r>
              <a:rPr kumimoji="0" lang="zh-CN" altLang="en-US" sz="14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大区层</a:t>
            </a:r>
          </a:p>
        </p:txBody>
      </p:sp>
      <p:sp>
        <p:nvSpPr>
          <p:cNvPr id="33" name="TextBox 122"/>
          <p:cNvSpPr txBox="1">
            <a:spLocks noChangeArrowheads="1"/>
          </p:cNvSpPr>
          <p:nvPr/>
        </p:nvSpPr>
        <p:spPr bwMode="auto">
          <a:xfrm>
            <a:off x="76200" y="3429332"/>
            <a:ext cx="919655" cy="815608"/>
          </a:xfrm>
          <a:prstGeom prst="rect">
            <a:avLst/>
          </a:prstGeom>
          <a:noFill/>
          <a:ln w="9525">
            <a:noFill/>
            <a:miter lim="800000"/>
          </a:ln>
        </p:spPr>
        <p:txBody>
          <a:bodyPr wrap="square">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ts val="600"/>
              </a:spcBef>
              <a:spcAft>
                <a:spcPct val="0"/>
              </a:spcAft>
              <a:buClrTx/>
              <a:buSzTx/>
              <a:buFontTx/>
              <a:buNone/>
              <a:defRPr/>
            </a:pPr>
            <a:r>
              <a:rPr kumimoji="0" lang="zh-CN" altLang="en-US" sz="14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水泥子公司层</a:t>
            </a:r>
            <a:endParaRPr kumimoji="0" lang="en-US" altLang="zh-CN" sz="14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a:p>
            <a:pPr marL="0" marR="0" lvl="0" indent="0" defTabSz="914400" eaLnBrk="1" fontAlgn="auto" latinLnBrk="0" hangingPunct="1">
              <a:lnSpc>
                <a:spcPct val="100000"/>
              </a:lnSpc>
              <a:spcBef>
                <a:spcPts val="600"/>
              </a:spcBef>
              <a:spcAft>
                <a:spcPct val="0"/>
              </a:spcAft>
              <a:buClrTx/>
              <a:buSzTx/>
              <a:buFontTx/>
              <a:buNone/>
              <a:defRPr/>
            </a:pPr>
            <a:r>
              <a:rPr lang="zh-CN" altLang="en-US" sz="1400" b="0" kern="0" smtClean="0">
                <a:solidFill>
                  <a:sysClr val="windowText" lastClr="000000"/>
                </a:solidFill>
                <a:latin typeface="微软雅黑" pitchFamily="34" charset="-122"/>
                <a:ea typeface="微软雅黑" pitchFamily="34" charset="-122"/>
              </a:rPr>
              <a:t>搅拌站</a:t>
            </a:r>
            <a:endParaRPr kumimoji="0" lang="zh-CN" altLang="en-US" sz="14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35" name="Rounded Rectangle 34"/>
          <p:cNvSpPr/>
          <p:nvPr/>
        </p:nvSpPr>
        <p:spPr bwMode="auto">
          <a:xfrm>
            <a:off x="3733800" y="1143000"/>
            <a:ext cx="1839310" cy="352567"/>
          </a:xfrm>
          <a:prstGeom prst="round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fontAlgn="auto">
              <a:spcBef>
                <a:spcPct val="0"/>
              </a:spcBef>
              <a:spcAft>
                <a:spcPct val="0"/>
              </a:spcAft>
              <a:buSzPct val="75000"/>
              <a:defRPr/>
            </a:pPr>
            <a:r>
              <a:rPr lang="zh-CN" altLang="en-US" sz="1400" b="0" kern="0" smtClean="0">
                <a:solidFill>
                  <a:sysClr val="window" lastClr="FFFFFF"/>
                </a:solidFill>
                <a:latin typeface="Arial"/>
                <a:ea typeface="微软雅黑"/>
              </a:rPr>
              <a:t>冀东发展集团</a:t>
            </a:r>
            <a:endParaRPr lang="zh-CN" altLang="en-US" sz="1400" b="0" kern="0">
              <a:solidFill>
                <a:sysClr val="window" lastClr="FFFFFF"/>
              </a:solidFill>
              <a:latin typeface="Arial"/>
              <a:ea typeface="微软雅黑"/>
            </a:endParaRPr>
          </a:p>
        </p:txBody>
      </p:sp>
      <p:cxnSp>
        <p:nvCxnSpPr>
          <p:cNvPr id="38" name="Elbow Connector 37"/>
          <p:cNvCxnSpPr>
            <a:stCxn id="35" idx="2"/>
            <a:endCxn id="3" idx="0"/>
          </p:cNvCxnSpPr>
          <p:nvPr/>
        </p:nvCxnSpPr>
        <p:spPr bwMode="auto">
          <a:xfrm rot="5400000">
            <a:off x="3346661" y="549207"/>
            <a:ext cx="360434" cy="2253155"/>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41" name="Elbow Connector 40"/>
          <p:cNvCxnSpPr>
            <a:stCxn id="3" idx="2"/>
            <a:endCxn id="6" idx="0"/>
          </p:cNvCxnSpPr>
          <p:nvPr/>
        </p:nvCxnSpPr>
        <p:spPr bwMode="auto">
          <a:xfrm rot="5400000">
            <a:off x="2199583" y="2326629"/>
            <a:ext cx="337877" cy="63559"/>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sp>
        <p:nvSpPr>
          <p:cNvPr id="44" name="TextBox 9268"/>
          <p:cNvSpPr txBox="1">
            <a:spLocks noChangeArrowheads="1"/>
          </p:cNvSpPr>
          <p:nvPr/>
        </p:nvSpPr>
        <p:spPr bwMode="auto">
          <a:xfrm>
            <a:off x="167471" y="1357999"/>
            <a:ext cx="723275" cy="307777"/>
          </a:xfrm>
          <a:prstGeom prst="rect">
            <a:avLst/>
          </a:prstGeom>
          <a:noFill/>
          <a:ln w="9525">
            <a:noFill/>
            <a:miter lim="800000"/>
          </a:ln>
        </p:spPr>
        <p:txBody>
          <a:bodyPr wrap="none">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ts val="600"/>
              </a:spcBef>
              <a:spcAft>
                <a:spcPct val="0"/>
              </a:spcAft>
              <a:buClrTx/>
              <a:buSzTx/>
              <a:buFontTx/>
              <a:buNone/>
              <a:defRPr/>
            </a:pPr>
            <a:r>
              <a:rPr lang="zh-CN" altLang="en-US" sz="1400" b="0" kern="0" noProof="0" smtClean="0">
                <a:solidFill>
                  <a:sysClr val="windowText" lastClr="000000"/>
                </a:solidFill>
                <a:latin typeface="微软雅黑" pitchFamily="34" charset="-122"/>
                <a:ea typeface="微软雅黑" pitchFamily="34" charset="-122"/>
              </a:rPr>
              <a:t>集团</a:t>
            </a:r>
            <a:r>
              <a:rPr kumimoji="0" lang="zh-CN" altLang="en-US" sz="14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层</a:t>
            </a:r>
          </a:p>
        </p:txBody>
      </p:sp>
      <p:cxnSp>
        <p:nvCxnSpPr>
          <p:cNvPr id="45" name="直接连接符 115"/>
          <p:cNvCxnSpPr/>
          <p:nvPr/>
        </p:nvCxnSpPr>
        <p:spPr bwMode="auto">
          <a:xfrm>
            <a:off x="275021" y="1710567"/>
            <a:ext cx="8411779" cy="0"/>
          </a:xfrm>
          <a:prstGeom prst="line">
            <a:avLst/>
          </a:prstGeom>
          <a:noFill/>
          <a:ln w="19050" cap="flat" cmpd="sng" algn="ctr">
            <a:solidFill>
              <a:sysClr val="windowText" lastClr="000000">
                <a:shade val="95000"/>
                <a:satMod val="105000"/>
              </a:sysClr>
            </a:solidFill>
            <a:prstDash val="dash"/>
          </a:ln>
          <a:effectLst/>
        </p:spPr>
      </p:cxnSp>
      <p:sp>
        <p:nvSpPr>
          <p:cNvPr id="48" name="Rectangle 47"/>
          <p:cNvSpPr/>
          <p:nvPr/>
        </p:nvSpPr>
        <p:spPr bwMode="auto">
          <a:xfrm>
            <a:off x="1447801" y="2306431"/>
            <a:ext cx="1981200" cy="3713369"/>
          </a:xfrm>
          <a:prstGeom prst="rect">
            <a:avLst/>
          </a:prstGeom>
          <a:noFill/>
          <a:ln>
            <a:solidFill>
              <a:srgbClr val="FF3399"/>
            </a:solidFill>
          </a:ln>
          <a:effectLst/>
        </p:spPr>
        <p:style>
          <a:lnRef idx="1">
            <a:schemeClr val="accent1"/>
          </a:lnRef>
          <a:fillRef idx="2">
            <a:schemeClr val="accent1"/>
          </a:fillRef>
          <a:effectRef idx="1">
            <a:schemeClr val="accent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endParaRPr lang="zh-CN" altLang="en-US" sz="1400" u="sng" kern="0">
              <a:solidFill>
                <a:schemeClr val="tx1"/>
              </a:solidFill>
              <a:latin typeface="Arial"/>
              <a:ea typeface="微软雅黑"/>
            </a:endParaRPr>
          </a:p>
        </p:txBody>
      </p:sp>
      <p:sp>
        <p:nvSpPr>
          <p:cNvPr id="51" name="TextBox 50"/>
          <p:cNvSpPr txBox="1"/>
          <p:nvPr/>
        </p:nvSpPr>
        <p:spPr>
          <a:xfrm>
            <a:off x="304800" y="6036715"/>
            <a:ext cx="89916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smtClean="0">
                <a:solidFill>
                  <a:schemeClr val="tx1"/>
                </a:solidFill>
                <a:latin typeface="微软雅黑" pitchFamily="34" charset="-122"/>
                <a:ea typeface="微软雅黑" pitchFamily="34" charset="-122"/>
              </a:rPr>
              <a:t>关注于大区和生产单位（分子公司）形成“生产运营业务财务一体化平台”，同时在集团层面开始搭建统一的财务核算体系支撑。</a:t>
            </a:r>
          </a:p>
        </p:txBody>
      </p:sp>
      <p:sp>
        <p:nvSpPr>
          <p:cNvPr id="92" name="TextBox 91"/>
          <p:cNvSpPr txBox="1"/>
          <p:nvPr/>
        </p:nvSpPr>
        <p:spPr>
          <a:xfrm>
            <a:off x="381001" y="4343400"/>
            <a:ext cx="1142999" cy="1769715"/>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100" smtClean="0">
                <a:solidFill>
                  <a:schemeClr val="tx1"/>
                </a:solidFill>
                <a:latin typeface="微软雅黑" pitchFamily="34" charset="-122"/>
                <a:ea typeface="微软雅黑" pitchFamily="34" charset="-122"/>
              </a:rPr>
              <a:t>建议实施业务模块：销售、物资采购、财务、库存、生产、设备</a:t>
            </a:r>
            <a:r>
              <a:rPr lang="en-US" altLang="zh-CN" sz="1100" smtClean="0">
                <a:solidFill>
                  <a:schemeClr val="tx1"/>
                </a:solidFill>
                <a:latin typeface="微软雅黑" pitchFamily="34" charset="-122"/>
                <a:ea typeface="微软雅黑" pitchFamily="34" charset="-122"/>
              </a:rPr>
              <a:t>(IFS</a:t>
            </a:r>
            <a:r>
              <a:rPr lang="zh-CN" altLang="en-US" sz="1100" smtClean="0">
                <a:solidFill>
                  <a:schemeClr val="tx1"/>
                </a:solidFill>
                <a:latin typeface="微软雅黑" pitchFamily="34" charset="-122"/>
                <a:ea typeface="微软雅黑" pitchFamily="34" charset="-122"/>
              </a:rPr>
              <a:t>与</a:t>
            </a:r>
            <a:r>
              <a:rPr lang="en-US" altLang="zh-CN" sz="1100" smtClean="0">
                <a:solidFill>
                  <a:schemeClr val="tx1"/>
                </a:solidFill>
                <a:latin typeface="微软雅黑" pitchFamily="34" charset="-122"/>
                <a:ea typeface="微软雅黑" pitchFamily="34" charset="-122"/>
              </a:rPr>
              <a:t>ERP</a:t>
            </a:r>
            <a:r>
              <a:rPr lang="zh-CN" altLang="en-US" sz="1100" smtClean="0">
                <a:solidFill>
                  <a:schemeClr val="tx1"/>
                </a:solidFill>
                <a:latin typeface="微软雅黑" pitchFamily="34" charset="-122"/>
                <a:ea typeface="微软雅黑" pitchFamily="34" charset="-122"/>
              </a:rPr>
              <a:t>同步实施）</a:t>
            </a:r>
            <a:endParaRPr lang="en-US" altLang="zh-CN" sz="1100" smtClean="0">
              <a:solidFill>
                <a:schemeClr val="tx1"/>
              </a:solidFill>
              <a:latin typeface="微软雅黑" pitchFamily="34" charset="-122"/>
              <a:ea typeface="微软雅黑" pitchFamily="34" charset="-122"/>
            </a:endParaRPr>
          </a:p>
          <a:p>
            <a:pPr algn="l">
              <a:spcBef>
                <a:spcPts val="600"/>
              </a:spcBef>
            </a:pPr>
            <a:r>
              <a:rPr lang="en-US" altLang="zh-CN" sz="1100" smtClean="0">
                <a:solidFill>
                  <a:srgbClr val="FF0000"/>
                </a:solidFill>
                <a:latin typeface="微软雅黑" pitchFamily="34" charset="-122"/>
                <a:ea typeface="微软雅黑" pitchFamily="34" charset="-122"/>
              </a:rPr>
              <a:t>3</a:t>
            </a:r>
            <a:r>
              <a:rPr lang="zh-CN" altLang="en-US" sz="1100" smtClean="0">
                <a:solidFill>
                  <a:schemeClr val="tx1"/>
                </a:solidFill>
                <a:latin typeface="微软雅黑" pitchFamily="34" charset="-122"/>
                <a:ea typeface="微软雅黑" pitchFamily="34" charset="-122"/>
              </a:rPr>
              <a:t>家分子公司</a:t>
            </a:r>
            <a:endParaRPr lang="en-US" altLang="zh-CN" sz="1100" smtClean="0">
              <a:solidFill>
                <a:schemeClr val="tx1"/>
              </a:solidFill>
              <a:latin typeface="微软雅黑" pitchFamily="34" charset="-122"/>
              <a:ea typeface="微软雅黑" pitchFamily="34" charset="-122"/>
            </a:endParaRPr>
          </a:p>
          <a:p>
            <a:pPr algn="l">
              <a:spcBef>
                <a:spcPts val="600"/>
              </a:spcBef>
            </a:pPr>
            <a:endParaRPr lang="zh-CN" altLang="en-US" sz="1100" smtClean="0">
              <a:solidFill>
                <a:schemeClr val="tx1"/>
              </a:solidFill>
              <a:latin typeface="微软雅黑" pitchFamily="34" charset="-122"/>
              <a:ea typeface="微软雅黑" pitchFamily="34" charset="-122"/>
            </a:endParaRPr>
          </a:p>
        </p:txBody>
      </p:sp>
      <p:sp>
        <p:nvSpPr>
          <p:cNvPr id="93" name="Rectangular Callout 92"/>
          <p:cNvSpPr/>
          <p:nvPr/>
        </p:nvSpPr>
        <p:spPr bwMode="auto">
          <a:xfrm>
            <a:off x="5791200" y="1023258"/>
            <a:ext cx="3124200" cy="424542"/>
          </a:xfrm>
          <a:prstGeom prst="wedgeRectCallout">
            <a:avLst>
              <a:gd name="adj1" fmla="val -65345"/>
              <a:gd name="adj2" fmla="val 56786"/>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100" kern="0" smtClean="0">
                <a:solidFill>
                  <a:schemeClr val="tx1"/>
                </a:solidFill>
                <a:latin typeface="Arial"/>
                <a:ea typeface="微软雅黑"/>
              </a:rPr>
              <a:t>人力资源（组织、人事、薪资）</a:t>
            </a:r>
            <a:endParaRPr lang="en-US" altLang="zh-CN" sz="1100" kern="0" smtClean="0">
              <a:solidFill>
                <a:schemeClr val="tx1"/>
              </a:solidFill>
              <a:latin typeface="Arial"/>
              <a:ea typeface="微软雅黑"/>
            </a:endParaRPr>
          </a:p>
          <a:p>
            <a:pPr algn="ctr" fontAlgn="auto">
              <a:spcBef>
                <a:spcPct val="0"/>
              </a:spcBef>
              <a:spcAft>
                <a:spcPct val="0"/>
              </a:spcAft>
              <a:buSzPct val="75000"/>
            </a:pPr>
            <a:r>
              <a:rPr lang="zh-CN" altLang="en-US" sz="1100" kern="0" smtClean="0">
                <a:solidFill>
                  <a:schemeClr val="tx1"/>
                </a:solidFill>
                <a:latin typeface="Arial"/>
                <a:ea typeface="微软雅黑"/>
              </a:rPr>
              <a:t>水泥板块和混凝土板块所有分子公司</a:t>
            </a:r>
            <a:endParaRPr lang="zh-CN" altLang="en-US" sz="1100" kern="0">
              <a:solidFill>
                <a:schemeClr val="tx1"/>
              </a:solidFill>
              <a:latin typeface="Arial"/>
              <a:ea typeface="微软雅黑"/>
            </a:endParaRPr>
          </a:p>
        </p:txBody>
      </p:sp>
      <p:sp>
        <p:nvSpPr>
          <p:cNvPr id="34" name="矩形 37"/>
          <p:cNvSpPr/>
          <p:nvPr/>
        </p:nvSpPr>
        <p:spPr bwMode="auto">
          <a:xfrm>
            <a:off x="1905000" y="3413173"/>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100" b="0" i="0" u="none" strike="noStrike" kern="0" cap="none" spc="0" normalizeH="0" baseline="0" noProof="0">
                <a:ln>
                  <a:noFill/>
                </a:ln>
                <a:solidFill>
                  <a:sysClr val="window" lastClr="FFFFFF"/>
                </a:solidFill>
                <a:effectLst/>
                <a:uLnTx/>
                <a:uFillTx/>
                <a:latin typeface="Arial"/>
                <a:ea typeface="微软雅黑"/>
                <a:cs typeface="+mn-cs"/>
              </a:rPr>
              <a:t>冀东海德堡（泾阳）水泥有限公司</a:t>
            </a:r>
            <a:endParaRPr kumimoji="0" lang="en-US" altLang="zh-CN" sz="11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36" name="矩形 38"/>
          <p:cNvSpPr/>
          <p:nvPr/>
        </p:nvSpPr>
        <p:spPr bwMode="auto">
          <a:xfrm>
            <a:off x="2152796" y="3413173"/>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100" b="0" i="0" u="none" strike="noStrike" kern="0" cap="none" spc="0" normalizeH="0" baseline="0" noProof="0">
                <a:ln>
                  <a:noFill/>
                </a:ln>
                <a:solidFill>
                  <a:sysClr val="window" lastClr="FFFFFF"/>
                </a:solidFill>
                <a:effectLst/>
                <a:uLnTx/>
                <a:uFillTx/>
                <a:latin typeface="Arial"/>
                <a:ea typeface="微软雅黑"/>
                <a:cs typeface="+mn-cs"/>
              </a:rPr>
              <a:t>冀东海德堡（扶风）水泥有限公司</a:t>
            </a:r>
            <a:endParaRPr kumimoji="0" lang="en-US" altLang="zh-CN" sz="11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37" name="矩形 39"/>
          <p:cNvSpPr/>
          <p:nvPr/>
        </p:nvSpPr>
        <p:spPr bwMode="auto">
          <a:xfrm>
            <a:off x="2400592" y="3413173"/>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冀</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东水</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泥</a:t>
            </a:r>
            <a:endParaRPr kumimoji="0" lang="en-US" altLang="zh-CN" sz="1200" b="0" i="0" u="none" strike="noStrike" kern="0" cap="none" spc="0" normalizeH="0" baseline="0" noProof="0" smtClean="0">
              <a:ln>
                <a:noFill/>
              </a:ln>
              <a:solidFill>
                <a:sysClr val="window" lastClr="FFFFFF"/>
              </a:solidFill>
              <a:effectLst/>
              <a:uLnTx/>
              <a:uFillTx/>
              <a:latin typeface="Arial"/>
              <a:ea typeface="微软雅黑"/>
              <a:cs typeface="+mn-cs"/>
            </a:endParaRPr>
          </a:p>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凤翔</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有</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限责任公司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40" name="矩形 3"/>
          <p:cNvSpPr/>
          <p:nvPr/>
        </p:nvSpPr>
        <p:spPr bwMode="auto">
          <a:xfrm>
            <a:off x="5334000" y="1839686"/>
            <a:ext cx="2209800" cy="333469"/>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400" b="0" i="0" u="none" strike="noStrike" kern="0" cap="none" spc="0" normalizeH="0" baseline="0" noProof="0" smtClean="0">
                <a:ln>
                  <a:noFill/>
                </a:ln>
                <a:solidFill>
                  <a:sysClr val="window" lastClr="FFFFFF"/>
                </a:solidFill>
                <a:effectLst/>
                <a:uLnTx/>
                <a:uFillTx/>
                <a:latin typeface="Arial"/>
                <a:ea typeface="微软雅黑"/>
                <a:cs typeface="+mn-cs"/>
              </a:rPr>
              <a:t>混凝土板块</a:t>
            </a:r>
            <a:endParaRPr kumimoji="0" lang="en-US" altLang="zh-CN" sz="1400" b="0" i="0" u="none" strike="noStrike" kern="0" cap="none" spc="0" normalizeH="0" baseline="0" noProof="0">
              <a:ln>
                <a:noFill/>
              </a:ln>
              <a:solidFill>
                <a:sysClr val="window" lastClr="FFFFFF"/>
              </a:solidFill>
              <a:effectLst/>
              <a:uLnTx/>
              <a:uFillTx/>
              <a:latin typeface="Arial"/>
              <a:ea typeface="微软雅黑"/>
              <a:cs typeface="+mn-cs"/>
            </a:endParaRPr>
          </a:p>
        </p:txBody>
      </p:sp>
      <p:cxnSp>
        <p:nvCxnSpPr>
          <p:cNvPr id="46" name="Elbow Connector 45"/>
          <p:cNvCxnSpPr>
            <a:stCxn id="35" idx="2"/>
            <a:endCxn id="40" idx="0"/>
          </p:cNvCxnSpPr>
          <p:nvPr/>
        </p:nvCxnSpPr>
        <p:spPr bwMode="auto">
          <a:xfrm rot="16200000" flipH="1">
            <a:off x="5374118" y="774903"/>
            <a:ext cx="344119" cy="1785445"/>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sp>
        <p:nvSpPr>
          <p:cNvPr id="49" name="矩形 16"/>
          <p:cNvSpPr/>
          <p:nvPr/>
        </p:nvSpPr>
        <p:spPr bwMode="auto">
          <a:xfrm>
            <a:off x="4572001" y="2514600"/>
            <a:ext cx="380999" cy="599364"/>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陕西</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大</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区</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52" name="矩形 16"/>
          <p:cNvSpPr/>
          <p:nvPr/>
        </p:nvSpPr>
        <p:spPr bwMode="auto">
          <a:xfrm>
            <a:off x="5105400" y="2514600"/>
            <a:ext cx="380999" cy="599364"/>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noProof="0" smtClean="0">
                <a:solidFill>
                  <a:sysClr val="window" lastClr="FFFFFF"/>
                </a:solidFill>
                <a:latin typeface="Arial"/>
                <a:ea typeface="微软雅黑"/>
              </a:rPr>
              <a:t>吉林</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大</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区</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53" name="矩形 16"/>
          <p:cNvSpPr/>
          <p:nvPr/>
        </p:nvSpPr>
        <p:spPr bwMode="auto">
          <a:xfrm>
            <a:off x="5638800" y="2514600"/>
            <a:ext cx="380999" cy="599364"/>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山西大</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区</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54" name="矩形 16"/>
          <p:cNvSpPr/>
          <p:nvPr/>
        </p:nvSpPr>
        <p:spPr bwMode="auto">
          <a:xfrm>
            <a:off x="6270171" y="2514600"/>
            <a:ext cx="380999" cy="599364"/>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冀东大</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区</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56" name="矩形 16"/>
          <p:cNvSpPr/>
          <p:nvPr/>
        </p:nvSpPr>
        <p:spPr bwMode="auto">
          <a:xfrm>
            <a:off x="7239000" y="2514600"/>
            <a:ext cx="380999" cy="599364"/>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内蒙大</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区</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57" name="矩形 16"/>
          <p:cNvSpPr/>
          <p:nvPr/>
        </p:nvSpPr>
        <p:spPr bwMode="auto">
          <a:xfrm>
            <a:off x="7772400" y="2514600"/>
            <a:ext cx="380999" cy="599364"/>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渝川大</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区</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58" name="矩形 16"/>
          <p:cNvSpPr/>
          <p:nvPr/>
        </p:nvSpPr>
        <p:spPr bwMode="auto">
          <a:xfrm>
            <a:off x="8305800" y="2514600"/>
            <a:ext cx="380999" cy="599364"/>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辽宁大</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区</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cxnSp>
        <p:nvCxnSpPr>
          <p:cNvPr id="60" name="Elbow Connector 59"/>
          <p:cNvCxnSpPr>
            <a:stCxn id="40" idx="2"/>
            <a:endCxn id="49" idx="0"/>
          </p:cNvCxnSpPr>
          <p:nvPr/>
        </p:nvCxnSpPr>
        <p:spPr bwMode="auto">
          <a:xfrm rot="5400000">
            <a:off x="5429979" y="1505678"/>
            <a:ext cx="341445" cy="1676399"/>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62" name="Elbow Connector 61"/>
          <p:cNvCxnSpPr>
            <a:stCxn id="40" idx="2"/>
            <a:endCxn id="52" idx="0"/>
          </p:cNvCxnSpPr>
          <p:nvPr/>
        </p:nvCxnSpPr>
        <p:spPr bwMode="auto">
          <a:xfrm rot="5400000">
            <a:off x="5696678" y="1772377"/>
            <a:ext cx="341445" cy="1143000"/>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64" name="Elbow Connector 63"/>
          <p:cNvCxnSpPr>
            <a:stCxn id="40" idx="2"/>
            <a:endCxn id="53" idx="0"/>
          </p:cNvCxnSpPr>
          <p:nvPr/>
        </p:nvCxnSpPr>
        <p:spPr bwMode="auto">
          <a:xfrm rot="5400000">
            <a:off x="5963378" y="2039077"/>
            <a:ext cx="341445" cy="609600"/>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69" name="Elbow Connector 68"/>
          <p:cNvCxnSpPr>
            <a:stCxn id="40" idx="2"/>
            <a:endCxn id="56" idx="0"/>
          </p:cNvCxnSpPr>
          <p:nvPr/>
        </p:nvCxnSpPr>
        <p:spPr bwMode="auto">
          <a:xfrm rot="16200000" flipH="1">
            <a:off x="6763478" y="1848577"/>
            <a:ext cx="341445" cy="990600"/>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71" name="Elbow Connector 70"/>
          <p:cNvCxnSpPr>
            <a:stCxn id="40" idx="2"/>
            <a:endCxn id="57" idx="0"/>
          </p:cNvCxnSpPr>
          <p:nvPr/>
        </p:nvCxnSpPr>
        <p:spPr bwMode="auto">
          <a:xfrm rot="16200000" flipH="1">
            <a:off x="7030178" y="1581877"/>
            <a:ext cx="341445" cy="1524000"/>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75" name="Elbow Connector 74"/>
          <p:cNvCxnSpPr>
            <a:stCxn id="40" idx="2"/>
            <a:endCxn id="58" idx="0"/>
          </p:cNvCxnSpPr>
          <p:nvPr/>
        </p:nvCxnSpPr>
        <p:spPr bwMode="auto">
          <a:xfrm rot="16200000" flipH="1">
            <a:off x="7296878" y="1315177"/>
            <a:ext cx="341445" cy="2057400"/>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sp>
        <p:nvSpPr>
          <p:cNvPr id="77" name="矩形 39"/>
          <p:cNvSpPr/>
          <p:nvPr/>
        </p:nvSpPr>
        <p:spPr bwMode="auto">
          <a:xfrm>
            <a:off x="4495800" y="3352800"/>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陕西冀东水泥混凝土有限公司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78" name="矩形 39"/>
          <p:cNvSpPr/>
          <p:nvPr/>
        </p:nvSpPr>
        <p:spPr bwMode="auto">
          <a:xfrm>
            <a:off x="4800600" y="3363686"/>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咸阳冀东高新混凝土有限公司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79" name="矩形 39"/>
          <p:cNvSpPr/>
          <p:nvPr/>
        </p:nvSpPr>
        <p:spPr bwMode="auto">
          <a:xfrm>
            <a:off x="5105400" y="3352800"/>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吉林市冀东混凝土有限公司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80" name="矩形 39"/>
          <p:cNvSpPr/>
          <p:nvPr/>
        </p:nvSpPr>
        <p:spPr bwMode="auto">
          <a:xfrm>
            <a:off x="5410200" y="3352800"/>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吉林冀东伟达混凝土有限公司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81" name="矩形 39"/>
          <p:cNvSpPr/>
          <p:nvPr/>
        </p:nvSpPr>
        <p:spPr bwMode="auto">
          <a:xfrm>
            <a:off x="5682342" y="3352800"/>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大同盾石混凝土有限公司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82" name="矩形 39"/>
          <p:cNvSpPr/>
          <p:nvPr/>
        </p:nvSpPr>
        <p:spPr bwMode="auto">
          <a:xfrm>
            <a:off x="5943600" y="3352800"/>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大同金龙混凝土有限责任公司司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83" name="矩形 39"/>
          <p:cNvSpPr/>
          <p:nvPr/>
        </p:nvSpPr>
        <p:spPr bwMode="auto">
          <a:xfrm>
            <a:off x="6204860" y="3352800"/>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北京冀东海强混凝土有限公司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84" name="矩形 39"/>
          <p:cNvSpPr/>
          <p:nvPr/>
        </p:nvSpPr>
        <p:spPr bwMode="auto">
          <a:xfrm>
            <a:off x="6466120" y="3352800"/>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唐山冀东混凝土有限公司分部</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85" name="矩形 39"/>
          <p:cNvSpPr/>
          <p:nvPr/>
        </p:nvSpPr>
        <p:spPr bwMode="auto">
          <a:xfrm>
            <a:off x="6749152" y="3363686"/>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天津冀东海丰混凝土有限公司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86" name="矩形 39"/>
          <p:cNvSpPr/>
          <p:nvPr/>
        </p:nvSpPr>
        <p:spPr bwMode="auto">
          <a:xfrm>
            <a:off x="6999526" y="3363686"/>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深州冀东混凝土有限责任公司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87" name="矩形 39"/>
          <p:cNvSpPr/>
          <p:nvPr/>
        </p:nvSpPr>
        <p:spPr bwMode="auto">
          <a:xfrm>
            <a:off x="7260786" y="3363686"/>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冀</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东水</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泥</a:t>
            </a:r>
            <a:endParaRPr kumimoji="0" lang="en-US" altLang="zh-CN" sz="1200" b="0" i="0" u="none" strike="noStrike" kern="0" cap="none" spc="0" normalizeH="0" baseline="0" noProof="0" smtClean="0">
              <a:ln>
                <a:noFill/>
              </a:ln>
              <a:solidFill>
                <a:sysClr val="window" lastClr="FFFFFF"/>
              </a:solidFill>
              <a:effectLst/>
              <a:uLnTx/>
              <a:uFillTx/>
              <a:latin typeface="Arial"/>
              <a:ea typeface="微软雅黑"/>
              <a:cs typeface="+mn-cs"/>
            </a:endParaRPr>
          </a:p>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凤翔</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有</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限责任公司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88" name="矩形 39"/>
          <p:cNvSpPr/>
          <p:nvPr/>
        </p:nvSpPr>
        <p:spPr bwMode="auto">
          <a:xfrm>
            <a:off x="7522046" y="3363686"/>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冀</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东水</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泥</a:t>
            </a:r>
            <a:endParaRPr kumimoji="0" lang="en-US" altLang="zh-CN" sz="1200" b="0" i="0" u="none" strike="noStrike" kern="0" cap="none" spc="0" normalizeH="0" baseline="0" noProof="0" smtClean="0">
              <a:ln>
                <a:noFill/>
              </a:ln>
              <a:solidFill>
                <a:sysClr val="window" lastClr="FFFFFF"/>
              </a:solidFill>
              <a:effectLst/>
              <a:uLnTx/>
              <a:uFillTx/>
              <a:latin typeface="Arial"/>
              <a:ea typeface="微软雅黑"/>
              <a:cs typeface="+mn-cs"/>
            </a:endParaRPr>
          </a:p>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凤翔</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有</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限责任公司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89" name="矩形 39"/>
          <p:cNvSpPr/>
          <p:nvPr/>
        </p:nvSpPr>
        <p:spPr bwMode="auto">
          <a:xfrm>
            <a:off x="7794192" y="3363686"/>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冀</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东水</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泥</a:t>
            </a:r>
            <a:endParaRPr kumimoji="0" lang="en-US" altLang="zh-CN" sz="1200" b="0" i="0" u="none" strike="noStrike" kern="0" cap="none" spc="0" normalizeH="0" baseline="0" noProof="0" smtClean="0">
              <a:ln>
                <a:noFill/>
              </a:ln>
              <a:solidFill>
                <a:sysClr val="window" lastClr="FFFFFF"/>
              </a:solidFill>
              <a:effectLst/>
              <a:uLnTx/>
              <a:uFillTx/>
              <a:latin typeface="Arial"/>
              <a:ea typeface="微软雅黑"/>
              <a:cs typeface="+mn-cs"/>
            </a:endParaRPr>
          </a:p>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凤翔</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有</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限责任公司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94" name="矩形 39"/>
          <p:cNvSpPr/>
          <p:nvPr/>
        </p:nvSpPr>
        <p:spPr bwMode="auto">
          <a:xfrm>
            <a:off x="8055452" y="3374568"/>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冀</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东水</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泥</a:t>
            </a:r>
            <a:endParaRPr kumimoji="0" lang="en-US" altLang="zh-CN" sz="1200" b="0" i="0" u="none" strike="noStrike" kern="0" cap="none" spc="0" normalizeH="0" baseline="0" noProof="0" smtClean="0">
              <a:ln>
                <a:noFill/>
              </a:ln>
              <a:solidFill>
                <a:sysClr val="window" lastClr="FFFFFF"/>
              </a:solidFill>
              <a:effectLst/>
              <a:uLnTx/>
              <a:uFillTx/>
              <a:latin typeface="Arial"/>
              <a:ea typeface="微软雅黑"/>
              <a:cs typeface="+mn-cs"/>
            </a:endParaRPr>
          </a:p>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凤翔</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有</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限责任公司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95" name="矩形 39"/>
          <p:cNvSpPr/>
          <p:nvPr/>
        </p:nvSpPr>
        <p:spPr bwMode="auto">
          <a:xfrm>
            <a:off x="8316712" y="3374572"/>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冀</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东水</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泥</a:t>
            </a:r>
            <a:endParaRPr kumimoji="0" lang="en-US" altLang="zh-CN" sz="1200" b="0" i="0" u="none" strike="noStrike" kern="0" cap="none" spc="0" normalizeH="0" baseline="0" noProof="0" smtClean="0">
              <a:ln>
                <a:noFill/>
              </a:ln>
              <a:solidFill>
                <a:sysClr val="window" lastClr="FFFFFF"/>
              </a:solidFill>
              <a:effectLst/>
              <a:uLnTx/>
              <a:uFillTx/>
              <a:latin typeface="Arial"/>
              <a:ea typeface="微软雅黑"/>
              <a:cs typeface="+mn-cs"/>
            </a:endParaRPr>
          </a:p>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凤翔</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有</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限责任公司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96" name="矩形 39"/>
          <p:cNvSpPr/>
          <p:nvPr/>
        </p:nvSpPr>
        <p:spPr bwMode="auto">
          <a:xfrm>
            <a:off x="8588858" y="3385454"/>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冀</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东水</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泥</a:t>
            </a:r>
            <a:endParaRPr kumimoji="0" lang="en-US" altLang="zh-CN" sz="1200" b="0" i="0" u="none" strike="noStrike" kern="0" cap="none" spc="0" normalizeH="0" baseline="0" noProof="0" smtClean="0">
              <a:ln>
                <a:noFill/>
              </a:ln>
              <a:solidFill>
                <a:sysClr val="window" lastClr="FFFFFF"/>
              </a:solidFill>
              <a:effectLst/>
              <a:uLnTx/>
              <a:uFillTx/>
              <a:latin typeface="Arial"/>
              <a:ea typeface="微软雅黑"/>
              <a:cs typeface="+mn-cs"/>
            </a:endParaRPr>
          </a:p>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凤翔</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有</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限责任公司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cxnSp>
        <p:nvCxnSpPr>
          <p:cNvPr id="98" name="Elbow Connector 97"/>
          <p:cNvCxnSpPr>
            <a:stCxn id="49" idx="2"/>
            <a:endCxn id="77" idx="0"/>
          </p:cNvCxnSpPr>
          <p:nvPr/>
        </p:nvCxnSpPr>
        <p:spPr bwMode="auto">
          <a:xfrm rot="5400000">
            <a:off x="4560186" y="3150485"/>
            <a:ext cx="238836" cy="165794"/>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00" name="Elbow Connector 99"/>
          <p:cNvCxnSpPr>
            <a:stCxn id="49" idx="2"/>
            <a:endCxn id="78" idx="0"/>
          </p:cNvCxnSpPr>
          <p:nvPr/>
        </p:nvCxnSpPr>
        <p:spPr bwMode="auto">
          <a:xfrm rot="16200000" flipH="1">
            <a:off x="4707143" y="3169322"/>
            <a:ext cx="249722" cy="139006"/>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02" name="Elbow Connector 101"/>
          <p:cNvCxnSpPr>
            <a:stCxn id="52" idx="2"/>
            <a:endCxn id="79" idx="0"/>
          </p:cNvCxnSpPr>
          <p:nvPr/>
        </p:nvCxnSpPr>
        <p:spPr bwMode="auto">
          <a:xfrm rot="5400000">
            <a:off x="5131686" y="3188586"/>
            <a:ext cx="238836" cy="89593"/>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04" name="Elbow Connector 103"/>
          <p:cNvCxnSpPr>
            <a:stCxn id="52" idx="2"/>
            <a:endCxn id="80" idx="0"/>
          </p:cNvCxnSpPr>
          <p:nvPr/>
        </p:nvCxnSpPr>
        <p:spPr bwMode="auto">
          <a:xfrm rot="16200000" flipH="1">
            <a:off x="5284085" y="3125778"/>
            <a:ext cx="238836" cy="215207"/>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06" name="Elbow Connector 105"/>
          <p:cNvCxnSpPr>
            <a:stCxn id="53" idx="2"/>
            <a:endCxn id="81" idx="0"/>
          </p:cNvCxnSpPr>
          <p:nvPr/>
        </p:nvCxnSpPr>
        <p:spPr bwMode="auto">
          <a:xfrm rot="5400000">
            <a:off x="5686857" y="3210357"/>
            <a:ext cx="238836" cy="46051"/>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08" name="Elbow Connector 107"/>
          <p:cNvCxnSpPr>
            <a:stCxn id="53" idx="2"/>
            <a:endCxn id="82" idx="0"/>
          </p:cNvCxnSpPr>
          <p:nvPr/>
        </p:nvCxnSpPr>
        <p:spPr bwMode="auto">
          <a:xfrm rot="16200000" flipH="1">
            <a:off x="5817485" y="3125778"/>
            <a:ext cx="238836" cy="215207"/>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10" name="Elbow Connector 109"/>
          <p:cNvCxnSpPr>
            <a:stCxn id="54" idx="2"/>
            <a:endCxn id="83" idx="0"/>
          </p:cNvCxnSpPr>
          <p:nvPr/>
        </p:nvCxnSpPr>
        <p:spPr bwMode="auto">
          <a:xfrm rot="5400000">
            <a:off x="6263801" y="3155930"/>
            <a:ext cx="238836" cy="154904"/>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12" name="Elbow Connector 111"/>
          <p:cNvCxnSpPr>
            <a:stCxn id="54" idx="2"/>
            <a:endCxn id="84" idx="0"/>
          </p:cNvCxnSpPr>
          <p:nvPr/>
        </p:nvCxnSpPr>
        <p:spPr bwMode="auto">
          <a:xfrm rot="16200000" flipH="1">
            <a:off x="6394431" y="3180204"/>
            <a:ext cx="238836" cy="106356"/>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14" name="Elbow Connector 113"/>
          <p:cNvCxnSpPr>
            <a:stCxn id="54" idx="2"/>
            <a:endCxn id="85" idx="0"/>
          </p:cNvCxnSpPr>
          <p:nvPr/>
        </p:nvCxnSpPr>
        <p:spPr bwMode="auto">
          <a:xfrm rot="16200000" flipH="1">
            <a:off x="6530504" y="3044131"/>
            <a:ext cx="249722" cy="389388"/>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20" name="Elbow Connector 119"/>
          <p:cNvCxnSpPr>
            <a:stCxn id="56" idx="2"/>
            <a:endCxn id="87" idx="0"/>
          </p:cNvCxnSpPr>
          <p:nvPr/>
        </p:nvCxnSpPr>
        <p:spPr bwMode="auto">
          <a:xfrm rot="5400000">
            <a:off x="7270736" y="3204922"/>
            <a:ext cx="249722" cy="67807"/>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22" name="Elbow Connector 121"/>
          <p:cNvCxnSpPr>
            <a:stCxn id="56" idx="2"/>
            <a:endCxn id="88" idx="0"/>
          </p:cNvCxnSpPr>
          <p:nvPr/>
        </p:nvCxnSpPr>
        <p:spPr bwMode="auto">
          <a:xfrm rot="16200000" flipH="1">
            <a:off x="7401365" y="3142098"/>
            <a:ext cx="249722" cy="193453"/>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24" name="Elbow Connector 123"/>
          <p:cNvCxnSpPr>
            <a:stCxn id="57" idx="2"/>
            <a:endCxn id="89" idx="0"/>
          </p:cNvCxnSpPr>
          <p:nvPr/>
        </p:nvCxnSpPr>
        <p:spPr bwMode="auto">
          <a:xfrm rot="5400000">
            <a:off x="7804139" y="3204925"/>
            <a:ext cx="249722" cy="67801"/>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26" name="Elbow Connector 125"/>
          <p:cNvCxnSpPr>
            <a:stCxn id="57" idx="2"/>
            <a:endCxn id="94" idx="0"/>
          </p:cNvCxnSpPr>
          <p:nvPr/>
        </p:nvCxnSpPr>
        <p:spPr bwMode="auto">
          <a:xfrm rot="16200000" flipH="1">
            <a:off x="7929327" y="3147536"/>
            <a:ext cx="260604" cy="193459"/>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28" name="Elbow Connector 127"/>
          <p:cNvCxnSpPr>
            <a:stCxn id="58" idx="2"/>
            <a:endCxn id="95" idx="0"/>
          </p:cNvCxnSpPr>
          <p:nvPr/>
        </p:nvCxnSpPr>
        <p:spPr bwMode="auto">
          <a:xfrm rot="5400000">
            <a:off x="8326656" y="3204928"/>
            <a:ext cx="260608" cy="78681"/>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30" name="Elbow Connector 129"/>
          <p:cNvCxnSpPr>
            <a:stCxn id="58" idx="2"/>
            <a:endCxn id="96" idx="0"/>
          </p:cNvCxnSpPr>
          <p:nvPr/>
        </p:nvCxnSpPr>
        <p:spPr bwMode="auto">
          <a:xfrm rot="16200000" flipH="1">
            <a:off x="8457287" y="3152976"/>
            <a:ext cx="271490" cy="193465"/>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32" name="Elbow Connector 131"/>
          <p:cNvCxnSpPr>
            <a:stCxn id="40" idx="2"/>
            <a:endCxn id="54" idx="0"/>
          </p:cNvCxnSpPr>
          <p:nvPr/>
        </p:nvCxnSpPr>
        <p:spPr bwMode="auto">
          <a:xfrm rot="16200000" flipH="1">
            <a:off x="6279063" y="2332991"/>
            <a:ext cx="341445" cy="21771"/>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sp>
        <p:nvSpPr>
          <p:cNvPr id="135" name="矩形 16"/>
          <p:cNvSpPr/>
          <p:nvPr/>
        </p:nvSpPr>
        <p:spPr bwMode="auto">
          <a:xfrm>
            <a:off x="6781801" y="2514598"/>
            <a:ext cx="380999" cy="599364"/>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冀中南大</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区</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cxnSp>
        <p:nvCxnSpPr>
          <p:cNvPr id="137" name="Elbow Connector 136"/>
          <p:cNvCxnSpPr>
            <a:stCxn id="135" idx="2"/>
            <a:endCxn id="86" idx="0"/>
          </p:cNvCxnSpPr>
          <p:nvPr/>
        </p:nvCxnSpPr>
        <p:spPr bwMode="auto">
          <a:xfrm rot="16200000" flipH="1">
            <a:off x="6911505" y="3174758"/>
            <a:ext cx="249724" cy="128132"/>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sp>
        <p:nvSpPr>
          <p:cNvPr id="140" name="Rectangle 139"/>
          <p:cNvSpPr/>
          <p:nvPr/>
        </p:nvSpPr>
        <p:spPr bwMode="auto">
          <a:xfrm>
            <a:off x="3581400" y="2307771"/>
            <a:ext cx="5334000" cy="3712030"/>
          </a:xfrm>
          <a:prstGeom prst="rect">
            <a:avLst/>
          </a:prstGeom>
          <a:noFill/>
          <a:ln>
            <a:solidFill>
              <a:srgbClr val="FF3399"/>
            </a:solidFill>
          </a:ln>
          <a:effectLst/>
        </p:spPr>
        <p:style>
          <a:lnRef idx="1">
            <a:schemeClr val="accent1"/>
          </a:lnRef>
          <a:fillRef idx="2">
            <a:schemeClr val="accent1"/>
          </a:fillRef>
          <a:effectRef idx="1">
            <a:schemeClr val="accent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endParaRPr lang="zh-CN" altLang="en-US" sz="1400" u="sng" kern="0">
              <a:solidFill>
                <a:schemeClr val="tx1"/>
              </a:solidFill>
              <a:latin typeface="Arial"/>
              <a:ea typeface="微软雅黑"/>
            </a:endParaRPr>
          </a:p>
        </p:txBody>
      </p:sp>
      <p:sp>
        <p:nvSpPr>
          <p:cNvPr id="141" name="TextBox 140"/>
          <p:cNvSpPr txBox="1"/>
          <p:nvPr/>
        </p:nvSpPr>
        <p:spPr>
          <a:xfrm>
            <a:off x="3505201" y="4149061"/>
            <a:ext cx="990600" cy="1785104"/>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100" smtClean="0">
                <a:solidFill>
                  <a:schemeClr val="tx1"/>
                </a:solidFill>
                <a:latin typeface="微软雅黑" pitchFamily="34" charset="-122"/>
                <a:ea typeface="微软雅黑" pitchFamily="34" charset="-122"/>
              </a:rPr>
              <a:t>建议实施模块：销售、物资采购及库存、财务共</a:t>
            </a:r>
            <a:r>
              <a:rPr lang="en-US" altLang="zh-CN" sz="1100" smtClean="0">
                <a:solidFill>
                  <a:srgbClr val="FF0000"/>
                </a:solidFill>
                <a:latin typeface="微软雅黑" pitchFamily="34" charset="-122"/>
                <a:ea typeface="微软雅黑" pitchFamily="34" charset="-122"/>
              </a:rPr>
              <a:t>40</a:t>
            </a:r>
            <a:r>
              <a:rPr lang="zh-CN" altLang="en-US" sz="1100" smtClean="0">
                <a:solidFill>
                  <a:schemeClr val="tx1"/>
                </a:solidFill>
                <a:latin typeface="微软雅黑" pitchFamily="34" charset="-122"/>
                <a:ea typeface="微软雅黑" pitchFamily="34" charset="-122"/>
              </a:rPr>
              <a:t>家左右法人实体（全资或控股）</a:t>
            </a:r>
            <a:r>
              <a:rPr lang="en-US" altLang="zh-CN" sz="1100" smtClean="0">
                <a:solidFill>
                  <a:schemeClr val="tx1"/>
                </a:solidFill>
                <a:latin typeface="微软雅黑" pitchFamily="34" charset="-122"/>
                <a:ea typeface="微软雅黑" pitchFamily="34" charset="-122"/>
              </a:rPr>
              <a:t>+ </a:t>
            </a:r>
            <a:r>
              <a:rPr lang="zh-CN" altLang="en-US" sz="1100" smtClean="0">
                <a:solidFill>
                  <a:schemeClr val="tx1"/>
                </a:solidFill>
                <a:latin typeface="微软雅黑" pitchFamily="34" charset="-122"/>
                <a:ea typeface="微软雅黑" pitchFamily="34" charset="-122"/>
              </a:rPr>
              <a:t>生产模块中心站（任各庄）</a:t>
            </a:r>
          </a:p>
        </p:txBody>
      </p:sp>
      <p:cxnSp>
        <p:nvCxnSpPr>
          <p:cNvPr id="143" name="Elbow Connector 142"/>
          <p:cNvCxnSpPr>
            <a:stCxn id="40" idx="2"/>
            <a:endCxn id="135" idx="0"/>
          </p:cNvCxnSpPr>
          <p:nvPr/>
        </p:nvCxnSpPr>
        <p:spPr bwMode="auto">
          <a:xfrm rot="16200000" flipH="1">
            <a:off x="6534879" y="2077175"/>
            <a:ext cx="341443" cy="533401"/>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sp>
        <p:nvSpPr>
          <p:cNvPr id="90" name="Plus 89"/>
          <p:cNvSpPr/>
          <p:nvPr/>
        </p:nvSpPr>
        <p:spPr bwMode="auto">
          <a:xfrm>
            <a:off x="3962400" y="1752600"/>
            <a:ext cx="685800" cy="533400"/>
          </a:xfrm>
          <a:prstGeom prst="mathPlus">
            <a:avLst>
              <a:gd name="adj1" fmla="val 19438"/>
            </a:avLst>
          </a:prstGeom>
        </p:spPr>
        <p:style>
          <a:lnRef idx="1">
            <a:schemeClr val="accent3"/>
          </a:lnRef>
          <a:fillRef idx="2">
            <a:schemeClr val="accent3"/>
          </a:fillRef>
          <a:effectRef idx="1">
            <a:schemeClr val="accent3"/>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endParaRPr lang="zh-CN" altLang="en-US" sz="1400" u="sng" kern="0">
              <a:solidFill>
                <a:schemeClr val="tx1"/>
              </a:solidFill>
              <a:latin typeface="Arial"/>
              <a:ea typeface="微软雅黑"/>
            </a:endParaRPr>
          </a:p>
        </p:txBody>
      </p:sp>
      <p:sp>
        <p:nvSpPr>
          <p:cNvPr id="91" name="Rounded Rectangle 90"/>
          <p:cNvSpPr/>
          <p:nvPr/>
        </p:nvSpPr>
        <p:spPr bwMode="auto">
          <a:xfrm>
            <a:off x="8534400" y="838200"/>
            <a:ext cx="457200" cy="304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tx1"/>
                </a:solidFill>
                <a:latin typeface="Arial"/>
                <a:ea typeface="微软雅黑"/>
              </a:rPr>
              <a:t>线</a:t>
            </a:r>
            <a:endParaRPr lang="zh-CN" altLang="en-US" sz="1400" kern="0">
              <a:solidFill>
                <a:schemeClr val="tx1"/>
              </a:solidFill>
              <a:latin typeface="Arial"/>
              <a:ea typeface="微软雅黑"/>
            </a:endParaRPr>
          </a:p>
        </p:txBody>
      </p:sp>
      <p:sp>
        <p:nvSpPr>
          <p:cNvPr id="97" name="Rounded Rectangle 96"/>
          <p:cNvSpPr/>
          <p:nvPr/>
        </p:nvSpPr>
        <p:spPr bwMode="auto">
          <a:xfrm>
            <a:off x="8534400" y="2133600"/>
            <a:ext cx="457200" cy="304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tx1"/>
                </a:solidFill>
                <a:latin typeface="Arial"/>
                <a:ea typeface="微软雅黑"/>
              </a:rPr>
              <a:t>线</a:t>
            </a:r>
            <a:endParaRPr lang="zh-CN" altLang="en-US" sz="1400" kern="0">
              <a:solidFill>
                <a:schemeClr val="tx1"/>
              </a:solidFill>
              <a:latin typeface="Arial"/>
              <a:ea typeface="微软雅黑"/>
            </a:endParaRPr>
          </a:p>
        </p:txBody>
      </p:sp>
      <p:sp>
        <p:nvSpPr>
          <p:cNvPr id="99" name="Rounded Rectangle 98"/>
          <p:cNvSpPr/>
          <p:nvPr/>
        </p:nvSpPr>
        <p:spPr bwMode="auto">
          <a:xfrm>
            <a:off x="2971800" y="2133600"/>
            <a:ext cx="457200" cy="304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tx1"/>
                </a:solidFill>
                <a:latin typeface="Arial"/>
                <a:ea typeface="微软雅黑"/>
              </a:rPr>
              <a:t>点</a:t>
            </a:r>
            <a:endParaRPr lang="zh-CN" altLang="en-US" sz="1400" kern="0">
              <a:solidFill>
                <a:schemeClr val="tx1"/>
              </a:solidFill>
              <a:latin typeface="Arial"/>
              <a:ea typeface="微软雅黑"/>
            </a:endParaRPr>
          </a:p>
        </p:txBody>
      </p:sp>
    </p:spTree>
    <p:extLst>
      <p:ext uri="{BB962C8B-B14F-4D97-AF65-F5344CB8AC3E}">
        <p14:creationId xmlns:p14="http://schemas.microsoft.com/office/powerpoint/2010/main" xmlns="" val="1608641804"/>
      </p:ext>
    </p:extLst>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zh-CN" altLang="en-US" smtClean="0"/>
              <a:t>备选方案三：</a:t>
            </a:r>
            <a:r>
              <a:rPr lang="en-US" altLang="zh-CN" smtClean="0"/>
              <a:t>HR</a:t>
            </a:r>
            <a:r>
              <a:rPr lang="zh-CN" altLang="en-US" smtClean="0"/>
              <a:t>和混凝土业务全覆盖，同时覆盖冀东和陕西大区水泥业务</a:t>
            </a:r>
            <a:endParaRPr lang="zh-CN" altLang="en-US"/>
          </a:p>
        </p:txBody>
      </p:sp>
      <p:sp>
        <p:nvSpPr>
          <p:cNvPr id="3" name="矩形 3"/>
          <p:cNvSpPr/>
          <p:nvPr/>
        </p:nvSpPr>
        <p:spPr bwMode="auto">
          <a:xfrm>
            <a:off x="1295400" y="1856001"/>
            <a:ext cx="2209800" cy="333469"/>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400" b="0" kern="0" smtClean="0">
                <a:solidFill>
                  <a:sysClr val="window" lastClr="FFFFFF"/>
                </a:solidFill>
                <a:latin typeface="Arial"/>
                <a:ea typeface="微软雅黑"/>
              </a:rPr>
              <a:t>水泥板块</a:t>
            </a:r>
            <a:endParaRPr kumimoji="0" lang="en-US" altLang="zh-CN" sz="14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6" name="矩形 16"/>
          <p:cNvSpPr/>
          <p:nvPr/>
        </p:nvSpPr>
        <p:spPr bwMode="auto">
          <a:xfrm>
            <a:off x="1066800" y="2527347"/>
            <a:ext cx="711081" cy="599364"/>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noProof="0" smtClean="0">
                <a:solidFill>
                  <a:sysClr val="window" lastClr="FFFFFF"/>
                </a:solidFill>
                <a:latin typeface="Arial"/>
                <a:ea typeface="微软雅黑"/>
              </a:rPr>
              <a:t>冀东</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大</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区</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cxnSp>
        <p:nvCxnSpPr>
          <p:cNvPr id="29" name="直接连接符 9264"/>
          <p:cNvCxnSpPr/>
          <p:nvPr/>
        </p:nvCxnSpPr>
        <p:spPr bwMode="auto">
          <a:xfrm>
            <a:off x="204988" y="2274674"/>
            <a:ext cx="8481812" cy="0"/>
          </a:xfrm>
          <a:prstGeom prst="line">
            <a:avLst/>
          </a:prstGeom>
          <a:noFill/>
          <a:ln w="19050" cap="flat" cmpd="sng" algn="ctr">
            <a:solidFill>
              <a:sysClr val="windowText" lastClr="000000">
                <a:shade val="95000"/>
                <a:satMod val="105000"/>
              </a:sysClr>
            </a:solidFill>
            <a:prstDash val="dash"/>
          </a:ln>
          <a:effectLst/>
        </p:spPr>
      </p:cxnSp>
      <p:cxnSp>
        <p:nvCxnSpPr>
          <p:cNvPr id="30" name="直接连接符 115"/>
          <p:cNvCxnSpPr/>
          <p:nvPr/>
        </p:nvCxnSpPr>
        <p:spPr bwMode="auto">
          <a:xfrm flipV="1">
            <a:off x="213710" y="3200400"/>
            <a:ext cx="8625490" cy="1232"/>
          </a:xfrm>
          <a:prstGeom prst="line">
            <a:avLst/>
          </a:prstGeom>
          <a:noFill/>
          <a:ln w="19050" cap="flat" cmpd="sng" algn="ctr">
            <a:solidFill>
              <a:sysClr val="windowText" lastClr="000000">
                <a:shade val="95000"/>
                <a:satMod val="105000"/>
              </a:sysClr>
            </a:solidFill>
            <a:prstDash val="dash"/>
          </a:ln>
          <a:effectLst/>
        </p:spPr>
      </p:cxnSp>
      <p:sp>
        <p:nvSpPr>
          <p:cNvPr id="31" name="TextBox 9268"/>
          <p:cNvSpPr txBox="1">
            <a:spLocks noChangeArrowheads="1"/>
          </p:cNvSpPr>
          <p:nvPr/>
        </p:nvSpPr>
        <p:spPr bwMode="auto">
          <a:xfrm>
            <a:off x="137510" y="1922107"/>
            <a:ext cx="723275" cy="307777"/>
          </a:xfrm>
          <a:prstGeom prst="rect">
            <a:avLst/>
          </a:prstGeom>
          <a:noFill/>
          <a:ln w="9525">
            <a:noFill/>
            <a:miter lim="800000"/>
          </a:ln>
        </p:spPr>
        <p:txBody>
          <a:bodyPr wrap="none">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ts val="600"/>
              </a:spcBef>
              <a:spcAft>
                <a:spcPct val="0"/>
              </a:spcAft>
              <a:buClrTx/>
              <a:buSzTx/>
              <a:buFontTx/>
              <a:buNone/>
              <a:defRPr/>
            </a:pPr>
            <a:r>
              <a:rPr lang="zh-CN" altLang="en-US" sz="1400" b="0" kern="0" noProof="0" smtClean="0">
                <a:solidFill>
                  <a:sysClr val="windowText" lastClr="000000"/>
                </a:solidFill>
                <a:latin typeface="微软雅黑" pitchFamily="34" charset="-122"/>
                <a:ea typeface="微软雅黑" pitchFamily="34" charset="-122"/>
              </a:rPr>
              <a:t>板块</a:t>
            </a:r>
            <a:r>
              <a:rPr kumimoji="0" lang="zh-CN" altLang="en-US" sz="14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层</a:t>
            </a:r>
          </a:p>
        </p:txBody>
      </p:sp>
      <p:sp>
        <p:nvSpPr>
          <p:cNvPr id="32" name="TextBox 121"/>
          <p:cNvSpPr txBox="1">
            <a:spLocks noChangeArrowheads="1"/>
          </p:cNvSpPr>
          <p:nvPr/>
        </p:nvSpPr>
        <p:spPr bwMode="auto">
          <a:xfrm>
            <a:off x="137510" y="2669844"/>
            <a:ext cx="723275" cy="307777"/>
          </a:xfrm>
          <a:prstGeom prst="rect">
            <a:avLst/>
          </a:prstGeom>
          <a:noFill/>
          <a:ln w="9525">
            <a:noFill/>
            <a:miter lim="800000"/>
          </a:ln>
        </p:spPr>
        <p:txBody>
          <a:bodyPr wrap="none">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ts val="600"/>
              </a:spcBef>
              <a:spcAft>
                <a:spcPct val="0"/>
              </a:spcAft>
              <a:buClrTx/>
              <a:buSzTx/>
              <a:buFontTx/>
              <a:buNone/>
              <a:defRPr/>
            </a:pPr>
            <a:r>
              <a:rPr kumimoji="0" lang="zh-CN" altLang="en-US" sz="14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大区层</a:t>
            </a:r>
          </a:p>
        </p:txBody>
      </p:sp>
      <p:sp>
        <p:nvSpPr>
          <p:cNvPr id="33" name="TextBox 122"/>
          <p:cNvSpPr txBox="1">
            <a:spLocks noChangeArrowheads="1"/>
          </p:cNvSpPr>
          <p:nvPr/>
        </p:nvSpPr>
        <p:spPr bwMode="auto">
          <a:xfrm>
            <a:off x="76200" y="3429332"/>
            <a:ext cx="919655" cy="815608"/>
          </a:xfrm>
          <a:prstGeom prst="rect">
            <a:avLst/>
          </a:prstGeom>
          <a:noFill/>
          <a:ln w="9525">
            <a:noFill/>
            <a:miter lim="800000"/>
          </a:ln>
        </p:spPr>
        <p:txBody>
          <a:bodyPr wrap="square">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ts val="600"/>
              </a:spcBef>
              <a:spcAft>
                <a:spcPct val="0"/>
              </a:spcAft>
              <a:buClrTx/>
              <a:buSzTx/>
              <a:buFontTx/>
              <a:buNone/>
              <a:defRPr/>
            </a:pPr>
            <a:r>
              <a:rPr kumimoji="0" lang="zh-CN" altLang="en-US" sz="14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水泥子公司层</a:t>
            </a:r>
            <a:endParaRPr kumimoji="0" lang="en-US" altLang="zh-CN" sz="14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a:p>
            <a:pPr marL="0" marR="0" lvl="0" indent="0" defTabSz="914400" eaLnBrk="1" fontAlgn="auto" latinLnBrk="0" hangingPunct="1">
              <a:lnSpc>
                <a:spcPct val="100000"/>
              </a:lnSpc>
              <a:spcBef>
                <a:spcPts val="600"/>
              </a:spcBef>
              <a:spcAft>
                <a:spcPct val="0"/>
              </a:spcAft>
              <a:buClrTx/>
              <a:buSzTx/>
              <a:buFontTx/>
              <a:buNone/>
              <a:defRPr/>
            </a:pPr>
            <a:r>
              <a:rPr lang="zh-CN" altLang="en-US" sz="1400" b="0" kern="0" smtClean="0">
                <a:solidFill>
                  <a:sysClr val="windowText" lastClr="000000"/>
                </a:solidFill>
                <a:latin typeface="微软雅黑" pitchFamily="34" charset="-122"/>
                <a:ea typeface="微软雅黑" pitchFamily="34" charset="-122"/>
              </a:rPr>
              <a:t>搅拌站</a:t>
            </a:r>
            <a:endParaRPr kumimoji="0" lang="zh-CN" altLang="en-US" sz="14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35" name="Rounded Rectangle 34"/>
          <p:cNvSpPr/>
          <p:nvPr/>
        </p:nvSpPr>
        <p:spPr bwMode="auto">
          <a:xfrm>
            <a:off x="3733800" y="1143000"/>
            <a:ext cx="1839310" cy="352567"/>
          </a:xfrm>
          <a:prstGeom prst="round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fontAlgn="auto">
              <a:spcBef>
                <a:spcPct val="0"/>
              </a:spcBef>
              <a:spcAft>
                <a:spcPct val="0"/>
              </a:spcAft>
              <a:buSzPct val="75000"/>
              <a:defRPr/>
            </a:pPr>
            <a:r>
              <a:rPr lang="zh-CN" altLang="en-US" sz="1400" b="0" kern="0" smtClean="0">
                <a:solidFill>
                  <a:sysClr val="window" lastClr="FFFFFF"/>
                </a:solidFill>
                <a:latin typeface="Arial"/>
                <a:ea typeface="微软雅黑"/>
              </a:rPr>
              <a:t>冀东发展集团</a:t>
            </a:r>
            <a:endParaRPr lang="zh-CN" altLang="en-US" sz="1400" b="0" kern="0">
              <a:solidFill>
                <a:sysClr val="window" lastClr="FFFFFF"/>
              </a:solidFill>
              <a:latin typeface="Arial"/>
              <a:ea typeface="微软雅黑"/>
            </a:endParaRPr>
          </a:p>
        </p:txBody>
      </p:sp>
      <p:cxnSp>
        <p:nvCxnSpPr>
          <p:cNvPr id="38" name="Elbow Connector 37"/>
          <p:cNvCxnSpPr>
            <a:stCxn id="35" idx="2"/>
            <a:endCxn id="3" idx="0"/>
          </p:cNvCxnSpPr>
          <p:nvPr/>
        </p:nvCxnSpPr>
        <p:spPr bwMode="auto">
          <a:xfrm rot="5400000">
            <a:off x="3346661" y="549207"/>
            <a:ext cx="360434" cy="2253155"/>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41" name="Elbow Connector 40"/>
          <p:cNvCxnSpPr>
            <a:stCxn id="3" idx="2"/>
            <a:endCxn id="6" idx="0"/>
          </p:cNvCxnSpPr>
          <p:nvPr/>
        </p:nvCxnSpPr>
        <p:spPr bwMode="auto">
          <a:xfrm rot="5400000">
            <a:off x="1742383" y="1869429"/>
            <a:ext cx="337877" cy="977959"/>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sp>
        <p:nvSpPr>
          <p:cNvPr id="44" name="TextBox 9268"/>
          <p:cNvSpPr txBox="1">
            <a:spLocks noChangeArrowheads="1"/>
          </p:cNvSpPr>
          <p:nvPr/>
        </p:nvSpPr>
        <p:spPr bwMode="auto">
          <a:xfrm>
            <a:off x="167471" y="1357999"/>
            <a:ext cx="723275" cy="307777"/>
          </a:xfrm>
          <a:prstGeom prst="rect">
            <a:avLst/>
          </a:prstGeom>
          <a:noFill/>
          <a:ln w="9525">
            <a:noFill/>
            <a:miter lim="800000"/>
          </a:ln>
        </p:spPr>
        <p:txBody>
          <a:bodyPr wrap="none">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ts val="600"/>
              </a:spcBef>
              <a:spcAft>
                <a:spcPct val="0"/>
              </a:spcAft>
              <a:buClrTx/>
              <a:buSzTx/>
              <a:buFontTx/>
              <a:buNone/>
              <a:defRPr/>
            </a:pPr>
            <a:r>
              <a:rPr lang="zh-CN" altLang="en-US" sz="1400" b="0" kern="0" noProof="0" smtClean="0">
                <a:solidFill>
                  <a:sysClr val="windowText" lastClr="000000"/>
                </a:solidFill>
                <a:latin typeface="微软雅黑" pitchFamily="34" charset="-122"/>
                <a:ea typeface="微软雅黑" pitchFamily="34" charset="-122"/>
              </a:rPr>
              <a:t>集团</a:t>
            </a:r>
            <a:r>
              <a:rPr kumimoji="0" lang="zh-CN" altLang="en-US" sz="14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层</a:t>
            </a:r>
          </a:p>
        </p:txBody>
      </p:sp>
      <p:cxnSp>
        <p:nvCxnSpPr>
          <p:cNvPr id="45" name="直接连接符 115"/>
          <p:cNvCxnSpPr/>
          <p:nvPr/>
        </p:nvCxnSpPr>
        <p:spPr bwMode="auto">
          <a:xfrm>
            <a:off x="275021" y="1710567"/>
            <a:ext cx="8411779" cy="0"/>
          </a:xfrm>
          <a:prstGeom prst="line">
            <a:avLst/>
          </a:prstGeom>
          <a:noFill/>
          <a:ln w="19050" cap="flat" cmpd="sng" algn="ctr">
            <a:solidFill>
              <a:sysClr val="windowText" lastClr="000000">
                <a:shade val="95000"/>
                <a:satMod val="105000"/>
              </a:sysClr>
            </a:solidFill>
            <a:prstDash val="dash"/>
          </a:ln>
          <a:effectLst/>
        </p:spPr>
      </p:cxnSp>
      <p:sp>
        <p:nvSpPr>
          <p:cNvPr id="48" name="Rectangle 47"/>
          <p:cNvSpPr/>
          <p:nvPr/>
        </p:nvSpPr>
        <p:spPr bwMode="auto">
          <a:xfrm>
            <a:off x="990600" y="2306431"/>
            <a:ext cx="2438401" cy="3713369"/>
          </a:xfrm>
          <a:prstGeom prst="rect">
            <a:avLst/>
          </a:prstGeom>
          <a:noFill/>
          <a:ln>
            <a:solidFill>
              <a:srgbClr val="FF3399"/>
            </a:solidFill>
          </a:ln>
          <a:effectLst/>
        </p:spPr>
        <p:style>
          <a:lnRef idx="1">
            <a:schemeClr val="accent1"/>
          </a:lnRef>
          <a:fillRef idx="2">
            <a:schemeClr val="accent1"/>
          </a:fillRef>
          <a:effectRef idx="1">
            <a:schemeClr val="accent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endParaRPr lang="zh-CN" altLang="en-US" sz="1400" u="sng" kern="0">
              <a:solidFill>
                <a:schemeClr val="tx1"/>
              </a:solidFill>
              <a:latin typeface="Arial"/>
              <a:ea typeface="微软雅黑"/>
            </a:endParaRPr>
          </a:p>
        </p:txBody>
      </p:sp>
      <p:sp>
        <p:nvSpPr>
          <p:cNvPr id="51" name="TextBox 50"/>
          <p:cNvSpPr txBox="1"/>
          <p:nvPr/>
        </p:nvSpPr>
        <p:spPr>
          <a:xfrm>
            <a:off x="304800" y="6036715"/>
            <a:ext cx="89916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smtClean="0">
                <a:solidFill>
                  <a:schemeClr val="tx1"/>
                </a:solidFill>
                <a:latin typeface="微软雅黑" pitchFamily="34" charset="-122"/>
                <a:ea typeface="微软雅黑" pitchFamily="34" charset="-122"/>
              </a:rPr>
              <a:t>关注于大区和生产单位（分子公司）形成“生产运营业务财务一体化平台”，同时在集团层面开始搭建统一的财务核算体系支撑。</a:t>
            </a:r>
          </a:p>
        </p:txBody>
      </p:sp>
      <p:sp>
        <p:nvSpPr>
          <p:cNvPr id="92" name="TextBox 91"/>
          <p:cNvSpPr txBox="1"/>
          <p:nvPr/>
        </p:nvSpPr>
        <p:spPr>
          <a:xfrm>
            <a:off x="0" y="4343400"/>
            <a:ext cx="1142999" cy="1769715"/>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100" smtClean="0">
                <a:solidFill>
                  <a:schemeClr val="tx1"/>
                </a:solidFill>
                <a:latin typeface="微软雅黑" pitchFamily="34" charset="-122"/>
                <a:ea typeface="微软雅黑" pitchFamily="34" charset="-122"/>
              </a:rPr>
              <a:t>建议实施业务模块：销售、物资采购、财务、库存、生产、设备</a:t>
            </a:r>
            <a:r>
              <a:rPr lang="en-US" altLang="zh-CN" sz="1100" smtClean="0">
                <a:solidFill>
                  <a:schemeClr val="tx1"/>
                </a:solidFill>
                <a:latin typeface="微软雅黑" pitchFamily="34" charset="-122"/>
                <a:ea typeface="微软雅黑" pitchFamily="34" charset="-122"/>
              </a:rPr>
              <a:t>(IFS</a:t>
            </a:r>
            <a:r>
              <a:rPr lang="zh-CN" altLang="en-US" sz="1100" smtClean="0">
                <a:solidFill>
                  <a:schemeClr val="tx1"/>
                </a:solidFill>
                <a:latin typeface="微软雅黑" pitchFamily="34" charset="-122"/>
                <a:ea typeface="微软雅黑" pitchFamily="34" charset="-122"/>
              </a:rPr>
              <a:t>与</a:t>
            </a:r>
            <a:r>
              <a:rPr lang="en-US" altLang="zh-CN" sz="1100" smtClean="0">
                <a:solidFill>
                  <a:schemeClr val="tx1"/>
                </a:solidFill>
                <a:latin typeface="微软雅黑" pitchFamily="34" charset="-122"/>
                <a:ea typeface="微软雅黑" pitchFamily="34" charset="-122"/>
              </a:rPr>
              <a:t>ERP</a:t>
            </a:r>
            <a:r>
              <a:rPr lang="zh-CN" altLang="en-US" sz="1100" smtClean="0">
                <a:solidFill>
                  <a:schemeClr val="tx1"/>
                </a:solidFill>
                <a:latin typeface="微软雅黑" pitchFamily="34" charset="-122"/>
                <a:ea typeface="微软雅黑" pitchFamily="34" charset="-122"/>
              </a:rPr>
              <a:t>同步实施）</a:t>
            </a:r>
            <a:endParaRPr lang="en-US" altLang="zh-CN" sz="1100" smtClean="0">
              <a:solidFill>
                <a:schemeClr val="tx1"/>
              </a:solidFill>
              <a:latin typeface="微软雅黑" pitchFamily="34" charset="-122"/>
              <a:ea typeface="微软雅黑" pitchFamily="34" charset="-122"/>
            </a:endParaRPr>
          </a:p>
          <a:p>
            <a:pPr algn="l">
              <a:spcBef>
                <a:spcPts val="600"/>
              </a:spcBef>
            </a:pPr>
            <a:r>
              <a:rPr lang="en-US" altLang="zh-CN" sz="1100" smtClean="0">
                <a:solidFill>
                  <a:srgbClr val="FF0000"/>
                </a:solidFill>
                <a:latin typeface="微软雅黑" pitchFamily="34" charset="-122"/>
                <a:ea typeface="微软雅黑" pitchFamily="34" charset="-122"/>
              </a:rPr>
              <a:t>12</a:t>
            </a:r>
            <a:r>
              <a:rPr lang="zh-CN" altLang="en-US" sz="1100" smtClean="0">
                <a:solidFill>
                  <a:schemeClr val="tx1"/>
                </a:solidFill>
                <a:latin typeface="微软雅黑" pitchFamily="34" charset="-122"/>
                <a:ea typeface="微软雅黑" pitchFamily="34" charset="-122"/>
              </a:rPr>
              <a:t>家分子公司</a:t>
            </a:r>
            <a:endParaRPr lang="en-US" altLang="zh-CN" sz="1100" smtClean="0">
              <a:solidFill>
                <a:schemeClr val="tx1"/>
              </a:solidFill>
              <a:latin typeface="微软雅黑" pitchFamily="34" charset="-122"/>
              <a:ea typeface="微软雅黑" pitchFamily="34" charset="-122"/>
            </a:endParaRPr>
          </a:p>
          <a:p>
            <a:pPr algn="l">
              <a:spcBef>
                <a:spcPts val="600"/>
              </a:spcBef>
            </a:pPr>
            <a:endParaRPr lang="zh-CN" altLang="en-US" sz="1100" smtClean="0">
              <a:solidFill>
                <a:schemeClr val="tx1"/>
              </a:solidFill>
              <a:latin typeface="微软雅黑" pitchFamily="34" charset="-122"/>
              <a:ea typeface="微软雅黑" pitchFamily="34" charset="-122"/>
            </a:endParaRPr>
          </a:p>
        </p:txBody>
      </p:sp>
      <p:sp>
        <p:nvSpPr>
          <p:cNvPr id="93" name="Rectangular Callout 92"/>
          <p:cNvSpPr/>
          <p:nvPr/>
        </p:nvSpPr>
        <p:spPr bwMode="auto">
          <a:xfrm>
            <a:off x="5791200" y="1023258"/>
            <a:ext cx="3124200" cy="424542"/>
          </a:xfrm>
          <a:prstGeom prst="wedgeRectCallout">
            <a:avLst>
              <a:gd name="adj1" fmla="val -65345"/>
              <a:gd name="adj2" fmla="val 56786"/>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100" kern="0" smtClean="0">
                <a:solidFill>
                  <a:schemeClr val="tx1"/>
                </a:solidFill>
                <a:latin typeface="Arial"/>
                <a:ea typeface="微软雅黑"/>
              </a:rPr>
              <a:t>人力资源（组织、人事、薪资）</a:t>
            </a:r>
            <a:endParaRPr lang="en-US" altLang="zh-CN" sz="1100" kern="0" smtClean="0">
              <a:solidFill>
                <a:schemeClr val="tx1"/>
              </a:solidFill>
              <a:latin typeface="Arial"/>
              <a:ea typeface="微软雅黑"/>
            </a:endParaRPr>
          </a:p>
          <a:p>
            <a:pPr algn="ctr" fontAlgn="auto">
              <a:spcBef>
                <a:spcPct val="0"/>
              </a:spcBef>
              <a:spcAft>
                <a:spcPct val="0"/>
              </a:spcAft>
              <a:buSzPct val="75000"/>
            </a:pPr>
            <a:r>
              <a:rPr lang="zh-CN" altLang="en-US" sz="1100" kern="0" smtClean="0">
                <a:solidFill>
                  <a:schemeClr val="tx1"/>
                </a:solidFill>
                <a:latin typeface="Arial"/>
                <a:ea typeface="微软雅黑"/>
              </a:rPr>
              <a:t>水泥板块和混凝土板块所有分子公司</a:t>
            </a:r>
            <a:endParaRPr lang="zh-CN" altLang="en-US" sz="1100" kern="0">
              <a:solidFill>
                <a:schemeClr val="tx1"/>
              </a:solidFill>
              <a:latin typeface="Arial"/>
              <a:ea typeface="微软雅黑"/>
            </a:endParaRPr>
          </a:p>
        </p:txBody>
      </p:sp>
      <p:sp>
        <p:nvSpPr>
          <p:cNvPr id="40" name="矩形 3"/>
          <p:cNvSpPr/>
          <p:nvPr/>
        </p:nvSpPr>
        <p:spPr bwMode="auto">
          <a:xfrm>
            <a:off x="5334000" y="1839686"/>
            <a:ext cx="2209800" cy="333469"/>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400" b="0" i="0" u="none" strike="noStrike" kern="0" cap="none" spc="0" normalizeH="0" baseline="0" noProof="0" smtClean="0">
                <a:ln>
                  <a:noFill/>
                </a:ln>
                <a:solidFill>
                  <a:sysClr val="window" lastClr="FFFFFF"/>
                </a:solidFill>
                <a:effectLst/>
                <a:uLnTx/>
                <a:uFillTx/>
                <a:latin typeface="Arial"/>
                <a:ea typeface="微软雅黑"/>
                <a:cs typeface="+mn-cs"/>
              </a:rPr>
              <a:t>混凝土板块</a:t>
            </a:r>
            <a:endParaRPr kumimoji="0" lang="en-US" altLang="zh-CN" sz="1400" b="0" i="0" u="none" strike="noStrike" kern="0" cap="none" spc="0" normalizeH="0" baseline="0" noProof="0">
              <a:ln>
                <a:noFill/>
              </a:ln>
              <a:solidFill>
                <a:sysClr val="window" lastClr="FFFFFF"/>
              </a:solidFill>
              <a:effectLst/>
              <a:uLnTx/>
              <a:uFillTx/>
              <a:latin typeface="Arial"/>
              <a:ea typeface="微软雅黑"/>
              <a:cs typeface="+mn-cs"/>
            </a:endParaRPr>
          </a:p>
        </p:txBody>
      </p:sp>
      <p:cxnSp>
        <p:nvCxnSpPr>
          <p:cNvPr id="46" name="Elbow Connector 45"/>
          <p:cNvCxnSpPr>
            <a:stCxn id="35" idx="2"/>
            <a:endCxn id="40" idx="0"/>
          </p:cNvCxnSpPr>
          <p:nvPr/>
        </p:nvCxnSpPr>
        <p:spPr bwMode="auto">
          <a:xfrm rot="16200000" flipH="1">
            <a:off x="5374118" y="774903"/>
            <a:ext cx="344119" cy="1785445"/>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sp>
        <p:nvSpPr>
          <p:cNvPr id="49" name="矩形 16"/>
          <p:cNvSpPr/>
          <p:nvPr/>
        </p:nvSpPr>
        <p:spPr bwMode="auto">
          <a:xfrm>
            <a:off x="4572001" y="2514600"/>
            <a:ext cx="380999" cy="599364"/>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陕西</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大</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区</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52" name="矩形 16"/>
          <p:cNvSpPr/>
          <p:nvPr/>
        </p:nvSpPr>
        <p:spPr bwMode="auto">
          <a:xfrm>
            <a:off x="5105400" y="2514600"/>
            <a:ext cx="380999" cy="599364"/>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noProof="0" smtClean="0">
                <a:solidFill>
                  <a:sysClr val="window" lastClr="FFFFFF"/>
                </a:solidFill>
                <a:latin typeface="Arial"/>
                <a:ea typeface="微软雅黑"/>
              </a:rPr>
              <a:t>吉林</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大</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区</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53" name="矩形 16"/>
          <p:cNvSpPr/>
          <p:nvPr/>
        </p:nvSpPr>
        <p:spPr bwMode="auto">
          <a:xfrm>
            <a:off x="5638800" y="2514600"/>
            <a:ext cx="380999" cy="599364"/>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山西大</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区</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54" name="矩形 16"/>
          <p:cNvSpPr/>
          <p:nvPr/>
        </p:nvSpPr>
        <p:spPr bwMode="auto">
          <a:xfrm>
            <a:off x="6270171" y="2514600"/>
            <a:ext cx="380999" cy="599364"/>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冀东大</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区</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56" name="矩形 16"/>
          <p:cNvSpPr/>
          <p:nvPr/>
        </p:nvSpPr>
        <p:spPr bwMode="auto">
          <a:xfrm>
            <a:off x="7239000" y="2514600"/>
            <a:ext cx="380999" cy="599364"/>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内蒙大</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区</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57" name="矩形 16"/>
          <p:cNvSpPr/>
          <p:nvPr/>
        </p:nvSpPr>
        <p:spPr bwMode="auto">
          <a:xfrm>
            <a:off x="7772400" y="2514600"/>
            <a:ext cx="380999" cy="599364"/>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渝川大</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区</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58" name="矩形 16"/>
          <p:cNvSpPr/>
          <p:nvPr/>
        </p:nvSpPr>
        <p:spPr bwMode="auto">
          <a:xfrm>
            <a:off x="8305800" y="2514600"/>
            <a:ext cx="380999" cy="599364"/>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辽宁大</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区</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cxnSp>
        <p:nvCxnSpPr>
          <p:cNvPr id="60" name="Elbow Connector 59"/>
          <p:cNvCxnSpPr>
            <a:stCxn id="40" idx="2"/>
            <a:endCxn id="49" idx="0"/>
          </p:cNvCxnSpPr>
          <p:nvPr/>
        </p:nvCxnSpPr>
        <p:spPr bwMode="auto">
          <a:xfrm rot="5400000">
            <a:off x="5429979" y="1505678"/>
            <a:ext cx="341445" cy="1676399"/>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62" name="Elbow Connector 61"/>
          <p:cNvCxnSpPr>
            <a:stCxn id="40" idx="2"/>
            <a:endCxn id="52" idx="0"/>
          </p:cNvCxnSpPr>
          <p:nvPr/>
        </p:nvCxnSpPr>
        <p:spPr bwMode="auto">
          <a:xfrm rot="5400000">
            <a:off x="5696678" y="1772377"/>
            <a:ext cx="341445" cy="1143000"/>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64" name="Elbow Connector 63"/>
          <p:cNvCxnSpPr>
            <a:stCxn id="40" idx="2"/>
            <a:endCxn id="53" idx="0"/>
          </p:cNvCxnSpPr>
          <p:nvPr/>
        </p:nvCxnSpPr>
        <p:spPr bwMode="auto">
          <a:xfrm rot="5400000">
            <a:off x="5963378" y="2039077"/>
            <a:ext cx="341445" cy="609600"/>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69" name="Elbow Connector 68"/>
          <p:cNvCxnSpPr>
            <a:stCxn id="40" idx="2"/>
            <a:endCxn id="56" idx="0"/>
          </p:cNvCxnSpPr>
          <p:nvPr/>
        </p:nvCxnSpPr>
        <p:spPr bwMode="auto">
          <a:xfrm rot="16200000" flipH="1">
            <a:off x="6763478" y="1848577"/>
            <a:ext cx="341445" cy="990600"/>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71" name="Elbow Connector 70"/>
          <p:cNvCxnSpPr>
            <a:stCxn id="40" idx="2"/>
            <a:endCxn id="57" idx="0"/>
          </p:cNvCxnSpPr>
          <p:nvPr/>
        </p:nvCxnSpPr>
        <p:spPr bwMode="auto">
          <a:xfrm rot="16200000" flipH="1">
            <a:off x="7030178" y="1581877"/>
            <a:ext cx="341445" cy="1524000"/>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75" name="Elbow Connector 74"/>
          <p:cNvCxnSpPr>
            <a:stCxn id="40" idx="2"/>
            <a:endCxn id="58" idx="0"/>
          </p:cNvCxnSpPr>
          <p:nvPr/>
        </p:nvCxnSpPr>
        <p:spPr bwMode="auto">
          <a:xfrm rot="16200000" flipH="1">
            <a:off x="7296878" y="1315177"/>
            <a:ext cx="341445" cy="2057400"/>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sp>
        <p:nvSpPr>
          <p:cNvPr id="77" name="矩形 39"/>
          <p:cNvSpPr/>
          <p:nvPr/>
        </p:nvSpPr>
        <p:spPr bwMode="auto">
          <a:xfrm>
            <a:off x="4495800" y="3352800"/>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陕西冀东水泥混凝土有限公司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78" name="矩形 39"/>
          <p:cNvSpPr/>
          <p:nvPr/>
        </p:nvSpPr>
        <p:spPr bwMode="auto">
          <a:xfrm>
            <a:off x="4800600" y="3363686"/>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咸阳冀东高新混凝土有限公司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79" name="矩形 39"/>
          <p:cNvSpPr/>
          <p:nvPr/>
        </p:nvSpPr>
        <p:spPr bwMode="auto">
          <a:xfrm>
            <a:off x="5105400" y="3352800"/>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吉林市冀东混凝土有限公司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80" name="矩形 39"/>
          <p:cNvSpPr/>
          <p:nvPr/>
        </p:nvSpPr>
        <p:spPr bwMode="auto">
          <a:xfrm>
            <a:off x="5410200" y="3352800"/>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吉林冀东伟达混凝土有限公司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81" name="矩形 39"/>
          <p:cNvSpPr/>
          <p:nvPr/>
        </p:nvSpPr>
        <p:spPr bwMode="auto">
          <a:xfrm>
            <a:off x="5682342" y="3352800"/>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大同盾石混凝土有限公司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82" name="矩形 39"/>
          <p:cNvSpPr/>
          <p:nvPr/>
        </p:nvSpPr>
        <p:spPr bwMode="auto">
          <a:xfrm>
            <a:off x="5943600" y="3352800"/>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大同金龙混凝土有限责任公司司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83" name="矩形 39"/>
          <p:cNvSpPr/>
          <p:nvPr/>
        </p:nvSpPr>
        <p:spPr bwMode="auto">
          <a:xfrm>
            <a:off x="6204860" y="3352800"/>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北京冀东海强混凝土有限公司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84" name="矩形 39"/>
          <p:cNvSpPr/>
          <p:nvPr/>
        </p:nvSpPr>
        <p:spPr bwMode="auto">
          <a:xfrm>
            <a:off x="6466120" y="3352800"/>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唐山冀东混凝土有限公司分部</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85" name="矩形 39"/>
          <p:cNvSpPr/>
          <p:nvPr/>
        </p:nvSpPr>
        <p:spPr bwMode="auto">
          <a:xfrm>
            <a:off x="6749152" y="3363686"/>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天津冀东海丰混凝土有限公司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86" name="矩形 39"/>
          <p:cNvSpPr/>
          <p:nvPr/>
        </p:nvSpPr>
        <p:spPr bwMode="auto">
          <a:xfrm>
            <a:off x="6999526" y="3363686"/>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深州冀东混凝土有限责任公司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87" name="矩形 39"/>
          <p:cNvSpPr/>
          <p:nvPr/>
        </p:nvSpPr>
        <p:spPr bwMode="auto">
          <a:xfrm>
            <a:off x="7260786" y="3363686"/>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冀</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东水</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泥</a:t>
            </a:r>
            <a:endParaRPr kumimoji="0" lang="en-US" altLang="zh-CN" sz="1200" b="0" i="0" u="none" strike="noStrike" kern="0" cap="none" spc="0" normalizeH="0" baseline="0" noProof="0" smtClean="0">
              <a:ln>
                <a:noFill/>
              </a:ln>
              <a:solidFill>
                <a:sysClr val="window" lastClr="FFFFFF"/>
              </a:solidFill>
              <a:effectLst/>
              <a:uLnTx/>
              <a:uFillTx/>
              <a:latin typeface="Arial"/>
              <a:ea typeface="微软雅黑"/>
              <a:cs typeface="+mn-cs"/>
            </a:endParaRPr>
          </a:p>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凤翔</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有</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限责任公司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88" name="矩形 39"/>
          <p:cNvSpPr/>
          <p:nvPr/>
        </p:nvSpPr>
        <p:spPr bwMode="auto">
          <a:xfrm>
            <a:off x="7522046" y="3363686"/>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冀</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东水</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泥</a:t>
            </a:r>
            <a:endParaRPr kumimoji="0" lang="en-US" altLang="zh-CN" sz="1200" b="0" i="0" u="none" strike="noStrike" kern="0" cap="none" spc="0" normalizeH="0" baseline="0" noProof="0" smtClean="0">
              <a:ln>
                <a:noFill/>
              </a:ln>
              <a:solidFill>
                <a:sysClr val="window" lastClr="FFFFFF"/>
              </a:solidFill>
              <a:effectLst/>
              <a:uLnTx/>
              <a:uFillTx/>
              <a:latin typeface="Arial"/>
              <a:ea typeface="微软雅黑"/>
              <a:cs typeface="+mn-cs"/>
            </a:endParaRPr>
          </a:p>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凤翔</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有</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限责任公司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89" name="矩形 39"/>
          <p:cNvSpPr/>
          <p:nvPr/>
        </p:nvSpPr>
        <p:spPr bwMode="auto">
          <a:xfrm>
            <a:off x="7794192" y="3363686"/>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冀</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东水</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泥</a:t>
            </a:r>
            <a:endParaRPr kumimoji="0" lang="en-US" altLang="zh-CN" sz="1200" b="0" i="0" u="none" strike="noStrike" kern="0" cap="none" spc="0" normalizeH="0" baseline="0" noProof="0" smtClean="0">
              <a:ln>
                <a:noFill/>
              </a:ln>
              <a:solidFill>
                <a:sysClr val="window" lastClr="FFFFFF"/>
              </a:solidFill>
              <a:effectLst/>
              <a:uLnTx/>
              <a:uFillTx/>
              <a:latin typeface="Arial"/>
              <a:ea typeface="微软雅黑"/>
              <a:cs typeface="+mn-cs"/>
            </a:endParaRPr>
          </a:p>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凤翔</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有</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限责任公司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94" name="矩形 39"/>
          <p:cNvSpPr/>
          <p:nvPr/>
        </p:nvSpPr>
        <p:spPr bwMode="auto">
          <a:xfrm>
            <a:off x="8055452" y="3374568"/>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冀</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东水</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泥</a:t>
            </a:r>
            <a:endParaRPr kumimoji="0" lang="en-US" altLang="zh-CN" sz="1200" b="0" i="0" u="none" strike="noStrike" kern="0" cap="none" spc="0" normalizeH="0" baseline="0" noProof="0" smtClean="0">
              <a:ln>
                <a:noFill/>
              </a:ln>
              <a:solidFill>
                <a:sysClr val="window" lastClr="FFFFFF"/>
              </a:solidFill>
              <a:effectLst/>
              <a:uLnTx/>
              <a:uFillTx/>
              <a:latin typeface="Arial"/>
              <a:ea typeface="微软雅黑"/>
              <a:cs typeface="+mn-cs"/>
            </a:endParaRPr>
          </a:p>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凤翔</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有</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限责任公司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95" name="矩形 39"/>
          <p:cNvSpPr/>
          <p:nvPr/>
        </p:nvSpPr>
        <p:spPr bwMode="auto">
          <a:xfrm>
            <a:off x="8316712" y="3374572"/>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冀</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东水</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泥</a:t>
            </a:r>
            <a:endParaRPr kumimoji="0" lang="en-US" altLang="zh-CN" sz="1200" b="0" i="0" u="none" strike="noStrike" kern="0" cap="none" spc="0" normalizeH="0" baseline="0" noProof="0" smtClean="0">
              <a:ln>
                <a:noFill/>
              </a:ln>
              <a:solidFill>
                <a:sysClr val="window" lastClr="FFFFFF"/>
              </a:solidFill>
              <a:effectLst/>
              <a:uLnTx/>
              <a:uFillTx/>
              <a:latin typeface="Arial"/>
              <a:ea typeface="微软雅黑"/>
              <a:cs typeface="+mn-cs"/>
            </a:endParaRPr>
          </a:p>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凤翔</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有</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限责任公司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96" name="矩形 39"/>
          <p:cNvSpPr/>
          <p:nvPr/>
        </p:nvSpPr>
        <p:spPr bwMode="auto">
          <a:xfrm>
            <a:off x="8588858" y="3385454"/>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冀</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东水</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泥</a:t>
            </a:r>
            <a:endParaRPr kumimoji="0" lang="en-US" altLang="zh-CN" sz="1200" b="0" i="0" u="none" strike="noStrike" kern="0" cap="none" spc="0" normalizeH="0" baseline="0" noProof="0" smtClean="0">
              <a:ln>
                <a:noFill/>
              </a:ln>
              <a:solidFill>
                <a:sysClr val="window" lastClr="FFFFFF"/>
              </a:solidFill>
              <a:effectLst/>
              <a:uLnTx/>
              <a:uFillTx/>
              <a:latin typeface="Arial"/>
              <a:ea typeface="微软雅黑"/>
              <a:cs typeface="+mn-cs"/>
            </a:endParaRPr>
          </a:p>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凤翔</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有</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限责任公司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cxnSp>
        <p:nvCxnSpPr>
          <p:cNvPr id="98" name="Elbow Connector 97"/>
          <p:cNvCxnSpPr>
            <a:stCxn id="49" idx="2"/>
            <a:endCxn id="77" idx="0"/>
          </p:cNvCxnSpPr>
          <p:nvPr/>
        </p:nvCxnSpPr>
        <p:spPr bwMode="auto">
          <a:xfrm rot="5400000">
            <a:off x="4560186" y="3150485"/>
            <a:ext cx="238836" cy="165794"/>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00" name="Elbow Connector 99"/>
          <p:cNvCxnSpPr>
            <a:stCxn id="49" idx="2"/>
            <a:endCxn id="78" idx="0"/>
          </p:cNvCxnSpPr>
          <p:nvPr/>
        </p:nvCxnSpPr>
        <p:spPr bwMode="auto">
          <a:xfrm rot="16200000" flipH="1">
            <a:off x="4707143" y="3169322"/>
            <a:ext cx="249722" cy="139006"/>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02" name="Elbow Connector 101"/>
          <p:cNvCxnSpPr>
            <a:stCxn id="52" idx="2"/>
            <a:endCxn id="79" idx="0"/>
          </p:cNvCxnSpPr>
          <p:nvPr/>
        </p:nvCxnSpPr>
        <p:spPr bwMode="auto">
          <a:xfrm rot="5400000">
            <a:off x="5131686" y="3188586"/>
            <a:ext cx="238836" cy="89593"/>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04" name="Elbow Connector 103"/>
          <p:cNvCxnSpPr>
            <a:stCxn id="52" idx="2"/>
            <a:endCxn id="80" idx="0"/>
          </p:cNvCxnSpPr>
          <p:nvPr/>
        </p:nvCxnSpPr>
        <p:spPr bwMode="auto">
          <a:xfrm rot="16200000" flipH="1">
            <a:off x="5284085" y="3125778"/>
            <a:ext cx="238836" cy="215207"/>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06" name="Elbow Connector 105"/>
          <p:cNvCxnSpPr>
            <a:stCxn id="53" idx="2"/>
            <a:endCxn id="81" idx="0"/>
          </p:cNvCxnSpPr>
          <p:nvPr/>
        </p:nvCxnSpPr>
        <p:spPr bwMode="auto">
          <a:xfrm rot="5400000">
            <a:off x="5686857" y="3210357"/>
            <a:ext cx="238836" cy="46051"/>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08" name="Elbow Connector 107"/>
          <p:cNvCxnSpPr>
            <a:stCxn id="53" idx="2"/>
            <a:endCxn id="82" idx="0"/>
          </p:cNvCxnSpPr>
          <p:nvPr/>
        </p:nvCxnSpPr>
        <p:spPr bwMode="auto">
          <a:xfrm rot="16200000" flipH="1">
            <a:off x="5817485" y="3125778"/>
            <a:ext cx="238836" cy="215207"/>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10" name="Elbow Connector 109"/>
          <p:cNvCxnSpPr>
            <a:stCxn id="54" idx="2"/>
            <a:endCxn id="83" idx="0"/>
          </p:cNvCxnSpPr>
          <p:nvPr/>
        </p:nvCxnSpPr>
        <p:spPr bwMode="auto">
          <a:xfrm rot="5400000">
            <a:off x="6263801" y="3155930"/>
            <a:ext cx="238836" cy="154904"/>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12" name="Elbow Connector 111"/>
          <p:cNvCxnSpPr>
            <a:stCxn id="54" idx="2"/>
            <a:endCxn id="84" idx="0"/>
          </p:cNvCxnSpPr>
          <p:nvPr/>
        </p:nvCxnSpPr>
        <p:spPr bwMode="auto">
          <a:xfrm rot="16200000" flipH="1">
            <a:off x="6394431" y="3180204"/>
            <a:ext cx="238836" cy="106356"/>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14" name="Elbow Connector 113"/>
          <p:cNvCxnSpPr>
            <a:stCxn id="54" idx="2"/>
            <a:endCxn id="85" idx="0"/>
          </p:cNvCxnSpPr>
          <p:nvPr/>
        </p:nvCxnSpPr>
        <p:spPr bwMode="auto">
          <a:xfrm rot="16200000" flipH="1">
            <a:off x="6530504" y="3044131"/>
            <a:ext cx="249722" cy="389388"/>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20" name="Elbow Connector 119"/>
          <p:cNvCxnSpPr>
            <a:stCxn id="56" idx="2"/>
            <a:endCxn id="87" idx="0"/>
          </p:cNvCxnSpPr>
          <p:nvPr/>
        </p:nvCxnSpPr>
        <p:spPr bwMode="auto">
          <a:xfrm rot="5400000">
            <a:off x="7270736" y="3204922"/>
            <a:ext cx="249722" cy="67807"/>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22" name="Elbow Connector 121"/>
          <p:cNvCxnSpPr>
            <a:stCxn id="56" idx="2"/>
            <a:endCxn id="88" idx="0"/>
          </p:cNvCxnSpPr>
          <p:nvPr/>
        </p:nvCxnSpPr>
        <p:spPr bwMode="auto">
          <a:xfrm rot="16200000" flipH="1">
            <a:off x="7401365" y="3142098"/>
            <a:ext cx="249722" cy="193453"/>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24" name="Elbow Connector 123"/>
          <p:cNvCxnSpPr>
            <a:stCxn id="57" idx="2"/>
            <a:endCxn id="89" idx="0"/>
          </p:cNvCxnSpPr>
          <p:nvPr/>
        </p:nvCxnSpPr>
        <p:spPr bwMode="auto">
          <a:xfrm rot="5400000">
            <a:off x="7804139" y="3204925"/>
            <a:ext cx="249722" cy="67801"/>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26" name="Elbow Connector 125"/>
          <p:cNvCxnSpPr>
            <a:stCxn id="57" idx="2"/>
            <a:endCxn id="94" idx="0"/>
          </p:cNvCxnSpPr>
          <p:nvPr/>
        </p:nvCxnSpPr>
        <p:spPr bwMode="auto">
          <a:xfrm rot="16200000" flipH="1">
            <a:off x="7929327" y="3147536"/>
            <a:ext cx="260604" cy="193459"/>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28" name="Elbow Connector 127"/>
          <p:cNvCxnSpPr>
            <a:stCxn id="58" idx="2"/>
            <a:endCxn id="95" idx="0"/>
          </p:cNvCxnSpPr>
          <p:nvPr/>
        </p:nvCxnSpPr>
        <p:spPr bwMode="auto">
          <a:xfrm rot="5400000">
            <a:off x="8326656" y="3204928"/>
            <a:ext cx="260608" cy="78681"/>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30" name="Elbow Connector 129"/>
          <p:cNvCxnSpPr>
            <a:stCxn id="58" idx="2"/>
            <a:endCxn id="96" idx="0"/>
          </p:cNvCxnSpPr>
          <p:nvPr/>
        </p:nvCxnSpPr>
        <p:spPr bwMode="auto">
          <a:xfrm rot="16200000" flipH="1">
            <a:off x="8457287" y="3152976"/>
            <a:ext cx="271490" cy="193465"/>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32" name="Elbow Connector 131"/>
          <p:cNvCxnSpPr>
            <a:stCxn id="40" idx="2"/>
            <a:endCxn id="54" idx="0"/>
          </p:cNvCxnSpPr>
          <p:nvPr/>
        </p:nvCxnSpPr>
        <p:spPr bwMode="auto">
          <a:xfrm rot="16200000" flipH="1">
            <a:off x="6279063" y="2332991"/>
            <a:ext cx="341445" cy="21771"/>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sp>
        <p:nvSpPr>
          <p:cNvPr id="135" name="矩形 16"/>
          <p:cNvSpPr/>
          <p:nvPr/>
        </p:nvSpPr>
        <p:spPr bwMode="auto">
          <a:xfrm>
            <a:off x="6781801" y="2514598"/>
            <a:ext cx="380999" cy="599364"/>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冀中南大</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区</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cxnSp>
        <p:nvCxnSpPr>
          <p:cNvPr id="137" name="Elbow Connector 136"/>
          <p:cNvCxnSpPr>
            <a:stCxn id="135" idx="2"/>
            <a:endCxn id="86" idx="0"/>
          </p:cNvCxnSpPr>
          <p:nvPr/>
        </p:nvCxnSpPr>
        <p:spPr bwMode="auto">
          <a:xfrm rot="16200000" flipH="1">
            <a:off x="6911505" y="3174758"/>
            <a:ext cx="249724" cy="128132"/>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sp>
        <p:nvSpPr>
          <p:cNvPr id="140" name="Rectangle 139"/>
          <p:cNvSpPr/>
          <p:nvPr/>
        </p:nvSpPr>
        <p:spPr bwMode="auto">
          <a:xfrm>
            <a:off x="3581400" y="2307771"/>
            <a:ext cx="5334000" cy="3712030"/>
          </a:xfrm>
          <a:prstGeom prst="rect">
            <a:avLst/>
          </a:prstGeom>
          <a:noFill/>
          <a:ln>
            <a:solidFill>
              <a:srgbClr val="FF3399"/>
            </a:solidFill>
          </a:ln>
          <a:effectLst/>
        </p:spPr>
        <p:style>
          <a:lnRef idx="1">
            <a:schemeClr val="accent1"/>
          </a:lnRef>
          <a:fillRef idx="2">
            <a:schemeClr val="accent1"/>
          </a:fillRef>
          <a:effectRef idx="1">
            <a:schemeClr val="accent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endParaRPr lang="zh-CN" altLang="en-US" sz="1400" u="sng" kern="0">
              <a:solidFill>
                <a:schemeClr val="tx1"/>
              </a:solidFill>
              <a:latin typeface="Arial"/>
              <a:ea typeface="微软雅黑"/>
            </a:endParaRPr>
          </a:p>
        </p:txBody>
      </p:sp>
      <p:sp>
        <p:nvSpPr>
          <p:cNvPr id="141" name="TextBox 140"/>
          <p:cNvSpPr txBox="1"/>
          <p:nvPr/>
        </p:nvSpPr>
        <p:spPr>
          <a:xfrm>
            <a:off x="3505201" y="4149061"/>
            <a:ext cx="990600" cy="1954381"/>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100" smtClean="0">
                <a:solidFill>
                  <a:schemeClr val="tx1"/>
                </a:solidFill>
                <a:latin typeface="微软雅黑" pitchFamily="34" charset="-122"/>
                <a:ea typeface="微软雅黑" pitchFamily="34" charset="-122"/>
              </a:rPr>
              <a:t>建议实施模块：销售、物资采购及库存、财务共</a:t>
            </a:r>
            <a:r>
              <a:rPr lang="en-US" altLang="zh-CN" sz="1100" smtClean="0">
                <a:solidFill>
                  <a:srgbClr val="FF0000"/>
                </a:solidFill>
                <a:latin typeface="微软雅黑" pitchFamily="34" charset="-122"/>
                <a:ea typeface="微软雅黑" pitchFamily="34" charset="-122"/>
              </a:rPr>
              <a:t>40</a:t>
            </a:r>
            <a:r>
              <a:rPr lang="zh-CN" altLang="en-US" sz="1100" smtClean="0">
                <a:solidFill>
                  <a:schemeClr val="tx1"/>
                </a:solidFill>
                <a:latin typeface="微软雅黑" pitchFamily="34" charset="-122"/>
                <a:ea typeface="微软雅黑" pitchFamily="34" charset="-122"/>
              </a:rPr>
              <a:t>家左右法人实体（全资或控股）</a:t>
            </a:r>
            <a:r>
              <a:rPr lang="en-US" altLang="zh-CN" sz="1100" smtClean="0">
                <a:solidFill>
                  <a:schemeClr val="tx1"/>
                </a:solidFill>
                <a:latin typeface="微软雅黑" pitchFamily="34" charset="-122"/>
                <a:ea typeface="微软雅黑" pitchFamily="34" charset="-122"/>
              </a:rPr>
              <a:t>+ </a:t>
            </a:r>
            <a:r>
              <a:rPr lang="zh-CN" altLang="en-US" sz="1100" smtClean="0">
                <a:solidFill>
                  <a:schemeClr val="tx1"/>
                </a:solidFill>
                <a:latin typeface="微软雅黑" pitchFamily="34" charset="-122"/>
                <a:ea typeface="微软雅黑" pitchFamily="34" charset="-122"/>
              </a:rPr>
              <a:t>生产模块（任各庄中心站试点）</a:t>
            </a:r>
          </a:p>
        </p:txBody>
      </p:sp>
      <p:cxnSp>
        <p:nvCxnSpPr>
          <p:cNvPr id="143" name="Elbow Connector 142"/>
          <p:cNvCxnSpPr>
            <a:stCxn id="40" idx="2"/>
            <a:endCxn id="135" idx="0"/>
          </p:cNvCxnSpPr>
          <p:nvPr/>
        </p:nvCxnSpPr>
        <p:spPr bwMode="auto">
          <a:xfrm rot="16200000" flipH="1">
            <a:off x="6534879" y="2077175"/>
            <a:ext cx="341443" cy="533401"/>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sp>
        <p:nvSpPr>
          <p:cNvPr id="144" name="矩形 25"/>
          <p:cNvSpPr/>
          <p:nvPr/>
        </p:nvSpPr>
        <p:spPr bwMode="auto">
          <a:xfrm>
            <a:off x="1110424" y="3402287"/>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冀</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东</a:t>
            </a:r>
            <a:endParaRPr kumimoji="0" lang="en-US" altLang="zh-CN" sz="1200" b="0" i="0" u="none" strike="noStrike" kern="0" cap="none" spc="0" normalizeH="0" baseline="0" noProof="0" smtClean="0">
              <a:ln>
                <a:noFill/>
              </a:ln>
              <a:solidFill>
                <a:sysClr val="window" lastClr="FFFFFF"/>
              </a:solidFill>
              <a:effectLst/>
              <a:uLnTx/>
              <a:uFillTx/>
              <a:latin typeface="Arial"/>
              <a:ea typeface="微软雅黑"/>
              <a:cs typeface="+mn-cs"/>
            </a:endParaRPr>
          </a:p>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水泥唐山</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有</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限公司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145" name="矩形 26"/>
          <p:cNvSpPr/>
          <p:nvPr/>
        </p:nvSpPr>
        <p:spPr bwMode="auto">
          <a:xfrm>
            <a:off x="1353111" y="3402287"/>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冀东水泥滦县有限公司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146" name="矩形 27"/>
          <p:cNvSpPr/>
          <p:nvPr/>
        </p:nvSpPr>
        <p:spPr bwMode="auto">
          <a:xfrm>
            <a:off x="1595798" y="3402287"/>
            <a:ext cx="203091"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endParaRPr lang="en-US" altLang="zh-CN" sz="1200" b="0" kern="0" smtClean="0">
              <a:solidFill>
                <a:sysClr val="window" lastClr="FFFFFF"/>
              </a:solidFill>
              <a:latin typeface="Arial"/>
              <a:ea typeface="微软雅黑"/>
            </a:endParaRPr>
          </a:p>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冀东水泥丰润有限公司</a:t>
            </a:r>
          </a:p>
          <a:p>
            <a:pPr marL="0" marR="0" lvl="0" indent="0" algn="ctr" defTabSz="914400" eaLnBrk="1" fontAlgn="auto" latinLnBrk="0" hangingPunct="1">
              <a:lnSpc>
                <a:spcPct val="100000"/>
              </a:lnSpc>
              <a:spcBef>
                <a:spcPct val="0"/>
              </a:spcBef>
              <a:spcAft>
                <a:spcPct val="0"/>
              </a:spcAft>
              <a:buClrTx/>
              <a:buSzPct val="75000"/>
              <a:buFontTx/>
              <a:buNone/>
              <a:defRPr/>
            </a:pP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147" name="矩形 28"/>
          <p:cNvSpPr/>
          <p:nvPr/>
        </p:nvSpPr>
        <p:spPr bwMode="auto">
          <a:xfrm>
            <a:off x="1839762" y="3402287"/>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冀东水</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泥启新有</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限公司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148" name="矩形 28"/>
          <p:cNvSpPr/>
          <p:nvPr/>
        </p:nvSpPr>
        <p:spPr bwMode="auto">
          <a:xfrm>
            <a:off x="2099037" y="3394364"/>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lang="en-US" altLang="zh-CN" sz="1200" b="0" kern="0" smtClean="0">
                <a:solidFill>
                  <a:sysClr val="window" lastClr="FFFFFF"/>
                </a:solidFill>
                <a:latin typeface="Arial"/>
                <a:ea typeface="微软雅黑"/>
              </a:rPr>
              <a:t>……</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cxnSp>
        <p:nvCxnSpPr>
          <p:cNvPr id="156" name="Elbow Connector 155"/>
          <p:cNvCxnSpPr>
            <a:stCxn id="6" idx="2"/>
            <a:endCxn id="148" idx="0"/>
          </p:cNvCxnSpPr>
          <p:nvPr/>
        </p:nvCxnSpPr>
        <p:spPr bwMode="auto">
          <a:xfrm rot="16200000" flipH="1">
            <a:off x="1677316" y="2871735"/>
            <a:ext cx="267653" cy="777603"/>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sp>
        <p:nvSpPr>
          <p:cNvPr id="159" name="Plus 158"/>
          <p:cNvSpPr/>
          <p:nvPr/>
        </p:nvSpPr>
        <p:spPr bwMode="auto">
          <a:xfrm>
            <a:off x="3962400" y="1752600"/>
            <a:ext cx="685800" cy="533400"/>
          </a:xfrm>
          <a:prstGeom prst="mathPlus">
            <a:avLst>
              <a:gd name="adj1" fmla="val 19438"/>
            </a:avLst>
          </a:prstGeom>
        </p:spPr>
        <p:style>
          <a:lnRef idx="1">
            <a:schemeClr val="accent3"/>
          </a:lnRef>
          <a:fillRef idx="2">
            <a:schemeClr val="accent3"/>
          </a:fillRef>
          <a:effectRef idx="1">
            <a:schemeClr val="accent3"/>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endParaRPr lang="zh-CN" altLang="en-US" sz="1400" u="sng" kern="0">
              <a:solidFill>
                <a:schemeClr val="tx1"/>
              </a:solidFill>
              <a:latin typeface="Arial"/>
              <a:ea typeface="微软雅黑"/>
            </a:endParaRPr>
          </a:p>
        </p:txBody>
      </p:sp>
      <p:cxnSp>
        <p:nvCxnSpPr>
          <p:cNvPr id="97" name="Elbow Connector 96"/>
          <p:cNvCxnSpPr>
            <a:stCxn id="6" idx="2"/>
            <a:endCxn id="144" idx="0"/>
          </p:cNvCxnSpPr>
          <p:nvPr/>
        </p:nvCxnSpPr>
        <p:spPr bwMode="auto">
          <a:xfrm rot="5400000">
            <a:off x="1179048" y="3158994"/>
            <a:ext cx="275576" cy="211010"/>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01" name="Elbow Connector 100"/>
          <p:cNvCxnSpPr>
            <a:stCxn id="6" idx="2"/>
            <a:endCxn id="145" idx="0"/>
          </p:cNvCxnSpPr>
          <p:nvPr/>
        </p:nvCxnSpPr>
        <p:spPr bwMode="auto">
          <a:xfrm rot="16200000" flipH="1">
            <a:off x="1300391" y="3248660"/>
            <a:ext cx="275576" cy="31677"/>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05" name="Elbow Connector 104"/>
          <p:cNvCxnSpPr>
            <a:stCxn id="6" idx="2"/>
            <a:endCxn id="146" idx="0"/>
          </p:cNvCxnSpPr>
          <p:nvPr/>
        </p:nvCxnSpPr>
        <p:spPr bwMode="auto">
          <a:xfrm rot="16200000" flipH="1">
            <a:off x="1422054" y="3126997"/>
            <a:ext cx="275576" cy="275003"/>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sp>
        <p:nvSpPr>
          <p:cNvPr id="107" name="矩形 16"/>
          <p:cNvSpPr/>
          <p:nvPr/>
        </p:nvSpPr>
        <p:spPr bwMode="auto">
          <a:xfrm>
            <a:off x="2514600" y="2514600"/>
            <a:ext cx="711081" cy="599364"/>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lIns="36000" tIns="36000" rIns="36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noProof="0" smtClean="0">
                <a:solidFill>
                  <a:sysClr val="window" lastClr="FFFFFF"/>
                </a:solidFill>
                <a:latin typeface="Arial"/>
                <a:ea typeface="微软雅黑"/>
              </a:rPr>
              <a:t>陕西</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大</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区</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109" name="矩形 37"/>
          <p:cNvSpPr/>
          <p:nvPr/>
        </p:nvSpPr>
        <p:spPr bwMode="auto">
          <a:xfrm>
            <a:off x="2535653" y="3391401"/>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100" b="0" i="0" u="none" strike="noStrike" kern="0" cap="none" spc="0" normalizeH="0" baseline="0" noProof="0">
                <a:ln>
                  <a:noFill/>
                </a:ln>
                <a:solidFill>
                  <a:sysClr val="window" lastClr="FFFFFF"/>
                </a:solidFill>
                <a:effectLst/>
                <a:uLnTx/>
                <a:uFillTx/>
                <a:latin typeface="Arial"/>
                <a:ea typeface="微软雅黑"/>
                <a:cs typeface="+mn-cs"/>
              </a:rPr>
              <a:t>冀东海德堡（泾阳）水泥有限公司</a:t>
            </a:r>
            <a:endParaRPr kumimoji="0" lang="en-US" altLang="zh-CN" sz="11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111" name="矩形 38"/>
          <p:cNvSpPr/>
          <p:nvPr/>
        </p:nvSpPr>
        <p:spPr bwMode="auto">
          <a:xfrm>
            <a:off x="2783449" y="3391401"/>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100" b="0" i="0" u="none" strike="noStrike" kern="0" cap="none" spc="0" normalizeH="0" baseline="0" noProof="0">
                <a:ln>
                  <a:noFill/>
                </a:ln>
                <a:solidFill>
                  <a:sysClr val="window" lastClr="FFFFFF"/>
                </a:solidFill>
                <a:effectLst/>
                <a:uLnTx/>
                <a:uFillTx/>
                <a:latin typeface="Arial"/>
                <a:ea typeface="微软雅黑"/>
                <a:cs typeface="+mn-cs"/>
              </a:rPr>
              <a:t>冀东海德堡（扶风）水泥有限公司</a:t>
            </a:r>
            <a:endParaRPr kumimoji="0" lang="en-US" altLang="zh-CN" sz="1100" b="0" i="0" u="none" strike="noStrike" kern="0" cap="none" spc="0" normalizeH="0" baseline="0" noProof="0">
              <a:ln>
                <a:noFill/>
              </a:ln>
              <a:solidFill>
                <a:sysClr val="window" lastClr="FFFFFF"/>
              </a:solidFill>
              <a:effectLst/>
              <a:uLnTx/>
              <a:uFillTx/>
              <a:latin typeface="Arial"/>
              <a:ea typeface="微软雅黑"/>
              <a:cs typeface="+mn-cs"/>
            </a:endParaRPr>
          </a:p>
        </p:txBody>
      </p:sp>
      <p:sp>
        <p:nvSpPr>
          <p:cNvPr id="113" name="矩形 39"/>
          <p:cNvSpPr/>
          <p:nvPr/>
        </p:nvSpPr>
        <p:spPr bwMode="auto">
          <a:xfrm>
            <a:off x="3031245" y="3391401"/>
            <a:ext cx="201813" cy="2598713"/>
          </a:xfrm>
          <a:prstGeom prst="rect">
            <a:avLst/>
          </a:prstGeom>
          <a:solidFill>
            <a:srgbClr val="4F81BD"/>
          </a:soli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Pct val="75000"/>
              <a:buFontTx/>
              <a:buNone/>
              <a:defRPr/>
            </a:pP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冀</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东水</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泥</a:t>
            </a:r>
            <a:endParaRPr kumimoji="0" lang="en-US" altLang="zh-CN" sz="1200" b="0" i="0" u="none" strike="noStrike" kern="0" cap="none" spc="0" normalizeH="0" baseline="0" noProof="0" smtClean="0">
              <a:ln>
                <a:noFill/>
              </a:ln>
              <a:solidFill>
                <a:sysClr val="window" lastClr="FFFFFF"/>
              </a:solidFill>
              <a:effectLst/>
              <a:uLnTx/>
              <a:uFillTx/>
              <a:latin typeface="Arial"/>
              <a:ea typeface="微软雅黑"/>
              <a:cs typeface="+mn-cs"/>
            </a:endParaRPr>
          </a:p>
          <a:p>
            <a:pPr marL="0" marR="0" lvl="0" indent="0" algn="ctr" defTabSz="914400" eaLnBrk="1" fontAlgn="auto" latinLnBrk="0" hangingPunct="1">
              <a:lnSpc>
                <a:spcPct val="100000"/>
              </a:lnSpc>
              <a:spcBef>
                <a:spcPct val="0"/>
              </a:spcBef>
              <a:spcAft>
                <a:spcPct val="0"/>
              </a:spcAft>
              <a:buClrTx/>
              <a:buSzPct val="75000"/>
              <a:buFontTx/>
              <a:buNone/>
              <a:defRPr/>
            </a:pPr>
            <a:r>
              <a:rPr lang="zh-CN" altLang="en-US" sz="1200" b="0" kern="0" smtClean="0">
                <a:solidFill>
                  <a:sysClr val="window" lastClr="FFFFFF"/>
                </a:solidFill>
                <a:latin typeface="Arial"/>
                <a:ea typeface="微软雅黑"/>
              </a:rPr>
              <a:t>凤翔</a:t>
            </a:r>
            <a:r>
              <a:rPr kumimoji="0" lang="zh-CN" altLang="en-US" sz="1200" b="0" i="0" u="none" strike="noStrike" kern="0" cap="none" spc="0" normalizeH="0" baseline="0" noProof="0" smtClean="0">
                <a:ln>
                  <a:noFill/>
                </a:ln>
                <a:solidFill>
                  <a:sysClr val="window" lastClr="FFFFFF"/>
                </a:solidFill>
                <a:effectLst/>
                <a:uLnTx/>
                <a:uFillTx/>
                <a:latin typeface="Arial"/>
                <a:ea typeface="微软雅黑"/>
                <a:cs typeface="+mn-cs"/>
              </a:rPr>
              <a:t>有</a:t>
            </a:r>
            <a:r>
              <a:rPr kumimoji="0" lang="zh-CN" altLang="en-US" sz="1200" b="0" i="0" u="none" strike="noStrike" kern="0" cap="none" spc="0" normalizeH="0" baseline="0" noProof="0">
                <a:ln>
                  <a:noFill/>
                </a:ln>
                <a:solidFill>
                  <a:sysClr val="window" lastClr="FFFFFF"/>
                </a:solidFill>
                <a:effectLst/>
                <a:uLnTx/>
                <a:uFillTx/>
                <a:latin typeface="Arial"/>
                <a:ea typeface="微软雅黑"/>
                <a:cs typeface="+mn-cs"/>
              </a:rPr>
              <a:t>限责任公司</a:t>
            </a:r>
            <a:endParaRPr kumimoji="0" lang="en-US" altLang="zh-CN" sz="1200" b="0" i="0" u="none" strike="noStrike" kern="0" cap="none" spc="0" normalizeH="0" baseline="0" noProof="0">
              <a:ln>
                <a:noFill/>
              </a:ln>
              <a:solidFill>
                <a:sysClr val="window" lastClr="FFFFFF"/>
              </a:solidFill>
              <a:effectLst/>
              <a:uLnTx/>
              <a:uFillTx/>
              <a:latin typeface="Arial"/>
              <a:ea typeface="微软雅黑"/>
              <a:cs typeface="+mn-cs"/>
            </a:endParaRPr>
          </a:p>
        </p:txBody>
      </p:sp>
      <p:cxnSp>
        <p:nvCxnSpPr>
          <p:cNvPr id="116" name="Elbow Connector 115"/>
          <p:cNvCxnSpPr>
            <a:stCxn id="107" idx="2"/>
            <a:endCxn id="109" idx="0"/>
          </p:cNvCxnSpPr>
          <p:nvPr/>
        </p:nvCxnSpPr>
        <p:spPr bwMode="auto">
          <a:xfrm rot="5400000">
            <a:off x="2614633" y="3135892"/>
            <a:ext cx="277437" cy="233581"/>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18" name="Elbow Connector 117"/>
          <p:cNvCxnSpPr>
            <a:stCxn id="107" idx="2"/>
            <a:endCxn id="111" idx="0"/>
          </p:cNvCxnSpPr>
          <p:nvPr/>
        </p:nvCxnSpPr>
        <p:spPr bwMode="auto">
          <a:xfrm rot="16200000" flipH="1">
            <a:off x="2738530" y="3245574"/>
            <a:ext cx="277437" cy="14215"/>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21" name="Elbow Connector 120"/>
          <p:cNvCxnSpPr>
            <a:stCxn id="107" idx="2"/>
            <a:endCxn id="113" idx="0"/>
          </p:cNvCxnSpPr>
          <p:nvPr/>
        </p:nvCxnSpPr>
        <p:spPr bwMode="auto">
          <a:xfrm rot="16200000" flipH="1">
            <a:off x="2862428" y="3121676"/>
            <a:ext cx="277437" cy="262011"/>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cxnSp>
        <p:nvCxnSpPr>
          <p:cNvPr id="125" name="Elbow Connector 124"/>
          <p:cNvCxnSpPr>
            <a:stCxn id="3" idx="2"/>
            <a:endCxn id="107" idx="0"/>
          </p:cNvCxnSpPr>
          <p:nvPr/>
        </p:nvCxnSpPr>
        <p:spPr bwMode="auto">
          <a:xfrm rot="16200000" flipH="1">
            <a:off x="2472655" y="2117114"/>
            <a:ext cx="325130" cy="469841"/>
          </a:xfrm>
          <a:prstGeom prst="bentConnector3">
            <a:avLst>
              <a:gd name="adj1" fmla="val 50000"/>
            </a:avLst>
          </a:prstGeom>
          <a:ln w="19050"/>
        </p:spPr>
        <p:style>
          <a:lnRef idx="1">
            <a:schemeClr val="dk1"/>
          </a:lnRef>
          <a:fillRef idx="0">
            <a:schemeClr val="dk1"/>
          </a:fillRef>
          <a:effectRef idx="0">
            <a:schemeClr val="dk1"/>
          </a:effectRef>
          <a:fontRef idx="minor">
            <a:schemeClr val="tx1"/>
          </a:fontRef>
        </p:style>
      </p:cxnSp>
      <p:sp>
        <p:nvSpPr>
          <p:cNvPr id="90" name="Rounded Rectangle 89"/>
          <p:cNvSpPr/>
          <p:nvPr/>
        </p:nvSpPr>
        <p:spPr bwMode="auto">
          <a:xfrm>
            <a:off x="8534400" y="838200"/>
            <a:ext cx="457200" cy="304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tx1"/>
                </a:solidFill>
                <a:latin typeface="Arial"/>
                <a:ea typeface="微软雅黑"/>
              </a:rPr>
              <a:t>线</a:t>
            </a:r>
            <a:endParaRPr lang="zh-CN" altLang="en-US" sz="1400" kern="0">
              <a:solidFill>
                <a:schemeClr val="tx1"/>
              </a:solidFill>
              <a:latin typeface="Arial"/>
              <a:ea typeface="微软雅黑"/>
            </a:endParaRPr>
          </a:p>
        </p:txBody>
      </p:sp>
      <p:sp>
        <p:nvSpPr>
          <p:cNvPr id="91" name="Rounded Rectangle 90"/>
          <p:cNvSpPr/>
          <p:nvPr/>
        </p:nvSpPr>
        <p:spPr bwMode="auto">
          <a:xfrm>
            <a:off x="8534400" y="2133600"/>
            <a:ext cx="457200" cy="304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tx1"/>
                </a:solidFill>
                <a:latin typeface="Arial"/>
                <a:ea typeface="微软雅黑"/>
              </a:rPr>
              <a:t>线</a:t>
            </a:r>
            <a:endParaRPr lang="zh-CN" altLang="en-US" sz="1400" kern="0">
              <a:solidFill>
                <a:schemeClr val="tx1"/>
              </a:solidFill>
              <a:latin typeface="Arial"/>
              <a:ea typeface="微软雅黑"/>
            </a:endParaRPr>
          </a:p>
        </p:txBody>
      </p:sp>
      <p:sp>
        <p:nvSpPr>
          <p:cNvPr id="99" name="Rounded Rectangle 98"/>
          <p:cNvSpPr/>
          <p:nvPr/>
        </p:nvSpPr>
        <p:spPr bwMode="auto">
          <a:xfrm>
            <a:off x="2971800" y="2133600"/>
            <a:ext cx="457200" cy="304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tx1"/>
                </a:solidFill>
                <a:latin typeface="Arial"/>
                <a:ea typeface="微软雅黑"/>
              </a:rPr>
              <a:t>点</a:t>
            </a:r>
            <a:endParaRPr lang="zh-CN" altLang="en-US" sz="1400" kern="0">
              <a:solidFill>
                <a:schemeClr val="tx1"/>
              </a:solidFill>
              <a:latin typeface="Arial"/>
              <a:ea typeface="微软雅黑"/>
            </a:endParaRPr>
          </a:p>
        </p:txBody>
      </p:sp>
    </p:spTree>
    <p:extLst>
      <p:ext uri="{BB962C8B-B14F-4D97-AF65-F5344CB8AC3E}">
        <p14:creationId xmlns:p14="http://schemas.microsoft.com/office/powerpoint/2010/main" xmlns="" val="1608641804"/>
      </p:ext>
    </p:extLst>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itle 1"/>
          <p:cNvSpPr>
            <a:spLocks noGrp="1"/>
          </p:cNvSpPr>
          <p:nvPr>
            <p:ph type="title"/>
          </p:nvPr>
        </p:nvSpPr>
        <p:spPr>
          <a:xfrm>
            <a:off x="1314450" y="0"/>
            <a:ext cx="7829550" cy="1052513"/>
          </a:xfrm>
        </p:spPr>
        <p:txBody>
          <a:bodyPr/>
          <a:lstStyle/>
          <a:p>
            <a:r>
              <a:rPr lang="zh-CN" altLang="en-US" smtClean="0"/>
              <a:t>方案分析</a:t>
            </a:r>
            <a:endParaRPr lang="zh-CN" altLang="en-US"/>
          </a:p>
        </p:txBody>
      </p:sp>
      <p:graphicFrame>
        <p:nvGraphicFramePr>
          <p:cNvPr id="8" name="Group 4"/>
          <p:cNvGraphicFramePr>
            <a:graphicFrameLocks noGrp="1"/>
          </p:cNvGraphicFramePr>
          <p:nvPr/>
        </p:nvGraphicFramePr>
        <p:xfrm>
          <a:off x="381000" y="838200"/>
          <a:ext cx="8610600" cy="5531880"/>
        </p:xfrm>
        <a:graphic>
          <a:graphicData uri="http://schemas.openxmlformats.org/drawingml/2006/table">
            <a:tbl>
              <a:tblPr>
                <a:effectLst>
                  <a:outerShdw blurRad="50800" dist="38100" dir="2700000" algn="tl" rotWithShape="0">
                    <a:prstClr val="black">
                      <a:alpha val="40000"/>
                    </a:prstClr>
                  </a:outerShdw>
                </a:effectLst>
              </a:tblPr>
              <a:tblGrid>
                <a:gridCol w="1143000"/>
                <a:gridCol w="2286000"/>
                <a:gridCol w="2286000"/>
                <a:gridCol w="2895600"/>
              </a:tblGrid>
              <a:tr h="320311">
                <a:tc>
                  <a:txBody>
                    <a:bodyPr vert="horz" wrap="square"/>
                    <a:lstStyle>
                      <a:defPPr>
                        <a:defRPr lang="zh-CN"/>
                      </a:defPPr>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Tx/>
                        <a:buSzTx/>
                        <a:buFontTx/>
                        <a:buNone/>
                      </a:pPr>
                      <a:endParaRPr kumimoji="0" lang="en-GB" sz="1400" b="1" i="0" u="none" strike="noStrike" cap="none" normalizeH="0" baseline="0">
                        <a:ln>
                          <a:noFill/>
                        </a:ln>
                        <a:solidFill>
                          <a:schemeClr val="tx1"/>
                        </a:solidFill>
                        <a:effectLst/>
                        <a:latin typeface="Arial"/>
                      </a:endParaRPr>
                    </a:p>
                  </a:txBody>
                  <a:tcPr marL="90000" marR="90000" marT="46800" marB="46800" anchor="ctr" horzOverflow="overflow">
                    <a:lnL w="9525" cap="flat" cmpd="sng" algn="ctr">
                      <a:noFill/>
                      <a:prstDash val="solid"/>
                      <a:round/>
                      <a:headEnd type="none" w="med" len="med"/>
                      <a:tailEnd type="none" w="med" len="med"/>
                    </a:lnL>
                    <a:lnR w="9525" cap="flat" cmpd="sng" algn="ctr">
                      <a:solidFill>
                        <a:srgbClr val="909090"/>
                      </a:solidFill>
                      <a:prstDash val="solid"/>
                      <a:round/>
                      <a:headEnd type="none" w="med" len="med"/>
                      <a:tailEnd type="none" w="med" len="med"/>
                    </a:lnR>
                    <a:lnT w="9525" cap="flat" cmpd="sng" algn="ctr">
                      <a:noFill/>
                      <a:prstDash val="solid"/>
                      <a:round/>
                      <a:headEnd type="none" w="med" len="med"/>
                      <a:tailEnd type="none" w="med" len="med"/>
                    </a:lnT>
                    <a:lnB w="9525" cap="flat" cmpd="sng" algn="ctr">
                      <a:solidFill>
                        <a:srgbClr val="909090"/>
                      </a:solidFill>
                      <a:prstDash val="solid"/>
                      <a:round/>
                      <a:headEnd type="none" w="med" len="med"/>
                      <a:tailEnd type="none" w="med" len="med"/>
                    </a:lnB>
                    <a:lnTlToBr>
                      <a:noFill/>
                    </a:lnTlToBr>
                    <a:lnBlToTr>
                      <a:noFill/>
                    </a:lnBlToTr>
                    <a:solidFill>
                      <a:sysClr val="window" lastClr="FFFFFF"/>
                    </a:solidFill>
                  </a:tcPr>
                </a:tc>
                <a:tc gridSpan="3">
                  <a:txBody>
                    <a:bodyPr vert="horz" wrap="square"/>
                    <a:lstStyle>
                      <a:defPPr>
                        <a:defRPr lang="zh-CN"/>
                      </a:defPPr>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Tx/>
                        <a:buSzTx/>
                        <a:buFontTx/>
                        <a:buNone/>
                      </a:pPr>
                      <a:r>
                        <a:rPr kumimoji="0" lang="zh-CN" altLang="en-US" sz="1400" b="1" i="0" u="none" strike="noStrike" cap="none" normalizeH="0" baseline="0" smtClean="0">
                          <a:ln>
                            <a:noFill/>
                          </a:ln>
                          <a:solidFill>
                            <a:schemeClr val="tx1"/>
                          </a:solidFill>
                          <a:effectLst/>
                          <a:latin typeface="微软雅黑" pitchFamily="34" charset="-122"/>
                          <a:ea typeface="微软雅黑" pitchFamily="34" charset="-122"/>
                        </a:rPr>
                        <a:t>实施策略</a:t>
                      </a:r>
                      <a:r>
                        <a:rPr kumimoji="0" lang="en-US" altLang="zh-CN" sz="1400" b="1" i="0" u="none" strike="noStrike" cap="none" normalizeH="0" baseline="0" smtClean="0">
                          <a:ln>
                            <a:noFill/>
                          </a:ln>
                          <a:solidFill>
                            <a:schemeClr val="tx1"/>
                          </a:solidFill>
                          <a:effectLst/>
                          <a:latin typeface="微软雅黑" pitchFamily="34" charset="-122"/>
                          <a:ea typeface="微软雅黑" pitchFamily="34" charset="-122"/>
                        </a:rPr>
                        <a:t>—</a:t>
                      </a:r>
                      <a:r>
                        <a:rPr kumimoji="0" lang="zh-CN" altLang="en-US" sz="1400" b="1" i="0" u="none" strike="noStrike" cap="none" normalizeH="0" baseline="0" smtClean="0">
                          <a:ln>
                            <a:noFill/>
                          </a:ln>
                          <a:solidFill>
                            <a:schemeClr val="tx1"/>
                          </a:solidFill>
                          <a:effectLst/>
                          <a:latin typeface="微软雅黑" pitchFamily="34" charset="-122"/>
                          <a:ea typeface="微软雅黑" pitchFamily="34" charset="-122"/>
                        </a:rPr>
                        <a:t>试点组织选择方案分析</a:t>
                      </a:r>
                      <a:endParaRPr kumimoji="0" lang="en-GB" sz="1400" b="1" i="0" u="none" strike="noStrike" cap="none" normalizeH="0" baseline="0">
                        <a:ln>
                          <a:noFill/>
                        </a:ln>
                        <a:solidFill>
                          <a:schemeClr val="tx1"/>
                        </a:solidFill>
                        <a:effectLst/>
                        <a:latin typeface="微软雅黑" pitchFamily="34" charset="-122"/>
                        <a:ea typeface="微软雅黑" pitchFamily="34" charset="-122"/>
                      </a:endParaRPr>
                    </a:p>
                  </a:txBody>
                  <a:tcPr marL="90000" marR="90000" marT="46800" marB="46800" anchor="ctr" horzOverflow="overflow">
                    <a:lnL w="9525" cap="flat" cmpd="sng" algn="ctr">
                      <a:solidFill>
                        <a:srgbClr val="909090"/>
                      </a:solidFill>
                      <a:prstDash val="solid"/>
                      <a:round/>
                      <a:headEnd type="none" w="med" len="med"/>
                      <a:tailEnd type="none" w="med" len="med"/>
                    </a:lnL>
                    <a:lnR w="9525" cap="flat" cmpd="sng" algn="ctr">
                      <a:solidFill>
                        <a:srgbClr val="909090"/>
                      </a:solidFill>
                      <a:prstDash val="solid"/>
                      <a:round/>
                      <a:headEnd type="none" w="med" len="med"/>
                      <a:tailEnd type="none" w="med" len="med"/>
                    </a:lnR>
                    <a:lnT w="9525" cap="flat" cmpd="sng" algn="ctr">
                      <a:solidFill>
                        <a:srgbClr val="909090"/>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a:noFill/>
                    </a:lnTlToBr>
                    <a:lnBlToTr>
                      <a:noFill/>
                    </a:lnBlToTr>
                    <a:solidFill>
                      <a:srgbClr val="00B0F0"/>
                    </a:solidFill>
                  </a:tcPr>
                </a:tc>
                <a:tc hMerge="1">
                  <a:txBody>
                    <a:bodyPr vert="horz" wrap="square"/>
                    <a:lstStyle/>
                    <a:p>
                      <a:endParaRPr lang="de-DE"/>
                    </a:p>
                  </a:txBody>
                  <a:tcPr/>
                </a:tc>
                <a:tc hMerge="1">
                  <a:txBody>
                    <a:bodyPr vert="horz" wrap="square"/>
                    <a:lstStyle/>
                    <a:p>
                      <a:endParaRPr lang="de-DE"/>
                    </a:p>
                  </a:txBody>
                  <a:tcPr/>
                </a:tc>
              </a:tr>
              <a:tr h="377829">
                <a:tc>
                  <a:txBody>
                    <a:bodyPr vert="horz" wrap="square"/>
                    <a:lstStyle>
                      <a:defPPr>
                        <a:defRPr lang="zh-CN"/>
                      </a:defPPr>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Tx/>
                        <a:buSzTx/>
                        <a:buFontTx/>
                        <a:buNone/>
                      </a:pPr>
                      <a:endParaRPr kumimoji="0" lang="en-GB" sz="1200" b="1" i="0" u="none" strike="noStrike" cap="none" normalizeH="0" baseline="0">
                        <a:ln>
                          <a:noFill/>
                        </a:ln>
                        <a:solidFill>
                          <a:schemeClr val="bg1"/>
                        </a:solidFill>
                        <a:effectLst/>
                        <a:latin typeface="微软雅黑" pitchFamily="34" charset="-122"/>
                        <a:ea typeface="微软雅黑" pitchFamily="34" charset="-122"/>
                      </a:endParaRPr>
                    </a:p>
                  </a:txBody>
                  <a:tcPr marL="90000" marR="90000" marT="46800" marB="46800" anchor="ctr" horzOverflow="overflow">
                    <a:lnL w="9525" cap="flat" cmpd="sng" algn="ctr">
                      <a:solidFill>
                        <a:srgbClr val="909090"/>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rgbClr val="909090"/>
                      </a:solidFill>
                      <a:prstDash val="solid"/>
                      <a:round/>
                      <a:headEnd type="none" w="med" len="med"/>
                      <a:tailEnd type="none" w="med" len="med"/>
                    </a:lnT>
                    <a:lnB w="9525" cap="flat" cmpd="sng" algn="ctr">
                      <a:solidFill>
                        <a:srgbClr val="909090"/>
                      </a:solidFill>
                      <a:prstDash val="solid"/>
                      <a:round/>
                      <a:headEnd type="none" w="med" len="med"/>
                      <a:tailEnd type="none" w="med" len="med"/>
                    </a:lnB>
                    <a:lnTlToBr>
                      <a:noFill/>
                    </a:lnTlToBr>
                    <a:lnBlToTr>
                      <a:noFill/>
                    </a:lnBlToTr>
                    <a:solidFill>
                      <a:schemeClr val="accent1">
                        <a:lumMod val="60000"/>
                        <a:lumOff val="40000"/>
                      </a:schemeClr>
                    </a:solidFill>
                  </a:tcPr>
                </a:tc>
                <a:tc>
                  <a:txBody>
                    <a:bodyPr vert="horz" wrap="square"/>
                    <a:lstStyle>
                      <a:defPPr>
                        <a:defRPr lang="zh-CN"/>
                      </a:defPPr>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Tx/>
                        <a:buSzTx/>
                        <a:buFontTx/>
                        <a:buNone/>
                      </a:pPr>
                      <a:r>
                        <a:rPr kumimoji="0" lang="zh-CN" altLang="en-US" sz="1100" b="1" i="0" u="none" strike="noStrike" cap="none" normalizeH="0" baseline="0" smtClean="0">
                          <a:ln>
                            <a:noFill/>
                          </a:ln>
                          <a:solidFill>
                            <a:schemeClr val="tx1"/>
                          </a:solidFill>
                          <a:effectLst/>
                          <a:latin typeface="微软雅黑" pitchFamily="34" charset="-122"/>
                          <a:ea typeface="微软雅黑" pitchFamily="34" charset="-122"/>
                        </a:rPr>
                        <a:t>方案一：水泥冀东大区</a:t>
                      </a:r>
                      <a:endParaRPr kumimoji="0" lang="en-US" altLang="zh-CN" sz="1100" b="1" i="0" u="none" strike="noStrike" cap="none" normalizeH="0" baseline="0" smtClean="0">
                        <a:ln>
                          <a:noFill/>
                        </a:ln>
                        <a:solidFill>
                          <a:schemeClr val="tx1"/>
                        </a:solidFill>
                        <a:effectLst/>
                        <a:latin typeface="微软雅黑" pitchFamily="34" charset="-122"/>
                        <a:ea typeface="微软雅黑" pitchFamily="34" charset="-122"/>
                      </a:endParaRPr>
                    </a:p>
                    <a:p>
                      <a:pPr marL="0" marR="0" lvl="0" indent="0" algn="l" defTabSz="914400" rtl="0" eaLnBrk="1" fontAlgn="base" latinLnBrk="0" hangingPunct="1">
                        <a:lnSpc>
                          <a:spcPct val="90000"/>
                        </a:lnSpc>
                        <a:spcBef>
                          <a:spcPct val="0"/>
                        </a:spcBef>
                        <a:spcAft>
                          <a:spcPct val="0"/>
                        </a:spcAft>
                        <a:buClrTx/>
                        <a:buSzTx/>
                        <a:buFontTx/>
                        <a:buNone/>
                      </a:pPr>
                      <a:r>
                        <a:rPr kumimoji="0" lang="en-US" altLang="zh-CN" sz="1100" b="1" i="0" u="none" strike="noStrike" cap="none" normalizeH="0" baseline="0" smtClean="0">
                          <a:ln>
                            <a:noFill/>
                          </a:ln>
                          <a:solidFill>
                            <a:schemeClr val="tx1"/>
                          </a:solidFill>
                          <a:effectLst/>
                          <a:latin typeface="微软雅黑" pitchFamily="34" charset="-122"/>
                          <a:ea typeface="微软雅黑" pitchFamily="34" charset="-122"/>
                        </a:rPr>
                        <a:t>              +</a:t>
                      </a:r>
                      <a:r>
                        <a:rPr kumimoji="0" lang="zh-CN" altLang="en-US" sz="1100" b="1" i="0" u="none" strike="noStrike" cap="none" normalizeH="0" baseline="0" smtClean="0">
                          <a:ln>
                            <a:noFill/>
                          </a:ln>
                          <a:solidFill>
                            <a:schemeClr val="tx1"/>
                          </a:solidFill>
                          <a:effectLst/>
                          <a:latin typeface="微软雅黑" pitchFamily="34" charset="-122"/>
                          <a:ea typeface="微软雅黑" pitchFamily="34" charset="-122"/>
                        </a:rPr>
                        <a:t>混凝土</a:t>
                      </a:r>
                      <a:endParaRPr kumimoji="0" lang="en-GB" sz="1100" b="1" i="0" u="none" strike="noStrike" cap="none" normalizeH="0" baseline="0">
                        <a:ln>
                          <a:noFill/>
                        </a:ln>
                        <a:solidFill>
                          <a:schemeClr val="tx1"/>
                        </a:solidFill>
                        <a:effectLst/>
                        <a:latin typeface="微软雅黑" pitchFamily="34" charset="-122"/>
                        <a:ea typeface="微软雅黑" pitchFamily="34" charset="-122"/>
                      </a:endParaRPr>
                    </a:p>
                  </a:txBody>
                  <a:tcPr marL="90000" marR="90000" marT="46800" marB="46800" anchor="ctr" horzOverflow="overflow">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rgbClr val="909090"/>
                      </a:solidFill>
                      <a:prstDash val="solid"/>
                      <a:round/>
                      <a:headEnd type="none" w="med" len="med"/>
                      <a:tailEnd type="none" w="med" len="med"/>
                    </a:lnB>
                    <a:lnTlToBr>
                      <a:noFill/>
                    </a:lnTlToBr>
                    <a:lnBlToTr>
                      <a:noFill/>
                    </a:lnBlToTr>
                    <a:solidFill>
                      <a:schemeClr val="accent1">
                        <a:lumMod val="60000"/>
                        <a:lumOff val="40000"/>
                      </a:schemeClr>
                    </a:solidFill>
                  </a:tcPr>
                </a:tc>
                <a:tc>
                  <a:txBody>
                    <a:bodyPr vert="horz" wrap="square"/>
                    <a:lstStyle>
                      <a:defPPr>
                        <a:defRPr lang="zh-CN"/>
                      </a:defPPr>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Tx/>
                        <a:buSzTx/>
                        <a:buFontTx/>
                        <a:buNone/>
                      </a:pPr>
                      <a:r>
                        <a:rPr kumimoji="0" lang="zh-CN" altLang="en-US" sz="1100" b="1" i="0" u="none" strike="noStrike" kern="1200" cap="none" normalizeH="0" baseline="0" smtClean="0">
                          <a:ln>
                            <a:noFill/>
                          </a:ln>
                          <a:solidFill>
                            <a:schemeClr val="tx1"/>
                          </a:solidFill>
                          <a:effectLst/>
                          <a:latin typeface="微软雅黑" pitchFamily="34" charset="-122"/>
                          <a:ea typeface="微软雅黑" pitchFamily="34" charset="-122"/>
                          <a:cs typeface="+mn-cs"/>
                        </a:rPr>
                        <a:t>方案二：水泥陕西大区</a:t>
                      </a:r>
                      <a:endParaRPr kumimoji="0" lang="en-US" altLang="zh-CN" sz="1100" b="1" i="0" u="none" strike="noStrike" kern="1200" cap="none" normalizeH="0" baseline="0" smtClean="0">
                        <a:ln>
                          <a:noFill/>
                        </a:ln>
                        <a:solidFill>
                          <a:schemeClr val="tx1"/>
                        </a:solidFill>
                        <a:effectLst/>
                        <a:latin typeface="微软雅黑" pitchFamily="34" charset="-122"/>
                        <a:ea typeface="微软雅黑" pitchFamily="34" charset="-122"/>
                        <a:cs typeface="+mn-cs"/>
                      </a:endParaRPr>
                    </a:p>
                    <a:p>
                      <a:pPr marL="0" marR="0" lvl="0" indent="0" algn="l" defTabSz="914400" rtl="0" eaLnBrk="1" fontAlgn="base" latinLnBrk="0" hangingPunct="1">
                        <a:lnSpc>
                          <a:spcPct val="90000"/>
                        </a:lnSpc>
                        <a:spcBef>
                          <a:spcPct val="0"/>
                        </a:spcBef>
                        <a:spcAft>
                          <a:spcPct val="0"/>
                        </a:spcAft>
                        <a:buClrTx/>
                        <a:buSzTx/>
                        <a:buFontTx/>
                        <a:buNone/>
                      </a:pPr>
                      <a:r>
                        <a:rPr kumimoji="0" lang="en-US" altLang="zh-CN" sz="1100" b="1" i="0" u="none" strike="noStrike" kern="1200" cap="none" normalizeH="0" baseline="0" smtClean="0">
                          <a:ln>
                            <a:noFill/>
                          </a:ln>
                          <a:solidFill>
                            <a:schemeClr val="tx1"/>
                          </a:solidFill>
                          <a:effectLst/>
                          <a:latin typeface="微软雅黑" pitchFamily="34" charset="-122"/>
                          <a:ea typeface="微软雅黑" pitchFamily="34" charset="-122"/>
                          <a:cs typeface="+mn-cs"/>
                        </a:rPr>
                        <a:t>              +</a:t>
                      </a:r>
                      <a:r>
                        <a:rPr kumimoji="0" lang="zh-CN" altLang="en-US" sz="1100" b="1" i="0" u="none" strike="noStrike" kern="1200" cap="none" normalizeH="0" baseline="0" smtClean="0">
                          <a:ln>
                            <a:noFill/>
                          </a:ln>
                          <a:solidFill>
                            <a:schemeClr val="tx1"/>
                          </a:solidFill>
                          <a:effectLst/>
                          <a:latin typeface="微软雅黑" pitchFamily="34" charset="-122"/>
                          <a:ea typeface="微软雅黑" pitchFamily="34" charset="-122"/>
                          <a:cs typeface="+mn-cs"/>
                        </a:rPr>
                        <a:t>混凝土</a:t>
                      </a:r>
                      <a:endParaRPr kumimoji="0" lang="en-GB" altLang="en-US" sz="1100" b="1" i="0" u="none" strike="noStrike" kern="1200" cap="none" normalizeH="0" baseline="0">
                        <a:ln>
                          <a:noFill/>
                        </a:ln>
                        <a:solidFill>
                          <a:schemeClr val="tx1"/>
                        </a:solidFill>
                        <a:effectLst/>
                        <a:latin typeface="微软雅黑" pitchFamily="34" charset="-122"/>
                        <a:ea typeface="微软雅黑" pitchFamily="34" charset="-122"/>
                        <a:cs typeface="+mn-cs"/>
                      </a:endParaRPr>
                    </a:p>
                  </a:txBody>
                  <a:tcPr marL="90000" marR="90000" marT="46800" marB="46800" anchor="ctr" horzOverflow="overflow">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rgbClr val="909090"/>
                      </a:solidFill>
                      <a:prstDash val="solid"/>
                      <a:round/>
                      <a:headEnd type="none" w="med" len="med"/>
                      <a:tailEnd type="none" w="med" len="med"/>
                    </a:lnB>
                    <a:lnTlToBr>
                      <a:noFill/>
                    </a:lnTlToBr>
                    <a:lnBlToTr>
                      <a:noFill/>
                    </a:lnBlToTr>
                    <a:solidFill>
                      <a:schemeClr val="accent1">
                        <a:lumMod val="60000"/>
                        <a:lumOff val="40000"/>
                      </a:schemeClr>
                    </a:solidFill>
                  </a:tcPr>
                </a:tc>
                <a:tc>
                  <a:txBody>
                    <a:bodyPr vert="horz" wrap="square"/>
                    <a:lstStyle>
                      <a:defPPr>
                        <a:defRPr lang="zh-CN"/>
                      </a:defPPr>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Tx/>
                        <a:buSzTx/>
                        <a:buFontTx/>
                        <a:buNone/>
                      </a:pPr>
                      <a:r>
                        <a:rPr kumimoji="0" lang="zh-CN" altLang="en-US" sz="1100" b="1" i="0" u="none" strike="noStrike" kern="1200" cap="none" normalizeH="0" baseline="0" smtClean="0">
                          <a:ln>
                            <a:noFill/>
                          </a:ln>
                          <a:solidFill>
                            <a:schemeClr val="tx1"/>
                          </a:solidFill>
                          <a:effectLst/>
                          <a:latin typeface="微软雅黑" pitchFamily="34" charset="-122"/>
                          <a:ea typeface="微软雅黑" pitchFamily="34" charset="-122"/>
                          <a:cs typeface="+mn-cs"/>
                        </a:rPr>
                        <a:t>方案三：水泥（冀东大区</a:t>
                      </a:r>
                      <a:r>
                        <a:rPr kumimoji="0" lang="en-US" altLang="zh-CN" sz="1100" b="1" i="0" u="none" strike="noStrike" kern="1200" cap="none" normalizeH="0" baseline="0" smtClean="0">
                          <a:ln>
                            <a:noFill/>
                          </a:ln>
                          <a:solidFill>
                            <a:schemeClr val="tx1"/>
                          </a:solidFill>
                          <a:effectLst/>
                          <a:latin typeface="微软雅黑" pitchFamily="34" charset="-122"/>
                          <a:ea typeface="微软雅黑" pitchFamily="34" charset="-122"/>
                          <a:cs typeface="+mn-cs"/>
                        </a:rPr>
                        <a:t>+</a:t>
                      </a:r>
                      <a:r>
                        <a:rPr kumimoji="0" lang="zh-CN" altLang="en-US" sz="1100" b="1" i="0" u="none" strike="noStrike" kern="1200" cap="none" normalizeH="0" baseline="0" smtClean="0">
                          <a:ln>
                            <a:noFill/>
                          </a:ln>
                          <a:solidFill>
                            <a:schemeClr val="tx1"/>
                          </a:solidFill>
                          <a:effectLst/>
                          <a:latin typeface="微软雅黑" pitchFamily="34" charset="-122"/>
                          <a:ea typeface="微软雅黑" pitchFamily="34" charset="-122"/>
                          <a:cs typeface="+mn-cs"/>
                        </a:rPr>
                        <a:t>陕西大区）</a:t>
                      </a:r>
                      <a:endParaRPr kumimoji="0" lang="en-US" altLang="zh-CN" sz="1100" b="1" i="0" u="none" strike="noStrike" kern="1200" cap="none" normalizeH="0" baseline="0" smtClean="0">
                        <a:ln>
                          <a:noFill/>
                        </a:ln>
                        <a:solidFill>
                          <a:schemeClr val="tx1"/>
                        </a:solidFill>
                        <a:effectLst/>
                        <a:latin typeface="微软雅黑" pitchFamily="34" charset="-122"/>
                        <a:ea typeface="微软雅黑" pitchFamily="34" charset="-122"/>
                        <a:cs typeface="+mn-cs"/>
                      </a:endParaRPr>
                    </a:p>
                    <a:p>
                      <a:pPr marL="0" marR="0" lvl="0" indent="0" algn="l" defTabSz="914400" rtl="0" eaLnBrk="1" fontAlgn="base" latinLnBrk="0" hangingPunct="1">
                        <a:lnSpc>
                          <a:spcPct val="90000"/>
                        </a:lnSpc>
                        <a:spcBef>
                          <a:spcPct val="0"/>
                        </a:spcBef>
                        <a:spcAft>
                          <a:spcPct val="0"/>
                        </a:spcAft>
                        <a:buClrTx/>
                        <a:buSzTx/>
                        <a:buFontTx/>
                        <a:buNone/>
                      </a:pPr>
                      <a:r>
                        <a:rPr kumimoji="0" lang="en-US" altLang="en-US" sz="1100" b="1" i="0" u="none" strike="noStrike" kern="1200" cap="none" normalizeH="0" baseline="0" smtClean="0">
                          <a:ln>
                            <a:noFill/>
                          </a:ln>
                          <a:solidFill>
                            <a:schemeClr val="tx1"/>
                          </a:solidFill>
                          <a:effectLst/>
                          <a:latin typeface="微软雅黑" pitchFamily="34" charset="-122"/>
                          <a:ea typeface="微软雅黑" pitchFamily="34" charset="-122"/>
                          <a:cs typeface="+mn-cs"/>
                        </a:rPr>
                        <a:t>               </a:t>
                      </a:r>
                      <a:r>
                        <a:rPr kumimoji="0" lang="en-US" altLang="zh-CN" sz="1100" b="1" i="0" u="none" strike="noStrike" kern="1200" cap="none" normalizeH="0" baseline="0" smtClean="0">
                          <a:ln>
                            <a:noFill/>
                          </a:ln>
                          <a:solidFill>
                            <a:schemeClr val="tx1"/>
                          </a:solidFill>
                          <a:effectLst/>
                          <a:latin typeface="微软雅黑" pitchFamily="34" charset="-122"/>
                          <a:ea typeface="微软雅黑" pitchFamily="34" charset="-122"/>
                          <a:cs typeface="+mn-cs"/>
                        </a:rPr>
                        <a:t>+</a:t>
                      </a:r>
                      <a:r>
                        <a:rPr kumimoji="0" lang="zh-CN" altLang="en-US" sz="1100" b="1" i="0" u="none" strike="noStrike" kern="1200" cap="none" normalizeH="0" baseline="0" smtClean="0">
                          <a:ln>
                            <a:noFill/>
                          </a:ln>
                          <a:solidFill>
                            <a:schemeClr val="tx1"/>
                          </a:solidFill>
                          <a:effectLst/>
                          <a:latin typeface="微软雅黑" pitchFamily="34" charset="-122"/>
                          <a:ea typeface="微软雅黑" pitchFamily="34" charset="-122"/>
                          <a:cs typeface="+mn-cs"/>
                        </a:rPr>
                        <a:t>混凝土</a:t>
                      </a:r>
                      <a:endParaRPr kumimoji="0" lang="en-GB" altLang="en-US" sz="1100" b="1" i="0" u="none" strike="noStrike" kern="1200" cap="none" normalizeH="0" baseline="0">
                        <a:ln>
                          <a:noFill/>
                        </a:ln>
                        <a:solidFill>
                          <a:schemeClr val="tx1"/>
                        </a:solidFill>
                        <a:effectLst/>
                        <a:latin typeface="微软雅黑" pitchFamily="34" charset="-122"/>
                        <a:ea typeface="微软雅黑" pitchFamily="34" charset="-122"/>
                        <a:cs typeface="+mn-cs"/>
                      </a:endParaRPr>
                    </a:p>
                  </a:txBody>
                  <a:tcPr marL="90000" marR="90000" marT="46800" marB="46800" anchor="ctr" horzOverflow="overflow">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rgbClr val="909090"/>
                      </a:solidFill>
                      <a:prstDash val="solid"/>
                      <a:round/>
                      <a:headEnd type="none" w="med" len="med"/>
                      <a:tailEnd type="none" w="med" len="med"/>
                    </a:lnB>
                    <a:lnTlToBr>
                      <a:noFill/>
                    </a:lnTlToBr>
                    <a:lnBlToTr>
                      <a:noFill/>
                    </a:lnBlToTr>
                    <a:solidFill>
                      <a:schemeClr val="accent1">
                        <a:lumMod val="60000"/>
                        <a:lumOff val="40000"/>
                      </a:schemeClr>
                    </a:solidFill>
                  </a:tcPr>
                </a:tc>
              </a:tr>
              <a:tr h="858943">
                <a:tc>
                  <a:txBody>
                    <a:bodyPr vert="horz" wrap="square"/>
                    <a:lstStyle>
                      <a:defPPr>
                        <a:defRPr lang="zh-CN"/>
                      </a:defPPr>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ts val="400"/>
                        </a:spcBef>
                        <a:spcAft>
                          <a:spcPct val="0"/>
                        </a:spcAft>
                        <a:buClrTx/>
                        <a:buSzTx/>
                        <a:buFontTx/>
                        <a:buNone/>
                      </a:pPr>
                      <a:r>
                        <a:rPr kumimoji="0" lang="zh-CN" altLang="en-US" sz="1200" b="1" i="0" u="none" strike="noStrike" cap="none" normalizeH="0" baseline="0" smtClean="0">
                          <a:ln>
                            <a:noFill/>
                          </a:ln>
                          <a:solidFill>
                            <a:schemeClr val="tx1"/>
                          </a:solidFill>
                          <a:effectLst/>
                          <a:latin typeface="微软雅黑" pitchFamily="34" charset="-122"/>
                          <a:ea typeface="微软雅黑" pitchFamily="34" charset="-122"/>
                        </a:rPr>
                        <a:t>信息化基础</a:t>
                      </a:r>
                      <a:endParaRPr kumimoji="0" lang="en-GB" sz="1200" b="1" i="0" u="none" strike="noStrike" cap="none" normalizeH="0" baseline="0">
                        <a:ln>
                          <a:noFill/>
                        </a:ln>
                        <a:solidFill>
                          <a:schemeClr val="tx1"/>
                        </a:solidFill>
                        <a:effectLst/>
                        <a:latin typeface="微软雅黑" pitchFamily="34" charset="-122"/>
                        <a:ea typeface="微软雅黑" pitchFamily="34" charset="-122"/>
                      </a:endParaRPr>
                    </a:p>
                  </a:txBody>
                  <a:tcPr marL="90000" marR="90000" marT="46800" marB="46800" horzOverflow="overflow">
                    <a:lnL w="9525" cap="flat" cmpd="sng" algn="ctr">
                      <a:solidFill>
                        <a:srgbClr val="909090"/>
                      </a:solidFill>
                      <a:prstDash val="solid"/>
                      <a:round/>
                      <a:headEnd type="none" w="med" len="med"/>
                      <a:tailEnd type="none" w="med" len="med"/>
                    </a:lnL>
                    <a:lnR w="9525" cap="flat" cmpd="sng" algn="ctr">
                      <a:solidFill>
                        <a:srgbClr val="909090"/>
                      </a:solidFill>
                      <a:prstDash val="solid"/>
                      <a:round/>
                      <a:headEnd type="none" w="med" len="med"/>
                      <a:tailEnd type="none" w="med" len="med"/>
                    </a:lnR>
                    <a:lnT w="9525" cap="flat" cmpd="sng" algn="ctr">
                      <a:solidFill>
                        <a:srgbClr val="909090"/>
                      </a:solidFill>
                      <a:prstDash val="solid"/>
                      <a:round/>
                      <a:headEnd type="none" w="med" len="med"/>
                      <a:tailEnd type="none" w="med" len="med"/>
                    </a:lnT>
                    <a:lnB w="9525" cap="flat" cmpd="sng" algn="ctr">
                      <a:solidFill>
                        <a:srgbClr val="909090"/>
                      </a:solidFill>
                      <a:prstDash val="solid"/>
                      <a:round/>
                      <a:headEnd type="none" w="med" len="med"/>
                      <a:tailEnd type="none" w="med" len="med"/>
                    </a:lnB>
                    <a:lnTlToBr>
                      <a:noFill/>
                    </a:lnTlToBr>
                    <a:lnBlToTr>
                      <a:noFill/>
                    </a:lnBlToTr>
                    <a:solidFill>
                      <a:sysClr val="window" lastClr="FFFFFF"/>
                    </a:solidFill>
                  </a:tcPr>
                </a:tc>
                <a:tc>
                  <a:txBody>
                    <a:bodyPr vert="horz" wrap="square"/>
                    <a:lstStyle>
                      <a:defPPr>
                        <a:defRPr lang="zh-CN"/>
                      </a:defPPr>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177800" marR="0" lvl="2" indent="-174625" algn="l" defTabSz="914400" rtl="0" eaLnBrk="1" fontAlgn="base" latinLnBrk="0" hangingPunct="1">
                        <a:lnSpc>
                          <a:spcPct val="90000"/>
                        </a:lnSpc>
                        <a:spcBef>
                          <a:spcPts val="400"/>
                        </a:spcBef>
                        <a:spcAft>
                          <a:spcPct val="0"/>
                        </a:spcAft>
                        <a:buClr>
                          <a:schemeClr val="tx2"/>
                        </a:buClr>
                        <a:buSzTx/>
                        <a:buFont typeface="Wingdings" pitchFamily="2" charset="2"/>
                        <a:buChar char="§"/>
                      </a:pPr>
                      <a:r>
                        <a:rPr kumimoji="0" lang="en-US" altLang="zh-CN" sz="1100" b="0" i="0" u="none" strike="noStrike" cap="none" normalizeH="0" baseline="0" smtClean="0">
                          <a:ln>
                            <a:noFill/>
                          </a:ln>
                          <a:solidFill>
                            <a:schemeClr val="tx1"/>
                          </a:solidFill>
                          <a:effectLst/>
                          <a:latin typeface="微软雅黑" pitchFamily="34" charset="-122"/>
                          <a:ea typeface="微软雅黑" pitchFamily="34" charset="-122"/>
                        </a:rPr>
                        <a:t>NC</a:t>
                      </a:r>
                      <a:r>
                        <a:rPr kumimoji="0" lang="zh-CN" altLang="en-US" sz="1100" b="0" i="0" u="none" strike="noStrike" cap="none" normalizeH="0" baseline="0" smtClean="0">
                          <a:ln>
                            <a:noFill/>
                          </a:ln>
                          <a:solidFill>
                            <a:schemeClr val="tx1"/>
                          </a:solidFill>
                          <a:effectLst/>
                          <a:latin typeface="微软雅黑" pitchFamily="34" charset="-122"/>
                          <a:ea typeface="微软雅黑" pitchFamily="34" charset="-122"/>
                        </a:rPr>
                        <a:t>系统已运行多年，为</a:t>
                      </a:r>
                      <a:r>
                        <a:rPr kumimoji="0" lang="en-US" altLang="zh-CN" sz="1100" b="0" i="0" u="none" strike="noStrike" cap="none" normalizeH="0" baseline="0" smtClean="0">
                          <a:ln>
                            <a:noFill/>
                          </a:ln>
                          <a:solidFill>
                            <a:schemeClr val="tx1"/>
                          </a:solidFill>
                          <a:effectLst/>
                          <a:latin typeface="微软雅黑" pitchFamily="34" charset="-122"/>
                          <a:ea typeface="微软雅黑" pitchFamily="34" charset="-122"/>
                        </a:rPr>
                        <a:t>ERP</a:t>
                      </a:r>
                      <a:r>
                        <a:rPr kumimoji="0" lang="zh-CN" altLang="en-US" sz="1100" b="0" i="0" u="none" strike="noStrike" cap="none" normalizeH="0" baseline="0" smtClean="0">
                          <a:ln>
                            <a:noFill/>
                          </a:ln>
                          <a:solidFill>
                            <a:schemeClr val="tx1"/>
                          </a:solidFill>
                          <a:effectLst/>
                          <a:latin typeface="微软雅黑" pitchFamily="34" charset="-122"/>
                          <a:ea typeface="微软雅黑" pitchFamily="34" charset="-122"/>
                        </a:rPr>
                        <a:t>的建设奠定了较好的基础</a:t>
                      </a:r>
                      <a:endParaRPr kumimoji="0" lang="en-US" altLang="zh-CN" sz="1100" b="0" i="0" u="none" strike="noStrike" cap="none" normalizeH="0" baseline="0" smtClean="0">
                        <a:ln>
                          <a:noFill/>
                        </a:ln>
                        <a:solidFill>
                          <a:schemeClr val="tx1"/>
                        </a:solidFill>
                        <a:effectLst/>
                        <a:latin typeface="微软雅黑" pitchFamily="34" charset="-122"/>
                        <a:ea typeface="微软雅黑" pitchFamily="34" charset="-122"/>
                      </a:endParaRPr>
                    </a:p>
                    <a:p>
                      <a:pPr marL="177800" marR="0" lvl="2" indent="-174625" algn="l" defTabSz="914400" rtl="0" eaLnBrk="1" fontAlgn="base" latinLnBrk="0" hangingPunct="1">
                        <a:lnSpc>
                          <a:spcPct val="90000"/>
                        </a:lnSpc>
                        <a:spcBef>
                          <a:spcPts val="400"/>
                        </a:spcBef>
                        <a:spcAft>
                          <a:spcPct val="0"/>
                        </a:spcAft>
                        <a:buClr>
                          <a:schemeClr val="tx2"/>
                        </a:buClr>
                        <a:buSzTx/>
                        <a:buFont typeface="Wingdings" pitchFamily="2" charset="2"/>
                        <a:buChar char="§"/>
                      </a:pPr>
                      <a:r>
                        <a:rPr kumimoji="0" lang="zh-CN" altLang="en-US" sz="1100" b="0" i="0" u="none" strike="noStrike" cap="none" normalizeH="0" baseline="0" smtClean="0">
                          <a:ln>
                            <a:noFill/>
                          </a:ln>
                          <a:solidFill>
                            <a:schemeClr val="tx1"/>
                          </a:solidFill>
                          <a:effectLst/>
                          <a:latin typeface="微软雅黑" pitchFamily="34" charset="-122"/>
                          <a:ea typeface="微软雅黑" pitchFamily="34" charset="-122"/>
                        </a:rPr>
                        <a:t>业务流程和数据的规范化有一定的基础和积累</a:t>
                      </a:r>
                      <a:endParaRPr kumimoji="0" lang="en-GB" sz="1100" b="0" i="0" u="none" strike="noStrike" cap="none" normalizeH="0" baseline="0">
                        <a:ln>
                          <a:noFill/>
                        </a:ln>
                        <a:solidFill>
                          <a:schemeClr val="tx1"/>
                        </a:solidFill>
                        <a:effectLst/>
                        <a:latin typeface="微软雅黑" pitchFamily="34" charset="-122"/>
                        <a:ea typeface="微软雅黑" pitchFamily="34" charset="-122"/>
                      </a:endParaRPr>
                    </a:p>
                  </a:txBody>
                  <a:tcPr marL="90000" marR="90000" marT="46800" marB="46800" horzOverflow="overflow">
                    <a:lnL w="9525" cap="flat" cmpd="sng" algn="ctr">
                      <a:solidFill>
                        <a:srgbClr val="909090"/>
                      </a:solidFill>
                      <a:prstDash val="solid"/>
                      <a:round/>
                      <a:headEnd type="none" w="med" len="med"/>
                      <a:tailEnd type="none" w="med" len="med"/>
                    </a:lnL>
                    <a:lnR w="9525" cap="flat" cmpd="sng" algn="ctr">
                      <a:solidFill>
                        <a:srgbClr val="909090"/>
                      </a:solidFill>
                      <a:prstDash val="solid"/>
                      <a:round/>
                      <a:headEnd type="none" w="med" len="med"/>
                      <a:tailEnd type="none" w="med" len="med"/>
                    </a:lnR>
                    <a:lnT w="9525" cap="flat" cmpd="sng" algn="ctr">
                      <a:solidFill>
                        <a:srgbClr val="909090"/>
                      </a:solidFill>
                      <a:prstDash val="solid"/>
                      <a:round/>
                      <a:headEnd type="none" w="med" len="med"/>
                      <a:tailEnd type="none" w="med" len="med"/>
                    </a:lnT>
                    <a:lnB w="9525" cap="flat" cmpd="sng" algn="ctr">
                      <a:solidFill>
                        <a:srgbClr val="909090"/>
                      </a:solidFill>
                      <a:prstDash val="solid"/>
                      <a:round/>
                      <a:headEnd type="none" w="med" len="med"/>
                      <a:tailEnd type="none" w="med" len="med"/>
                    </a:lnB>
                    <a:lnTlToBr>
                      <a:noFill/>
                    </a:lnTlToBr>
                    <a:lnBlToTr>
                      <a:noFill/>
                    </a:lnBlToTr>
                    <a:solidFill>
                      <a:sysClr val="window" lastClr="FFFFFF"/>
                    </a:solidFill>
                  </a:tcPr>
                </a:tc>
                <a:tc>
                  <a:txBody>
                    <a:bodyPr vert="horz" wrap="square"/>
                    <a:lstStyle>
                      <a:defPPr>
                        <a:defRPr lang="zh-CN"/>
                      </a:defPPr>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177800" marR="0" lvl="2" indent="-174625" algn="l" defTabSz="914400" rtl="0" eaLnBrk="1" fontAlgn="base" latinLnBrk="0" hangingPunct="1">
                        <a:lnSpc>
                          <a:spcPct val="90000"/>
                        </a:lnSpc>
                        <a:spcBef>
                          <a:spcPts val="400"/>
                        </a:spcBef>
                        <a:spcAft>
                          <a:spcPct val="0"/>
                        </a:spcAft>
                        <a:buClr>
                          <a:schemeClr val="tx2"/>
                        </a:buClr>
                        <a:buSzTx/>
                        <a:buFont typeface="Wingdings" pitchFamily="2" charset="2"/>
                        <a:buChar char="§"/>
                      </a:pPr>
                      <a:r>
                        <a:rPr kumimoji="0" lang="zh-CN" altLang="en-US" sz="1100" b="0" i="0" u="none" strike="noStrike" cap="none" normalizeH="0" baseline="0" smtClean="0">
                          <a:ln>
                            <a:noFill/>
                          </a:ln>
                          <a:solidFill>
                            <a:schemeClr val="tx1"/>
                          </a:solidFill>
                          <a:effectLst/>
                          <a:latin typeface="微软雅黑" pitchFamily="34" charset="-122"/>
                          <a:ea typeface="微软雅黑" pitchFamily="34" charset="-122"/>
                        </a:rPr>
                        <a:t>目前主要是</a:t>
                      </a:r>
                      <a:r>
                        <a:rPr kumimoji="0" lang="en-US" altLang="zh-CN" sz="1100" b="0" i="0" u="none" strike="noStrike" cap="none" normalizeH="0" baseline="0" smtClean="0">
                          <a:ln>
                            <a:noFill/>
                          </a:ln>
                          <a:solidFill>
                            <a:schemeClr val="tx1"/>
                          </a:solidFill>
                          <a:effectLst/>
                          <a:latin typeface="微软雅黑" pitchFamily="34" charset="-122"/>
                          <a:ea typeface="微软雅黑" pitchFamily="34" charset="-122"/>
                        </a:rPr>
                        <a:t>EMES</a:t>
                      </a:r>
                      <a:r>
                        <a:rPr kumimoji="0" lang="zh-CN" altLang="en-US" sz="1100" b="0" i="0" u="none" strike="noStrike" cap="none" normalizeH="0" baseline="0" smtClean="0">
                          <a:ln>
                            <a:noFill/>
                          </a:ln>
                          <a:solidFill>
                            <a:schemeClr val="tx1"/>
                          </a:solidFill>
                          <a:effectLst/>
                          <a:latin typeface="微软雅黑" pitchFamily="34" charset="-122"/>
                          <a:ea typeface="微软雅黑" pitchFamily="34" charset="-122"/>
                        </a:rPr>
                        <a:t>系统支撑业务运作，信息化基础相对较弱</a:t>
                      </a:r>
                      <a:endParaRPr kumimoji="0" lang="en-US" altLang="zh-CN" sz="1100" b="0" i="0" u="none" strike="noStrike" cap="none" normalizeH="0" baseline="0" smtClean="0">
                        <a:ln>
                          <a:noFill/>
                        </a:ln>
                        <a:solidFill>
                          <a:schemeClr val="tx1"/>
                        </a:solidFill>
                        <a:effectLst/>
                        <a:latin typeface="微软雅黑" pitchFamily="34" charset="-122"/>
                        <a:ea typeface="微软雅黑" pitchFamily="34" charset="-122"/>
                      </a:endParaRPr>
                    </a:p>
                    <a:p>
                      <a:pPr marL="177800" marR="0" lvl="2" indent="-174625" algn="l" defTabSz="914400" rtl="0" eaLnBrk="1" fontAlgn="base" latinLnBrk="0" hangingPunct="1">
                        <a:lnSpc>
                          <a:spcPct val="90000"/>
                        </a:lnSpc>
                        <a:spcBef>
                          <a:spcPts val="400"/>
                        </a:spcBef>
                        <a:spcAft>
                          <a:spcPct val="0"/>
                        </a:spcAft>
                        <a:buClr>
                          <a:schemeClr val="tx2"/>
                        </a:buClr>
                        <a:buSzTx/>
                        <a:buFont typeface="Wingdings" pitchFamily="2" charset="2"/>
                        <a:buChar char="§"/>
                      </a:pPr>
                      <a:r>
                        <a:rPr kumimoji="0" lang="zh-CN" altLang="en-US" sz="1100" b="0" i="0" u="none" strike="noStrike" cap="none" normalizeH="0" baseline="0" smtClean="0">
                          <a:ln>
                            <a:noFill/>
                          </a:ln>
                          <a:solidFill>
                            <a:schemeClr val="tx1"/>
                          </a:solidFill>
                          <a:effectLst/>
                          <a:latin typeface="微软雅黑" pitchFamily="34" charset="-122"/>
                          <a:ea typeface="微软雅黑" pitchFamily="34" charset="-122"/>
                        </a:rPr>
                        <a:t>考虑借鉴海德堡</a:t>
                      </a:r>
                      <a:r>
                        <a:rPr kumimoji="0" lang="en-US" altLang="zh-CN" sz="1100" b="0" i="0" u="none" strike="noStrike" cap="none" normalizeH="0" baseline="0" smtClean="0">
                          <a:ln>
                            <a:noFill/>
                          </a:ln>
                          <a:solidFill>
                            <a:schemeClr val="tx1"/>
                          </a:solidFill>
                          <a:effectLst/>
                          <a:latin typeface="微软雅黑" pitchFamily="34" charset="-122"/>
                          <a:ea typeface="微软雅黑" pitchFamily="34" charset="-122"/>
                        </a:rPr>
                        <a:t>ERP</a:t>
                      </a:r>
                      <a:r>
                        <a:rPr kumimoji="0" lang="zh-CN" altLang="en-US" sz="1100" b="0" i="0" u="none" strike="noStrike" cap="none" normalizeH="0" baseline="0" smtClean="0">
                          <a:ln>
                            <a:noFill/>
                          </a:ln>
                          <a:solidFill>
                            <a:schemeClr val="tx1"/>
                          </a:solidFill>
                          <a:effectLst/>
                          <a:latin typeface="微软雅黑" pitchFamily="34" charset="-122"/>
                          <a:ea typeface="微软雅黑" pitchFamily="34" charset="-122"/>
                        </a:rPr>
                        <a:t>实施的成功经验</a:t>
                      </a:r>
                      <a:endParaRPr kumimoji="0" lang="en-GB" sz="1100" b="0" i="0" u="none" strike="noStrike" cap="none" normalizeH="0" baseline="0">
                        <a:ln>
                          <a:noFill/>
                        </a:ln>
                        <a:solidFill>
                          <a:schemeClr val="tx1"/>
                        </a:solidFill>
                        <a:effectLst/>
                        <a:latin typeface="微软雅黑" pitchFamily="34" charset="-122"/>
                        <a:ea typeface="微软雅黑" pitchFamily="34" charset="-122"/>
                      </a:endParaRPr>
                    </a:p>
                  </a:txBody>
                  <a:tcPr marL="90000" marR="90000" marT="46800" marB="46800" horzOverflow="overflow">
                    <a:lnL w="9525" cap="flat" cmpd="sng" algn="ctr">
                      <a:solidFill>
                        <a:srgbClr val="909090"/>
                      </a:solidFill>
                      <a:prstDash val="solid"/>
                      <a:round/>
                      <a:headEnd type="none" w="med" len="med"/>
                      <a:tailEnd type="none" w="med" len="med"/>
                    </a:lnL>
                    <a:lnR w="9525" cap="flat" cmpd="sng" algn="ctr">
                      <a:solidFill>
                        <a:srgbClr val="909090"/>
                      </a:solidFill>
                      <a:prstDash val="solid"/>
                      <a:round/>
                      <a:headEnd type="none" w="med" len="med"/>
                      <a:tailEnd type="none" w="med" len="med"/>
                    </a:lnR>
                    <a:lnT w="9525" cap="flat" cmpd="sng" algn="ctr">
                      <a:solidFill>
                        <a:srgbClr val="909090"/>
                      </a:solidFill>
                      <a:prstDash val="solid"/>
                      <a:round/>
                      <a:headEnd type="none" w="med" len="med"/>
                      <a:tailEnd type="none" w="med" len="med"/>
                    </a:lnT>
                    <a:lnB w="9525" cap="flat" cmpd="sng" algn="ctr">
                      <a:solidFill>
                        <a:srgbClr val="909090"/>
                      </a:solidFill>
                      <a:prstDash val="solid"/>
                      <a:round/>
                      <a:headEnd type="none" w="med" len="med"/>
                      <a:tailEnd type="none" w="med" len="med"/>
                    </a:lnB>
                    <a:lnTlToBr>
                      <a:noFill/>
                    </a:lnTlToBr>
                    <a:lnBlToTr>
                      <a:noFill/>
                    </a:lnBlToTr>
                    <a:solidFill>
                      <a:sysClr val="window" lastClr="FFFFFF"/>
                    </a:solidFill>
                  </a:tcPr>
                </a:tc>
                <a:tc>
                  <a:txBody>
                    <a:bodyPr vert="horz" wrap="square"/>
                    <a:lstStyle>
                      <a:defPPr>
                        <a:defRPr lang="zh-CN"/>
                      </a:defPPr>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177800" marR="0" lvl="2" indent="-174625" algn="l" defTabSz="914400" rtl="0" eaLnBrk="1" fontAlgn="base" latinLnBrk="0" hangingPunct="1">
                        <a:lnSpc>
                          <a:spcPct val="90000"/>
                        </a:lnSpc>
                        <a:spcBef>
                          <a:spcPts val="400"/>
                        </a:spcBef>
                        <a:spcAft>
                          <a:spcPct val="0"/>
                        </a:spcAft>
                        <a:buClr>
                          <a:schemeClr val="tx2"/>
                        </a:buClr>
                        <a:buSzTx/>
                        <a:buFont typeface="Wingdings" pitchFamily="2" charset="2"/>
                        <a:buChar char="§"/>
                      </a:pPr>
                      <a:r>
                        <a:rPr kumimoji="0" lang="zh-CN" altLang="en-US" sz="1100" b="0" i="0" u="none" strike="noStrike" cap="none" normalizeH="0" baseline="0" smtClean="0">
                          <a:ln>
                            <a:noFill/>
                          </a:ln>
                          <a:solidFill>
                            <a:schemeClr val="tx1"/>
                          </a:solidFill>
                          <a:effectLst/>
                          <a:latin typeface="微软雅黑" pitchFamily="34" charset="-122"/>
                          <a:ea typeface="微软雅黑" pitchFamily="34" charset="-122"/>
                        </a:rPr>
                        <a:t>详见方案一、二分析</a:t>
                      </a:r>
                      <a:endParaRPr kumimoji="0" lang="en-GB" sz="1100" b="0" i="0" u="none" strike="noStrike" cap="none" normalizeH="0" baseline="0">
                        <a:ln>
                          <a:noFill/>
                        </a:ln>
                        <a:solidFill>
                          <a:schemeClr val="tx1"/>
                        </a:solidFill>
                        <a:effectLst/>
                        <a:latin typeface="微软雅黑" pitchFamily="34" charset="-122"/>
                        <a:ea typeface="微软雅黑" pitchFamily="34" charset="-122"/>
                      </a:endParaRPr>
                    </a:p>
                  </a:txBody>
                  <a:tcPr marL="90000" marR="90000" marT="46800" marB="46800" horzOverflow="overflow">
                    <a:lnL w="9525" cap="flat" cmpd="sng" algn="ctr">
                      <a:solidFill>
                        <a:srgbClr val="909090"/>
                      </a:solidFill>
                      <a:prstDash val="solid"/>
                      <a:round/>
                      <a:headEnd type="none" w="med" len="med"/>
                      <a:tailEnd type="none" w="med" len="med"/>
                    </a:lnL>
                    <a:lnR w="9525" cap="flat" cmpd="sng" algn="ctr">
                      <a:solidFill>
                        <a:srgbClr val="909090"/>
                      </a:solidFill>
                      <a:prstDash val="solid"/>
                      <a:round/>
                      <a:headEnd type="none" w="med" len="med"/>
                      <a:tailEnd type="none" w="med" len="med"/>
                    </a:lnR>
                    <a:lnT w="9525" cap="flat" cmpd="sng" algn="ctr">
                      <a:solidFill>
                        <a:srgbClr val="909090"/>
                      </a:solidFill>
                      <a:prstDash val="solid"/>
                      <a:round/>
                      <a:headEnd type="none" w="med" len="med"/>
                      <a:tailEnd type="none" w="med" len="med"/>
                    </a:lnT>
                    <a:lnB w="9525" cap="flat" cmpd="sng" algn="ctr">
                      <a:solidFill>
                        <a:srgbClr val="909090"/>
                      </a:solidFill>
                      <a:prstDash val="solid"/>
                      <a:round/>
                      <a:headEnd type="none" w="med" len="med"/>
                      <a:tailEnd type="none" w="med" len="med"/>
                    </a:lnB>
                    <a:lnTlToBr>
                      <a:noFill/>
                    </a:lnTlToBr>
                    <a:lnBlToTr>
                      <a:noFill/>
                    </a:lnBlToTr>
                    <a:solidFill>
                      <a:sysClr val="window" lastClr="FFFFFF"/>
                    </a:solidFill>
                  </a:tcPr>
                </a:tc>
              </a:tr>
              <a:tr h="425348">
                <a:tc>
                  <a:txBody>
                    <a:bodyPr vert="horz" wrap="square"/>
                    <a:lstStyle>
                      <a:defPPr>
                        <a:defRPr lang="zh-CN"/>
                      </a:defPPr>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ts val="400"/>
                        </a:spcBef>
                        <a:spcAft>
                          <a:spcPct val="0"/>
                        </a:spcAft>
                        <a:buClrTx/>
                        <a:buSzTx/>
                        <a:buFontTx/>
                        <a:buNone/>
                      </a:pPr>
                      <a:r>
                        <a:rPr kumimoji="0" lang="zh-CN" altLang="en-US" sz="1200" b="1" i="0" u="none" strike="noStrike" cap="none" normalizeH="0" baseline="0" smtClean="0">
                          <a:ln>
                            <a:noFill/>
                          </a:ln>
                          <a:solidFill>
                            <a:schemeClr val="tx1"/>
                          </a:solidFill>
                          <a:effectLst/>
                          <a:latin typeface="微软雅黑" pitchFamily="34" charset="-122"/>
                          <a:ea typeface="微软雅黑" pitchFamily="34" charset="-122"/>
                        </a:rPr>
                        <a:t>业务复杂程度</a:t>
                      </a:r>
                      <a:endParaRPr kumimoji="0" lang="en-GB" sz="1200" b="1" i="0" u="none" strike="noStrike" cap="none" normalizeH="0" baseline="0">
                        <a:ln>
                          <a:noFill/>
                        </a:ln>
                        <a:solidFill>
                          <a:schemeClr val="tx1"/>
                        </a:solidFill>
                        <a:effectLst/>
                        <a:latin typeface="微软雅黑" pitchFamily="34" charset="-122"/>
                        <a:ea typeface="微软雅黑" pitchFamily="34" charset="-122"/>
                      </a:endParaRPr>
                    </a:p>
                  </a:txBody>
                  <a:tcPr marL="90000" marR="90000" marT="46800" marB="46800" horzOverflow="overflow">
                    <a:lnL w="9525" cap="flat" cmpd="sng" algn="ctr">
                      <a:solidFill>
                        <a:srgbClr val="909090"/>
                      </a:solidFill>
                      <a:prstDash val="solid"/>
                      <a:round/>
                      <a:headEnd type="none" w="med" len="med"/>
                      <a:tailEnd type="none" w="med" len="med"/>
                    </a:lnL>
                    <a:lnR w="9525" cap="flat" cmpd="sng" algn="ctr">
                      <a:solidFill>
                        <a:srgbClr val="909090"/>
                      </a:solidFill>
                      <a:prstDash val="solid"/>
                      <a:round/>
                      <a:headEnd type="none" w="med" len="med"/>
                      <a:tailEnd type="none" w="med" len="med"/>
                    </a:lnR>
                    <a:lnT w="9525" cap="flat" cmpd="sng" algn="ctr">
                      <a:solidFill>
                        <a:srgbClr val="909090"/>
                      </a:solidFill>
                      <a:prstDash val="solid"/>
                      <a:round/>
                      <a:headEnd type="none" w="med" len="med"/>
                      <a:tailEnd type="none" w="med" len="med"/>
                    </a:lnT>
                    <a:lnB w="9525" cap="flat" cmpd="sng" algn="ctr">
                      <a:solidFill>
                        <a:srgbClr val="909090"/>
                      </a:solidFill>
                      <a:prstDash val="solid"/>
                      <a:round/>
                      <a:headEnd type="none" w="med" len="med"/>
                      <a:tailEnd type="none" w="med" len="med"/>
                    </a:lnB>
                    <a:lnTlToBr>
                      <a:noFill/>
                    </a:lnTlToBr>
                    <a:lnBlToTr>
                      <a:noFill/>
                    </a:lnBlToTr>
                    <a:solidFill>
                      <a:sysClr val="window" lastClr="FFFFFF"/>
                    </a:solidFill>
                  </a:tcPr>
                </a:tc>
                <a:tc>
                  <a:txBody>
                    <a:bodyPr vert="horz" wrap="square"/>
                    <a:lstStyle>
                      <a:defPPr>
                        <a:defRPr lang="zh-CN"/>
                      </a:defPPr>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177800" marR="0" lvl="2" indent="-174625" algn="l" defTabSz="914400" rtl="0" eaLnBrk="1" fontAlgn="base" latinLnBrk="0" hangingPunct="1">
                        <a:lnSpc>
                          <a:spcPct val="90000"/>
                        </a:lnSpc>
                        <a:spcBef>
                          <a:spcPts val="400"/>
                        </a:spcBef>
                        <a:spcAft>
                          <a:spcPct val="0"/>
                        </a:spcAft>
                        <a:buClr>
                          <a:schemeClr val="tx2"/>
                        </a:buClr>
                        <a:buSzTx/>
                        <a:buFont typeface="Wingdings" pitchFamily="2" charset="2"/>
                        <a:buChar char="§"/>
                      </a:pPr>
                      <a:r>
                        <a:rPr kumimoji="0" lang="zh-CN" altLang="en-US" sz="1100" b="0" i="0" u="none" strike="noStrike" kern="1200" cap="none" normalizeH="0" baseline="0" smtClean="0">
                          <a:ln>
                            <a:noFill/>
                          </a:ln>
                          <a:solidFill>
                            <a:schemeClr val="tx1"/>
                          </a:solidFill>
                          <a:effectLst/>
                          <a:latin typeface="微软雅黑" pitchFamily="34" charset="-122"/>
                          <a:ea typeface="微软雅黑" pitchFamily="34" charset="-122"/>
                          <a:cs typeface="+mn-cs"/>
                        </a:rPr>
                        <a:t>业务管理模式多种并存（例如销售业务方面包括了法人和非法人），同时生产业务含盖了冀东水泥各种生产方式，业务复杂度较高</a:t>
                      </a:r>
                      <a:endParaRPr kumimoji="0" lang="en-GB" altLang="zh-CN" sz="1100" b="0" i="0" u="none" strike="noStrike" kern="1200" cap="none" normalizeH="0" baseline="0">
                        <a:ln>
                          <a:noFill/>
                        </a:ln>
                        <a:solidFill>
                          <a:schemeClr val="tx1"/>
                        </a:solidFill>
                        <a:effectLst/>
                        <a:latin typeface="微软雅黑" pitchFamily="34" charset="-122"/>
                        <a:ea typeface="微软雅黑" pitchFamily="34" charset="-122"/>
                        <a:cs typeface="+mn-cs"/>
                      </a:endParaRPr>
                    </a:p>
                  </a:txBody>
                  <a:tcPr marL="90000" marR="90000" marT="46800" marB="46800" horzOverflow="overflow">
                    <a:lnL w="9525" cap="flat" cmpd="sng" algn="ctr">
                      <a:solidFill>
                        <a:srgbClr val="909090"/>
                      </a:solidFill>
                      <a:prstDash val="solid"/>
                      <a:round/>
                      <a:headEnd type="none" w="med" len="med"/>
                      <a:tailEnd type="none" w="med" len="med"/>
                    </a:lnL>
                    <a:lnR w="9525" cap="flat" cmpd="sng" algn="ctr">
                      <a:solidFill>
                        <a:srgbClr val="909090"/>
                      </a:solidFill>
                      <a:prstDash val="solid"/>
                      <a:round/>
                      <a:headEnd type="none" w="med" len="med"/>
                      <a:tailEnd type="none" w="med" len="med"/>
                    </a:lnR>
                    <a:lnT w="9525" cap="flat" cmpd="sng" algn="ctr">
                      <a:solidFill>
                        <a:srgbClr val="909090"/>
                      </a:solidFill>
                      <a:prstDash val="solid"/>
                      <a:round/>
                      <a:headEnd type="none" w="med" len="med"/>
                      <a:tailEnd type="none" w="med" len="med"/>
                    </a:lnT>
                    <a:lnB w="9525" cap="flat" cmpd="sng" algn="ctr">
                      <a:solidFill>
                        <a:srgbClr val="909090"/>
                      </a:solidFill>
                      <a:prstDash val="solid"/>
                      <a:round/>
                      <a:headEnd type="none" w="med" len="med"/>
                      <a:tailEnd type="none" w="med" len="med"/>
                    </a:lnB>
                    <a:lnTlToBr>
                      <a:noFill/>
                    </a:lnTlToBr>
                    <a:lnBlToTr>
                      <a:noFill/>
                    </a:lnBlToTr>
                    <a:solidFill>
                      <a:sysClr val="window" lastClr="FFFFFF"/>
                    </a:solidFill>
                  </a:tcPr>
                </a:tc>
                <a:tc>
                  <a:txBody>
                    <a:bodyPr vert="horz" wrap="square"/>
                    <a:lstStyle>
                      <a:defPPr>
                        <a:defRPr lang="zh-CN"/>
                      </a:defPPr>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177800" marR="0" lvl="2" indent="-174625" algn="l" defTabSz="914400" rtl="0" eaLnBrk="1" fontAlgn="base" latinLnBrk="0" hangingPunct="1">
                        <a:lnSpc>
                          <a:spcPct val="90000"/>
                        </a:lnSpc>
                        <a:spcBef>
                          <a:spcPts val="400"/>
                        </a:spcBef>
                        <a:spcAft>
                          <a:spcPct val="0"/>
                        </a:spcAft>
                        <a:buClr>
                          <a:schemeClr val="tx2"/>
                        </a:buClr>
                        <a:buSzTx/>
                        <a:buFont typeface="Wingdings" pitchFamily="2" charset="2"/>
                        <a:buChar char="§"/>
                      </a:pPr>
                      <a:r>
                        <a:rPr kumimoji="0" lang="zh-CN" altLang="en-US" sz="1100" b="0" i="0" u="none" strike="noStrike" cap="none" normalizeH="0" baseline="0" smtClean="0">
                          <a:ln>
                            <a:noFill/>
                          </a:ln>
                          <a:solidFill>
                            <a:schemeClr val="tx1"/>
                          </a:solidFill>
                          <a:effectLst/>
                          <a:latin typeface="微软雅黑" pitchFamily="34" charset="-122"/>
                          <a:ea typeface="微软雅黑" pitchFamily="34" charset="-122"/>
                        </a:rPr>
                        <a:t>业务管理模式相对复杂度较低（例如销售只有非法人模式）</a:t>
                      </a:r>
                      <a:endParaRPr kumimoji="0" lang="en-US" altLang="zh-CN" sz="1100" b="0" i="0" u="none" strike="noStrike" cap="none" normalizeH="0" baseline="0" smtClean="0">
                        <a:ln>
                          <a:noFill/>
                        </a:ln>
                        <a:solidFill>
                          <a:schemeClr val="tx1"/>
                        </a:solidFill>
                        <a:effectLst/>
                        <a:latin typeface="微软雅黑" pitchFamily="34" charset="-122"/>
                        <a:ea typeface="微软雅黑" pitchFamily="34" charset="-122"/>
                      </a:endParaRPr>
                    </a:p>
                    <a:p>
                      <a:pPr marL="177800" marR="0" lvl="2" indent="-174625" algn="l" defTabSz="914400" rtl="0" eaLnBrk="1" fontAlgn="base" latinLnBrk="0" hangingPunct="1">
                        <a:lnSpc>
                          <a:spcPct val="90000"/>
                        </a:lnSpc>
                        <a:spcBef>
                          <a:spcPts val="400"/>
                        </a:spcBef>
                        <a:spcAft>
                          <a:spcPct val="0"/>
                        </a:spcAft>
                        <a:buClr>
                          <a:schemeClr val="tx2"/>
                        </a:buClr>
                        <a:buSzTx/>
                        <a:buFont typeface="Wingdings" pitchFamily="2" charset="2"/>
                        <a:buChar char="§"/>
                      </a:pPr>
                      <a:r>
                        <a:rPr kumimoji="0" lang="zh-CN" altLang="en-US" sz="1100" b="0" i="0" u="none" strike="noStrike" cap="none" normalizeH="0" baseline="0" smtClean="0">
                          <a:ln>
                            <a:noFill/>
                          </a:ln>
                          <a:solidFill>
                            <a:schemeClr val="tx1"/>
                          </a:solidFill>
                          <a:effectLst/>
                          <a:latin typeface="微软雅黑" pitchFamily="34" charset="-122"/>
                          <a:ea typeface="微软雅黑" pitchFamily="34" charset="-122"/>
                        </a:rPr>
                        <a:t>生产业务未全部覆盖冀东水泥各种生产方式，业务复杂度低</a:t>
                      </a:r>
                      <a:endParaRPr kumimoji="0" lang="en-GB" sz="1100" b="0" i="0" u="none" strike="noStrike" cap="none" normalizeH="0" baseline="0">
                        <a:ln>
                          <a:noFill/>
                        </a:ln>
                        <a:solidFill>
                          <a:schemeClr val="tx1"/>
                        </a:solidFill>
                        <a:effectLst/>
                        <a:latin typeface="微软雅黑" pitchFamily="34" charset="-122"/>
                        <a:ea typeface="微软雅黑" pitchFamily="34" charset="-122"/>
                      </a:endParaRPr>
                    </a:p>
                  </a:txBody>
                  <a:tcPr marL="90000" marR="90000" marT="46800" marB="46800" horzOverflow="overflow">
                    <a:lnL w="9525" cap="flat" cmpd="sng" algn="ctr">
                      <a:solidFill>
                        <a:srgbClr val="909090"/>
                      </a:solidFill>
                      <a:prstDash val="solid"/>
                      <a:round/>
                      <a:headEnd type="none" w="med" len="med"/>
                      <a:tailEnd type="none" w="med" len="med"/>
                    </a:lnL>
                    <a:lnR w="9525" cap="flat" cmpd="sng" algn="ctr">
                      <a:solidFill>
                        <a:srgbClr val="909090"/>
                      </a:solidFill>
                      <a:prstDash val="solid"/>
                      <a:round/>
                      <a:headEnd type="none" w="med" len="med"/>
                      <a:tailEnd type="none" w="med" len="med"/>
                    </a:lnR>
                    <a:lnT w="9525" cap="flat" cmpd="sng" algn="ctr">
                      <a:solidFill>
                        <a:srgbClr val="909090"/>
                      </a:solidFill>
                      <a:prstDash val="solid"/>
                      <a:round/>
                      <a:headEnd type="none" w="med" len="med"/>
                      <a:tailEnd type="none" w="med" len="med"/>
                    </a:lnT>
                    <a:lnB w="9525" cap="flat" cmpd="sng" algn="ctr">
                      <a:solidFill>
                        <a:srgbClr val="909090"/>
                      </a:solidFill>
                      <a:prstDash val="solid"/>
                      <a:round/>
                      <a:headEnd type="none" w="med" len="med"/>
                      <a:tailEnd type="none" w="med" len="med"/>
                    </a:lnB>
                    <a:lnTlToBr>
                      <a:noFill/>
                    </a:lnTlToBr>
                    <a:lnBlToTr>
                      <a:noFill/>
                    </a:lnBlToTr>
                    <a:solidFill>
                      <a:sysClr val="window" lastClr="FFFFFF"/>
                    </a:solidFill>
                  </a:tcPr>
                </a:tc>
                <a:tc>
                  <a:txBody>
                    <a:bodyPr vert="horz" wrap="square"/>
                    <a:lstStyle>
                      <a:defPPr>
                        <a:defRPr lang="zh-CN"/>
                      </a:defPPr>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177800" marR="0" lvl="2" indent="-174625" algn="l" defTabSz="914400" rtl="0" eaLnBrk="1" fontAlgn="base" latinLnBrk="0" hangingPunct="1">
                        <a:lnSpc>
                          <a:spcPct val="90000"/>
                        </a:lnSpc>
                        <a:spcBef>
                          <a:spcPts val="400"/>
                        </a:spcBef>
                        <a:spcAft>
                          <a:spcPct val="0"/>
                        </a:spcAft>
                        <a:buClr>
                          <a:schemeClr val="tx2"/>
                        </a:buClr>
                        <a:buSzTx/>
                        <a:buFont typeface="Wingdings" pitchFamily="2" charset="2"/>
                        <a:buChar char="§"/>
                      </a:pPr>
                      <a:r>
                        <a:rPr kumimoji="0" lang="zh-CN" altLang="en-US" sz="1100" b="0" i="0" u="none" strike="noStrike" cap="none" normalizeH="0" baseline="0" smtClean="0">
                          <a:ln>
                            <a:noFill/>
                          </a:ln>
                          <a:solidFill>
                            <a:schemeClr val="tx1"/>
                          </a:solidFill>
                          <a:effectLst/>
                          <a:latin typeface="微软雅黑" pitchFamily="34" charset="-122"/>
                          <a:ea typeface="微软雅黑" pitchFamily="34" charset="-122"/>
                        </a:rPr>
                        <a:t>业务复杂度高，除了考虑两个大区及分子公司的各种业务模式，还需要考虑管理上的复杂性（合资模式，冀东和海德堡的管理和财务要求）</a:t>
                      </a:r>
                      <a:endParaRPr kumimoji="0" lang="en-GB" sz="1100" b="0" i="0" u="none" strike="noStrike" cap="none" normalizeH="0" baseline="0">
                        <a:ln>
                          <a:noFill/>
                        </a:ln>
                        <a:solidFill>
                          <a:schemeClr val="tx1"/>
                        </a:solidFill>
                        <a:effectLst/>
                        <a:latin typeface="微软雅黑" pitchFamily="34" charset="-122"/>
                        <a:ea typeface="微软雅黑" pitchFamily="34" charset="-122"/>
                      </a:endParaRPr>
                    </a:p>
                  </a:txBody>
                  <a:tcPr marL="90000" marR="90000" marT="46800" marB="46800" horzOverflow="overflow">
                    <a:lnL w="9525" cap="flat" cmpd="sng" algn="ctr">
                      <a:solidFill>
                        <a:srgbClr val="909090"/>
                      </a:solidFill>
                      <a:prstDash val="solid"/>
                      <a:round/>
                      <a:headEnd type="none" w="med" len="med"/>
                      <a:tailEnd type="none" w="med" len="med"/>
                    </a:lnL>
                    <a:lnR w="9525" cap="flat" cmpd="sng" algn="ctr">
                      <a:solidFill>
                        <a:srgbClr val="909090"/>
                      </a:solidFill>
                      <a:prstDash val="solid"/>
                      <a:round/>
                      <a:headEnd type="none" w="med" len="med"/>
                      <a:tailEnd type="none" w="med" len="med"/>
                    </a:lnR>
                    <a:lnT w="9525" cap="flat" cmpd="sng" algn="ctr">
                      <a:solidFill>
                        <a:srgbClr val="909090"/>
                      </a:solidFill>
                      <a:prstDash val="solid"/>
                      <a:round/>
                      <a:headEnd type="none" w="med" len="med"/>
                      <a:tailEnd type="none" w="med" len="med"/>
                    </a:lnT>
                    <a:lnB w="9525" cap="flat" cmpd="sng" algn="ctr">
                      <a:solidFill>
                        <a:srgbClr val="909090"/>
                      </a:solidFill>
                      <a:prstDash val="solid"/>
                      <a:round/>
                      <a:headEnd type="none" w="med" len="med"/>
                      <a:tailEnd type="none" w="med" len="med"/>
                    </a:lnB>
                    <a:lnTlToBr>
                      <a:noFill/>
                    </a:lnTlToBr>
                    <a:lnBlToTr>
                      <a:noFill/>
                    </a:lnBlToTr>
                    <a:solidFill>
                      <a:sysClr val="window" lastClr="FFFFFF"/>
                    </a:solidFill>
                  </a:tcPr>
                </a:tc>
              </a:tr>
              <a:tr h="561341">
                <a:tc>
                  <a:txBody>
                    <a:bodyPr vert="horz" wrap="square"/>
                    <a:lstStyle>
                      <a:defPPr>
                        <a:defRPr lang="zh-CN"/>
                      </a:defPPr>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ts val="400"/>
                        </a:spcBef>
                        <a:spcAft>
                          <a:spcPct val="0"/>
                        </a:spcAft>
                        <a:buClrTx/>
                        <a:buSzTx/>
                        <a:buFontTx/>
                        <a:buNone/>
                      </a:pPr>
                      <a:r>
                        <a:rPr kumimoji="0" lang="zh-CN" altLang="en-US" sz="1200" b="1" i="0" u="none" strike="noStrike" cap="none" normalizeH="0" baseline="0" smtClean="0">
                          <a:ln>
                            <a:noFill/>
                          </a:ln>
                          <a:solidFill>
                            <a:schemeClr val="tx1"/>
                          </a:solidFill>
                          <a:effectLst/>
                          <a:latin typeface="微软雅黑" pitchFamily="34" charset="-122"/>
                          <a:ea typeface="微软雅黑" pitchFamily="34" charset="-122"/>
                        </a:rPr>
                        <a:t>业务典型性和代表性</a:t>
                      </a:r>
                      <a:endParaRPr kumimoji="0" lang="en-GB" sz="1200" b="1" i="0" u="none" strike="noStrike" cap="none" normalizeH="0" baseline="0">
                        <a:ln>
                          <a:noFill/>
                        </a:ln>
                        <a:solidFill>
                          <a:schemeClr val="tx1"/>
                        </a:solidFill>
                        <a:effectLst/>
                        <a:latin typeface="微软雅黑" pitchFamily="34" charset="-122"/>
                        <a:ea typeface="微软雅黑" pitchFamily="34" charset="-122"/>
                      </a:endParaRPr>
                    </a:p>
                  </a:txBody>
                  <a:tcPr marL="90000" marR="90000" marT="46800" marB="46800" horzOverflow="overflow">
                    <a:lnL w="9525" cap="flat" cmpd="sng" algn="ctr">
                      <a:solidFill>
                        <a:srgbClr val="909090"/>
                      </a:solidFill>
                      <a:prstDash val="solid"/>
                      <a:round/>
                      <a:headEnd type="none" w="med" len="med"/>
                      <a:tailEnd type="none" w="med" len="med"/>
                    </a:lnL>
                    <a:lnR w="9525" cap="flat" cmpd="sng" algn="ctr">
                      <a:solidFill>
                        <a:srgbClr val="909090"/>
                      </a:solidFill>
                      <a:prstDash val="solid"/>
                      <a:round/>
                      <a:headEnd type="none" w="med" len="med"/>
                      <a:tailEnd type="none" w="med" len="med"/>
                    </a:lnR>
                    <a:lnT w="9525" cap="flat" cmpd="sng" algn="ctr">
                      <a:solidFill>
                        <a:srgbClr val="909090"/>
                      </a:solidFill>
                      <a:prstDash val="solid"/>
                      <a:round/>
                      <a:headEnd type="none" w="med" len="med"/>
                      <a:tailEnd type="none" w="med" len="med"/>
                    </a:lnT>
                    <a:lnB w="9525" cap="flat" cmpd="sng" algn="ctr">
                      <a:solidFill>
                        <a:srgbClr val="909090"/>
                      </a:solidFill>
                      <a:prstDash val="solid"/>
                      <a:round/>
                      <a:headEnd type="none" w="med" len="med"/>
                      <a:tailEnd type="none" w="med" len="med"/>
                    </a:lnB>
                    <a:lnTlToBr>
                      <a:noFill/>
                    </a:lnTlToBr>
                    <a:lnBlToTr>
                      <a:noFill/>
                    </a:lnBlToTr>
                    <a:solidFill>
                      <a:sysClr val="window" lastClr="FFFFFF"/>
                    </a:solidFill>
                  </a:tcPr>
                </a:tc>
                <a:tc>
                  <a:txBody>
                    <a:bodyPr vert="horz" wrap="square"/>
                    <a:lstStyle>
                      <a:defPPr>
                        <a:defRPr lang="zh-CN"/>
                      </a:defPPr>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177800" marR="0" lvl="2" indent="-174625" algn="l" defTabSz="914400" rtl="0" eaLnBrk="1" fontAlgn="base" latinLnBrk="0" hangingPunct="1">
                        <a:lnSpc>
                          <a:spcPct val="90000"/>
                        </a:lnSpc>
                        <a:spcBef>
                          <a:spcPts val="400"/>
                        </a:spcBef>
                        <a:spcAft>
                          <a:spcPct val="0"/>
                        </a:spcAft>
                        <a:buClr>
                          <a:schemeClr val="tx2"/>
                        </a:buClr>
                        <a:buSzTx/>
                        <a:buFont typeface="Wingdings" pitchFamily="2" charset="2"/>
                        <a:buChar char="§"/>
                      </a:pPr>
                      <a:r>
                        <a:rPr kumimoji="0" lang="zh-CN" altLang="en-US" sz="1200" b="0" i="0" u="none" strike="noStrike" cap="none" normalizeH="0" baseline="0" smtClean="0">
                          <a:ln>
                            <a:noFill/>
                          </a:ln>
                          <a:solidFill>
                            <a:schemeClr val="tx1"/>
                          </a:solidFill>
                          <a:effectLst/>
                          <a:latin typeface="微软雅黑" pitchFamily="34" charset="-122"/>
                          <a:ea typeface="微软雅黑" pitchFamily="34" charset="-122"/>
                        </a:rPr>
                        <a:t>业务规模大，覆盖了冀东水泥多种业务管理模式，形成推广模版具备代表性</a:t>
                      </a:r>
                      <a:endParaRPr kumimoji="0" lang="en-US" altLang="zh-CN" sz="1200" b="0" i="0" u="none" strike="noStrike" cap="none" normalizeH="0" baseline="0" smtClean="0">
                        <a:ln>
                          <a:noFill/>
                        </a:ln>
                        <a:solidFill>
                          <a:schemeClr val="tx1"/>
                        </a:solidFill>
                        <a:effectLst/>
                        <a:latin typeface="微软雅黑" pitchFamily="34" charset="-122"/>
                        <a:ea typeface="微软雅黑" pitchFamily="34" charset="-122"/>
                      </a:endParaRPr>
                    </a:p>
                  </a:txBody>
                  <a:tcPr marL="90000" marR="90000" marT="46800" marB="46800" horzOverflow="overflow">
                    <a:lnL w="9525" cap="flat" cmpd="sng" algn="ctr">
                      <a:solidFill>
                        <a:srgbClr val="909090"/>
                      </a:solidFill>
                      <a:prstDash val="solid"/>
                      <a:round/>
                      <a:headEnd type="none" w="med" len="med"/>
                      <a:tailEnd type="none" w="med" len="med"/>
                    </a:lnL>
                    <a:lnR w="9525" cap="flat" cmpd="sng" algn="ctr">
                      <a:solidFill>
                        <a:srgbClr val="909090"/>
                      </a:solidFill>
                      <a:prstDash val="solid"/>
                      <a:round/>
                      <a:headEnd type="none" w="med" len="med"/>
                      <a:tailEnd type="none" w="med" len="med"/>
                    </a:lnR>
                    <a:lnT w="9525" cap="flat" cmpd="sng" algn="ctr">
                      <a:solidFill>
                        <a:srgbClr val="909090"/>
                      </a:solidFill>
                      <a:prstDash val="solid"/>
                      <a:round/>
                      <a:headEnd type="none" w="med" len="med"/>
                      <a:tailEnd type="none" w="med" len="med"/>
                    </a:lnT>
                    <a:lnB w="9525" cap="flat" cmpd="sng" algn="ctr">
                      <a:solidFill>
                        <a:srgbClr val="909090"/>
                      </a:solidFill>
                      <a:prstDash val="solid"/>
                      <a:round/>
                      <a:headEnd type="none" w="med" len="med"/>
                      <a:tailEnd type="none" w="med" len="med"/>
                    </a:lnB>
                    <a:lnTlToBr>
                      <a:noFill/>
                    </a:lnTlToBr>
                    <a:lnBlToTr>
                      <a:noFill/>
                    </a:lnBlToTr>
                    <a:solidFill>
                      <a:sysClr val="window" lastClr="FFFFFF"/>
                    </a:solidFill>
                  </a:tcPr>
                </a:tc>
                <a:tc>
                  <a:txBody>
                    <a:bodyPr vert="horz" wrap="square"/>
                    <a:lstStyle>
                      <a:defPPr>
                        <a:defRPr lang="zh-CN"/>
                      </a:defPPr>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177800" marR="0" lvl="2" indent="-174625" algn="l" defTabSz="914400" rtl="0" eaLnBrk="1" fontAlgn="base" latinLnBrk="0" hangingPunct="1">
                        <a:lnSpc>
                          <a:spcPct val="90000"/>
                        </a:lnSpc>
                        <a:spcBef>
                          <a:spcPts val="400"/>
                        </a:spcBef>
                        <a:spcAft>
                          <a:spcPct val="0"/>
                        </a:spcAft>
                        <a:buClr>
                          <a:schemeClr val="tx2"/>
                        </a:buClr>
                        <a:buSzTx/>
                        <a:buFont typeface="Wingdings" pitchFamily="2" charset="2"/>
                        <a:buChar char="§"/>
                      </a:pPr>
                      <a:r>
                        <a:rPr kumimoji="0" lang="zh-CN" altLang="en-US" sz="1100" b="0" i="0" u="none" strike="noStrike" cap="none" normalizeH="0" baseline="0" smtClean="0">
                          <a:ln>
                            <a:noFill/>
                          </a:ln>
                          <a:solidFill>
                            <a:schemeClr val="tx1"/>
                          </a:solidFill>
                          <a:effectLst/>
                          <a:latin typeface="微软雅黑" pitchFamily="34" charset="-122"/>
                          <a:ea typeface="微软雅黑" pitchFamily="34" charset="-122"/>
                        </a:rPr>
                        <a:t>整体业务缺乏代表性，销售模式与冀东大区（例如销售公司）存有差异，生产业务未能覆盖全部的生产方式，形成推广模版还不能完全具备代表性</a:t>
                      </a:r>
                      <a:endParaRPr kumimoji="0" lang="en-US" altLang="zh-CN" sz="1100" b="0" i="0" u="none" strike="noStrike" cap="none" normalizeH="0" baseline="0" smtClean="0">
                        <a:ln>
                          <a:noFill/>
                        </a:ln>
                        <a:solidFill>
                          <a:schemeClr val="tx1"/>
                        </a:solidFill>
                        <a:effectLst/>
                        <a:latin typeface="微软雅黑" pitchFamily="34" charset="-122"/>
                        <a:ea typeface="微软雅黑" pitchFamily="34" charset="-122"/>
                      </a:endParaRPr>
                    </a:p>
                    <a:p>
                      <a:pPr marL="177800" marR="0" lvl="2" indent="-174625" algn="l" defTabSz="914400" rtl="0" eaLnBrk="1" fontAlgn="base" latinLnBrk="0" hangingPunct="1">
                        <a:lnSpc>
                          <a:spcPct val="90000"/>
                        </a:lnSpc>
                        <a:spcBef>
                          <a:spcPts val="400"/>
                        </a:spcBef>
                        <a:spcAft>
                          <a:spcPct val="0"/>
                        </a:spcAft>
                        <a:buClr>
                          <a:schemeClr val="tx2"/>
                        </a:buClr>
                        <a:buSzTx/>
                        <a:buFont typeface="Wingdings" pitchFamily="2" charset="2"/>
                        <a:buChar char="§"/>
                      </a:pPr>
                      <a:r>
                        <a:rPr kumimoji="0" lang="zh-CN" altLang="en-US" sz="1100" b="0" i="0" u="none" strike="noStrike" cap="none" normalizeH="0" baseline="0" smtClean="0">
                          <a:ln>
                            <a:noFill/>
                          </a:ln>
                          <a:solidFill>
                            <a:schemeClr val="tx1"/>
                          </a:solidFill>
                          <a:effectLst/>
                          <a:latin typeface="微软雅黑" pitchFamily="34" charset="-122"/>
                          <a:ea typeface="微软雅黑" pitchFamily="34" charset="-122"/>
                        </a:rPr>
                        <a:t>较容易获得海德堡支持</a:t>
                      </a:r>
                      <a:endParaRPr kumimoji="0" lang="en-GB" sz="1100" b="0" i="0" u="none" strike="noStrike" cap="none" normalizeH="0" baseline="0">
                        <a:ln>
                          <a:noFill/>
                        </a:ln>
                        <a:solidFill>
                          <a:schemeClr val="tx1"/>
                        </a:solidFill>
                        <a:effectLst/>
                        <a:latin typeface="微软雅黑" pitchFamily="34" charset="-122"/>
                        <a:ea typeface="微软雅黑" pitchFamily="34" charset="-122"/>
                      </a:endParaRPr>
                    </a:p>
                  </a:txBody>
                  <a:tcPr marL="90000" marR="90000" marT="46800" marB="46800" horzOverflow="overflow">
                    <a:lnL w="9525" cap="flat" cmpd="sng" algn="ctr">
                      <a:solidFill>
                        <a:srgbClr val="909090"/>
                      </a:solidFill>
                      <a:prstDash val="solid"/>
                      <a:round/>
                      <a:headEnd type="none" w="med" len="med"/>
                      <a:tailEnd type="none" w="med" len="med"/>
                    </a:lnL>
                    <a:lnR w="9525" cap="flat" cmpd="sng" algn="ctr">
                      <a:solidFill>
                        <a:srgbClr val="909090"/>
                      </a:solidFill>
                      <a:prstDash val="solid"/>
                      <a:round/>
                      <a:headEnd type="none" w="med" len="med"/>
                      <a:tailEnd type="none" w="med" len="med"/>
                    </a:lnR>
                    <a:lnT w="9525" cap="flat" cmpd="sng" algn="ctr">
                      <a:solidFill>
                        <a:srgbClr val="909090"/>
                      </a:solidFill>
                      <a:prstDash val="solid"/>
                      <a:round/>
                      <a:headEnd type="none" w="med" len="med"/>
                      <a:tailEnd type="none" w="med" len="med"/>
                    </a:lnT>
                    <a:lnB w="9525" cap="flat" cmpd="sng" algn="ctr">
                      <a:solidFill>
                        <a:srgbClr val="909090"/>
                      </a:solidFill>
                      <a:prstDash val="solid"/>
                      <a:round/>
                      <a:headEnd type="none" w="med" len="med"/>
                      <a:tailEnd type="none" w="med" len="med"/>
                    </a:lnB>
                    <a:lnTlToBr>
                      <a:noFill/>
                    </a:lnTlToBr>
                    <a:lnBlToTr>
                      <a:noFill/>
                    </a:lnBlToTr>
                    <a:solidFill>
                      <a:sysClr val="window" lastClr="FFFFFF"/>
                    </a:solidFill>
                  </a:tcPr>
                </a:tc>
                <a:tc>
                  <a:txBody>
                    <a:bodyPr vert="horz" wrap="square"/>
                    <a:lstStyle>
                      <a:defPPr>
                        <a:defRPr lang="zh-CN"/>
                      </a:defPPr>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177800" marR="0" lvl="2" indent="-174625" algn="l" defTabSz="914400" rtl="0" eaLnBrk="1" fontAlgn="base" latinLnBrk="0" hangingPunct="1">
                        <a:lnSpc>
                          <a:spcPct val="90000"/>
                        </a:lnSpc>
                        <a:spcBef>
                          <a:spcPts val="400"/>
                        </a:spcBef>
                        <a:spcAft>
                          <a:spcPct val="0"/>
                        </a:spcAft>
                        <a:buClr>
                          <a:schemeClr val="tx2"/>
                        </a:buClr>
                        <a:buSzTx/>
                        <a:buFont typeface="Wingdings" pitchFamily="2" charset="2"/>
                        <a:buChar char="§"/>
                      </a:pPr>
                      <a:r>
                        <a:rPr kumimoji="0" lang="zh-CN" altLang="en-US" sz="1100" b="0" i="0" u="none" strike="noStrike" cap="none" normalizeH="0" baseline="0" smtClean="0">
                          <a:ln>
                            <a:noFill/>
                          </a:ln>
                          <a:solidFill>
                            <a:schemeClr val="tx1"/>
                          </a:solidFill>
                          <a:effectLst/>
                          <a:latin typeface="微软雅黑" pitchFamily="34" charset="-122"/>
                          <a:ea typeface="微软雅黑" pitchFamily="34" charset="-122"/>
                        </a:rPr>
                        <a:t>实施后形成的推广模版代表性强</a:t>
                      </a:r>
                      <a:endParaRPr kumimoji="0" lang="en-US" altLang="zh-CN" sz="1100" b="0" i="0" u="none" strike="noStrike" cap="none" normalizeH="0" baseline="0" smtClean="0">
                        <a:ln>
                          <a:noFill/>
                        </a:ln>
                        <a:solidFill>
                          <a:schemeClr val="tx1"/>
                        </a:solidFill>
                        <a:effectLst/>
                        <a:latin typeface="微软雅黑" pitchFamily="34" charset="-122"/>
                        <a:ea typeface="微软雅黑" pitchFamily="34" charset="-122"/>
                      </a:endParaRPr>
                    </a:p>
                    <a:p>
                      <a:pPr marL="177800" marR="0" lvl="2" indent="-174625" algn="l" defTabSz="914400" rtl="0" eaLnBrk="1" fontAlgn="base" latinLnBrk="0" hangingPunct="1">
                        <a:lnSpc>
                          <a:spcPct val="90000"/>
                        </a:lnSpc>
                        <a:spcBef>
                          <a:spcPts val="400"/>
                        </a:spcBef>
                        <a:spcAft>
                          <a:spcPct val="0"/>
                        </a:spcAft>
                        <a:buClr>
                          <a:schemeClr val="tx2"/>
                        </a:buClr>
                        <a:buSzTx/>
                        <a:buFont typeface="Wingdings" pitchFamily="2" charset="2"/>
                        <a:buChar char="§"/>
                      </a:pPr>
                      <a:r>
                        <a:rPr kumimoji="0" lang="zh-CN" altLang="en-US" sz="1100" b="0" i="0" u="none" strike="noStrike" cap="none" normalizeH="0" baseline="0" smtClean="0">
                          <a:ln>
                            <a:noFill/>
                          </a:ln>
                          <a:solidFill>
                            <a:schemeClr val="tx1"/>
                          </a:solidFill>
                          <a:effectLst/>
                          <a:latin typeface="微软雅黑" pitchFamily="34" charset="-122"/>
                          <a:ea typeface="微软雅黑" pitchFamily="34" charset="-122"/>
                        </a:rPr>
                        <a:t>对现有业务和流程改进明显</a:t>
                      </a:r>
                      <a:endParaRPr kumimoji="0" lang="en-GB" sz="1100" b="0" i="0" u="none" strike="noStrike" cap="none" normalizeH="0" baseline="0">
                        <a:ln>
                          <a:noFill/>
                        </a:ln>
                        <a:solidFill>
                          <a:schemeClr val="tx1"/>
                        </a:solidFill>
                        <a:effectLst/>
                        <a:latin typeface="微软雅黑" pitchFamily="34" charset="-122"/>
                        <a:ea typeface="微软雅黑" pitchFamily="34" charset="-122"/>
                      </a:endParaRPr>
                    </a:p>
                  </a:txBody>
                  <a:tcPr marL="90000" marR="90000" marT="46800" marB="46800" horzOverflow="overflow">
                    <a:lnL w="9525" cap="flat" cmpd="sng" algn="ctr">
                      <a:solidFill>
                        <a:srgbClr val="909090"/>
                      </a:solidFill>
                      <a:prstDash val="solid"/>
                      <a:round/>
                      <a:headEnd type="none" w="med" len="med"/>
                      <a:tailEnd type="none" w="med" len="med"/>
                    </a:lnL>
                    <a:lnR w="9525" cap="flat" cmpd="sng" algn="ctr">
                      <a:solidFill>
                        <a:srgbClr val="909090"/>
                      </a:solidFill>
                      <a:prstDash val="solid"/>
                      <a:round/>
                      <a:headEnd type="none" w="med" len="med"/>
                      <a:tailEnd type="none" w="med" len="med"/>
                    </a:lnR>
                    <a:lnT w="9525" cap="flat" cmpd="sng" algn="ctr">
                      <a:solidFill>
                        <a:srgbClr val="909090"/>
                      </a:solidFill>
                      <a:prstDash val="solid"/>
                      <a:round/>
                      <a:headEnd type="none" w="med" len="med"/>
                      <a:tailEnd type="none" w="med" len="med"/>
                    </a:lnT>
                    <a:lnB w="9525" cap="flat" cmpd="sng" algn="ctr">
                      <a:solidFill>
                        <a:srgbClr val="909090"/>
                      </a:solidFill>
                      <a:prstDash val="solid"/>
                      <a:round/>
                      <a:headEnd type="none" w="med" len="med"/>
                      <a:tailEnd type="none" w="med" len="med"/>
                    </a:lnB>
                    <a:lnTlToBr>
                      <a:noFill/>
                    </a:lnTlToBr>
                    <a:lnBlToTr>
                      <a:noFill/>
                    </a:lnBlToTr>
                    <a:solidFill>
                      <a:sysClr val="window" lastClr="FFFFFF"/>
                    </a:solidFill>
                  </a:tcPr>
                </a:tc>
              </a:tr>
              <a:tr h="415657">
                <a:tc>
                  <a:txBody>
                    <a:bodyPr vert="horz" wrap="square"/>
                    <a:lstStyle>
                      <a:defPPr>
                        <a:defRPr lang="zh-CN"/>
                      </a:defPPr>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ts val="400"/>
                        </a:spcBef>
                        <a:spcAft>
                          <a:spcPct val="0"/>
                        </a:spcAft>
                        <a:buClrTx/>
                        <a:buSzTx/>
                        <a:buFontTx/>
                        <a:buNone/>
                      </a:pPr>
                      <a:r>
                        <a:rPr kumimoji="0" lang="zh-CN" altLang="en-US" sz="1200" b="1" i="0" u="none" strike="noStrike" cap="none" normalizeH="0" baseline="0" smtClean="0">
                          <a:ln>
                            <a:noFill/>
                          </a:ln>
                          <a:solidFill>
                            <a:schemeClr val="tx1"/>
                          </a:solidFill>
                          <a:effectLst/>
                          <a:latin typeface="微软雅黑" pitchFamily="34" charset="-122"/>
                          <a:ea typeface="微软雅黑" pitchFamily="34" charset="-122"/>
                        </a:rPr>
                        <a:t>实施成本</a:t>
                      </a:r>
                      <a:endParaRPr kumimoji="0" lang="en-GB" sz="1200" b="1" i="0" u="none" strike="noStrike" cap="none" normalizeH="0" baseline="0">
                        <a:ln>
                          <a:noFill/>
                        </a:ln>
                        <a:solidFill>
                          <a:schemeClr val="tx1"/>
                        </a:solidFill>
                        <a:effectLst/>
                        <a:latin typeface="微软雅黑" pitchFamily="34" charset="-122"/>
                        <a:ea typeface="微软雅黑" pitchFamily="34" charset="-122"/>
                      </a:endParaRPr>
                    </a:p>
                  </a:txBody>
                  <a:tcPr marL="90000" marR="90000" marT="46800" marB="46800" horzOverflow="overflow">
                    <a:lnL w="9525" cap="flat" cmpd="sng" algn="ctr">
                      <a:solidFill>
                        <a:srgbClr val="909090"/>
                      </a:solidFill>
                      <a:prstDash val="solid"/>
                      <a:round/>
                      <a:headEnd type="none" w="med" len="med"/>
                      <a:tailEnd type="none" w="med" len="med"/>
                    </a:lnL>
                    <a:lnR w="9525" cap="flat" cmpd="sng" algn="ctr">
                      <a:solidFill>
                        <a:srgbClr val="909090"/>
                      </a:solidFill>
                      <a:prstDash val="solid"/>
                      <a:round/>
                      <a:headEnd type="none" w="med" len="med"/>
                      <a:tailEnd type="none" w="med" len="med"/>
                    </a:lnR>
                    <a:lnT w="9525" cap="flat" cmpd="sng" algn="ctr">
                      <a:solidFill>
                        <a:srgbClr val="909090"/>
                      </a:solidFill>
                      <a:prstDash val="solid"/>
                      <a:round/>
                      <a:headEnd type="none" w="med" len="med"/>
                      <a:tailEnd type="none" w="med" len="med"/>
                    </a:lnT>
                    <a:lnB w="9525" cap="flat" cmpd="sng" algn="ctr">
                      <a:solidFill>
                        <a:srgbClr val="909090"/>
                      </a:solidFill>
                      <a:prstDash val="solid"/>
                      <a:round/>
                      <a:headEnd type="none" w="med" len="med"/>
                      <a:tailEnd type="none" w="med" len="med"/>
                    </a:lnB>
                    <a:lnTlToBr>
                      <a:noFill/>
                    </a:lnTlToBr>
                    <a:lnBlToTr>
                      <a:noFill/>
                    </a:lnBlToTr>
                    <a:solidFill>
                      <a:sysClr val="window" lastClr="FFFFFF"/>
                    </a:solidFill>
                  </a:tcPr>
                </a:tc>
                <a:tc>
                  <a:txBody>
                    <a:bodyPr vert="horz" wrap="square"/>
                    <a:lstStyle>
                      <a:defPPr>
                        <a:defRPr lang="zh-CN"/>
                      </a:defPPr>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177800" marR="0" lvl="2" indent="-174625" algn="l" defTabSz="914400" rtl="0" eaLnBrk="1" fontAlgn="base" latinLnBrk="0" hangingPunct="1">
                        <a:lnSpc>
                          <a:spcPct val="90000"/>
                        </a:lnSpc>
                        <a:spcBef>
                          <a:spcPts val="400"/>
                        </a:spcBef>
                        <a:spcAft>
                          <a:spcPct val="0"/>
                        </a:spcAft>
                        <a:buClr>
                          <a:schemeClr val="tx2"/>
                        </a:buClr>
                        <a:buSzTx/>
                        <a:buFont typeface="Wingdings" pitchFamily="2" charset="2"/>
                        <a:buChar char="§"/>
                      </a:pPr>
                      <a:r>
                        <a:rPr kumimoji="0" lang="zh-CN" altLang="en-US" sz="1200" b="0" i="0" u="none" strike="noStrike" cap="none" normalizeH="0" baseline="0" smtClean="0">
                          <a:ln>
                            <a:noFill/>
                          </a:ln>
                          <a:solidFill>
                            <a:schemeClr val="tx1"/>
                          </a:solidFill>
                          <a:effectLst/>
                          <a:latin typeface="微软雅黑" pitchFamily="34" charset="-122"/>
                          <a:ea typeface="微软雅黑" pitchFamily="34" charset="-122"/>
                        </a:rPr>
                        <a:t>实施单位较多，项目资源配置较多控制难度大，实施成本较高</a:t>
                      </a:r>
                      <a:endParaRPr kumimoji="0" lang="en-GB" sz="1200" b="0" i="0" u="none" strike="noStrike" cap="none" normalizeH="0" baseline="0">
                        <a:ln>
                          <a:noFill/>
                        </a:ln>
                        <a:solidFill>
                          <a:schemeClr val="tx1"/>
                        </a:solidFill>
                        <a:effectLst/>
                        <a:latin typeface="微软雅黑" pitchFamily="34" charset="-122"/>
                        <a:ea typeface="微软雅黑" pitchFamily="34" charset="-122"/>
                      </a:endParaRPr>
                    </a:p>
                  </a:txBody>
                  <a:tcPr marL="90000" marR="90000" marT="46800" marB="46800" horzOverflow="overflow">
                    <a:lnL w="9525" cap="flat" cmpd="sng" algn="ctr">
                      <a:solidFill>
                        <a:srgbClr val="909090"/>
                      </a:solidFill>
                      <a:prstDash val="solid"/>
                      <a:round/>
                      <a:headEnd type="none" w="med" len="med"/>
                      <a:tailEnd type="none" w="med" len="med"/>
                    </a:lnL>
                    <a:lnR w="9525" cap="flat" cmpd="sng" algn="ctr">
                      <a:solidFill>
                        <a:srgbClr val="909090"/>
                      </a:solidFill>
                      <a:prstDash val="solid"/>
                      <a:round/>
                      <a:headEnd type="none" w="med" len="med"/>
                      <a:tailEnd type="none" w="med" len="med"/>
                    </a:lnR>
                    <a:lnT w="9525" cap="flat" cmpd="sng" algn="ctr">
                      <a:solidFill>
                        <a:srgbClr val="909090"/>
                      </a:solidFill>
                      <a:prstDash val="solid"/>
                      <a:round/>
                      <a:headEnd type="none" w="med" len="med"/>
                      <a:tailEnd type="none" w="med" len="med"/>
                    </a:lnT>
                    <a:lnB w="9525" cap="flat" cmpd="sng" algn="ctr">
                      <a:solidFill>
                        <a:srgbClr val="909090"/>
                      </a:solidFill>
                      <a:prstDash val="solid"/>
                      <a:round/>
                      <a:headEnd type="none" w="med" len="med"/>
                      <a:tailEnd type="none" w="med" len="med"/>
                    </a:lnB>
                    <a:lnTlToBr>
                      <a:noFill/>
                    </a:lnTlToBr>
                    <a:lnBlToTr>
                      <a:noFill/>
                    </a:lnBlToTr>
                    <a:solidFill>
                      <a:sysClr val="window" lastClr="FFFFFF"/>
                    </a:solidFill>
                  </a:tcPr>
                </a:tc>
                <a:tc>
                  <a:txBody>
                    <a:bodyPr vert="horz" wrap="square"/>
                    <a:lstStyle>
                      <a:defPPr>
                        <a:defRPr lang="zh-CN"/>
                      </a:defPPr>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177800" marR="0" lvl="2" indent="-174625" algn="l" defTabSz="914400" rtl="0" eaLnBrk="1" fontAlgn="base" latinLnBrk="0" hangingPunct="1">
                        <a:lnSpc>
                          <a:spcPct val="90000"/>
                        </a:lnSpc>
                        <a:spcBef>
                          <a:spcPts val="400"/>
                        </a:spcBef>
                        <a:spcAft>
                          <a:spcPct val="0"/>
                        </a:spcAft>
                        <a:buClr>
                          <a:schemeClr val="tx2"/>
                        </a:buClr>
                        <a:buSzTx/>
                        <a:buFont typeface="Wingdings" pitchFamily="2" charset="2"/>
                        <a:buChar char="§"/>
                      </a:pPr>
                      <a:r>
                        <a:rPr kumimoji="0" lang="zh-CN" altLang="en-US" sz="1100" b="0" i="0" u="none" strike="noStrike" cap="none" normalizeH="0" baseline="0" smtClean="0">
                          <a:ln>
                            <a:noFill/>
                          </a:ln>
                          <a:solidFill>
                            <a:schemeClr val="tx1"/>
                          </a:solidFill>
                          <a:effectLst/>
                          <a:latin typeface="微软雅黑" pitchFamily="34" charset="-122"/>
                          <a:ea typeface="微软雅黑" pitchFamily="34" charset="-122"/>
                        </a:rPr>
                        <a:t>实施单位少，项目资源少，实施团队容易控制，实施成本低</a:t>
                      </a:r>
                      <a:endParaRPr kumimoji="0" lang="en-GB" sz="1100" b="0" i="0" u="none" strike="noStrike" cap="none" normalizeH="0" baseline="0">
                        <a:ln>
                          <a:noFill/>
                        </a:ln>
                        <a:solidFill>
                          <a:schemeClr val="tx1"/>
                        </a:solidFill>
                        <a:effectLst/>
                        <a:latin typeface="微软雅黑" pitchFamily="34" charset="-122"/>
                        <a:ea typeface="微软雅黑" pitchFamily="34" charset="-122"/>
                      </a:endParaRPr>
                    </a:p>
                  </a:txBody>
                  <a:tcPr marL="90000" marR="90000" marT="46800" marB="46800" horzOverflow="overflow">
                    <a:lnL w="9525" cap="flat" cmpd="sng" algn="ctr">
                      <a:solidFill>
                        <a:srgbClr val="909090"/>
                      </a:solidFill>
                      <a:prstDash val="solid"/>
                      <a:round/>
                      <a:headEnd type="none" w="med" len="med"/>
                      <a:tailEnd type="none" w="med" len="med"/>
                    </a:lnL>
                    <a:lnR w="9525" cap="flat" cmpd="sng" algn="ctr">
                      <a:solidFill>
                        <a:srgbClr val="909090"/>
                      </a:solidFill>
                      <a:prstDash val="solid"/>
                      <a:round/>
                      <a:headEnd type="none" w="med" len="med"/>
                      <a:tailEnd type="none" w="med" len="med"/>
                    </a:lnR>
                    <a:lnT w="9525" cap="flat" cmpd="sng" algn="ctr">
                      <a:solidFill>
                        <a:srgbClr val="909090"/>
                      </a:solidFill>
                      <a:prstDash val="solid"/>
                      <a:round/>
                      <a:headEnd type="none" w="med" len="med"/>
                      <a:tailEnd type="none" w="med" len="med"/>
                    </a:lnT>
                    <a:lnB w="9525" cap="flat" cmpd="sng" algn="ctr">
                      <a:solidFill>
                        <a:srgbClr val="909090"/>
                      </a:solidFill>
                      <a:prstDash val="solid"/>
                      <a:round/>
                      <a:headEnd type="none" w="med" len="med"/>
                      <a:tailEnd type="none" w="med" len="med"/>
                    </a:lnB>
                    <a:lnTlToBr>
                      <a:noFill/>
                    </a:lnTlToBr>
                    <a:lnBlToTr>
                      <a:noFill/>
                    </a:lnBlToTr>
                    <a:solidFill>
                      <a:sysClr val="window" lastClr="FFFFFF"/>
                    </a:solidFill>
                  </a:tcPr>
                </a:tc>
                <a:tc>
                  <a:txBody>
                    <a:bodyPr vert="horz" wrap="square"/>
                    <a:lstStyle>
                      <a:defPPr>
                        <a:defRPr lang="zh-CN"/>
                      </a:defPPr>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177800" marR="0" lvl="2" indent="-174625" algn="l" defTabSz="914400" rtl="0" eaLnBrk="1" fontAlgn="base" latinLnBrk="0" hangingPunct="1">
                        <a:lnSpc>
                          <a:spcPct val="90000"/>
                        </a:lnSpc>
                        <a:spcBef>
                          <a:spcPts val="400"/>
                        </a:spcBef>
                        <a:spcAft>
                          <a:spcPct val="0"/>
                        </a:spcAft>
                        <a:buClr>
                          <a:schemeClr val="tx2"/>
                        </a:buClr>
                        <a:buSzTx/>
                        <a:buFont typeface="Wingdings" pitchFamily="2" charset="2"/>
                        <a:buChar char="§"/>
                      </a:pPr>
                      <a:r>
                        <a:rPr kumimoji="0" lang="zh-CN" altLang="en-US" sz="1100" b="0" i="0" u="none" strike="noStrike" cap="none" normalizeH="0" baseline="0" smtClean="0">
                          <a:ln>
                            <a:noFill/>
                          </a:ln>
                          <a:solidFill>
                            <a:schemeClr val="tx1"/>
                          </a:solidFill>
                          <a:effectLst/>
                          <a:latin typeface="微软雅黑" pitchFamily="34" charset="-122"/>
                          <a:ea typeface="微软雅黑" pitchFamily="34" charset="-122"/>
                        </a:rPr>
                        <a:t>实施单位多，区域跨度大，项目参与人员多，实施成本高</a:t>
                      </a:r>
                      <a:endParaRPr kumimoji="0" lang="en-GB" sz="1100" b="0" i="0" u="none" strike="noStrike" cap="none" normalizeH="0" baseline="0">
                        <a:ln>
                          <a:noFill/>
                        </a:ln>
                        <a:solidFill>
                          <a:schemeClr val="tx1"/>
                        </a:solidFill>
                        <a:effectLst/>
                        <a:latin typeface="微软雅黑" pitchFamily="34" charset="-122"/>
                        <a:ea typeface="微软雅黑" pitchFamily="34" charset="-122"/>
                      </a:endParaRPr>
                    </a:p>
                  </a:txBody>
                  <a:tcPr marL="90000" marR="90000" marT="46800" marB="46800" horzOverflow="overflow">
                    <a:lnL w="9525" cap="flat" cmpd="sng" algn="ctr">
                      <a:solidFill>
                        <a:srgbClr val="909090"/>
                      </a:solidFill>
                      <a:prstDash val="solid"/>
                      <a:round/>
                      <a:headEnd type="none" w="med" len="med"/>
                      <a:tailEnd type="none" w="med" len="med"/>
                    </a:lnL>
                    <a:lnR w="9525" cap="flat" cmpd="sng" algn="ctr">
                      <a:solidFill>
                        <a:srgbClr val="909090"/>
                      </a:solidFill>
                      <a:prstDash val="solid"/>
                      <a:round/>
                      <a:headEnd type="none" w="med" len="med"/>
                      <a:tailEnd type="none" w="med" len="med"/>
                    </a:lnR>
                    <a:lnT w="9525" cap="flat" cmpd="sng" algn="ctr">
                      <a:solidFill>
                        <a:srgbClr val="909090"/>
                      </a:solidFill>
                      <a:prstDash val="solid"/>
                      <a:round/>
                      <a:headEnd type="none" w="med" len="med"/>
                      <a:tailEnd type="none" w="med" len="med"/>
                    </a:lnT>
                    <a:lnB w="9525" cap="flat" cmpd="sng" algn="ctr">
                      <a:solidFill>
                        <a:srgbClr val="909090"/>
                      </a:solidFill>
                      <a:prstDash val="solid"/>
                      <a:round/>
                      <a:headEnd type="none" w="med" len="med"/>
                      <a:tailEnd type="none" w="med" len="med"/>
                    </a:lnB>
                    <a:lnTlToBr>
                      <a:noFill/>
                    </a:lnTlToBr>
                    <a:lnBlToTr>
                      <a:noFill/>
                    </a:lnBlToTr>
                    <a:solidFill>
                      <a:sysClr val="window" lastClr="FFFFFF"/>
                    </a:solidFill>
                  </a:tcPr>
                </a:tc>
              </a:tr>
              <a:tr h="573482">
                <a:tc>
                  <a:txBody>
                    <a:bodyPr vert="horz" wrap="square"/>
                    <a:lstStyle/>
                    <a:p>
                      <a:pPr marL="0" marR="0" lvl="0" indent="0" algn="l" defTabSz="914400" rtl="0" eaLnBrk="1" fontAlgn="base" latinLnBrk="0" hangingPunct="1">
                        <a:lnSpc>
                          <a:spcPct val="90000"/>
                        </a:lnSpc>
                        <a:spcBef>
                          <a:spcPts val="400"/>
                        </a:spcBef>
                        <a:spcAft>
                          <a:spcPct val="0"/>
                        </a:spcAft>
                        <a:buClrTx/>
                        <a:buSzTx/>
                        <a:buFontTx/>
                        <a:buNone/>
                      </a:pPr>
                      <a:r>
                        <a:rPr kumimoji="0" lang="zh-CN" altLang="en-US" sz="1200" b="1" i="0" u="none" strike="noStrike" cap="none" normalizeH="0" baseline="0" smtClean="0">
                          <a:ln>
                            <a:noFill/>
                          </a:ln>
                          <a:solidFill>
                            <a:schemeClr val="tx1"/>
                          </a:solidFill>
                          <a:effectLst/>
                          <a:latin typeface="微软雅黑" pitchFamily="34" charset="-122"/>
                          <a:ea typeface="微软雅黑" pitchFamily="34" charset="-122"/>
                        </a:rPr>
                        <a:t>地理位置</a:t>
                      </a:r>
                      <a:endParaRPr kumimoji="0" lang="en-GB" sz="1200" b="1" i="0" u="none" strike="noStrike" cap="none" normalizeH="0" baseline="0">
                        <a:ln>
                          <a:noFill/>
                        </a:ln>
                        <a:solidFill>
                          <a:schemeClr val="tx1"/>
                        </a:solidFill>
                        <a:effectLst/>
                        <a:latin typeface="微软雅黑" pitchFamily="34" charset="-122"/>
                        <a:ea typeface="微软雅黑" pitchFamily="34" charset="-122"/>
                      </a:endParaRPr>
                    </a:p>
                  </a:txBody>
                  <a:tcPr marL="90000" marR="90000" marT="46800" marB="46800" horzOverflow="overflow">
                    <a:lnL w="9525" cap="flat" cmpd="sng" algn="ctr">
                      <a:solidFill>
                        <a:srgbClr val="909090"/>
                      </a:solidFill>
                      <a:prstDash val="solid"/>
                      <a:round/>
                      <a:headEnd type="none" w="med" len="med"/>
                      <a:tailEnd type="none" w="med" len="med"/>
                    </a:lnL>
                    <a:lnR w="9525" cap="flat" cmpd="sng" algn="ctr">
                      <a:solidFill>
                        <a:srgbClr val="909090"/>
                      </a:solidFill>
                      <a:prstDash val="solid"/>
                      <a:round/>
                      <a:headEnd type="none" w="med" len="med"/>
                      <a:tailEnd type="none" w="med" len="med"/>
                    </a:lnR>
                    <a:lnT w="9525" cap="flat" cmpd="sng" algn="ctr">
                      <a:solidFill>
                        <a:srgbClr val="909090"/>
                      </a:solidFill>
                      <a:prstDash val="solid"/>
                      <a:round/>
                      <a:headEnd type="none" w="med" len="med"/>
                      <a:tailEnd type="none" w="med" len="med"/>
                    </a:lnT>
                    <a:lnB w="9525" cap="flat" cmpd="sng" algn="ctr">
                      <a:solidFill>
                        <a:srgbClr val="909090"/>
                      </a:solidFill>
                      <a:prstDash val="solid"/>
                      <a:round/>
                      <a:headEnd type="none" w="med" len="med"/>
                      <a:tailEnd type="none" w="med" len="med"/>
                    </a:lnB>
                    <a:lnTlToBr>
                      <a:noFill/>
                    </a:lnTlToBr>
                    <a:lnBlToTr>
                      <a:noFill/>
                    </a:lnBlToTr>
                    <a:solidFill>
                      <a:sysClr val="window" lastClr="FFFFFF"/>
                    </a:solidFill>
                  </a:tcPr>
                </a:tc>
                <a:tc>
                  <a:txBody>
                    <a:bodyPr vert="horz" wrap="square"/>
                    <a:lstStyle/>
                    <a:p>
                      <a:pPr marL="177800" marR="0" lvl="2" indent="-174625" algn="l" defTabSz="914400" rtl="0" eaLnBrk="1" fontAlgn="base" latinLnBrk="0" hangingPunct="1">
                        <a:lnSpc>
                          <a:spcPct val="90000"/>
                        </a:lnSpc>
                        <a:spcBef>
                          <a:spcPts val="400"/>
                        </a:spcBef>
                        <a:spcAft>
                          <a:spcPct val="0"/>
                        </a:spcAft>
                        <a:buClr>
                          <a:schemeClr val="tx2"/>
                        </a:buClr>
                        <a:buSzTx/>
                        <a:buFont typeface="Wingdings" pitchFamily="2" charset="2"/>
                        <a:buChar char="§"/>
                      </a:pPr>
                      <a:r>
                        <a:rPr kumimoji="0" lang="zh-CN" altLang="en-US" sz="1100" b="0" i="0" u="none" strike="noStrike" cap="none" normalizeH="0" baseline="0" smtClean="0">
                          <a:ln>
                            <a:noFill/>
                          </a:ln>
                          <a:solidFill>
                            <a:schemeClr val="tx1"/>
                          </a:solidFill>
                          <a:effectLst/>
                          <a:latin typeface="微软雅黑" pitchFamily="34" charset="-122"/>
                          <a:ea typeface="微软雅黑" pitchFamily="34" charset="-122"/>
                        </a:rPr>
                        <a:t>分子公司分布唐山、北京、天津周边，地理位置跨度较大，上线支持和运维难度较大</a:t>
                      </a:r>
                      <a:endParaRPr kumimoji="0" lang="en-GB" sz="1100" b="0" i="0" u="none" strike="noStrike" cap="none" normalizeH="0" baseline="0">
                        <a:ln>
                          <a:noFill/>
                        </a:ln>
                        <a:solidFill>
                          <a:schemeClr val="tx1"/>
                        </a:solidFill>
                        <a:effectLst/>
                        <a:latin typeface="微软雅黑" pitchFamily="34" charset="-122"/>
                        <a:ea typeface="微软雅黑" pitchFamily="34" charset="-122"/>
                      </a:endParaRPr>
                    </a:p>
                  </a:txBody>
                  <a:tcPr marL="90000" marR="90000" marT="46800" marB="46800" horzOverflow="overflow">
                    <a:lnL w="9525" cap="flat" cmpd="sng" algn="ctr">
                      <a:solidFill>
                        <a:srgbClr val="909090"/>
                      </a:solidFill>
                      <a:prstDash val="solid"/>
                      <a:round/>
                      <a:headEnd type="none" w="med" len="med"/>
                      <a:tailEnd type="none" w="med" len="med"/>
                    </a:lnL>
                    <a:lnR w="9525" cap="flat" cmpd="sng" algn="ctr">
                      <a:solidFill>
                        <a:srgbClr val="909090"/>
                      </a:solidFill>
                      <a:prstDash val="solid"/>
                      <a:round/>
                      <a:headEnd type="none" w="med" len="med"/>
                      <a:tailEnd type="none" w="med" len="med"/>
                    </a:lnR>
                    <a:lnT w="9525" cap="flat" cmpd="sng" algn="ctr">
                      <a:solidFill>
                        <a:srgbClr val="909090"/>
                      </a:solidFill>
                      <a:prstDash val="solid"/>
                      <a:round/>
                      <a:headEnd type="none" w="med" len="med"/>
                      <a:tailEnd type="none" w="med" len="med"/>
                    </a:lnT>
                    <a:lnB w="9525" cap="flat" cmpd="sng" algn="ctr">
                      <a:solidFill>
                        <a:srgbClr val="909090"/>
                      </a:solidFill>
                      <a:prstDash val="solid"/>
                      <a:round/>
                      <a:headEnd type="none" w="med" len="med"/>
                      <a:tailEnd type="none" w="med" len="med"/>
                    </a:lnB>
                    <a:lnTlToBr>
                      <a:noFill/>
                    </a:lnTlToBr>
                    <a:lnBlToTr>
                      <a:noFill/>
                    </a:lnBlToTr>
                    <a:solidFill>
                      <a:sysClr val="window" lastClr="FFFFFF"/>
                    </a:solidFill>
                  </a:tcPr>
                </a:tc>
                <a:tc>
                  <a:txBody>
                    <a:bodyPr vert="horz" wrap="square"/>
                    <a:lstStyle/>
                    <a:p>
                      <a:pPr marL="177800" marR="0" lvl="2" indent="-174625" algn="l" defTabSz="914400" rtl="0" eaLnBrk="1" fontAlgn="base" latinLnBrk="0" hangingPunct="1">
                        <a:lnSpc>
                          <a:spcPct val="90000"/>
                        </a:lnSpc>
                        <a:spcBef>
                          <a:spcPts val="400"/>
                        </a:spcBef>
                        <a:spcAft>
                          <a:spcPct val="0"/>
                        </a:spcAft>
                        <a:buClr>
                          <a:schemeClr val="tx2"/>
                        </a:buClr>
                        <a:buSzTx/>
                        <a:buFont typeface="Wingdings" pitchFamily="2" charset="2"/>
                        <a:buChar char="§"/>
                      </a:pPr>
                      <a:r>
                        <a:rPr kumimoji="0" lang="zh-CN" altLang="en-US" sz="1100" b="0" i="0" u="none" strike="noStrike" cap="none" normalizeH="0" baseline="0" smtClean="0">
                          <a:ln>
                            <a:noFill/>
                          </a:ln>
                          <a:solidFill>
                            <a:schemeClr val="tx1"/>
                          </a:solidFill>
                          <a:effectLst/>
                          <a:latin typeface="微软雅黑" pitchFamily="34" charset="-122"/>
                          <a:ea typeface="微软雅黑" pitchFamily="34" charset="-122"/>
                        </a:rPr>
                        <a:t>分子公司主要分布在西安周边，地理位置跨度小，上线支持和运维容易</a:t>
                      </a:r>
                      <a:endParaRPr kumimoji="0" lang="en-GB" sz="1100" b="0" i="0" u="none" strike="noStrike" cap="none" normalizeH="0" baseline="0">
                        <a:ln>
                          <a:noFill/>
                        </a:ln>
                        <a:solidFill>
                          <a:schemeClr val="tx1"/>
                        </a:solidFill>
                        <a:effectLst/>
                        <a:latin typeface="微软雅黑" pitchFamily="34" charset="-122"/>
                        <a:ea typeface="微软雅黑" pitchFamily="34" charset="-122"/>
                      </a:endParaRPr>
                    </a:p>
                  </a:txBody>
                  <a:tcPr marL="90000" marR="90000" marT="46800" marB="46800" horzOverflow="overflow">
                    <a:lnL w="9525" cap="flat" cmpd="sng" algn="ctr">
                      <a:solidFill>
                        <a:srgbClr val="909090"/>
                      </a:solidFill>
                      <a:prstDash val="solid"/>
                      <a:round/>
                      <a:headEnd type="none" w="med" len="med"/>
                      <a:tailEnd type="none" w="med" len="med"/>
                    </a:lnL>
                    <a:lnR w="9525" cap="flat" cmpd="sng" algn="ctr">
                      <a:solidFill>
                        <a:srgbClr val="909090"/>
                      </a:solidFill>
                      <a:prstDash val="solid"/>
                      <a:round/>
                      <a:headEnd type="none" w="med" len="med"/>
                      <a:tailEnd type="none" w="med" len="med"/>
                    </a:lnR>
                    <a:lnT w="9525" cap="flat" cmpd="sng" algn="ctr">
                      <a:solidFill>
                        <a:srgbClr val="909090"/>
                      </a:solidFill>
                      <a:prstDash val="solid"/>
                      <a:round/>
                      <a:headEnd type="none" w="med" len="med"/>
                      <a:tailEnd type="none" w="med" len="med"/>
                    </a:lnT>
                    <a:lnB w="9525" cap="flat" cmpd="sng" algn="ctr">
                      <a:solidFill>
                        <a:srgbClr val="909090"/>
                      </a:solidFill>
                      <a:prstDash val="solid"/>
                      <a:round/>
                      <a:headEnd type="none" w="med" len="med"/>
                      <a:tailEnd type="none" w="med" len="med"/>
                    </a:lnB>
                    <a:lnTlToBr>
                      <a:noFill/>
                    </a:lnTlToBr>
                    <a:lnBlToTr>
                      <a:noFill/>
                    </a:lnBlToTr>
                    <a:solidFill>
                      <a:sysClr val="window" lastClr="FFFFFF"/>
                    </a:solidFill>
                  </a:tcPr>
                </a:tc>
                <a:tc>
                  <a:txBody>
                    <a:bodyPr vert="horz" wrap="square"/>
                    <a:lstStyle/>
                    <a:p>
                      <a:pPr marL="177800" marR="0" lvl="2" indent="-174625" algn="l" defTabSz="914400" rtl="0" eaLnBrk="1" fontAlgn="base" latinLnBrk="0" hangingPunct="1">
                        <a:lnSpc>
                          <a:spcPct val="90000"/>
                        </a:lnSpc>
                        <a:spcBef>
                          <a:spcPts val="400"/>
                        </a:spcBef>
                        <a:spcAft>
                          <a:spcPct val="0"/>
                        </a:spcAft>
                        <a:buClr>
                          <a:schemeClr val="tx2"/>
                        </a:buClr>
                        <a:buSzTx/>
                        <a:buFont typeface="Wingdings" pitchFamily="2" charset="2"/>
                        <a:buChar char="§"/>
                      </a:pPr>
                      <a:r>
                        <a:rPr kumimoji="0" lang="zh-CN" altLang="en-US" sz="1100" b="0" i="0" u="none" strike="noStrike" cap="none" normalizeH="0" baseline="0" smtClean="0">
                          <a:ln>
                            <a:noFill/>
                          </a:ln>
                          <a:solidFill>
                            <a:schemeClr val="tx1"/>
                          </a:solidFill>
                          <a:effectLst/>
                          <a:latin typeface="微软雅黑" pitchFamily="34" charset="-122"/>
                          <a:ea typeface="微软雅黑" pitchFamily="34" charset="-122"/>
                        </a:rPr>
                        <a:t>存在大区和分子公司的地理位置跨度很大，实施项目团队难以管理，上线支持和运维难度非常大</a:t>
                      </a:r>
                      <a:endParaRPr kumimoji="0" lang="en-GB" sz="1100" b="0" i="0" u="none" strike="noStrike" cap="none" normalizeH="0" baseline="0">
                        <a:ln>
                          <a:noFill/>
                        </a:ln>
                        <a:solidFill>
                          <a:schemeClr val="tx1"/>
                        </a:solidFill>
                        <a:effectLst/>
                        <a:latin typeface="微软雅黑" pitchFamily="34" charset="-122"/>
                        <a:ea typeface="微软雅黑" pitchFamily="34" charset="-122"/>
                      </a:endParaRPr>
                    </a:p>
                  </a:txBody>
                  <a:tcPr marL="90000" marR="90000" marT="46800" marB="46800" horzOverflow="overflow">
                    <a:lnL w="9525" cap="flat" cmpd="sng" algn="ctr">
                      <a:solidFill>
                        <a:srgbClr val="909090"/>
                      </a:solidFill>
                      <a:prstDash val="solid"/>
                      <a:round/>
                      <a:headEnd type="none" w="med" len="med"/>
                      <a:tailEnd type="none" w="med" len="med"/>
                    </a:lnL>
                    <a:lnR w="9525" cap="flat" cmpd="sng" algn="ctr">
                      <a:solidFill>
                        <a:srgbClr val="909090"/>
                      </a:solidFill>
                      <a:prstDash val="solid"/>
                      <a:round/>
                      <a:headEnd type="none" w="med" len="med"/>
                      <a:tailEnd type="none" w="med" len="med"/>
                    </a:lnR>
                    <a:lnT w="9525" cap="flat" cmpd="sng" algn="ctr">
                      <a:solidFill>
                        <a:srgbClr val="909090"/>
                      </a:solidFill>
                      <a:prstDash val="solid"/>
                      <a:round/>
                      <a:headEnd type="none" w="med" len="med"/>
                      <a:tailEnd type="none" w="med" len="med"/>
                    </a:lnT>
                    <a:lnB w="9525" cap="flat" cmpd="sng" algn="ctr">
                      <a:solidFill>
                        <a:srgbClr val="909090"/>
                      </a:solidFill>
                      <a:prstDash val="solid"/>
                      <a:round/>
                      <a:headEnd type="none" w="med" len="med"/>
                      <a:tailEnd type="none" w="med" len="med"/>
                    </a:lnB>
                    <a:lnTlToBr>
                      <a:noFill/>
                    </a:lnTlToBr>
                    <a:lnBlToTr>
                      <a:noFill/>
                    </a:lnBlToTr>
                    <a:solidFill>
                      <a:sysClr val="window" lastClr="FFFFFF"/>
                    </a:solidFill>
                  </a:tcPr>
                </a:tc>
              </a:tr>
              <a:tr h="715783">
                <a:tc>
                  <a:txBody>
                    <a:bodyPr vert="horz" wrap="square"/>
                    <a:lstStyle/>
                    <a:p>
                      <a:pPr marL="0" marR="0" lvl="0" indent="0" algn="l" defTabSz="914400" rtl="0" eaLnBrk="1" fontAlgn="base" latinLnBrk="0" hangingPunct="1">
                        <a:lnSpc>
                          <a:spcPct val="90000"/>
                        </a:lnSpc>
                        <a:spcBef>
                          <a:spcPts val="400"/>
                        </a:spcBef>
                        <a:spcAft>
                          <a:spcPct val="0"/>
                        </a:spcAft>
                        <a:buClrTx/>
                        <a:buSzTx/>
                        <a:buFontTx/>
                        <a:buNone/>
                      </a:pPr>
                      <a:r>
                        <a:rPr kumimoji="0" lang="zh-CN" altLang="en-US" sz="1200" b="1" i="0" u="none" strike="noStrike" cap="none" normalizeH="0" baseline="0" smtClean="0">
                          <a:ln>
                            <a:noFill/>
                          </a:ln>
                          <a:solidFill>
                            <a:schemeClr val="tx1"/>
                          </a:solidFill>
                          <a:effectLst/>
                          <a:latin typeface="微软雅黑" pitchFamily="34" charset="-122"/>
                          <a:ea typeface="微软雅黑" pitchFamily="34" charset="-122"/>
                        </a:rPr>
                        <a:t>影响力和执行力</a:t>
                      </a:r>
                      <a:endParaRPr kumimoji="0" lang="en-GB" sz="1200" b="1" i="0" u="none" strike="noStrike" cap="none" normalizeH="0" baseline="0">
                        <a:ln>
                          <a:noFill/>
                        </a:ln>
                        <a:solidFill>
                          <a:schemeClr val="tx1"/>
                        </a:solidFill>
                        <a:effectLst/>
                        <a:latin typeface="微软雅黑" pitchFamily="34" charset="-122"/>
                        <a:ea typeface="微软雅黑" pitchFamily="34" charset="-122"/>
                      </a:endParaRPr>
                    </a:p>
                  </a:txBody>
                  <a:tcPr marL="90000" marR="90000" marT="46800" marB="46800" horzOverflow="overflow">
                    <a:lnL w="9525" cap="flat" cmpd="sng" algn="ctr">
                      <a:solidFill>
                        <a:srgbClr val="909090"/>
                      </a:solidFill>
                      <a:prstDash val="solid"/>
                      <a:round/>
                      <a:headEnd type="none" w="med" len="med"/>
                      <a:tailEnd type="none" w="med" len="med"/>
                    </a:lnL>
                    <a:lnR w="9525" cap="flat" cmpd="sng" algn="ctr">
                      <a:solidFill>
                        <a:srgbClr val="909090"/>
                      </a:solidFill>
                      <a:prstDash val="solid"/>
                      <a:round/>
                      <a:headEnd type="none" w="med" len="med"/>
                      <a:tailEnd type="none" w="med" len="med"/>
                    </a:lnR>
                    <a:lnT w="9525" cap="flat" cmpd="sng" algn="ctr">
                      <a:solidFill>
                        <a:srgbClr val="909090"/>
                      </a:solidFill>
                      <a:prstDash val="solid"/>
                      <a:round/>
                      <a:headEnd type="none" w="med" len="med"/>
                      <a:tailEnd type="none" w="med" len="med"/>
                    </a:lnT>
                    <a:lnB w="9525" cap="flat" cmpd="sng" algn="ctr">
                      <a:solidFill>
                        <a:srgbClr val="909090"/>
                      </a:solidFill>
                      <a:prstDash val="solid"/>
                      <a:round/>
                      <a:headEnd type="none" w="med" len="med"/>
                      <a:tailEnd type="none" w="med" len="med"/>
                    </a:lnB>
                    <a:lnTlToBr>
                      <a:noFill/>
                    </a:lnTlToBr>
                    <a:lnBlToTr>
                      <a:noFill/>
                    </a:lnBlToTr>
                    <a:solidFill>
                      <a:sysClr val="window" lastClr="FFFFFF"/>
                    </a:solidFill>
                  </a:tcPr>
                </a:tc>
                <a:tc>
                  <a:txBody>
                    <a:bodyPr vert="horz" wrap="square"/>
                    <a:lstStyle/>
                    <a:p>
                      <a:pPr marL="177800" marR="0" lvl="2" indent="-174625" algn="l" defTabSz="914400" rtl="0" eaLnBrk="1" fontAlgn="base" latinLnBrk="0" hangingPunct="1">
                        <a:lnSpc>
                          <a:spcPct val="90000"/>
                        </a:lnSpc>
                        <a:spcBef>
                          <a:spcPts val="400"/>
                        </a:spcBef>
                        <a:spcAft>
                          <a:spcPct val="0"/>
                        </a:spcAft>
                        <a:buClr>
                          <a:schemeClr val="tx2"/>
                        </a:buClr>
                        <a:buSzTx/>
                        <a:buFont typeface="Wingdings" pitchFamily="2" charset="2"/>
                        <a:buChar char="§"/>
                      </a:pPr>
                      <a:r>
                        <a:rPr kumimoji="0" lang="zh-CN" altLang="en-US" sz="1100" b="0" i="0" u="none" strike="noStrike" cap="none" normalizeH="0" baseline="0" smtClean="0">
                          <a:ln>
                            <a:noFill/>
                          </a:ln>
                          <a:solidFill>
                            <a:schemeClr val="tx1"/>
                          </a:solidFill>
                          <a:effectLst/>
                          <a:latin typeface="微软雅黑" pitchFamily="34" charset="-122"/>
                          <a:ea typeface="微软雅黑" pitchFamily="34" charset="-122"/>
                        </a:rPr>
                        <a:t>冀东大区具备总部的代表性，相比其他大区，影响力大</a:t>
                      </a:r>
                      <a:endParaRPr kumimoji="0" lang="en-US" altLang="zh-CN" sz="1100" b="0" i="0" u="none" strike="noStrike" cap="none" normalizeH="0" baseline="0" smtClean="0">
                        <a:ln>
                          <a:noFill/>
                        </a:ln>
                        <a:solidFill>
                          <a:schemeClr val="tx1"/>
                        </a:solidFill>
                        <a:effectLst/>
                        <a:latin typeface="微软雅黑" pitchFamily="34" charset="-122"/>
                        <a:ea typeface="微软雅黑" pitchFamily="34" charset="-122"/>
                      </a:endParaRPr>
                    </a:p>
                    <a:p>
                      <a:pPr marL="177800" marR="0" lvl="2" indent="-174625" algn="l" defTabSz="914400" rtl="0" eaLnBrk="1" fontAlgn="base" latinLnBrk="0" hangingPunct="1">
                        <a:lnSpc>
                          <a:spcPct val="90000"/>
                        </a:lnSpc>
                        <a:spcBef>
                          <a:spcPts val="400"/>
                        </a:spcBef>
                        <a:spcAft>
                          <a:spcPct val="0"/>
                        </a:spcAft>
                        <a:buClr>
                          <a:schemeClr val="tx2"/>
                        </a:buClr>
                        <a:buSzTx/>
                        <a:buFont typeface="Wingdings" pitchFamily="2" charset="2"/>
                        <a:buChar char="§"/>
                      </a:pPr>
                      <a:r>
                        <a:rPr kumimoji="0" lang="zh-CN" altLang="en-US" sz="1100" b="0" i="0" u="none" strike="noStrike" cap="none" normalizeH="0" baseline="0" smtClean="0">
                          <a:ln>
                            <a:noFill/>
                          </a:ln>
                          <a:solidFill>
                            <a:schemeClr val="tx1"/>
                          </a:solidFill>
                          <a:effectLst/>
                          <a:latin typeface="微软雅黑" pitchFamily="34" charset="-122"/>
                          <a:ea typeface="微软雅黑" pitchFamily="34" charset="-122"/>
                        </a:rPr>
                        <a:t>依托于总部职能部门，领导直接参与度高，决策力和执行力的及时效率相对高</a:t>
                      </a:r>
                      <a:endParaRPr kumimoji="0" lang="en-US" altLang="zh-CN" sz="1100" b="0" i="0" u="none" strike="noStrike" cap="none" normalizeH="0" baseline="0" smtClean="0">
                        <a:ln>
                          <a:noFill/>
                        </a:ln>
                        <a:solidFill>
                          <a:schemeClr val="tx1"/>
                        </a:solidFill>
                        <a:effectLst/>
                        <a:latin typeface="微软雅黑" pitchFamily="34" charset="-122"/>
                        <a:ea typeface="微软雅黑" pitchFamily="34" charset="-122"/>
                      </a:endParaRPr>
                    </a:p>
                  </a:txBody>
                  <a:tcPr marL="90000" marR="90000" marT="46800" marB="46800" horzOverflow="overflow">
                    <a:lnL w="9525" cap="flat" cmpd="sng" algn="ctr">
                      <a:solidFill>
                        <a:srgbClr val="909090"/>
                      </a:solidFill>
                      <a:prstDash val="solid"/>
                      <a:round/>
                      <a:headEnd type="none" w="med" len="med"/>
                      <a:tailEnd type="none" w="med" len="med"/>
                    </a:lnL>
                    <a:lnR w="9525" cap="flat" cmpd="sng" algn="ctr">
                      <a:solidFill>
                        <a:srgbClr val="909090"/>
                      </a:solidFill>
                      <a:prstDash val="solid"/>
                      <a:round/>
                      <a:headEnd type="none" w="med" len="med"/>
                      <a:tailEnd type="none" w="med" len="med"/>
                    </a:lnR>
                    <a:lnT w="9525" cap="flat" cmpd="sng" algn="ctr">
                      <a:solidFill>
                        <a:srgbClr val="909090"/>
                      </a:solidFill>
                      <a:prstDash val="solid"/>
                      <a:round/>
                      <a:headEnd type="none" w="med" len="med"/>
                      <a:tailEnd type="none" w="med" len="med"/>
                    </a:lnT>
                    <a:lnB w="9525" cap="flat" cmpd="sng" algn="ctr">
                      <a:solidFill>
                        <a:srgbClr val="909090"/>
                      </a:solidFill>
                      <a:prstDash val="solid"/>
                      <a:round/>
                      <a:headEnd type="none" w="med" len="med"/>
                      <a:tailEnd type="none" w="med" len="med"/>
                    </a:lnB>
                    <a:lnTlToBr>
                      <a:noFill/>
                    </a:lnTlToBr>
                    <a:lnBlToTr>
                      <a:noFill/>
                    </a:lnBlToTr>
                    <a:solidFill>
                      <a:sysClr val="window" lastClr="FFFFFF"/>
                    </a:solidFill>
                  </a:tcPr>
                </a:tc>
                <a:tc>
                  <a:txBody>
                    <a:bodyPr vert="horz" wrap="square"/>
                    <a:lstStyle/>
                    <a:p>
                      <a:pPr marL="177800" marR="0" lvl="2" indent="-174625" algn="l" defTabSz="914400" rtl="0" eaLnBrk="1" fontAlgn="base" latinLnBrk="0" hangingPunct="1">
                        <a:lnSpc>
                          <a:spcPct val="90000"/>
                        </a:lnSpc>
                        <a:spcBef>
                          <a:spcPts val="400"/>
                        </a:spcBef>
                        <a:spcAft>
                          <a:spcPct val="0"/>
                        </a:spcAft>
                        <a:buClr>
                          <a:schemeClr val="tx2"/>
                        </a:buClr>
                        <a:buSzTx/>
                        <a:buFont typeface="Wingdings" pitchFamily="2" charset="2"/>
                        <a:buChar char="§"/>
                      </a:pPr>
                      <a:r>
                        <a:rPr kumimoji="0" lang="zh-CN" altLang="en-US" sz="1100" b="0" i="0" u="none" strike="noStrike" cap="none" normalizeH="0" baseline="0" smtClean="0">
                          <a:ln>
                            <a:noFill/>
                          </a:ln>
                          <a:solidFill>
                            <a:schemeClr val="tx1"/>
                          </a:solidFill>
                          <a:effectLst/>
                          <a:latin typeface="微软雅黑" pitchFamily="34" charset="-122"/>
                          <a:ea typeface="微软雅黑" pitchFamily="34" charset="-122"/>
                        </a:rPr>
                        <a:t>主要是合资模式为主，对于冀东其他大区的影响力较低</a:t>
                      </a:r>
                      <a:endParaRPr kumimoji="0" lang="en-US" altLang="zh-CN" sz="1100" b="0" i="0" u="none" strike="noStrike" cap="none" normalizeH="0" baseline="0" smtClean="0">
                        <a:ln>
                          <a:noFill/>
                        </a:ln>
                        <a:solidFill>
                          <a:schemeClr val="tx1"/>
                        </a:solidFill>
                        <a:effectLst/>
                        <a:latin typeface="微软雅黑" pitchFamily="34" charset="-122"/>
                        <a:ea typeface="微软雅黑" pitchFamily="34" charset="-122"/>
                      </a:endParaRPr>
                    </a:p>
                    <a:p>
                      <a:pPr marL="177800" marR="0" lvl="2" indent="-174625" algn="l" defTabSz="914400" rtl="0" eaLnBrk="1" fontAlgn="base" latinLnBrk="0" hangingPunct="1">
                        <a:lnSpc>
                          <a:spcPct val="90000"/>
                        </a:lnSpc>
                        <a:spcBef>
                          <a:spcPts val="400"/>
                        </a:spcBef>
                        <a:spcAft>
                          <a:spcPct val="0"/>
                        </a:spcAft>
                        <a:buClr>
                          <a:schemeClr val="tx2"/>
                        </a:buClr>
                        <a:buSzTx/>
                        <a:buFont typeface="Wingdings" pitchFamily="2" charset="2"/>
                        <a:buChar char="§"/>
                      </a:pPr>
                      <a:endParaRPr kumimoji="0" lang="en-US" altLang="zh-CN" sz="1100" b="0" i="0" u="none" strike="noStrike" cap="none" normalizeH="0" baseline="0" smtClean="0">
                        <a:ln>
                          <a:noFill/>
                        </a:ln>
                        <a:solidFill>
                          <a:schemeClr val="tx1"/>
                        </a:solidFill>
                        <a:effectLst/>
                        <a:latin typeface="微软雅黑" pitchFamily="34" charset="-122"/>
                        <a:ea typeface="微软雅黑" pitchFamily="34" charset="-122"/>
                      </a:endParaRPr>
                    </a:p>
                  </a:txBody>
                  <a:tcPr marL="90000" marR="90000" marT="46800" marB="46800" horzOverflow="overflow">
                    <a:lnL w="9525" cap="flat" cmpd="sng" algn="ctr">
                      <a:solidFill>
                        <a:srgbClr val="909090"/>
                      </a:solidFill>
                      <a:prstDash val="solid"/>
                      <a:round/>
                      <a:headEnd type="none" w="med" len="med"/>
                      <a:tailEnd type="none" w="med" len="med"/>
                    </a:lnL>
                    <a:lnR w="9525" cap="flat" cmpd="sng" algn="ctr">
                      <a:solidFill>
                        <a:srgbClr val="909090"/>
                      </a:solidFill>
                      <a:prstDash val="solid"/>
                      <a:round/>
                      <a:headEnd type="none" w="med" len="med"/>
                      <a:tailEnd type="none" w="med" len="med"/>
                    </a:lnR>
                    <a:lnT w="9525" cap="flat" cmpd="sng" algn="ctr">
                      <a:solidFill>
                        <a:srgbClr val="909090"/>
                      </a:solidFill>
                      <a:prstDash val="solid"/>
                      <a:round/>
                      <a:headEnd type="none" w="med" len="med"/>
                      <a:tailEnd type="none" w="med" len="med"/>
                    </a:lnT>
                    <a:lnB w="9525" cap="flat" cmpd="sng" algn="ctr">
                      <a:solidFill>
                        <a:srgbClr val="909090"/>
                      </a:solidFill>
                      <a:prstDash val="solid"/>
                      <a:round/>
                      <a:headEnd type="none" w="med" len="med"/>
                      <a:tailEnd type="none" w="med" len="med"/>
                    </a:lnB>
                    <a:lnTlToBr>
                      <a:noFill/>
                    </a:lnTlToBr>
                    <a:lnBlToTr>
                      <a:noFill/>
                    </a:lnBlToTr>
                    <a:solidFill>
                      <a:sysClr val="window" lastClr="FFFFFF"/>
                    </a:solidFill>
                  </a:tcPr>
                </a:tc>
                <a:tc>
                  <a:txBody>
                    <a:bodyPr vert="horz" wrap="square"/>
                    <a:lstStyle/>
                    <a:p>
                      <a:pPr marL="177800" marR="0" lvl="2" indent="-174625" algn="l" defTabSz="914400" rtl="0" eaLnBrk="1" fontAlgn="base" latinLnBrk="0" hangingPunct="1">
                        <a:lnSpc>
                          <a:spcPct val="90000"/>
                        </a:lnSpc>
                        <a:spcBef>
                          <a:spcPts val="400"/>
                        </a:spcBef>
                        <a:spcAft>
                          <a:spcPct val="0"/>
                        </a:spcAft>
                        <a:buClr>
                          <a:schemeClr val="tx2"/>
                        </a:buClr>
                        <a:buSzTx/>
                        <a:buFont typeface="Wingdings" pitchFamily="2" charset="2"/>
                        <a:buChar char="§"/>
                      </a:pPr>
                      <a:r>
                        <a:rPr kumimoji="0" lang="zh-CN" altLang="en-US" sz="1100" b="0" i="0" u="none" strike="noStrike" cap="none" normalizeH="0" baseline="0" smtClean="0">
                          <a:ln>
                            <a:noFill/>
                          </a:ln>
                          <a:solidFill>
                            <a:schemeClr val="tx1"/>
                          </a:solidFill>
                          <a:effectLst/>
                          <a:latin typeface="微软雅黑" pitchFamily="34" charset="-122"/>
                          <a:ea typeface="微软雅黑" pitchFamily="34" charset="-122"/>
                        </a:rPr>
                        <a:t>结合总部、冀东大区、陕西和海德堡方的影响力。影响力大，执行力强</a:t>
                      </a:r>
                      <a:endParaRPr kumimoji="0" lang="en-GB" sz="1100" b="0" i="0" u="none" strike="noStrike" cap="none" normalizeH="0" baseline="0">
                        <a:ln>
                          <a:noFill/>
                        </a:ln>
                        <a:solidFill>
                          <a:schemeClr val="tx1"/>
                        </a:solidFill>
                        <a:effectLst/>
                        <a:latin typeface="微软雅黑" pitchFamily="34" charset="-122"/>
                        <a:ea typeface="微软雅黑" pitchFamily="34" charset="-122"/>
                      </a:endParaRPr>
                    </a:p>
                  </a:txBody>
                  <a:tcPr marL="90000" marR="90000" marT="46800" marB="46800" horzOverflow="overflow">
                    <a:lnL w="9525" cap="flat" cmpd="sng" algn="ctr">
                      <a:solidFill>
                        <a:srgbClr val="909090"/>
                      </a:solidFill>
                      <a:prstDash val="solid"/>
                      <a:round/>
                      <a:headEnd type="none" w="med" len="med"/>
                      <a:tailEnd type="none" w="med" len="med"/>
                    </a:lnL>
                    <a:lnR w="9525" cap="flat" cmpd="sng" algn="ctr">
                      <a:solidFill>
                        <a:srgbClr val="909090"/>
                      </a:solidFill>
                      <a:prstDash val="solid"/>
                      <a:round/>
                      <a:headEnd type="none" w="med" len="med"/>
                      <a:tailEnd type="none" w="med" len="med"/>
                    </a:lnR>
                    <a:lnT w="9525" cap="flat" cmpd="sng" algn="ctr">
                      <a:solidFill>
                        <a:srgbClr val="909090"/>
                      </a:solidFill>
                      <a:prstDash val="solid"/>
                      <a:round/>
                      <a:headEnd type="none" w="med" len="med"/>
                      <a:tailEnd type="none" w="med" len="med"/>
                    </a:lnT>
                    <a:lnB w="9525" cap="flat" cmpd="sng" algn="ctr">
                      <a:solidFill>
                        <a:srgbClr val="909090"/>
                      </a:solidFill>
                      <a:prstDash val="solid"/>
                      <a:round/>
                      <a:headEnd type="none" w="med" len="med"/>
                      <a:tailEnd type="none" w="med" len="med"/>
                    </a:lnB>
                    <a:lnTlToBr>
                      <a:noFill/>
                    </a:lnTlToBr>
                    <a:lnBlToTr>
                      <a:noFill/>
                    </a:lnBlToTr>
                    <a:solidFill>
                      <a:sysClr val="window" lastClr="FFFFFF"/>
                    </a:solidFill>
                  </a:tcPr>
                </a:tc>
              </a:tr>
            </a:tbl>
          </a:graphicData>
        </a:graphic>
      </p:graphicFrame>
      <p:sp>
        <p:nvSpPr>
          <p:cNvPr id="4" name="Rounded Rectangle 3"/>
          <p:cNvSpPr/>
          <p:nvPr/>
        </p:nvSpPr>
        <p:spPr bwMode="auto">
          <a:xfrm>
            <a:off x="4800600" y="76200"/>
            <a:ext cx="4191000" cy="6858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fontAlgn="auto">
              <a:spcBef>
                <a:spcPct val="0"/>
              </a:spcBef>
              <a:spcAft>
                <a:spcPct val="0"/>
              </a:spcAft>
              <a:buSzPct val="75000"/>
            </a:pPr>
            <a:r>
              <a:rPr lang="zh-CN" altLang="en-US" sz="1400" b="0" kern="0" smtClean="0">
                <a:solidFill>
                  <a:schemeClr val="tx1"/>
                </a:solidFill>
                <a:latin typeface="Arial"/>
                <a:ea typeface="微软雅黑"/>
              </a:rPr>
              <a:t>建议：在方案三的基础上，方案设计阶段邀请</a:t>
            </a:r>
            <a:r>
              <a:rPr lang="en-US" altLang="zh-CN" sz="1400" b="0" kern="0" smtClean="0">
                <a:solidFill>
                  <a:schemeClr val="tx1"/>
                </a:solidFill>
                <a:latin typeface="Arial"/>
                <a:ea typeface="微软雅黑"/>
              </a:rPr>
              <a:t>8</a:t>
            </a:r>
            <a:r>
              <a:rPr lang="zh-CN" altLang="en-US" sz="1400" b="0" kern="0" smtClean="0">
                <a:solidFill>
                  <a:schemeClr val="tx1"/>
                </a:solidFill>
                <a:latin typeface="Arial"/>
                <a:ea typeface="微软雅黑"/>
              </a:rPr>
              <a:t>个大区参与，其中冀东和陕西大区参与系统开发和测试。上线前基于准备度评估，最终决定上线单位</a:t>
            </a:r>
            <a:endParaRPr lang="zh-CN" altLang="en-US" sz="1400" b="0" kern="0">
              <a:solidFill>
                <a:schemeClr val="tx1"/>
              </a:solidFill>
              <a:latin typeface="Arial"/>
              <a:ea typeface="微软雅黑"/>
            </a:endParaRPr>
          </a:p>
        </p:txBody>
      </p:sp>
      <p:sp>
        <p:nvSpPr>
          <p:cNvPr id="5" name="Explosion 1 4"/>
          <p:cNvSpPr/>
          <p:nvPr/>
        </p:nvSpPr>
        <p:spPr bwMode="auto">
          <a:xfrm>
            <a:off x="4343400" y="76200"/>
            <a:ext cx="533400" cy="381000"/>
          </a:xfrm>
          <a:prstGeom prst="irregularSeal1">
            <a:avLst/>
          </a:prstGeom>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zh-CN" altLang="en-US" sz="1200" kern="0" smtClean="0">
                <a:solidFill>
                  <a:schemeClr val="bg1"/>
                </a:solidFill>
                <a:latin typeface="Arial"/>
                <a:ea typeface="微软雅黑"/>
              </a:rPr>
              <a:t>建议</a:t>
            </a:r>
            <a:endParaRPr lang="zh-CN" altLang="en-US" sz="1200" kern="0">
              <a:solidFill>
                <a:schemeClr val="bg1"/>
              </a:solidFill>
              <a:latin typeface="Arial"/>
              <a:ea typeface="微软雅黑"/>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zh-CN" altLang="en-US" smtClean="0"/>
              <a:t>上线准备度检查清单（示例）</a:t>
            </a:r>
            <a:endParaRPr lang="zh-CN" altLang="en-US"/>
          </a:p>
        </p:txBody>
      </p:sp>
      <p:graphicFrame>
        <p:nvGraphicFramePr>
          <p:cNvPr id="4" name="Object 3">
            <a:hlinkClick action="ppaction://ole?verb=1"/>
          </p:cNvPr>
          <p:cNvGraphicFramePr>
            <a:graphicFrameLocks noChangeAspect="1"/>
          </p:cNvGraphicFramePr>
          <p:nvPr/>
        </p:nvGraphicFramePr>
        <p:xfrm>
          <a:off x="7620000" y="66675"/>
          <a:ext cx="914400" cy="771525"/>
        </p:xfrm>
        <a:graphic>
          <a:graphicData uri="http://schemas.openxmlformats.org/presentationml/2006/ole">
            <mc:AlternateContent>
              <mc:Choice xmlns:v="urn:schemas-microsoft-com:vml" Requires="v">
                <p:oleObj spid="_x0000_s1039" name="Worksheet" showAsIcon="1" r:id="rId2" imgW="914400" imgH="771525" progId="Excel.Sheet.8">
                  <p:embed/>
                </p:oleObj>
              </mc:Choice>
              <mc:Fallback>
                <p:oleObj name="Worksheet" showAsIcon="1" r:id="rId2" imgW="914400" imgH="771525" progId="Excel.Sheet.8">
                  <p:embed/>
                  <p:pic>
                    <p:nvPicPr>
                      <p:cNvPr id="0" name="OLE substitute image"/>
                      <p:cNvPicPr/>
                      <p:nvPr/>
                    </p:nvPicPr>
                    <p:blipFill>
                      <a:blip r:embed="rId3"/>
                      <a:stretch>
                        <a:fillRect/>
                      </a:stretch>
                    </p:blipFill>
                    <p:spPr>
                      <a:xfrm>
                        <a:off x="7620000" y="66675"/>
                        <a:ext cx="914400" cy="771525"/>
                      </a:xfrm>
                      <a:prstGeom prst="rect">
                        <a:avLst/>
                      </a:prstGeom>
                      <a:noFill/>
                    </p:spPr>
                  </p:pic>
                </p:oleObj>
              </mc:Fallback>
            </mc:AlternateContent>
          </a:graphicData>
        </a:graphic>
      </p:graphicFrame>
      <p:pic>
        <p:nvPicPr>
          <p:cNvPr id="116740" name="Picture 4"/>
          <p:cNvPicPr>
            <a:picLocks noChangeAspect="1" noChangeArrowheads="1"/>
          </p:cNvPicPr>
          <p:nvPr/>
        </p:nvPicPr>
        <p:blipFill>
          <a:blip r:embed="rId4"/>
          <a:stretch>
            <a:fillRect/>
          </a:stretch>
        </p:blipFill>
        <p:spPr bwMode="auto">
          <a:xfrm>
            <a:off x="614363" y="833438"/>
            <a:ext cx="7915275" cy="5191125"/>
          </a:xfrm>
          <a:prstGeom prst="rect">
            <a:avLst/>
          </a:prstGeom>
          <a:noFill/>
          <a:ln w="9525">
            <a:noFill/>
            <a:miter lim="800000"/>
          </a:ln>
        </p:spPr>
      </p:pic>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zh-CN" altLang="en-US" smtClean="0"/>
              <a:t>实施工作量预估</a:t>
            </a:r>
            <a:endParaRPr lang="zh-CN" altLang="en-US"/>
          </a:p>
        </p:txBody>
      </p:sp>
      <p:sp>
        <p:nvSpPr>
          <p:cNvPr id="3" name="Rectangle 2"/>
          <p:cNvSpPr/>
          <p:nvPr/>
        </p:nvSpPr>
        <p:spPr>
          <a:xfrm>
            <a:off x="2514600" y="900113"/>
            <a:ext cx="1377950" cy="39687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lIns="64008" tIns="32004" rIns="106013" bIns="32004"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defTabSz="533400" fontAlgn="auto">
              <a:lnSpc>
                <a:spcPct val="90000"/>
              </a:lnSpc>
              <a:spcBef>
                <a:spcPct val="0"/>
              </a:spcBef>
              <a:spcAft>
                <a:spcPct val="35000"/>
              </a:spcAft>
              <a:defRPr/>
            </a:pPr>
            <a:r>
              <a:rPr lang="zh-CN" altLang="en-US" sz="1400">
                <a:latin typeface="Arial" pitchFamily="34" charset="0"/>
                <a:ea typeface="微软雅黑" pitchFamily="34" charset="-122"/>
              </a:rPr>
              <a:t>启动前准备</a:t>
            </a:r>
          </a:p>
        </p:txBody>
      </p:sp>
      <p:sp>
        <p:nvSpPr>
          <p:cNvPr id="4" name="Rectangle 3"/>
          <p:cNvSpPr/>
          <p:nvPr/>
        </p:nvSpPr>
        <p:spPr>
          <a:xfrm>
            <a:off x="4111625" y="900113"/>
            <a:ext cx="1377950" cy="3968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64008" tIns="32004" rIns="106013" bIns="32004"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defTabSz="533400" fontAlgn="auto">
              <a:lnSpc>
                <a:spcPct val="90000"/>
              </a:lnSpc>
              <a:spcBef>
                <a:spcPct val="0"/>
              </a:spcBef>
              <a:spcAft>
                <a:spcPct val="35000"/>
              </a:spcAft>
              <a:defRPr/>
            </a:pPr>
            <a:r>
              <a:rPr lang="en-US" altLang="zh-CN" sz="1400">
                <a:latin typeface="Arial" pitchFamily="34" charset="0"/>
                <a:ea typeface="微软雅黑" pitchFamily="34" charset="-122"/>
              </a:rPr>
              <a:t>ERP</a:t>
            </a:r>
            <a:r>
              <a:rPr lang="zh-CN" altLang="en-US" sz="1400">
                <a:latin typeface="Arial" pitchFamily="34" charset="0"/>
                <a:ea typeface="微软雅黑" pitchFamily="34" charset="-122"/>
              </a:rPr>
              <a:t>蓝图设计</a:t>
            </a:r>
          </a:p>
        </p:txBody>
      </p:sp>
      <p:sp>
        <p:nvSpPr>
          <p:cNvPr id="5" name="Rectangle 4"/>
          <p:cNvSpPr/>
          <p:nvPr/>
        </p:nvSpPr>
        <p:spPr>
          <a:xfrm>
            <a:off x="5789612" y="900113"/>
            <a:ext cx="1379538" cy="3968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64008" tIns="32004" rIns="106013" bIns="32004"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defTabSz="533400" fontAlgn="auto">
              <a:lnSpc>
                <a:spcPct val="90000"/>
              </a:lnSpc>
              <a:spcBef>
                <a:spcPct val="0"/>
              </a:spcBef>
              <a:spcAft>
                <a:spcPct val="35000"/>
              </a:spcAft>
              <a:defRPr/>
            </a:pPr>
            <a:r>
              <a:rPr lang="en-US" altLang="zh-CN" sz="1400">
                <a:latin typeface="Arial" pitchFamily="34" charset="0"/>
                <a:ea typeface="微软雅黑" pitchFamily="34" charset="-122"/>
              </a:rPr>
              <a:t>ERP</a:t>
            </a:r>
            <a:r>
              <a:rPr lang="zh-CN" altLang="en-US" sz="1400">
                <a:latin typeface="Arial" pitchFamily="34" charset="0"/>
                <a:ea typeface="微软雅黑" pitchFamily="34" charset="-122"/>
              </a:rPr>
              <a:t>系统实现</a:t>
            </a:r>
          </a:p>
        </p:txBody>
      </p:sp>
      <p:sp>
        <p:nvSpPr>
          <p:cNvPr id="6" name="Rectangle 5"/>
          <p:cNvSpPr/>
          <p:nvPr/>
        </p:nvSpPr>
        <p:spPr>
          <a:xfrm>
            <a:off x="7318375" y="900113"/>
            <a:ext cx="1608137" cy="39687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lIns="64008" tIns="32004" rIns="106013" bIns="32004"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defTabSz="533400" fontAlgn="auto">
              <a:lnSpc>
                <a:spcPct val="90000"/>
              </a:lnSpc>
              <a:spcBef>
                <a:spcPct val="0"/>
              </a:spcBef>
              <a:spcAft>
                <a:spcPct val="35000"/>
              </a:spcAft>
              <a:defRPr/>
            </a:pPr>
            <a:r>
              <a:rPr lang="zh-CN" altLang="en-US" sz="1400">
                <a:latin typeface="Arial" pitchFamily="34" charset="0"/>
                <a:ea typeface="微软雅黑" pitchFamily="34" charset="-122"/>
              </a:rPr>
              <a:t>上线后持续优化</a:t>
            </a:r>
          </a:p>
        </p:txBody>
      </p:sp>
      <p:cxnSp>
        <p:nvCxnSpPr>
          <p:cNvPr id="7" name="Straight Connector 6"/>
          <p:cNvCxnSpPr/>
          <p:nvPr/>
        </p:nvCxnSpPr>
        <p:spPr bwMode="auto">
          <a:xfrm flipH="1">
            <a:off x="4002087" y="927100"/>
            <a:ext cx="0" cy="5262563"/>
          </a:xfrm>
          <a:prstGeom prst="line">
            <a:avLst/>
          </a:prstGeom>
          <a:ln w="38100"/>
        </p:spPr>
        <p:style>
          <a:lnRef idx="1">
            <a:schemeClr val="dk1"/>
          </a:lnRef>
          <a:fillRef idx="0">
            <a:schemeClr val="dk1"/>
          </a:fillRef>
          <a:effectRef idx="0">
            <a:schemeClr val="dk1"/>
          </a:effectRef>
          <a:fontRef idx="minor">
            <a:schemeClr val="tx1"/>
          </a:fontRef>
        </p:style>
      </p:cxnSp>
      <p:cxnSp>
        <p:nvCxnSpPr>
          <p:cNvPr id="8" name="Straight Connector 7"/>
          <p:cNvCxnSpPr/>
          <p:nvPr/>
        </p:nvCxnSpPr>
        <p:spPr bwMode="auto">
          <a:xfrm flipH="1">
            <a:off x="5626100" y="900113"/>
            <a:ext cx="0" cy="5262562"/>
          </a:xfrm>
          <a:prstGeom prst="line">
            <a:avLst/>
          </a:prstGeom>
          <a:ln w="19050"/>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bwMode="auto">
          <a:xfrm flipH="1">
            <a:off x="7237412" y="900113"/>
            <a:ext cx="0" cy="5262562"/>
          </a:xfrm>
          <a:prstGeom prst="line">
            <a:avLst/>
          </a:prstGeom>
          <a:ln w="38100"/>
        </p:spPr>
        <p:style>
          <a:lnRef idx="1">
            <a:schemeClr val="dk1"/>
          </a:lnRef>
          <a:fillRef idx="0">
            <a:schemeClr val="dk1"/>
          </a:fillRef>
          <a:effectRef idx="0">
            <a:schemeClr val="dk1"/>
          </a:effectRef>
          <a:fontRef idx="minor">
            <a:schemeClr val="tx1"/>
          </a:fontRef>
        </p:style>
      </p:cxnSp>
      <p:sp>
        <p:nvSpPr>
          <p:cNvPr id="10" name="Isosceles Triangle 9"/>
          <p:cNvSpPr/>
          <p:nvPr/>
        </p:nvSpPr>
        <p:spPr>
          <a:xfrm>
            <a:off x="3892550" y="655638"/>
            <a:ext cx="219075" cy="244475"/>
          </a:xfrm>
          <a:prstGeom prst="triangle">
            <a:avLst/>
          </a:prstGeom>
        </p:spPr>
        <p:style>
          <a:lnRef idx="1">
            <a:schemeClr val="accent2"/>
          </a:lnRef>
          <a:fillRef idx="2">
            <a:schemeClr val="accent2"/>
          </a:fillRef>
          <a:effectRef idx="1">
            <a:schemeClr val="accent2"/>
          </a:effectRef>
          <a:fontRef idx="minor">
            <a:schemeClr val="dk1"/>
          </a:fontRef>
        </p:style>
        <p:txBody>
          <a:bodyPr lIns="64008" tIns="32004" rIns="106013" bIns="32004"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defTabSz="533400" fontAlgn="auto">
              <a:lnSpc>
                <a:spcPct val="90000"/>
              </a:lnSpc>
              <a:spcBef>
                <a:spcPct val="0"/>
              </a:spcBef>
              <a:spcAft>
                <a:spcPct val="35000"/>
              </a:spcAft>
              <a:defRPr/>
            </a:pPr>
            <a:endParaRPr lang="zh-CN" altLang="en-US" sz="1000">
              <a:latin typeface="Arial" pitchFamily="34" charset="0"/>
              <a:ea typeface="微软雅黑" pitchFamily="34" charset="-122"/>
            </a:endParaRPr>
          </a:p>
        </p:txBody>
      </p:sp>
      <p:pic>
        <p:nvPicPr>
          <p:cNvPr id="11" name="Picture 13" descr="C:\Users\szhang.CORP\AppData\Local\Microsoft\Windows\Temporary Internet Files\Low\Content.IE5\615E3NAX\MC900433917[1].PNG"/>
          <p:cNvPicPr>
            <a:picLocks noChangeAspect="1" noChangeArrowheads="1"/>
          </p:cNvPicPr>
          <p:nvPr/>
        </p:nvPicPr>
        <p:blipFill>
          <a:blip r:embed="rId2">
            <a:extLst>
              <a:ext uri="{28A0092B-C50C-407E-A947-70E740481C1C}">
                <a14:useLocalDpi xmlns:a14="http://schemas.microsoft.com/office/drawing/2010/main" xmlns="" val="0"/>
              </a:ext>
            </a:extLst>
          </a:blip>
          <a:stretch>
            <a:fillRect/>
          </a:stretch>
        </p:blipFill>
        <p:spPr bwMode="auto">
          <a:xfrm>
            <a:off x="7034212" y="587375"/>
            <a:ext cx="404813" cy="4048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Rectangle 11"/>
          <p:cNvSpPr/>
          <p:nvPr/>
        </p:nvSpPr>
        <p:spPr>
          <a:xfrm>
            <a:off x="3006725" y="2138362"/>
            <a:ext cx="898525" cy="217488"/>
          </a:xfrm>
          <a:prstGeom prst="rect">
            <a:avLst/>
          </a:prstGeom>
        </p:spPr>
        <p:style>
          <a:lnRef idx="1">
            <a:schemeClr val="dk1"/>
          </a:lnRef>
          <a:fillRef idx="2">
            <a:schemeClr val="dk1"/>
          </a:fillRef>
          <a:effectRef idx="1">
            <a:schemeClr val="dk1"/>
          </a:effectRef>
          <a:fontRef idx="minor">
            <a:schemeClr val="dk1"/>
          </a:fontRef>
        </p:style>
        <p:txBody>
          <a:bodyPr lIns="64008" tIns="32004" rIns="106013" bIns="32004"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defTabSz="533400" fontAlgn="auto">
              <a:lnSpc>
                <a:spcPct val="90000"/>
              </a:lnSpc>
              <a:spcBef>
                <a:spcPct val="0"/>
              </a:spcBef>
              <a:spcAft>
                <a:spcPct val="35000"/>
              </a:spcAft>
              <a:defRPr/>
            </a:pPr>
            <a:endParaRPr lang="zh-CN" altLang="en-US" sz="1000">
              <a:latin typeface="Arial" pitchFamily="34" charset="0"/>
              <a:ea typeface="微软雅黑" pitchFamily="34" charset="-122"/>
            </a:endParaRPr>
          </a:p>
        </p:txBody>
      </p:sp>
      <p:cxnSp>
        <p:nvCxnSpPr>
          <p:cNvPr id="26" name="Straight Connector 25"/>
          <p:cNvCxnSpPr/>
          <p:nvPr/>
        </p:nvCxnSpPr>
        <p:spPr bwMode="auto">
          <a:xfrm>
            <a:off x="783600" y="3733800"/>
            <a:ext cx="8208000" cy="0"/>
          </a:xfrm>
          <a:prstGeom prst="line">
            <a:avLst/>
          </a:prstGeom>
          <a:ln w="19050"/>
        </p:spPr>
        <p:style>
          <a:lnRef idx="1">
            <a:schemeClr val="dk1"/>
          </a:lnRef>
          <a:fillRef idx="0">
            <a:schemeClr val="dk1"/>
          </a:fillRef>
          <a:effectRef idx="0">
            <a:schemeClr val="dk1"/>
          </a:effectRef>
          <a:fontRef idx="minor">
            <a:schemeClr val="tx1"/>
          </a:fontRef>
        </p:style>
      </p:cxnSp>
      <p:sp>
        <p:nvSpPr>
          <p:cNvPr id="28" name="TextBox 27"/>
          <p:cNvSpPr txBox="1"/>
          <p:nvPr/>
        </p:nvSpPr>
        <p:spPr>
          <a:xfrm>
            <a:off x="0" y="1219200"/>
            <a:ext cx="492443" cy="2438400"/>
          </a:xfrm>
          <a:prstGeom prst="rect">
            <a:avLst/>
          </a:prstGeom>
          <a:noFill/>
        </p:spPr>
        <p:txBody>
          <a:bodyPr vert="eaVert"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spcBef>
                <a:spcPts val="600"/>
              </a:spcBef>
            </a:pPr>
            <a:r>
              <a:rPr lang="zh-CN" altLang="en-US" sz="2000" b="0" smtClean="0">
                <a:solidFill>
                  <a:schemeClr val="tx1"/>
                </a:solidFill>
                <a:latin typeface="微软雅黑" pitchFamily="34" charset="-122"/>
                <a:ea typeface="微软雅黑" pitchFamily="34" charset="-122"/>
              </a:rPr>
              <a:t>冀东投入</a:t>
            </a:r>
          </a:p>
        </p:txBody>
      </p:sp>
      <p:sp>
        <p:nvSpPr>
          <p:cNvPr id="29" name="TextBox 28"/>
          <p:cNvSpPr txBox="1"/>
          <p:nvPr/>
        </p:nvSpPr>
        <p:spPr>
          <a:xfrm>
            <a:off x="0" y="3810000"/>
            <a:ext cx="492443" cy="2438400"/>
          </a:xfrm>
          <a:prstGeom prst="rect">
            <a:avLst/>
          </a:prstGeom>
          <a:noFill/>
        </p:spPr>
        <p:txBody>
          <a:bodyPr vert="eaVert"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spcBef>
                <a:spcPts val="600"/>
              </a:spcBef>
            </a:pPr>
            <a:r>
              <a:rPr lang="zh-CN" altLang="en-US" sz="2000" b="0" smtClean="0">
                <a:solidFill>
                  <a:schemeClr val="tx1"/>
                </a:solidFill>
                <a:latin typeface="微软雅黑" pitchFamily="34" charset="-122"/>
                <a:ea typeface="微软雅黑" pitchFamily="34" charset="-122"/>
              </a:rPr>
              <a:t>顾问投入</a:t>
            </a:r>
          </a:p>
        </p:txBody>
      </p:sp>
      <p:sp>
        <p:nvSpPr>
          <p:cNvPr id="33" name="Rectangle 32"/>
          <p:cNvSpPr/>
          <p:nvPr/>
        </p:nvSpPr>
        <p:spPr>
          <a:xfrm>
            <a:off x="2985448" y="4506912"/>
            <a:ext cx="898525" cy="217488"/>
          </a:xfrm>
          <a:prstGeom prst="rect">
            <a:avLst/>
          </a:prstGeom>
        </p:spPr>
        <p:style>
          <a:lnRef idx="1">
            <a:schemeClr val="accent1"/>
          </a:lnRef>
          <a:fillRef idx="3">
            <a:schemeClr val="accent1"/>
          </a:fillRef>
          <a:effectRef idx="2">
            <a:schemeClr val="accent1"/>
          </a:effectRef>
          <a:fontRef idx="minor">
            <a:schemeClr val="lt1"/>
          </a:fontRef>
        </p:style>
        <p:txBody>
          <a:bodyPr lIns="64008" tIns="32004" rIns="106013" bIns="32004"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defTabSz="533400" fontAlgn="auto">
              <a:lnSpc>
                <a:spcPct val="90000"/>
              </a:lnSpc>
              <a:spcBef>
                <a:spcPct val="0"/>
              </a:spcBef>
              <a:spcAft>
                <a:spcPct val="35000"/>
              </a:spcAft>
              <a:defRPr/>
            </a:pPr>
            <a:endParaRPr lang="zh-CN" altLang="en-US" sz="1000">
              <a:latin typeface="Arial" pitchFamily="34" charset="0"/>
              <a:ea typeface="微软雅黑" pitchFamily="34" charset="-122"/>
            </a:endParaRPr>
          </a:p>
        </p:txBody>
      </p:sp>
      <p:sp>
        <p:nvSpPr>
          <p:cNvPr id="34" name="Rectangle 33"/>
          <p:cNvSpPr/>
          <p:nvPr/>
        </p:nvSpPr>
        <p:spPr>
          <a:xfrm>
            <a:off x="4267200" y="4506912"/>
            <a:ext cx="898525" cy="217488"/>
          </a:xfrm>
          <a:prstGeom prst="rect">
            <a:avLst/>
          </a:prstGeom>
        </p:spPr>
        <p:style>
          <a:lnRef idx="1">
            <a:schemeClr val="accent1"/>
          </a:lnRef>
          <a:fillRef idx="3">
            <a:schemeClr val="accent1"/>
          </a:fillRef>
          <a:effectRef idx="2">
            <a:schemeClr val="accent1"/>
          </a:effectRef>
          <a:fontRef idx="minor">
            <a:schemeClr val="lt1"/>
          </a:fontRef>
        </p:style>
        <p:txBody>
          <a:bodyPr lIns="64008" tIns="32004" rIns="106013" bIns="32004"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defTabSz="533400" fontAlgn="auto">
              <a:lnSpc>
                <a:spcPct val="90000"/>
              </a:lnSpc>
              <a:spcBef>
                <a:spcPct val="0"/>
              </a:spcBef>
              <a:spcAft>
                <a:spcPct val="35000"/>
              </a:spcAft>
              <a:defRPr/>
            </a:pPr>
            <a:endParaRPr lang="zh-CN" altLang="en-US" sz="1000">
              <a:latin typeface="Arial" pitchFamily="34" charset="0"/>
              <a:ea typeface="微软雅黑" pitchFamily="34" charset="-122"/>
            </a:endParaRPr>
          </a:p>
        </p:txBody>
      </p:sp>
      <p:sp>
        <p:nvSpPr>
          <p:cNvPr id="35" name="Rectangle 34"/>
          <p:cNvSpPr/>
          <p:nvPr/>
        </p:nvSpPr>
        <p:spPr>
          <a:xfrm>
            <a:off x="5943600" y="4506912"/>
            <a:ext cx="898525" cy="217488"/>
          </a:xfrm>
          <a:prstGeom prst="rect">
            <a:avLst/>
          </a:prstGeom>
        </p:spPr>
        <p:style>
          <a:lnRef idx="1">
            <a:schemeClr val="accent1"/>
          </a:lnRef>
          <a:fillRef idx="3">
            <a:schemeClr val="accent1"/>
          </a:fillRef>
          <a:effectRef idx="2">
            <a:schemeClr val="accent1"/>
          </a:effectRef>
          <a:fontRef idx="minor">
            <a:schemeClr val="lt1"/>
          </a:fontRef>
        </p:style>
        <p:txBody>
          <a:bodyPr lIns="64008" tIns="32004" rIns="106013" bIns="32004"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defTabSz="533400" fontAlgn="auto">
              <a:lnSpc>
                <a:spcPct val="90000"/>
              </a:lnSpc>
              <a:spcBef>
                <a:spcPct val="0"/>
              </a:spcBef>
              <a:spcAft>
                <a:spcPct val="35000"/>
              </a:spcAft>
              <a:defRPr/>
            </a:pPr>
            <a:endParaRPr lang="zh-CN" altLang="en-US" sz="1000">
              <a:latin typeface="Arial" pitchFamily="34" charset="0"/>
              <a:ea typeface="微软雅黑" pitchFamily="34" charset="-122"/>
            </a:endParaRPr>
          </a:p>
        </p:txBody>
      </p:sp>
      <p:sp>
        <p:nvSpPr>
          <p:cNvPr id="36" name="Rectangle 35"/>
          <p:cNvSpPr/>
          <p:nvPr/>
        </p:nvSpPr>
        <p:spPr>
          <a:xfrm>
            <a:off x="7620000" y="4506912"/>
            <a:ext cx="898525" cy="217488"/>
          </a:xfrm>
          <a:prstGeom prst="rect">
            <a:avLst/>
          </a:prstGeom>
        </p:spPr>
        <p:style>
          <a:lnRef idx="1">
            <a:schemeClr val="accent1"/>
          </a:lnRef>
          <a:fillRef idx="3">
            <a:schemeClr val="accent1"/>
          </a:fillRef>
          <a:effectRef idx="2">
            <a:schemeClr val="accent1"/>
          </a:effectRef>
          <a:fontRef idx="minor">
            <a:schemeClr val="lt1"/>
          </a:fontRef>
        </p:style>
        <p:txBody>
          <a:bodyPr lIns="64008" tIns="32004" rIns="106013" bIns="32004"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defTabSz="533400" fontAlgn="auto">
              <a:lnSpc>
                <a:spcPct val="90000"/>
              </a:lnSpc>
              <a:spcBef>
                <a:spcPct val="0"/>
              </a:spcBef>
              <a:spcAft>
                <a:spcPct val="35000"/>
              </a:spcAft>
              <a:defRPr/>
            </a:pPr>
            <a:endParaRPr lang="zh-CN" altLang="en-US" sz="1000">
              <a:latin typeface="Arial" pitchFamily="34" charset="0"/>
              <a:ea typeface="微软雅黑" pitchFamily="34" charset="-122"/>
            </a:endParaRPr>
          </a:p>
        </p:txBody>
      </p:sp>
      <p:sp>
        <p:nvSpPr>
          <p:cNvPr id="37" name="Rectangle 36"/>
          <p:cNvSpPr/>
          <p:nvPr/>
        </p:nvSpPr>
        <p:spPr>
          <a:xfrm>
            <a:off x="5943600" y="4887912"/>
            <a:ext cx="898525" cy="217488"/>
          </a:xfrm>
          <a:prstGeom prst="rect">
            <a:avLst/>
          </a:prstGeom>
        </p:spPr>
        <p:style>
          <a:lnRef idx="1">
            <a:schemeClr val="accent1"/>
          </a:lnRef>
          <a:fillRef idx="3">
            <a:schemeClr val="accent1"/>
          </a:fillRef>
          <a:effectRef idx="2">
            <a:schemeClr val="accent1"/>
          </a:effectRef>
          <a:fontRef idx="minor">
            <a:schemeClr val="lt1"/>
          </a:fontRef>
        </p:style>
        <p:txBody>
          <a:bodyPr lIns="64008" tIns="32004" rIns="106013" bIns="32004"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defTabSz="533400" fontAlgn="auto">
              <a:lnSpc>
                <a:spcPct val="90000"/>
              </a:lnSpc>
              <a:spcBef>
                <a:spcPct val="0"/>
              </a:spcBef>
              <a:spcAft>
                <a:spcPct val="35000"/>
              </a:spcAft>
              <a:defRPr/>
            </a:pPr>
            <a:r>
              <a:rPr lang="en-US" altLang="zh-CN" sz="1000" smtClean="0">
                <a:latin typeface="Arial" pitchFamily="34" charset="0"/>
                <a:ea typeface="微软雅黑" pitchFamily="34" charset="-122"/>
              </a:rPr>
              <a:t>+500</a:t>
            </a:r>
            <a:r>
              <a:rPr lang="zh-CN" altLang="en-US" sz="1000" smtClean="0">
                <a:latin typeface="Arial" pitchFamily="34" charset="0"/>
                <a:ea typeface="微软雅黑" pitchFamily="34" charset="-122"/>
              </a:rPr>
              <a:t>人天</a:t>
            </a:r>
            <a:endParaRPr lang="zh-CN" altLang="en-US" sz="1000">
              <a:latin typeface="Arial" pitchFamily="34" charset="0"/>
              <a:ea typeface="微软雅黑" pitchFamily="34" charset="-122"/>
            </a:endParaRPr>
          </a:p>
        </p:txBody>
      </p:sp>
      <p:sp>
        <p:nvSpPr>
          <p:cNvPr id="38" name="Rectangle 37"/>
          <p:cNvSpPr/>
          <p:nvPr/>
        </p:nvSpPr>
        <p:spPr>
          <a:xfrm>
            <a:off x="7620000" y="4887912"/>
            <a:ext cx="504000" cy="217488"/>
          </a:xfrm>
          <a:prstGeom prst="rect">
            <a:avLst/>
          </a:prstGeom>
        </p:spPr>
        <p:style>
          <a:lnRef idx="1">
            <a:schemeClr val="accent1"/>
          </a:lnRef>
          <a:fillRef idx="3">
            <a:schemeClr val="accent1"/>
          </a:fillRef>
          <a:effectRef idx="2">
            <a:schemeClr val="accent1"/>
          </a:effectRef>
          <a:fontRef idx="minor">
            <a:schemeClr val="lt1"/>
          </a:fontRef>
        </p:style>
        <p:txBody>
          <a:bodyPr lIns="64008" tIns="32004" rIns="106013" bIns="32004"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defTabSz="533400" fontAlgn="auto">
              <a:lnSpc>
                <a:spcPct val="90000"/>
              </a:lnSpc>
              <a:spcBef>
                <a:spcPct val="0"/>
              </a:spcBef>
              <a:spcAft>
                <a:spcPct val="35000"/>
              </a:spcAft>
              <a:defRPr/>
            </a:pPr>
            <a:endParaRPr lang="zh-CN" altLang="en-US" sz="1000">
              <a:latin typeface="Arial" pitchFamily="34" charset="0"/>
              <a:ea typeface="微软雅黑" pitchFamily="34" charset="-122"/>
            </a:endParaRPr>
          </a:p>
        </p:txBody>
      </p:sp>
      <p:sp>
        <p:nvSpPr>
          <p:cNvPr id="39" name="Rectangle 38"/>
          <p:cNvSpPr/>
          <p:nvPr/>
        </p:nvSpPr>
        <p:spPr>
          <a:xfrm>
            <a:off x="5943600" y="5268912"/>
            <a:ext cx="898525" cy="217488"/>
          </a:xfrm>
          <a:prstGeom prst="rect">
            <a:avLst/>
          </a:prstGeom>
        </p:spPr>
        <p:style>
          <a:lnRef idx="1">
            <a:schemeClr val="accent1"/>
          </a:lnRef>
          <a:fillRef idx="3">
            <a:schemeClr val="accent1"/>
          </a:fillRef>
          <a:effectRef idx="2">
            <a:schemeClr val="accent1"/>
          </a:effectRef>
          <a:fontRef idx="minor">
            <a:schemeClr val="lt1"/>
          </a:fontRef>
        </p:style>
        <p:txBody>
          <a:bodyPr lIns="64008" tIns="32004" rIns="106013" bIns="32004"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defTabSz="533400" fontAlgn="auto">
              <a:lnSpc>
                <a:spcPct val="90000"/>
              </a:lnSpc>
              <a:spcBef>
                <a:spcPct val="0"/>
              </a:spcBef>
              <a:spcAft>
                <a:spcPct val="35000"/>
              </a:spcAft>
              <a:defRPr/>
            </a:pPr>
            <a:endParaRPr lang="zh-CN" altLang="en-US" sz="1000">
              <a:latin typeface="Arial" pitchFamily="34" charset="0"/>
              <a:ea typeface="微软雅黑" pitchFamily="34" charset="-122"/>
            </a:endParaRPr>
          </a:p>
        </p:txBody>
      </p:sp>
      <p:sp>
        <p:nvSpPr>
          <p:cNvPr id="40" name="Rectangle 39"/>
          <p:cNvSpPr/>
          <p:nvPr/>
        </p:nvSpPr>
        <p:spPr>
          <a:xfrm>
            <a:off x="7620000" y="5268912"/>
            <a:ext cx="504000" cy="217488"/>
          </a:xfrm>
          <a:prstGeom prst="rect">
            <a:avLst/>
          </a:prstGeom>
        </p:spPr>
        <p:style>
          <a:lnRef idx="1">
            <a:schemeClr val="accent1"/>
          </a:lnRef>
          <a:fillRef idx="3">
            <a:schemeClr val="accent1"/>
          </a:fillRef>
          <a:effectRef idx="2">
            <a:schemeClr val="accent1"/>
          </a:effectRef>
          <a:fontRef idx="minor">
            <a:schemeClr val="lt1"/>
          </a:fontRef>
        </p:style>
        <p:txBody>
          <a:bodyPr lIns="64008" tIns="32004" rIns="106013" bIns="32004"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defTabSz="533400" fontAlgn="auto">
              <a:lnSpc>
                <a:spcPct val="90000"/>
              </a:lnSpc>
              <a:spcBef>
                <a:spcPct val="0"/>
              </a:spcBef>
              <a:spcAft>
                <a:spcPct val="35000"/>
              </a:spcAft>
              <a:defRPr/>
            </a:pPr>
            <a:endParaRPr lang="zh-CN" altLang="en-US" sz="1000">
              <a:latin typeface="Arial" pitchFamily="34" charset="0"/>
              <a:ea typeface="微软雅黑" pitchFamily="34" charset="-122"/>
            </a:endParaRPr>
          </a:p>
        </p:txBody>
      </p:sp>
      <p:sp>
        <p:nvSpPr>
          <p:cNvPr id="41" name="Rectangle 40"/>
          <p:cNvSpPr/>
          <p:nvPr/>
        </p:nvSpPr>
        <p:spPr>
          <a:xfrm>
            <a:off x="4267200" y="2133600"/>
            <a:ext cx="898525" cy="217488"/>
          </a:xfrm>
          <a:prstGeom prst="rect">
            <a:avLst/>
          </a:prstGeom>
        </p:spPr>
        <p:style>
          <a:lnRef idx="1">
            <a:schemeClr val="dk1"/>
          </a:lnRef>
          <a:fillRef idx="2">
            <a:schemeClr val="dk1"/>
          </a:fillRef>
          <a:effectRef idx="1">
            <a:schemeClr val="dk1"/>
          </a:effectRef>
          <a:fontRef idx="minor">
            <a:schemeClr val="dk1"/>
          </a:fontRef>
        </p:style>
        <p:txBody>
          <a:bodyPr lIns="64008" tIns="32004" rIns="106013" bIns="32004"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defTabSz="533400" fontAlgn="auto">
              <a:lnSpc>
                <a:spcPct val="90000"/>
              </a:lnSpc>
              <a:spcBef>
                <a:spcPct val="0"/>
              </a:spcBef>
              <a:spcAft>
                <a:spcPct val="35000"/>
              </a:spcAft>
              <a:defRPr/>
            </a:pPr>
            <a:endParaRPr lang="zh-CN" altLang="en-US" sz="1000">
              <a:latin typeface="Arial" pitchFamily="34" charset="0"/>
              <a:ea typeface="微软雅黑" pitchFamily="34" charset="-122"/>
            </a:endParaRPr>
          </a:p>
        </p:txBody>
      </p:sp>
      <p:sp>
        <p:nvSpPr>
          <p:cNvPr id="42" name="Rectangle 41"/>
          <p:cNvSpPr/>
          <p:nvPr/>
        </p:nvSpPr>
        <p:spPr>
          <a:xfrm>
            <a:off x="5943600" y="2133600"/>
            <a:ext cx="898525" cy="217488"/>
          </a:xfrm>
          <a:prstGeom prst="rect">
            <a:avLst/>
          </a:prstGeom>
        </p:spPr>
        <p:style>
          <a:lnRef idx="1">
            <a:schemeClr val="dk1"/>
          </a:lnRef>
          <a:fillRef idx="2">
            <a:schemeClr val="dk1"/>
          </a:fillRef>
          <a:effectRef idx="1">
            <a:schemeClr val="dk1"/>
          </a:effectRef>
          <a:fontRef idx="minor">
            <a:schemeClr val="dk1"/>
          </a:fontRef>
        </p:style>
        <p:txBody>
          <a:bodyPr lIns="64008" tIns="32004" rIns="106013" bIns="32004"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defTabSz="533400" fontAlgn="auto">
              <a:lnSpc>
                <a:spcPct val="90000"/>
              </a:lnSpc>
              <a:spcBef>
                <a:spcPct val="0"/>
              </a:spcBef>
              <a:spcAft>
                <a:spcPct val="35000"/>
              </a:spcAft>
              <a:defRPr/>
            </a:pPr>
            <a:endParaRPr lang="zh-CN" altLang="en-US" sz="1000">
              <a:latin typeface="Arial" pitchFamily="34" charset="0"/>
              <a:ea typeface="微软雅黑" pitchFamily="34" charset="-122"/>
            </a:endParaRPr>
          </a:p>
        </p:txBody>
      </p:sp>
      <p:sp>
        <p:nvSpPr>
          <p:cNvPr id="43" name="Rectangle 42"/>
          <p:cNvSpPr/>
          <p:nvPr/>
        </p:nvSpPr>
        <p:spPr>
          <a:xfrm>
            <a:off x="4267200" y="2520288"/>
            <a:ext cx="898525" cy="217488"/>
          </a:xfrm>
          <a:prstGeom prst="rect">
            <a:avLst/>
          </a:prstGeom>
        </p:spPr>
        <p:style>
          <a:lnRef idx="1">
            <a:schemeClr val="dk1"/>
          </a:lnRef>
          <a:fillRef idx="2">
            <a:schemeClr val="dk1"/>
          </a:fillRef>
          <a:effectRef idx="1">
            <a:schemeClr val="dk1"/>
          </a:effectRef>
          <a:fontRef idx="minor">
            <a:schemeClr val="dk1"/>
          </a:fontRef>
        </p:style>
        <p:txBody>
          <a:bodyPr lIns="64008" tIns="32004" rIns="106013" bIns="32004"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defTabSz="533400" fontAlgn="auto">
              <a:lnSpc>
                <a:spcPct val="90000"/>
              </a:lnSpc>
              <a:spcBef>
                <a:spcPct val="0"/>
              </a:spcBef>
              <a:spcAft>
                <a:spcPct val="35000"/>
              </a:spcAft>
              <a:defRPr/>
            </a:pPr>
            <a:endParaRPr lang="zh-CN" altLang="en-US" sz="1000">
              <a:latin typeface="Arial" pitchFamily="34" charset="0"/>
              <a:ea typeface="微软雅黑" pitchFamily="34" charset="-122"/>
            </a:endParaRPr>
          </a:p>
        </p:txBody>
      </p:sp>
      <p:sp>
        <p:nvSpPr>
          <p:cNvPr id="44" name="Rectangle 43"/>
          <p:cNvSpPr/>
          <p:nvPr/>
        </p:nvSpPr>
        <p:spPr>
          <a:xfrm>
            <a:off x="5943600" y="2520288"/>
            <a:ext cx="898525" cy="217488"/>
          </a:xfrm>
          <a:prstGeom prst="rect">
            <a:avLst/>
          </a:prstGeom>
        </p:spPr>
        <p:style>
          <a:lnRef idx="1">
            <a:schemeClr val="dk1"/>
          </a:lnRef>
          <a:fillRef idx="2">
            <a:schemeClr val="dk1"/>
          </a:fillRef>
          <a:effectRef idx="1">
            <a:schemeClr val="dk1"/>
          </a:effectRef>
          <a:fontRef idx="minor">
            <a:schemeClr val="dk1"/>
          </a:fontRef>
        </p:style>
        <p:txBody>
          <a:bodyPr lIns="64008" tIns="32004" rIns="106013" bIns="32004"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defTabSz="533400" fontAlgn="auto">
              <a:lnSpc>
                <a:spcPct val="90000"/>
              </a:lnSpc>
              <a:spcBef>
                <a:spcPct val="0"/>
              </a:spcBef>
              <a:spcAft>
                <a:spcPct val="35000"/>
              </a:spcAft>
              <a:defRPr/>
            </a:pPr>
            <a:endParaRPr lang="zh-CN" altLang="en-US" sz="1000">
              <a:latin typeface="Arial" pitchFamily="34" charset="0"/>
              <a:ea typeface="微软雅黑" pitchFamily="34" charset="-122"/>
            </a:endParaRPr>
          </a:p>
        </p:txBody>
      </p:sp>
      <p:sp>
        <p:nvSpPr>
          <p:cNvPr id="45" name="Rectangle 44"/>
          <p:cNvSpPr/>
          <p:nvPr/>
        </p:nvSpPr>
        <p:spPr>
          <a:xfrm>
            <a:off x="4267200" y="2901288"/>
            <a:ext cx="898525" cy="217488"/>
          </a:xfrm>
          <a:prstGeom prst="rect">
            <a:avLst/>
          </a:prstGeom>
        </p:spPr>
        <p:style>
          <a:lnRef idx="1">
            <a:schemeClr val="dk1"/>
          </a:lnRef>
          <a:fillRef idx="2">
            <a:schemeClr val="dk1"/>
          </a:fillRef>
          <a:effectRef idx="1">
            <a:schemeClr val="dk1"/>
          </a:effectRef>
          <a:fontRef idx="minor">
            <a:schemeClr val="dk1"/>
          </a:fontRef>
        </p:style>
        <p:txBody>
          <a:bodyPr lIns="64008" tIns="32004" rIns="106013" bIns="32004"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defTabSz="533400" fontAlgn="auto">
              <a:lnSpc>
                <a:spcPct val="90000"/>
              </a:lnSpc>
              <a:spcBef>
                <a:spcPct val="0"/>
              </a:spcBef>
              <a:spcAft>
                <a:spcPct val="35000"/>
              </a:spcAft>
              <a:defRPr/>
            </a:pPr>
            <a:endParaRPr lang="zh-CN" altLang="en-US" sz="1000">
              <a:latin typeface="Arial" pitchFamily="34" charset="0"/>
              <a:ea typeface="微软雅黑" pitchFamily="34" charset="-122"/>
            </a:endParaRPr>
          </a:p>
        </p:txBody>
      </p:sp>
      <p:sp>
        <p:nvSpPr>
          <p:cNvPr id="46" name="Rectangle 45"/>
          <p:cNvSpPr/>
          <p:nvPr/>
        </p:nvSpPr>
        <p:spPr>
          <a:xfrm>
            <a:off x="5943600" y="2901288"/>
            <a:ext cx="898525" cy="217488"/>
          </a:xfrm>
          <a:prstGeom prst="rect">
            <a:avLst/>
          </a:prstGeom>
        </p:spPr>
        <p:style>
          <a:lnRef idx="1">
            <a:schemeClr val="dk1"/>
          </a:lnRef>
          <a:fillRef idx="2">
            <a:schemeClr val="dk1"/>
          </a:fillRef>
          <a:effectRef idx="1">
            <a:schemeClr val="dk1"/>
          </a:effectRef>
          <a:fontRef idx="minor">
            <a:schemeClr val="dk1"/>
          </a:fontRef>
        </p:style>
        <p:txBody>
          <a:bodyPr lIns="64008" tIns="32004" rIns="106013" bIns="32004"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defTabSz="533400" fontAlgn="auto">
              <a:lnSpc>
                <a:spcPct val="90000"/>
              </a:lnSpc>
              <a:spcBef>
                <a:spcPct val="0"/>
              </a:spcBef>
              <a:spcAft>
                <a:spcPct val="35000"/>
              </a:spcAft>
              <a:defRPr/>
            </a:pPr>
            <a:endParaRPr lang="zh-CN" altLang="en-US" sz="1000">
              <a:latin typeface="Arial" pitchFamily="34" charset="0"/>
              <a:ea typeface="微软雅黑" pitchFamily="34" charset="-122"/>
            </a:endParaRPr>
          </a:p>
        </p:txBody>
      </p:sp>
      <p:sp>
        <p:nvSpPr>
          <p:cNvPr id="47" name="Rectangle 46"/>
          <p:cNvSpPr/>
          <p:nvPr/>
        </p:nvSpPr>
        <p:spPr>
          <a:xfrm>
            <a:off x="7620000" y="2133600"/>
            <a:ext cx="898525" cy="217488"/>
          </a:xfrm>
          <a:prstGeom prst="rect">
            <a:avLst/>
          </a:prstGeom>
        </p:spPr>
        <p:style>
          <a:lnRef idx="1">
            <a:schemeClr val="dk1"/>
          </a:lnRef>
          <a:fillRef idx="2">
            <a:schemeClr val="dk1"/>
          </a:fillRef>
          <a:effectRef idx="1">
            <a:schemeClr val="dk1"/>
          </a:effectRef>
          <a:fontRef idx="minor">
            <a:schemeClr val="dk1"/>
          </a:fontRef>
        </p:style>
        <p:txBody>
          <a:bodyPr lIns="64008" tIns="32004" rIns="106013" bIns="32004"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defTabSz="533400" fontAlgn="auto">
              <a:lnSpc>
                <a:spcPct val="90000"/>
              </a:lnSpc>
              <a:spcBef>
                <a:spcPct val="0"/>
              </a:spcBef>
              <a:spcAft>
                <a:spcPct val="35000"/>
              </a:spcAft>
              <a:defRPr/>
            </a:pPr>
            <a:endParaRPr lang="zh-CN" altLang="en-US" sz="1000">
              <a:solidFill>
                <a:schemeClr val="dk1"/>
              </a:solidFill>
              <a:latin typeface="Arial" pitchFamily="34" charset="0"/>
              <a:ea typeface="微软雅黑" pitchFamily="34" charset="-122"/>
            </a:endParaRPr>
          </a:p>
        </p:txBody>
      </p:sp>
      <p:sp>
        <p:nvSpPr>
          <p:cNvPr id="48" name="Rectangle 47"/>
          <p:cNvSpPr/>
          <p:nvPr/>
        </p:nvSpPr>
        <p:spPr>
          <a:xfrm>
            <a:off x="7620000" y="2520288"/>
            <a:ext cx="504000" cy="217488"/>
          </a:xfrm>
          <a:prstGeom prst="rect">
            <a:avLst/>
          </a:prstGeom>
        </p:spPr>
        <p:style>
          <a:lnRef idx="1">
            <a:schemeClr val="dk1"/>
          </a:lnRef>
          <a:fillRef idx="2">
            <a:schemeClr val="dk1"/>
          </a:fillRef>
          <a:effectRef idx="1">
            <a:schemeClr val="dk1"/>
          </a:effectRef>
          <a:fontRef idx="minor">
            <a:schemeClr val="dk1"/>
          </a:fontRef>
        </p:style>
        <p:txBody>
          <a:bodyPr lIns="64008" tIns="32004" rIns="106013" bIns="32004"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defTabSz="533400" fontAlgn="auto">
              <a:lnSpc>
                <a:spcPct val="90000"/>
              </a:lnSpc>
              <a:spcBef>
                <a:spcPct val="0"/>
              </a:spcBef>
              <a:spcAft>
                <a:spcPct val="35000"/>
              </a:spcAft>
              <a:defRPr/>
            </a:pPr>
            <a:endParaRPr lang="zh-CN" altLang="en-US" sz="1000">
              <a:solidFill>
                <a:schemeClr val="dk1"/>
              </a:solidFill>
              <a:latin typeface="Arial" pitchFamily="34" charset="0"/>
              <a:ea typeface="微软雅黑" pitchFamily="34" charset="-122"/>
            </a:endParaRPr>
          </a:p>
        </p:txBody>
      </p:sp>
      <p:sp>
        <p:nvSpPr>
          <p:cNvPr id="49" name="Rectangle 48"/>
          <p:cNvSpPr/>
          <p:nvPr/>
        </p:nvSpPr>
        <p:spPr>
          <a:xfrm>
            <a:off x="7620000" y="2906712"/>
            <a:ext cx="504000" cy="217488"/>
          </a:xfrm>
          <a:prstGeom prst="rect">
            <a:avLst/>
          </a:prstGeom>
        </p:spPr>
        <p:style>
          <a:lnRef idx="1">
            <a:schemeClr val="dk1"/>
          </a:lnRef>
          <a:fillRef idx="2">
            <a:schemeClr val="dk1"/>
          </a:fillRef>
          <a:effectRef idx="1">
            <a:schemeClr val="dk1"/>
          </a:effectRef>
          <a:fontRef idx="minor">
            <a:schemeClr val="dk1"/>
          </a:fontRef>
        </p:style>
        <p:txBody>
          <a:bodyPr lIns="64008" tIns="32004" rIns="106013" bIns="32004"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defTabSz="533400" fontAlgn="auto">
              <a:lnSpc>
                <a:spcPct val="90000"/>
              </a:lnSpc>
              <a:spcBef>
                <a:spcPct val="0"/>
              </a:spcBef>
              <a:spcAft>
                <a:spcPct val="35000"/>
              </a:spcAft>
              <a:defRPr/>
            </a:pPr>
            <a:endParaRPr lang="zh-CN" altLang="en-US" sz="1000">
              <a:solidFill>
                <a:schemeClr val="dk1"/>
              </a:solidFill>
              <a:latin typeface="Arial" pitchFamily="34" charset="0"/>
              <a:ea typeface="微软雅黑" pitchFamily="34" charset="-122"/>
            </a:endParaRPr>
          </a:p>
        </p:txBody>
      </p:sp>
      <p:sp>
        <p:nvSpPr>
          <p:cNvPr id="51" name="Down Arrow 50"/>
          <p:cNvSpPr/>
          <p:nvPr/>
        </p:nvSpPr>
        <p:spPr bwMode="auto">
          <a:xfrm>
            <a:off x="623242" y="2209800"/>
            <a:ext cx="381000" cy="990600"/>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endParaRPr lang="zh-CN" altLang="en-US" sz="1400" u="sng" kern="0">
              <a:solidFill>
                <a:schemeClr val="tx1"/>
              </a:solidFill>
              <a:latin typeface="Arial"/>
              <a:ea typeface="微软雅黑"/>
            </a:endParaRPr>
          </a:p>
        </p:txBody>
      </p:sp>
      <p:sp>
        <p:nvSpPr>
          <p:cNvPr id="52" name="TextBox 51"/>
          <p:cNvSpPr txBox="1"/>
          <p:nvPr/>
        </p:nvSpPr>
        <p:spPr>
          <a:xfrm>
            <a:off x="623242" y="2286000"/>
            <a:ext cx="369332" cy="838200"/>
          </a:xfrm>
          <a:prstGeom prst="rect">
            <a:avLst/>
          </a:prstGeom>
          <a:noFill/>
        </p:spPr>
        <p:txBody>
          <a:bodyPr vert="eaVert"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b="0" smtClean="0">
                <a:solidFill>
                  <a:schemeClr val="tx1"/>
                </a:solidFill>
                <a:latin typeface="微软雅黑" pitchFamily="34" charset="-122"/>
                <a:ea typeface="微软雅黑" pitchFamily="34" charset="-122"/>
              </a:rPr>
              <a:t>更多单位</a:t>
            </a:r>
          </a:p>
        </p:txBody>
      </p:sp>
      <p:sp>
        <p:nvSpPr>
          <p:cNvPr id="53" name="Down Arrow 52"/>
          <p:cNvSpPr/>
          <p:nvPr/>
        </p:nvSpPr>
        <p:spPr bwMode="auto">
          <a:xfrm>
            <a:off x="623242" y="4495800"/>
            <a:ext cx="381000" cy="990600"/>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endParaRPr lang="zh-CN" altLang="en-US" sz="1400" u="sng" kern="0">
              <a:solidFill>
                <a:schemeClr val="tx1"/>
              </a:solidFill>
              <a:latin typeface="Arial"/>
              <a:ea typeface="微软雅黑"/>
            </a:endParaRPr>
          </a:p>
        </p:txBody>
      </p:sp>
      <p:sp>
        <p:nvSpPr>
          <p:cNvPr id="54" name="TextBox 53"/>
          <p:cNvSpPr txBox="1"/>
          <p:nvPr/>
        </p:nvSpPr>
        <p:spPr>
          <a:xfrm>
            <a:off x="623242" y="4572000"/>
            <a:ext cx="369332" cy="838200"/>
          </a:xfrm>
          <a:prstGeom prst="rect">
            <a:avLst/>
          </a:prstGeom>
          <a:noFill/>
        </p:spPr>
        <p:txBody>
          <a:bodyPr vert="eaVert"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b="0" smtClean="0">
                <a:solidFill>
                  <a:schemeClr val="tx1"/>
                </a:solidFill>
                <a:latin typeface="微软雅黑" pitchFamily="34" charset="-122"/>
                <a:ea typeface="微软雅黑" pitchFamily="34" charset="-122"/>
              </a:rPr>
              <a:t>更多单位</a:t>
            </a:r>
          </a:p>
        </p:txBody>
      </p:sp>
      <p:sp>
        <p:nvSpPr>
          <p:cNvPr id="55" name="TextBox 54"/>
          <p:cNvSpPr txBox="1"/>
          <p:nvPr/>
        </p:nvSpPr>
        <p:spPr>
          <a:xfrm>
            <a:off x="2590800" y="1447800"/>
            <a:ext cx="1295400" cy="523220"/>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400" b="0" smtClean="0">
                <a:solidFill>
                  <a:schemeClr val="tx1"/>
                </a:solidFill>
                <a:latin typeface="微软雅黑" pitchFamily="34" charset="-122"/>
                <a:ea typeface="微软雅黑" pitchFamily="34" charset="-122"/>
              </a:rPr>
              <a:t>项目准备、概览培训</a:t>
            </a:r>
          </a:p>
        </p:txBody>
      </p:sp>
      <p:sp>
        <p:nvSpPr>
          <p:cNvPr id="56" name="TextBox 55"/>
          <p:cNvSpPr txBox="1"/>
          <p:nvPr/>
        </p:nvSpPr>
        <p:spPr>
          <a:xfrm>
            <a:off x="4114800" y="1447800"/>
            <a:ext cx="1295400" cy="523220"/>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400" b="0" smtClean="0">
                <a:solidFill>
                  <a:schemeClr val="tx1"/>
                </a:solidFill>
                <a:latin typeface="微软雅黑" pitchFamily="34" charset="-122"/>
                <a:ea typeface="微软雅黑" pitchFamily="34" charset="-122"/>
              </a:rPr>
              <a:t>蓝图设计、原型系统</a:t>
            </a:r>
          </a:p>
        </p:txBody>
      </p:sp>
      <p:sp>
        <p:nvSpPr>
          <p:cNvPr id="57" name="TextBox 56"/>
          <p:cNvSpPr txBox="1"/>
          <p:nvPr/>
        </p:nvSpPr>
        <p:spPr>
          <a:xfrm>
            <a:off x="5715000" y="1447800"/>
            <a:ext cx="1295400" cy="646331"/>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b="0" smtClean="0">
                <a:solidFill>
                  <a:schemeClr val="tx1"/>
                </a:solidFill>
                <a:latin typeface="微软雅黑" pitchFamily="34" charset="-122"/>
                <a:ea typeface="微软雅黑" pitchFamily="34" charset="-122"/>
              </a:rPr>
              <a:t>单元测试、集成测试、数据收集、用户培训</a:t>
            </a:r>
          </a:p>
        </p:txBody>
      </p:sp>
      <p:sp>
        <p:nvSpPr>
          <p:cNvPr id="58" name="TextBox 57"/>
          <p:cNvSpPr txBox="1"/>
          <p:nvPr/>
        </p:nvSpPr>
        <p:spPr>
          <a:xfrm>
            <a:off x="7391400" y="1447800"/>
            <a:ext cx="1295400" cy="523220"/>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400" b="0" smtClean="0">
                <a:solidFill>
                  <a:schemeClr val="tx1"/>
                </a:solidFill>
                <a:latin typeface="微软雅黑" pitchFamily="34" charset="-122"/>
                <a:ea typeface="微软雅黑" pitchFamily="34" charset="-122"/>
              </a:rPr>
              <a:t>最终用户支持、系统优化</a:t>
            </a:r>
          </a:p>
        </p:txBody>
      </p:sp>
      <p:sp>
        <p:nvSpPr>
          <p:cNvPr id="50" name="TextBox 49"/>
          <p:cNvSpPr txBox="1"/>
          <p:nvPr/>
        </p:nvSpPr>
        <p:spPr>
          <a:xfrm>
            <a:off x="2971800" y="4469009"/>
            <a:ext cx="9144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spcBef>
                <a:spcPts val="600"/>
              </a:spcBef>
            </a:pPr>
            <a:r>
              <a:rPr lang="zh-CN" altLang="en-US" sz="1200" b="0" smtClean="0">
                <a:solidFill>
                  <a:schemeClr val="bg1"/>
                </a:solidFill>
                <a:latin typeface="微软雅黑" pitchFamily="34" charset="-122"/>
                <a:ea typeface="微软雅黑" pitchFamily="34" charset="-122"/>
              </a:rPr>
              <a:t>约</a:t>
            </a:r>
            <a:r>
              <a:rPr lang="en-US" altLang="zh-CN" sz="1200" b="0" smtClean="0">
                <a:solidFill>
                  <a:schemeClr val="bg1"/>
                </a:solidFill>
                <a:latin typeface="微软雅黑" pitchFamily="34" charset="-122"/>
                <a:ea typeface="微软雅黑" pitchFamily="34" charset="-122"/>
              </a:rPr>
              <a:t>100</a:t>
            </a:r>
            <a:r>
              <a:rPr lang="zh-CN" altLang="en-US" sz="1200" b="0" smtClean="0">
                <a:solidFill>
                  <a:schemeClr val="bg1"/>
                </a:solidFill>
                <a:latin typeface="微软雅黑" pitchFamily="34" charset="-122"/>
                <a:ea typeface="微软雅黑" pitchFamily="34" charset="-122"/>
              </a:rPr>
              <a:t>人天</a:t>
            </a:r>
          </a:p>
        </p:txBody>
      </p:sp>
      <p:sp>
        <p:nvSpPr>
          <p:cNvPr id="60" name="TextBox 59"/>
          <p:cNvSpPr txBox="1"/>
          <p:nvPr/>
        </p:nvSpPr>
        <p:spPr>
          <a:xfrm>
            <a:off x="4191000" y="4495800"/>
            <a:ext cx="11430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spcBef>
                <a:spcPts val="600"/>
              </a:spcBef>
            </a:pPr>
            <a:r>
              <a:rPr lang="zh-CN" altLang="en-US" sz="1200" b="0" smtClean="0">
                <a:solidFill>
                  <a:schemeClr val="bg1"/>
                </a:solidFill>
                <a:latin typeface="微软雅黑" pitchFamily="34" charset="-122"/>
                <a:ea typeface="微软雅黑" pitchFamily="34" charset="-122"/>
              </a:rPr>
              <a:t>约</a:t>
            </a:r>
            <a:r>
              <a:rPr lang="en-US" altLang="zh-CN" sz="1200" b="0" smtClean="0">
                <a:solidFill>
                  <a:schemeClr val="bg1"/>
                </a:solidFill>
                <a:latin typeface="微软雅黑" pitchFamily="34" charset="-122"/>
                <a:ea typeface="微软雅黑" pitchFamily="34" charset="-122"/>
              </a:rPr>
              <a:t>1500</a:t>
            </a:r>
            <a:r>
              <a:rPr lang="zh-CN" altLang="en-US" sz="1200" b="0" smtClean="0">
                <a:solidFill>
                  <a:schemeClr val="bg1"/>
                </a:solidFill>
                <a:latin typeface="微软雅黑" pitchFamily="34" charset="-122"/>
                <a:ea typeface="微软雅黑" pitchFamily="34" charset="-122"/>
              </a:rPr>
              <a:t>人天</a:t>
            </a:r>
          </a:p>
        </p:txBody>
      </p:sp>
      <p:sp>
        <p:nvSpPr>
          <p:cNvPr id="61" name="TextBox 60"/>
          <p:cNvSpPr txBox="1"/>
          <p:nvPr/>
        </p:nvSpPr>
        <p:spPr>
          <a:xfrm>
            <a:off x="5826456" y="4482152"/>
            <a:ext cx="11430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spcBef>
                <a:spcPts val="600"/>
              </a:spcBef>
            </a:pPr>
            <a:r>
              <a:rPr lang="zh-CN" altLang="en-US" sz="1200" b="0" smtClean="0">
                <a:solidFill>
                  <a:schemeClr val="bg1"/>
                </a:solidFill>
                <a:latin typeface="微软雅黑" pitchFamily="34" charset="-122"/>
                <a:ea typeface="微软雅黑" pitchFamily="34" charset="-122"/>
              </a:rPr>
              <a:t>约</a:t>
            </a:r>
            <a:r>
              <a:rPr lang="en-US" altLang="zh-CN" sz="1200" b="0" smtClean="0">
                <a:solidFill>
                  <a:schemeClr val="bg1"/>
                </a:solidFill>
                <a:latin typeface="微软雅黑" pitchFamily="34" charset="-122"/>
                <a:ea typeface="微软雅黑" pitchFamily="34" charset="-122"/>
              </a:rPr>
              <a:t>3600</a:t>
            </a:r>
            <a:r>
              <a:rPr lang="zh-CN" altLang="en-US" sz="1200" b="0" smtClean="0">
                <a:solidFill>
                  <a:schemeClr val="bg1"/>
                </a:solidFill>
                <a:latin typeface="微软雅黑" pitchFamily="34" charset="-122"/>
                <a:ea typeface="微软雅黑" pitchFamily="34" charset="-122"/>
              </a:rPr>
              <a:t>人天</a:t>
            </a:r>
          </a:p>
        </p:txBody>
      </p:sp>
      <p:sp>
        <p:nvSpPr>
          <p:cNvPr id="62" name="TextBox 61"/>
          <p:cNvSpPr txBox="1"/>
          <p:nvPr/>
        </p:nvSpPr>
        <p:spPr>
          <a:xfrm>
            <a:off x="7543800" y="4482152"/>
            <a:ext cx="11430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spcBef>
                <a:spcPts val="600"/>
              </a:spcBef>
            </a:pPr>
            <a:r>
              <a:rPr lang="zh-CN" altLang="en-US" sz="1200" b="0" smtClean="0">
                <a:solidFill>
                  <a:schemeClr val="bg1"/>
                </a:solidFill>
                <a:latin typeface="微软雅黑" pitchFamily="34" charset="-122"/>
                <a:ea typeface="微软雅黑" pitchFamily="34" charset="-122"/>
              </a:rPr>
              <a:t>约</a:t>
            </a:r>
            <a:r>
              <a:rPr lang="en-US" altLang="zh-CN" sz="1200" b="0" smtClean="0">
                <a:solidFill>
                  <a:schemeClr val="bg1"/>
                </a:solidFill>
                <a:latin typeface="微软雅黑" pitchFamily="34" charset="-122"/>
                <a:ea typeface="微软雅黑" pitchFamily="34" charset="-122"/>
              </a:rPr>
              <a:t>1000</a:t>
            </a:r>
            <a:r>
              <a:rPr lang="zh-CN" altLang="en-US" sz="1200" b="0" smtClean="0">
                <a:solidFill>
                  <a:schemeClr val="bg1"/>
                </a:solidFill>
                <a:latin typeface="微软雅黑" pitchFamily="34" charset="-122"/>
                <a:ea typeface="微软雅黑" pitchFamily="34" charset="-122"/>
              </a:rPr>
              <a:t>人天</a:t>
            </a:r>
          </a:p>
        </p:txBody>
      </p:sp>
      <p:sp>
        <p:nvSpPr>
          <p:cNvPr id="63" name="TextBox 62"/>
          <p:cNvSpPr txBox="1"/>
          <p:nvPr/>
        </p:nvSpPr>
        <p:spPr>
          <a:xfrm>
            <a:off x="1004242" y="2133600"/>
            <a:ext cx="1815158"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b="0" smtClean="0">
                <a:solidFill>
                  <a:schemeClr val="tx1"/>
                </a:solidFill>
                <a:latin typeface="微软雅黑" pitchFamily="34" charset="-122"/>
                <a:ea typeface="微软雅黑" pitchFamily="34" charset="-122"/>
              </a:rPr>
              <a:t>冀东大区（</a:t>
            </a:r>
            <a:r>
              <a:rPr lang="en-US" altLang="zh-CN" sz="1200" b="0" smtClean="0">
                <a:solidFill>
                  <a:schemeClr val="tx1"/>
                </a:solidFill>
                <a:latin typeface="微软雅黑" pitchFamily="34" charset="-122"/>
                <a:ea typeface="微软雅黑" pitchFamily="34" charset="-122"/>
              </a:rPr>
              <a:t>9</a:t>
            </a:r>
            <a:r>
              <a:rPr lang="zh-CN" altLang="en-US" sz="1200" b="0" smtClean="0">
                <a:solidFill>
                  <a:schemeClr val="tx1"/>
                </a:solidFill>
                <a:latin typeface="微软雅黑" pitchFamily="34" charset="-122"/>
                <a:ea typeface="微软雅黑" pitchFamily="34" charset="-122"/>
              </a:rPr>
              <a:t>家分子公司）</a:t>
            </a:r>
          </a:p>
        </p:txBody>
      </p:sp>
      <p:sp>
        <p:nvSpPr>
          <p:cNvPr id="64" name="TextBox 63"/>
          <p:cNvSpPr txBox="1"/>
          <p:nvPr/>
        </p:nvSpPr>
        <p:spPr>
          <a:xfrm>
            <a:off x="1017890" y="2514600"/>
            <a:ext cx="180151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b="0" smtClean="0">
                <a:solidFill>
                  <a:schemeClr val="tx1"/>
                </a:solidFill>
                <a:latin typeface="微软雅黑" pitchFamily="34" charset="-122"/>
                <a:ea typeface="微软雅黑" pitchFamily="34" charset="-122"/>
              </a:rPr>
              <a:t>陕西大区（</a:t>
            </a:r>
            <a:r>
              <a:rPr lang="en-US" altLang="zh-CN" sz="1200" b="0" smtClean="0">
                <a:solidFill>
                  <a:schemeClr val="tx1"/>
                </a:solidFill>
                <a:latin typeface="微软雅黑" pitchFamily="34" charset="-122"/>
                <a:ea typeface="微软雅黑" pitchFamily="34" charset="-122"/>
              </a:rPr>
              <a:t>3</a:t>
            </a:r>
            <a:r>
              <a:rPr lang="zh-CN" altLang="en-US" sz="1200" b="0" smtClean="0">
                <a:solidFill>
                  <a:schemeClr val="tx1"/>
                </a:solidFill>
                <a:latin typeface="微软雅黑" pitchFamily="34" charset="-122"/>
                <a:ea typeface="微软雅黑" pitchFamily="34" charset="-122"/>
              </a:rPr>
              <a:t>家分子公司）</a:t>
            </a:r>
          </a:p>
        </p:txBody>
      </p:sp>
      <p:sp>
        <p:nvSpPr>
          <p:cNvPr id="65" name="TextBox 64"/>
          <p:cNvSpPr txBox="1"/>
          <p:nvPr/>
        </p:nvSpPr>
        <p:spPr>
          <a:xfrm>
            <a:off x="1004242" y="4495800"/>
            <a:ext cx="9144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b="0" smtClean="0">
                <a:solidFill>
                  <a:schemeClr val="tx1"/>
                </a:solidFill>
                <a:latin typeface="微软雅黑" pitchFamily="34" charset="-122"/>
                <a:ea typeface="微软雅黑" pitchFamily="34" charset="-122"/>
              </a:rPr>
              <a:t>冀东大区</a:t>
            </a:r>
          </a:p>
        </p:txBody>
      </p:sp>
      <p:sp>
        <p:nvSpPr>
          <p:cNvPr id="66" name="TextBox 65"/>
          <p:cNvSpPr txBox="1"/>
          <p:nvPr/>
        </p:nvSpPr>
        <p:spPr>
          <a:xfrm>
            <a:off x="1017890" y="4876800"/>
            <a:ext cx="9144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b="0" smtClean="0">
                <a:solidFill>
                  <a:schemeClr val="tx1"/>
                </a:solidFill>
                <a:latin typeface="微软雅黑" pitchFamily="34" charset="-122"/>
                <a:ea typeface="微软雅黑" pitchFamily="34" charset="-122"/>
              </a:rPr>
              <a:t>陕西大区</a:t>
            </a:r>
          </a:p>
        </p:txBody>
      </p:sp>
      <p:sp>
        <p:nvSpPr>
          <p:cNvPr id="67" name="TextBox 66"/>
          <p:cNvSpPr txBox="1"/>
          <p:nvPr/>
        </p:nvSpPr>
        <p:spPr>
          <a:xfrm>
            <a:off x="7543800" y="4876801"/>
            <a:ext cx="6096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spcBef>
                <a:spcPts val="600"/>
              </a:spcBef>
            </a:pPr>
            <a:r>
              <a:rPr lang="en-US" altLang="zh-CN" sz="1200" b="0" smtClean="0">
                <a:solidFill>
                  <a:schemeClr val="bg1"/>
                </a:solidFill>
                <a:latin typeface="微软雅黑" pitchFamily="34" charset="-122"/>
                <a:ea typeface="微软雅黑" pitchFamily="34" charset="-122"/>
              </a:rPr>
              <a:t>+250</a:t>
            </a:r>
            <a:endParaRPr lang="zh-CN" altLang="en-US" sz="1200" b="0" smtClean="0">
              <a:solidFill>
                <a:schemeClr val="bg1"/>
              </a:solidFill>
              <a:latin typeface="微软雅黑" pitchFamily="34" charset="-122"/>
              <a:ea typeface="微软雅黑" pitchFamily="34" charset="-122"/>
            </a:endParaRPr>
          </a:p>
        </p:txBody>
      </p:sp>
      <p:sp>
        <p:nvSpPr>
          <p:cNvPr id="68" name="TextBox 67"/>
          <p:cNvSpPr txBox="1"/>
          <p:nvPr/>
        </p:nvSpPr>
        <p:spPr>
          <a:xfrm>
            <a:off x="1676400" y="4495800"/>
            <a:ext cx="12954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spcBef>
                <a:spcPts val="600"/>
              </a:spcBef>
            </a:pPr>
            <a:r>
              <a:rPr lang="zh-CN" altLang="en-US" sz="1200" b="0" smtClean="0">
                <a:solidFill>
                  <a:schemeClr val="tx1"/>
                </a:solidFill>
                <a:latin typeface="微软雅黑" pitchFamily="34" charset="-122"/>
                <a:ea typeface="微软雅黑" pitchFamily="34" charset="-122"/>
              </a:rPr>
              <a:t>共约</a:t>
            </a:r>
            <a:r>
              <a:rPr lang="en-US" altLang="zh-CN" sz="1200" b="0" smtClean="0">
                <a:solidFill>
                  <a:schemeClr val="tx1"/>
                </a:solidFill>
                <a:latin typeface="微软雅黑" pitchFamily="34" charset="-122"/>
                <a:ea typeface="微软雅黑" pitchFamily="34" charset="-122"/>
              </a:rPr>
              <a:t>6200</a:t>
            </a:r>
            <a:r>
              <a:rPr lang="zh-CN" altLang="en-US" sz="1200" b="0" smtClean="0">
                <a:solidFill>
                  <a:schemeClr val="tx1"/>
                </a:solidFill>
                <a:latin typeface="微软雅黑" pitchFamily="34" charset="-122"/>
                <a:ea typeface="微软雅黑" pitchFamily="34" charset="-122"/>
              </a:rPr>
              <a:t>人天</a:t>
            </a:r>
          </a:p>
        </p:txBody>
      </p:sp>
      <p:sp>
        <p:nvSpPr>
          <p:cNvPr id="69" name="TextBox 68"/>
          <p:cNvSpPr txBox="1"/>
          <p:nvPr/>
        </p:nvSpPr>
        <p:spPr>
          <a:xfrm>
            <a:off x="1676400" y="4876801"/>
            <a:ext cx="12954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spcBef>
                <a:spcPts val="600"/>
              </a:spcBef>
            </a:pPr>
            <a:r>
              <a:rPr lang="zh-CN" altLang="en-US" sz="1200" b="0" smtClean="0">
                <a:solidFill>
                  <a:schemeClr val="tx1"/>
                </a:solidFill>
                <a:latin typeface="微软雅黑" pitchFamily="34" charset="-122"/>
                <a:ea typeface="微软雅黑" pitchFamily="34" charset="-122"/>
              </a:rPr>
              <a:t>约增加</a:t>
            </a:r>
            <a:r>
              <a:rPr lang="en-US" altLang="zh-CN" sz="1200" b="0" smtClean="0">
                <a:solidFill>
                  <a:schemeClr val="tx1"/>
                </a:solidFill>
                <a:latin typeface="微软雅黑" pitchFamily="34" charset="-122"/>
                <a:ea typeface="微软雅黑" pitchFamily="34" charset="-122"/>
              </a:rPr>
              <a:t>750</a:t>
            </a:r>
            <a:r>
              <a:rPr lang="zh-CN" altLang="en-US" sz="1200" b="0" smtClean="0">
                <a:solidFill>
                  <a:schemeClr val="tx1"/>
                </a:solidFill>
                <a:latin typeface="微软雅黑" pitchFamily="34" charset="-122"/>
                <a:ea typeface="微软雅黑" pitchFamily="34" charset="-122"/>
              </a:rPr>
              <a:t>人天</a:t>
            </a:r>
          </a:p>
        </p:txBody>
      </p:sp>
      <p:cxnSp>
        <p:nvCxnSpPr>
          <p:cNvPr id="71" name="Straight Connector 70"/>
          <p:cNvCxnSpPr/>
          <p:nvPr/>
        </p:nvCxnSpPr>
        <p:spPr bwMode="auto">
          <a:xfrm>
            <a:off x="1143000" y="5410200"/>
            <a:ext cx="1752600" cy="0"/>
          </a:xfrm>
          <a:prstGeom prst="line">
            <a:avLst/>
          </a:prstGeom>
          <a:ln w="19050"/>
        </p:spPr>
        <p:style>
          <a:lnRef idx="1">
            <a:schemeClr val="dk1"/>
          </a:lnRef>
          <a:fillRef idx="0">
            <a:schemeClr val="dk1"/>
          </a:fillRef>
          <a:effectRef idx="0">
            <a:schemeClr val="dk1"/>
          </a:effectRef>
          <a:fontRef idx="minor">
            <a:schemeClr val="tx1"/>
          </a:fontRef>
        </p:style>
      </p:cxnSp>
      <p:sp>
        <p:nvSpPr>
          <p:cNvPr id="72" name="TextBox 71"/>
          <p:cNvSpPr txBox="1"/>
          <p:nvPr/>
        </p:nvSpPr>
        <p:spPr>
          <a:xfrm>
            <a:off x="1676400" y="5486400"/>
            <a:ext cx="14478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spcBef>
                <a:spcPts val="600"/>
              </a:spcBef>
            </a:pPr>
            <a:r>
              <a:rPr lang="zh-CN" altLang="en-US" sz="1200" b="0" smtClean="0">
                <a:solidFill>
                  <a:schemeClr val="tx1"/>
                </a:solidFill>
                <a:latin typeface="微软雅黑" pitchFamily="34" charset="-122"/>
                <a:ea typeface="微软雅黑" pitchFamily="34" charset="-122"/>
              </a:rPr>
              <a:t>共</a:t>
            </a:r>
            <a:r>
              <a:rPr lang="en-US" altLang="zh-CN" sz="1200" b="0" smtClean="0">
                <a:solidFill>
                  <a:schemeClr val="tx1"/>
                </a:solidFill>
                <a:latin typeface="微软雅黑" pitchFamily="34" charset="-122"/>
                <a:ea typeface="微软雅黑" pitchFamily="34" charset="-122"/>
              </a:rPr>
              <a:t>6950</a:t>
            </a:r>
            <a:r>
              <a:rPr lang="zh-CN" altLang="en-US" sz="1200" b="0" smtClean="0">
                <a:solidFill>
                  <a:schemeClr val="tx1"/>
                </a:solidFill>
                <a:latin typeface="微软雅黑" pitchFamily="34" charset="-122"/>
                <a:ea typeface="微软雅黑" pitchFamily="34" charset="-122"/>
              </a:rPr>
              <a:t>人天</a:t>
            </a: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7650" name="Title 1"/>
          <p:cNvSpPr>
            <a:spLocks noGrp="1"/>
          </p:cNvSpPr>
          <p:nvPr>
            <p:ph type="title"/>
          </p:nvPr>
        </p:nvSpPr>
        <p:spPr>
          <a:xfrm>
            <a:off x="1827336" y="0"/>
            <a:ext cx="7316665" cy="1187450"/>
          </a:xfrm>
        </p:spPr>
        <p:txBody>
          <a:bodyPr/>
          <a:lstStyle/>
          <a:p>
            <a:r>
              <a:rPr lang="zh-CN" altLang="en-US" smtClean="0"/>
              <a:t>冀东</a:t>
            </a:r>
            <a:r>
              <a:rPr lang="en-US" altLang="zh-CN" smtClean="0"/>
              <a:t>SAP</a:t>
            </a:r>
            <a:r>
              <a:rPr lang="zh-CN" altLang="en-US" smtClean="0"/>
              <a:t>项</a:t>
            </a:r>
            <a:r>
              <a:rPr lang="zh-CN" altLang="en-US"/>
              <a:t>目准备和风险控制措施建议</a:t>
            </a:r>
            <a:br>
              <a:rPr altLang="zh-CN"/>
            </a:br>
            <a:endParaRPr lang="zh-CN" altLang="en-US"/>
          </a:p>
        </p:txBody>
      </p:sp>
      <p:graphicFrame>
        <p:nvGraphicFramePr>
          <p:cNvPr id="4" name="Table 3"/>
          <p:cNvGraphicFramePr>
            <a:graphicFrameLocks noGrp="1"/>
          </p:cNvGraphicFramePr>
          <p:nvPr/>
        </p:nvGraphicFramePr>
        <p:xfrm>
          <a:off x="377588" y="927412"/>
          <a:ext cx="2683710" cy="5039360"/>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529464"/>
                <a:gridCol w="2154246"/>
              </a:tblGrid>
              <a:tr h="370840">
                <a:tc>
                  <a:txBody>
                    <a:bodyPr vert="horz" wrap="square"/>
                    <a:lstStyle/>
                    <a:p>
                      <a:r>
                        <a:rPr lang="zh-CN" altLang="en-US" sz="1400" smtClean="0">
                          <a:latin typeface="微软雅黑" pitchFamily="34" charset="-122"/>
                          <a:ea typeface="微软雅黑" pitchFamily="34" charset="-122"/>
                        </a:rPr>
                        <a:t>序号</a:t>
                      </a:r>
                      <a:endParaRPr lang="zh-CN" altLang="en-US" sz="1400">
                        <a:latin typeface="微软雅黑" pitchFamily="34" charset="-122"/>
                        <a:ea typeface="微软雅黑" pitchFamily="34" charset="-122"/>
                      </a:endParaRPr>
                    </a:p>
                  </a:txBody>
                  <a:tcPr marL="84406" marR="84406"/>
                </a:tc>
                <a:tc>
                  <a:txBody>
                    <a:bodyPr vert="horz" wrap="square"/>
                    <a:lstStyle/>
                    <a:p>
                      <a:r>
                        <a:rPr lang="zh-CN" altLang="en-US" sz="1400" smtClean="0">
                          <a:latin typeface="微软雅黑" pitchFamily="34" charset="-122"/>
                          <a:ea typeface="微软雅黑" pitchFamily="34" charset="-122"/>
                        </a:rPr>
                        <a:t>风险控制和项目准备</a:t>
                      </a:r>
                      <a:endParaRPr lang="zh-CN" altLang="en-US" sz="1400">
                        <a:latin typeface="微软雅黑" pitchFamily="34" charset="-122"/>
                        <a:ea typeface="微软雅黑" pitchFamily="34" charset="-122"/>
                      </a:endParaRPr>
                    </a:p>
                  </a:txBody>
                  <a:tcPr marL="84406" marR="84406"/>
                </a:tc>
              </a:tr>
              <a:tr h="370840">
                <a:tc>
                  <a:txBody>
                    <a:bodyPr vert="horz" wrap="square"/>
                    <a:lstStyle/>
                    <a:p>
                      <a:r>
                        <a:rPr lang="en-US" altLang="zh-CN" sz="1400" smtClean="0">
                          <a:latin typeface="微软雅黑" pitchFamily="34" charset="-122"/>
                          <a:ea typeface="微软雅黑" pitchFamily="34" charset="-122"/>
                        </a:rPr>
                        <a:t>1</a:t>
                      </a:r>
                      <a:endParaRPr lang="zh-CN" altLang="en-US" sz="1400">
                        <a:latin typeface="微软雅黑" pitchFamily="34" charset="-122"/>
                        <a:ea typeface="微软雅黑" pitchFamily="34" charset="-122"/>
                      </a:endParaRPr>
                    </a:p>
                  </a:txBody>
                  <a:tcPr marL="84406" marR="84406"/>
                </a:tc>
                <a:tc>
                  <a:txBody>
                    <a:bodyPr vert="horz" wrap="square"/>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1400" b="1" i="0" u="none" strike="noStrike" cap="none" normalizeH="0" baseline="0" smtClean="0">
                          <a:ln>
                            <a:noFill/>
                          </a:ln>
                          <a:solidFill>
                            <a:srgbClr val="000000"/>
                          </a:solidFill>
                          <a:effectLst/>
                          <a:latin typeface="微软雅黑" pitchFamily="34" charset="-122"/>
                          <a:ea typeface="微软雅黑" pitchFamily="34" charset="-122"/>
                        </a:rPr>
                        <a:t>明确经营战略</a:t>
                      </a:r>
                      <a:endParaRPr kumimoji="0" lang="en-US" altLang="zh-CN" sz="1400" b="1" i="0" u="none" strike="noStrike" cap="none" normalizeH="0" baseline="0" smtClean="0">
                        <a:ln>
                          <a:noFill/>
                        </a:ln>
                        <a:solidFill>
                          <a:srgbClr val="000000"/>
                        </a:solidFill>
                        <a:effectLst/>
                        <a:latin typeface="微软雅黑" pitchFamily="34" charset="-122"/>
                        <a:ea typeface="微软雅黑" pitchFamily="34" charset="-122"/>
                      </a:endParaRPr>
                    </a:p>
                  </a:txBody>
                  <a:tcPr marL="84406" marR="84406"/>
                </a:tc>
              </a:tr>
              <a:tr h="370840">
                <a:tc>
                  <a:txBody>
                    <a:bodyPr vert="horz" wrap="square"/>
                    <a:lstStyle/>
                    <a:p>
                      <a:r>
                        <a:rPr lang="en-US" altLang="zh-CN" sz="1400" smtClean="0">
                          <a:latin typeface="微软雅黑" pitchFamily="34" charset="-122"/>
                          <a:ea typeface="微软雅黑" pitchFamily="34" charset="-122"/>
                        </a:rPr>
                        <a:t>2</a:t>
                      </a:r>
                      <a:endParaRPr lang="zh-CN" altLang="en-US" sz="1400">
                        <a:latin typeface="微软雅黑" pitchFamily="34" charset="-122"/>
                        <a:ea typeface="微软雅黑" pitchFamily="34" charset="-122"/>
                      </a:endParaRPr>
                    </a:p>
                  </a:txBody>
                  <a:tcPr marL="84406" marR="84406"/>
                </a:tc>
                <a:tc>
                  <a:txBody>
                    <a:bodyPr vert="horz" wrap="square"/>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1400" b="1" i="0" u="none" strike="noStrike" cap="none" normalizeH="0" baseline="0" smtClean="0">
                          <a:ln>
                            <a:noFill/>
                          </a:ln>
                          <a:solidFill>
                            <a:srgbClr val="000000"/>
                          </a:solidFill>
                          <a:effectLst/>
                          <a:latin typeface="微软雅黑" pitchFamily="34" charset="-122"/>
                          <a:ea typeface="微软雅黑" pitchFamily="34" charset="-122"/>
                        </a:rPr>
                        <a:t>明确和优化业务流程</a:t>
                      </a:r>
                      <a:endParaRPr kumimoji="0" lang="zh-CN" altLang="en-GB" sz="1400" b="1" i="0" u="none" strike="noStrike" cap="none" normalizeH="0" baseline="0" smtClean="0">
                        <a:ln>
                          <a:noFill/>
                        </a:ln>
                        <a:solidFill>
                          <a:srgbClr val="000000"/>
                        </a:solidFill>
                        <a:effectLst/>
                        <a:latin typeface="微软雅黑" pitchFamily="34" charset="-122"/>
                        <a:ea typeface="微软雅黑" pitchFamily="34" charset="-122"/>
                      </a:endParaRPr>
                    </a:p>
                  </a:txBody>
                  <a:tcPr marL="84406" marR="84406"/>
                </a:tc>
              </a:tr>
              <a:tr h="370840">
                <a:tc>
                  <a:txBody>
                    <a:bodyPr vert="horz" wrap="square"/>
                    <a:lstStyle/>
                    <a:p>
                      <a:r>
                        <a:rPr lang="en-US" altLang="zh-CN" sz="1400" smtClean="0">
                          <a:latin typeface="微软雅黑" pitchFamily="34" charset="-122"/>
                          <a:ea typeface="微软雅黑" pitchFamily="34" charset="-122"/>
                        </a:rPr>
                        <a:t>3</a:t>
                      </a:r>
                      <a:endParaRPr lang="zh-CN" altLang="en-US" sz="1400">
                        <a:latin typeface="微软雅黑" pitchFamily="34" charset="-122"/>
                        <a:ea typeface="微软雅黑" pitchFamily="34" charset="-122"/>
                      </a:endParaRPr>
                    </a:p>
                  </a:txBody>
                  <a:tcPr marL="84406" marR="84406"/>
                </a:tc>
                <a:tc>
                  <a:txBody>
                    <a:bodyPr vert="horz" wrap="square"/>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1400" b="1" i="0" u="none" strike="noStrike" cap="none" normalizeH="0" baseline="0" smtClean="0">
                          <a:ln>
                            <a:noFill/>
                          </a:ln>
                          <a:solidFill>
                            <a:srgbClr val="000000"/>
                          </a:solidFill>
                          <a:effectLst/>
                          <a:latin typeface="微软雅黑" pitchFamily="34" charset="-122"/>
                          <a:ea typeface="微软雅黑" pitchFamily="34" charset="-122"/>
                        </a:rPr>
                        <a:t>建立数据规范，保证数据质量</a:t>
                      </a:r>
                      <a:endParaRPr kumimoji="0" lang="zh-CN" altLang="en-GB" sz="1400" b="1" i="0" u="none" strike="noStrike" cap="none" normalizeH="0" baseline="0" smtClean="0">
                        <a:ln>
                          <a:noFill/>
                        </a:ln>
                        <a:solidFill>
                          <a:srgbClr val="000000"/>
                        </a:solidFill>
                        <a:effectLst/>
                        <a:latin typeface="微软雅黑" pitchFamily="34" charset="-122"/>
                        <a:ea typeface="微软雅黑" pitchFamily="34" charset="-122"/>
                      </a:endParaRPr>
                    </a:p>
                  </a:txBody>
                  <a:tcPr marL="84406" marR="84406"/>
                </a:tc>
              </a:tr>
              <a:tr h="370840">
                <a:tc>
                  <a:txBody>
                    <a:bodyPr vert="horz" wrap="square"/>
                    <a:lstStyle/>
                    <a:p>
                      <a:r>
                        <a:rPr lang="en-US" altLang="zh-CN" sz="1400" smtClean="0">
                          <a:latin typeface="微软雅黑" pitchFamily="34" charset="-122"/>
                          <a:ea typeface="微软雅黑" pitchFamily="34" charset="-122"/>
                        </a:rPr>
                        <a:t>4</a:t>
                      </a:r>
                      <a:endParaRPr lang="zh-CN" altLang="en-US" sz="1400">
                        <a:latin typeface="微软雅黑" pitchFamily="34" charset="-122"/>
                        <a:ea typeface="微软雅黑" pitchFamily="34" charset="-122"/>
                      </a:endParaRPr>
                    </a:p>
                  </a:txBody>
                  <a:tcPr marL="84406" marR="84406"/>
                </a:tc>
                <a:tc>
                  <a:txBody>
                    <a:bodyPr vert="horz" wrap="square"/>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1400" b="1" i="0" u="none" strike="noStrike" cap="none" normalizeH="0" baseline="0" smtClean="0">
                          <a:ln>
                            <a:noFill/>
                          </a:ln>
                          <a:solidFill>
                            <a:srgbClr val="000000"/>
                          </a:solidFill>
                          <a:effectLst/>
                          <a:latin typeface="微软雅黑" pitchFamily="34" charset="-122"/>
                          <a:ea typeface="微软雅黑" pitchFamily="34" charset="-122"/>
                        </a:rPr>
                        <a:t>制定清晰的项目目标</a:t>
                      </a:r>
                      <a:endParaRPr kumimoji="0" lang="zh-CN" altLang="en-GB" sz="1400" b="1" i="0" u="none" strike="noStrike" cap="none" normalizeH="0" baseline="0" smtClean="0">
                        <a:ln>
                          <a:noFill/>
                        </a:ln>
                        <a:solidFill>
                          <a:srgbClr val="000000"/>
                        </a:solidFill>
                        <a:effectLst/>
                        <a:latin typeface="微软雅黑" pitchFamily="34" charset="-122"/>
                        <a:ea typeface="微软雅黑" pitchFamily="34" charset="-122"/>
                      </a:endParaRPr>
                    </a:p>
                  </a:txBody>
                  <a:tcPr marL="84406" marR="84406"/>
                </a:tc>
              </a:tr>
              <a:tr h="370840">
                <a:tc>
                  <a:txBody>
                    <a:bodyPr vert="horz" wrap="square"/>
                    <a:lstStyle/>
                    <a:p>
                      <a:r>
                        <a:rPr lang="en-US" altLang="zh-CN" sz="1400" smtClean="0">
                          <a:latin typeface="微软雅黑" pitchFamily="34" charset="-122"/>
                          <a:ea typeface="微软雅黑" pitchFamily="34" charset="-122"/>
                        </a:rPr>
                        <a:t>5</a:t>
                      </a:r>
                      <a:endParaRPr lang="zh-CN" altLang="en-US" sz="1400">
                        <a:latin typeface="微软雅黑" pitchFamily="34" charset="-122"/>
                        <a:ea typeface="微软雅黑" pitchFamily="34" charset="-122"/>
                      </a:endParaRPr>
                    </a:p>
                  </a:txBody>
                  <a:tcPr marL="84406" marR="84406"/>
                </a:tc>
                <a:tc>
                  <a:txBody>
                    <a:bodyPr vert="horz" wrap="square"/>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1400" b="1" i="0" u="none" strike="noStrike" cap="none" normalizeH="0" baseline="0" smtClean="0">
                          <a:ln>
                            <a:noFill/>
                          </a:ln>
                          <a:solidFill>
                            <a:srgbClr val="000000"/>
                          </a:solidFill>
                          <a:effectLst/>
                          <a:latin typeface="微软雅黑" pitchFamily="34" charset="-122"/>
                          <a:ea typeface="微软雅黑" pitchFamily="34" charset="-122"/>
                        </a:rPr>
                        <a:t>IT</a:t>
                      </a:r>
                      <a:r>
                        <a:rPr kumimoji="0" lang="zh-CN" altLang="en-US" sz="1400" b="1" i="0" u="none" strike="noStrike" cap="none" normalizeH="0" baseline="0" smtClean="0">
                          <a:ln>
                            <a:noFill/>
                          </a:ln>
                          <a:solidFill>
                            <a:srgbClr val="000000"/>
                          </a:solidFill>
                          <a:effectLst/>
                          <a:latin typeface="微软雅黑" pitchFamily="34" charset="-122"/>
                          <a:ea typeface="微软雅黑" pitchFamily="34" charset="-122"/>
                        </a:rPr>
                        <a:t>建设与管理改进协同转型</a:t>
                      </a:r>
                      <a:endParaRPr kumimoji="0" lang="zh-CN" altLang="en-GB" sz="1400" b="1" i="0" u="none" strike="noStrike" cap="none" normalizeH="0" baseline="0" smtClean="0">
                        <a:ln>
                          <a:noFill/>
                        </a:ln>
                        <a:solidFill>
                          <a:srgbClr val="000000"/>
                        </a:solidFill>
                        <a:effectLst/>
                        <a:latin typeface="微软雅黑" pitchFamily="34" charset="-122"/>
                        <a:ea typeface="微软雅黑" pitchFamily="34" charset="-122"/>
                      </a:endParaRPr>
                    </a:p>
                  </a:txBody>
                  <a:tcPr marL="84406" marR="84406"/>
                </a:tc>
              </a:tr>
              <a:tr h="370840">
                <a:tc>
                  <a:txBody>
                    <a:bodyPr vert="horz" wrap="square"/>
                    <a:lstStyle/>
                    <a:p>
                      <a:r>
                        <a:rPr lang="en-US" altLang="zh-CN" sz="1400" smtClean="0">
                          <a:latin typeface="微软雅黑" pitchFamily="34" charset="-122"/>
                          <a:ea typeface="微软雅黑" pitchFamily="34" charset="-122"/>
                        </a:rPr>
                        <a:t>6</a:t>
                      </a:r>
                      <a:endParaRPr lang="zh-CN" altLang="en-US" sz="1400">
                        <a:latin typeface="微软雅黑" pitchFamily="34" charset="-122"/>
                        <a:ea typeface="微软雅黑" pitchFamily="34" charset="-122"/>
                      </a:endParaRPr>
                    </a:p>
                  </a:txBody>
                  <a:tcPr marL="84406" marR="84406"/>
                </a:tc>
                <a:tc>
                  <a:txBody>
                    <a:bodyPr vert="horz" wrap="square"/>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1400" b="1" i="0" u="none" strike="noStrike" kern="1200" cap="none" normalizeH="0" baseline="0" smtClean="0">
                          <a:ln>
                            <a:noFill/>
                          </a:ln>
                          <a:solidFill>
                            <a:srgbClr val="000000"/>
                          </a:solidFill>
                          <a:effectLst/>
                          <a:latin typeface="微软雅黑" pitchFamily="34" charset="-122"/>
                          <a:ea typeface="微软雅黑" pitchFamily="34" charset="-122"/>
                          <a:cs typeface="+mn-cs"/>
                        </a:rPr>
                        <a:t>高层支持</a:t>
                      </a:r>
                      <a:endParaRPr kumimoji="0" lang="zh-CN" altLang="en-US" sz="1400" b="1" i="0" u="none" strike="noStrike" kern="1200" cap="none" normalizeH="0" baseline="0">
                        <a:ln>
                          <a:noFill/>
                        </a:ln>
                        <a:solidFill>
                          <a:srgbClr val="000000"/>
                        </a:solidFill>
                        <a:effectLst/>
                        <a:latin typeface="微软雅黑" pitchFamily="34" charset="-122"/>
                        <a:ea typeface="微软雅黑" pitchFamily="34" charset="-122"/>
                        <a:cs typeface="+mn-cs"/>
                      </a:endParaRPr>
                    </a:p>
                  </a:txBody>
                  <a:tcPr marL="84406" marR="84406"/>
                </a:tc>
              </a:tr>
              <a:tr h="370840">
                <a:tc>
                  <a:txBody>
                    <a:bodyPr vert="horz" wrap="square"/>
                    <a:lstStyle/>
                    <a:p>
                      <a:r>
                        <a:rPr lang="en-US" altLang="zh-CN" sz="1400" smtClean="0">
                          <a:latin typeface="微软雅黑" pitchFamily="34" charset="-122"/>
                          <a:ea typeface="微软雅黑" pitchFamily="34" charset="-122"/>
                        </a:rPr>
                        <a:t>7</a:t>
                      </a:r>
                      <a:endParaRPr lang="zh-CN" altLang="en-US" sz="1400">
                        <a:latin typeface="微软雅黑" pitchFamily="34" charset="-122"/>
                        <a:ea typeface="微软雅黑" pitchFamily="34" charset="-122"/>
                      </a:endParaRPr>
                    </a:p>
                  </a:txBody>
                  <a:tcPr marL="84406" marR="84406"/>
                </a:tc>
                <a:tc>
                  <a:txBody>
                    <a:bodyPr vert="horz" wrap="square"/>
                    <a:lstStyle/>
                    <a:p>
                      <a:pPr marL="0" marR="0" indent="0" algn="l" defTabSz="914400" rtl="0" eaLnBrk="1" fontAlgn="auto" latinLnBrk="0" hangingPunct="1">
                        <a:lnSpc>
                          <a:spcPct val="100000"/>
                        </a:lnSpc>
                        <a:spcBef>
                          <a:spcPct val="0"/>
                        </a:spcBef>
                        <a:spcAft>
                          <a:spcPct val="0"/>
                        </a:spcAft>
                        <a:buClrTx/>
                        <a:buSzTx/>
                        <a:buFontTx/>
                        <a:buNone/>
                        <a:defRPr/>
                      </a:pPr>
                      <a:r>
                        <a:rPr lang="zh-CN" altLang="en-US" sz="1400" b="1" kern="1200" smtClean="0">
                          <a:solidFill>
                            <a:srgbClr val="000000"/>
                          </a:solidFill>
                          <a:latin typeface="微软雅黑" pitchFamily="34" charset="-122"/>
                          <a:ea typeface="微软雅黑" pitchFamily="34" charset="-122"/>
                          <a:cs typeface="+mn-cs"/>
                        </a:rPr>
                        <a:t>提高业务用户参与度</a:t>
                      </a:r>
                      <a:endParaRPr lang="zh-CN" altLang="en-US" sz="1400" b="1" kern="1200">
                        <a:solidFill>
                          <a:srgbClr val="000000"/>
                        </a:solidFill>
                        <a:latin typeface="微软雅黑" pitchFamily="34" charset="-122"/>
                        <a:ea typeface="微软雅黑" pitchFamily="34" charset="-122"/>
                        <a:cs typeface="+mn-cs"/>
                      </a:endParaRPr>
                    </a:p>
                  </a:txBody>
                  <a:tcPr marL="84406" marR="84406"/>
                </a:tc>
              </a:tr>
              <a:tr h="370840">
                <a:tc>
                  <a:txBody>
                    <a:bodyPr vert="horz" wrap="square"/>
                    <a:lstStyle/>
                    <a:p>
                      <a:r>
                        <a:rPr lang="en-US" altLang="zh-CN" sz="1400" smtClean="0">
                          <a:latin typeface="微软雅黑" pitchFamily="34" charset="-122"/>
                          <a:ea typeface="微软雅黑" pitchFamily="34" charset="-122"/>
                        </a:rPr>
                        <a:t>8</a:t>
                      </a:r>
                      <a:endParaRPr lang="zh-CN" altLang="en-US" sz="1400">
                        <a:latin typeface="微软雅黑" pitchFamily="34" charset="-122"/>
                        <a:ea typeface="微软雅黑" pitchFamily="34" charset="-122"/>
                      </a:endParaRPr>
                    </a:p>
                  </a:txBody>
                  <a:tcPr marL="84406" marR="84406"/>
                </a:tc>
                <a:tc>
                  <a:txBody>
                    <a:bodyPr vert="horz" wrap="square"/>
                    <a:lstStyle/>
                    <a:p>
                      <a:pPr marL="0" marR="0" indent="0" algn="l" defTabSz="914400" rtl="0" eaLnBrk="1" fontAlgn="auto" latinLnBrk="0" hangingPunct="1">
                        <a:lnSpc>
                          <a:spcPct val="100000"/>
                        </a:lnSpc>
                        <a:spcBef>
                          <a:spcPct val="0"/>
                        </a:spcBef>
                        <a:spcAft>
                          <a:spcPct val="0"/>
                        </a:spcAft>
                        <a:buClrTx/>
                        <a:buSzTx/>
                        <a:buFontTx/>
                        <a:buNone/>
                        <a:defRPr/>
                      </a:pPr>
                      <a:r>
                        <a:rPr lang="zh-CN" altLang="en-US" sz="1400" b="1" kern="1200" smtClean="0">
                          <a:solidFill>
                            <a:srgbClr val="000000"/>
                          </a:solidFill>
                          <a:latin typeface="微软雅黑" pitchFamily="34" charset="-122"/>
                          <a:ea typeface="微软雅黑" pitchFamily="34" charset="-122"/>
                          <a:cs typeface="+mn-cs"/>
                        </a:rPr>
                        <a:t>选择成熟的</a:t>
                      </a:r>
                      <a:r>
                        <a:rPr lang="en-US" altLang="zh-CN" sz="1400" b="1" kern="1200" smtClean="0">
                          <a:solidFill>
                            <a:srgbClr val="000000"/>
                          </a:solidFill>
                          <a:latin typeface="微软雅黑" pitchFamily="34" charset="-122"/>
                          <a:ea typeface="微软雅黑" pitchFamily="34" charset="-122"/>
                          <a:cs typeface="+mn-cs"/>
                        </a:rPr>
                        <a:t>ERP</a:t>
                      </a:r>
                      <a:r>
                        <a:rPr lang="zh-CN" altLang="en-US" sz="1400" b="1" kern="1200" smtClean="0">
                          <a:solidFill>
                            <a:srgbClr val="000000"/>
                          </a:solidFill>
                          <a:latin typeface="微软雅黑" pitchFamily="34" charset="-122"/>
                          <a:ea typeface="微软雅黑" pitchFamily="34" charset="-122"/>
                          <a:cs typeface="+mn-cs"/>
                        </a:rPr>
                        <a:t>实施伙伴</a:t>
                      </a:r>
                      <a:endParaRPr lang="zh-CN" altLang="en-US" sz="1400" b="1" kern="1200">
                        <a:solidFill>
                          <a:srgbClr val="000000"/>
                        </a:solidFill>
                        <a:latin typeface="微软雅黑" pitchFamily="34" charset="-122"/>
                        <a:ea typeface="微软雅黑" pitchFamily="34" charset="-122"/>
                        <a:cs typeface="+mn-cs"/>
                      </a:endParaRPr>
                    </a:p>
                  </a:txBody>
                  <a:tcPr marL="84406" marR="84406"/>
                </a:tc>
              </a:tr>
              <a:tr h="370840">
                <a:tc>
                  <a:txBody>
                    <a:bodyPr vert="horz" wrap="square"/>
                    <a:lstStyle/>
                    <a:p>
                      <a:r>
                        <a:rPr lang="en-US" altLang="zh-CN" sz="1400" smtClean="0">
                          <a:latin typeface="微软雅黑" pitchFamily="34" charset="-122"/>
                          <a:ea typeface="微软雅黑" pitchFamily="34" charset="-122"/>
                        </a:rPr>
                        <a:t>9</a:t>
                      </a:r>
                      <a:endParaRPr lang="zh-CN" altLang="en-US" sz="1400">
                        <a:latin typeface="微软雅黑" pitchFamily="34" charset="-122"/>
                        <a:ea typeface="微软雅黑" pitchFamily="34" charset="-122"/>
                      </a:endParaRPr>
                    </a:p>
                  </a:txBody>
                  <a:tcPr marL="84406" marR="84406"/>
                </a:tc>
                <a:tc>
                  <a:txBody>
                    <a:bodyPr vert="horz" wrap="square"/>
                    <a:lstStyle/>
                    <a:p>
                      <a:pPr marL="0" marR="0" indent="0" algn="l" defTabSz="914400" rtl="0" eaLnBrk="1" fontAlgn="auto" latinLnBrk="0" hangingPunct="1">
                        <a:lnSpc>
                          <a:spcPct val="100000"/>
                        </a:lnSpc>
                        <a:spcBef>
                          <a:spcPct val="0"/>
                        </a:spcBef>
                        <a:spcAft>
                          <a:spcPct val="0"/>
                        </a:spcAft>
                        <a:buClrTx/>
                        <a:buSzTx/>
                        <a:buFontTx/>
                        <a:buNone/>
                        <a:defRPr/>
                      </a:pPr>
                      <a:r>
                        <a:rPr lang="zh-CN" altLang="en-US" sz="1400" b="1" smtClean="0">
                          <a:solidFill>
                            <a:srgbClr val="000000"/>
                          </a:solidFill>
                          <a:latin typeface="微软雅黑" pitchFamily="34" charset="-122"/>
                          <a:ea typeface="微软雅黑" pitchFamily="34" charset="-122"/>
                        </a:rPr>
                        <a:t>保证培训效果，确立系统运维体制</a:t>
                      </a:r>
                      <a:endParaRPr lang="zh-CN" altLang="en-GB" sz="1400" b="1" smtClean="0">
                        <a:solidFill>
                          <a:srgbClr val="000000"/>
                        </a:solidFill>
                        <a:latin typeface="微软雅黑" pitchFamily="34" charset="-122"/>
                        <a:ea typeface="微软雅黑" pitchFamily="34" charset="-122"/>
                      </a:endParaRPr>
                    </a:p>
                  </a:txBody>
                  <a:tcPr marL="84406" marR="84406"/>
                </a:tc>
              </a:tr>
              <a:tr h="370840">
                <a:tc>
                  <a:txBody>
                    <a:bodyPr vert="horz" wrap="square"/>
                    <a:lstStyle/>
                    <a:p>
                      <a:r>
                        <a:rPr lang="en-US" altLang="zh-CN" sz="1400" smtClean="0">
                          <a:latin typeface="微软雅黑" pitchFamily="34" charset="-122"/>
                          <a:ea typeface="微软雅黑" pitchFamily="34" charset="-122"/>
                        </a:rPr>
                        <a:t>10</a:t>
                      </a:r>
                      <a:endParaRPr lang="zh-CN" altLang="en-US" sz="1400">
                        <a:latin typeface="微软雅黑" pitchFamily="34" charset="-122"/>
                        <a:ea typeface="微软雅黑" pitchFamily="34" charset="-122"/>
                      </a:endParaRPr>
                    </a:p>
                  </a:txBody>
                  <a:tcPr marL="84406" marR="84406"/>
                </a:tc>
                <a:tc>
                  <a:txBody>
                    <a:bodyPr vert="horz" wrap="square"/>
                    <a:lstStyle/>
                    <a:p>
                      <a:pPr marL="0" marR="0" indent="0" algn="l" defTabSz="914400" rtl="0" eaLnBrk="1" fontAlgn="auto" latinLnBrk="0" hangingPunct="1">
                        <a:lnSpc>
                          <a:spcPct val="100000"/>
                        </a:lnSpc>
                        <a:spcBef>
                          <a:spcPct val="0"/>
                        </a:spcBef>
                        <a:spcAft>
                          <a:spcPct val="0"/>
                        </a:spcAft>
                        <a:buClrTx/>
                        <a:buSzTx/>
                        <a:buFontTx/>
                        <a:buNone/>
                        <a:defRPr/>
                      </a:pPr>
                      <a:r>
                        <a:rPr lang="zh-CN" altLang="en-US" sz="1400" b="1" smtClean="0">
                          <a:solidFill>
                            <a:srgbClr val="000000"/>
                          </a:solidFill>
                          <a:latin typeface="微软雅黑" pitchFamily="34" charset="-122"/>
                          <a:ea typeface="微软雅黑" pitchFamily="34" charset="-122"/>
                        </a:rPr>
                        <a:t>制定清晰可行的信息化建设战略和路线图</a:t>
                      </a:r>
                      <a:endParaRPr lang="zh-CN" altLang="en-GB" sz="1400" b="1" smtClean="0">
                        <a:solidFill>
                          <a:srgbClr val="000000"/>
                        </a:solidFill>
                        <a:latin typeface="微软雅黑" pitchFamily="34" charset="-122"/>
                        <a:ea typeface="微软雅黑" pitchFamily="34" charset="-122"/>
                      </a:endParaRPr>
                    </a:p>
                  </a:txBody>
                  <a:tcPr marL="84406" marR="84406"/>
                </a:tc>
              </a:tr>
              <a:tr h="370840">
                <a:tc>
                  <a:txBody>
                    <a:bodyPr vert="horz" wrap="square"/>
                    <a:lstStyle/>
                    <a:p>
                      <a:r>
                        <a:rPr lang="en-US" altLang="zh-CN" sz="1400" smtClean="0">
                          <a:latin typeface="微软雅黑" pitchFamily="34" charset="-122"/>
                          <a:ea typeface="微软雅黑" pitchFamily="34" charset="-122"/>
                        </a:rPr>
                        <a:t>11</a:t>
                      </a:r>
                      <a:endParaRPr lang="zh-CN" altLang="en-US" sz="1400">
                        <a:latin typeface="微软雅黑" pitchFamily="34" charset="-122"/>
                        <a:ea typeface="微软雅黑" pitchFamily="34" charset="-122"/>
                      </a:endParaRPr>
                    </a:p>
                  </a:txBody>
                  <a:tcPr marL="84406" marR="84406"/>
                </a:tc>
                <a:tc>
                  <a:txBody>
                    <a:bodyPr vert="horz" wrap="square"/>
                    <a:lstStyle/>
                    <a:p>
                      <a:r>
                        <a:rPr lang="zh-CN" altLang="en-US" sz="1400" b="1" smtClean="0">
                          <a:latin typeface="微软雅黑" pitchFamily="34" charset="-122"/>
                          <a:ea typeface="微软雅黑" pitchFamily="34" charset="-122"/>
                        </a:rPr>
                        <a:t>健全网络和硬件基础</a:t>
                      </a:r>
                      <a:endParaRPr lang="zh-CN" altLang="en-US" sz="1400" b="1">
                        <a:latin typeface="微软雅黑" pitchFamily="34" charset="-122"/>
                        <a:ea typeface="微软雅黑" pitchFamily="34" charset="-122"/>
                      </a:endParaRPr>
                    </a:p>
                  </a:txBody>
                  <a:tcPr marL="84406" marR="84406"/>
                </a:tc>
              </a:tr>
            </a:tbl>
          </a:graphicData>
        </a:graphic>
      </p:graphicFrame>
      <p:sp>
        <p:nvSpPr>
          <p:cNvPr id="3" name="Rectangle 2"/>
          <p:cNvSpPr/>
          <p:nvPr/>
        </p:nvSpPr>
        <p:spPr>
          <a:xfrm>
            <a:off x="3187212" y="900114"/>
            <a:ext cx="1271954" cy="39687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lIns="64008" tIns="32004" rIns="106013" bIns="32004"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defTabSz="533400" fontAlgn="auto">
              <a:lnSpc>
                <a:spcPct val="90000"/>
              </a:lnSpc>
              <a:spcBef>
                <a:spcPct val="0"/>
              </a:spcBef>
              <a:spcAft>
                <a:spcPct val="35000"/>
              </a:spcAft>
              <a:defRPr/>
            </a:pPr>
            <a:r>
              <a:rPr lang="zh-CN" altLang="en-US" sz="1400">
                <a:latin typeface="Arial" pitchFamily="34" charset="0"/>
                <a:ea typeface="微软雅黑" pitchFamily="34" charset="-122"/>
              </a:rPr>
              <a:t>启动前准备</a:t>
            </a:r>
          </a:p>
        </p:txBody>
      </p:sp>
      <p:sp>
        <p:nvSpPr>
          <p:cNvPr id="6" name="Rectangle 5"/>
          <p:cNvSpPr/>
          <p:nvPr/>
        </p:nvSpPr>
        <p:spPr>
          <a:xfrm>
            <a:off x="4661389" y="900114"/>
            <a:ext cx="1271954" cy="3968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64008" tIns="32004" rIns="106013" bIns="32004"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defTabSz="533400" fontAlgn="auto">
              <a:lnSpc>
                <a:spcPct val="90000"/>
              </a:lnSpc>
              <a:spcBef>
                <a:spcPct val="0"/>
              </a:spcBef>
              <a:spcAft>
                <a:spcPct val="35000"/>
              </a:spcAft>
              <a:defRPr/>
            </a:pPr>
            <a:r>
              <a:rPr lang="en-US" altLang="zh-CN" sz="1400" smtClean="0">
                <a:latin typeface="Arial" pitchFamily="34" charset="0"/>
                <a:ea typeface="微软雅黑" pitchFamily="34" charset="-122"/>
              </a:rPr>
              <a:t>SAP</a:t>
            </a:r>
            <a:r>
              <a:rPr lang="zh-CN" altLang="en-US" sz="1400" smtClean="0">
                <a:latin typeface="Arial" pitchFamily="34" charset="0"/>
                <a:ea typeface="微软雅黑" pitchFamily="34" charset="-122"/>
              </a:rPr>
              <a:t>蓝</a:t>
            </a:r>
            <a:r>
              <a:rPr lang="zh-CN" altLang="en-US" sz="1400">
                <a:latin typeface="Arial" pitchFamily="34" charset="0"/>
                <a:ea typeface="微软雅黑" pitchFamily="34" charset="-122"/>
              </a:rPr>
              <a:t>图设计</a:t>
            </a:r>
          </a:p>
        </p:txBody>
      </p:sp>
      <p:sp>
        <p:nvSpPr>
          <p:cNvPr id="7" name="Rectangle 6"/>
          <p:cNvSpPr/>
          <p:nvPr/>
        </p:nvSpPr>
        <p:spPr>
          <a:xfrm>
            <a:off x="6210300" y="900114"/>
            <a:ext cx="1273420" cy="3968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64008" tIns="32004" rIns="106013" bIns="32004"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defTabSz="533400" fontAlgn="auto">
              <a:lnSpc>
                <a:spcPct val="90000"/>
              </a:lnSpc>
              <a:spcBef>
                <a:spcPct val="0"/>
              </a:spcBef>
              <a:spcAft>
                <a:spcPct val="35000"/>
              </a:spcAft>
              <a:defRPr/>
            </a:pPr>
            <a:r>
              <a:rPr lang="en-US" altLang="zh-CN" sz="1400" smtClean="0">
                <a:latin typeface="Arial" pitchFamily="34" charset="0"/>
                <a:ea typeface="微软雅黑" pitchFamily="34" charset="-122"/>
              </a:rPr>
              <a:t>SAP</a:t>
            </a:r>
            <a:r>
              <a:rPr lang="zh-CN" altLang="en-US" sz="1400" smtClean="0">
                <a:latin typeface="Arial" pitchFamily="34" charset="0"/>
                <a:ea typeface="微软雅黑" pitchFamily="34" charset="-122"/>
              </a:rPr>
              <a:t>系</a:t>
            </a:r>
            <a:r>
              <a:rPr lang="zh-CN" altLang="en-US" sz="1400">
                <a:latin typeface="Arial" pitchFamily="34" charset="0"/>
                <a:ea typeface="微软雅黑" pitchFamily="34" charset="-122"/>
              </a:rPr>
              <a:t>统实现</a:t>
            </a:r>
          </a:p>
        </p:txBody>
      </p:sp>
      <p:sp>
        <p:nvSpPr>
          <p:cNvPr id="8" name="Rectangle 7"/>
          <p:cNvSpPr/>
          <p:nvPr/>
        </p:nvSpPr>
        <p:spPr>
          <a:xfrm>
            <a:off x="7621466" y="900114"/>
            <a:ext cx="1484434" cy="39687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lIns="64008" tIns="32004" rIns="106013" bIns="32004"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defTabSz="533400" fontAlgn="auto">
              <a:lnSpc>
                <a:spcPct val="90000"/>
              </a:lnSpc>
              <a:spcBef>
                <a:spcPct val="0"/>
              </a:spcBef>
              <a:spcAft>
                <a:spcPct val="35000"/>
              </a:spcAft>
              <a:defRPr/>
            </a:pPr>
            <a:r>
              <a:rPr lang="zh-CN" altLang="en-US" sz="1400">
                <a:latin typeface="Arial" pitchFamily="34" charset="0"/>
                <a:ea typeface="微软雅黑" pitchFamily="34" charset="-122"/>
              </a:rPr>
              <a:t>上线后持续优化</a:t>
            </a:r>
          </a:p>
        </p:txBody>
      </p:sp>
      <p:cxnSp>
        <p:nvCxnSpPr>
          <p:cNvPr id="9" name="Straight Connector 8"/>
          <p:cNvCxnSpPr/>
          <p:nvPr/>
        </p:nvCxnSpPr>
        <p:spPr bwMode="auto">
          <a:xfrm flipH="1">
            <a:off x="4560277" y="927100"/>
            <a:ext cx="0" cy="5262563"/>
          </a:xfrm>
          <a:prstGeom prst="line">
            <a:avLst/>
          </a:prstGeom>
          <a:ln w="38100"/>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bwMode="auto">
          <a:xfrm flipH="1">
            <a:off x="6059366" y="900113"/>
            <a:ext cx="0" cy="5262562"/>
          </a:xfrm>
          <a:prstGeom prst="line">
            <a:avLst/>
          </a:prstGeom>
          <a:ln w="19050"/>
        </p:spPr>
        <p:style>
          <a:lnRef idx="1">
            <a:schemeClr val="dk1"/>
          </a:lnRef>
          <a:fillRef idx="0">
            <a:schemeClr val="dk1"/>
          </a:fillRef>
          <a:effectRef idx="0">
            <a:schemeClr val="dk1"/>
          </a:effectRef>
          <a:fontRef idx="minor">
            <a:schemeClr val="tx1"/>
          </a:fontRef>
        </p:style>
      </p:cxnSp>
      <p:cxnSp>
        <p:nvCxnSpPr>
          <p:cNvPr id="12" name="Straight Connector 11"/>
          <p:cNvCxnSpPr/>
          <p:nvPr/>
        </p:nvCxnSpPr>
        <p:spPr bwMode="auto">
          <a:xfrm flipH="1">
            <a:off x="7546731" y="900113"/>
            <a:ext cx="0" cy="5262562"/>
          </a:xfrm>
          <a:prstGeom prst="line">
            <a:avLst/>
          </a:prstGeom>
          <a:ln w="38100"/>
        </p:spPr>
        <p:style>
          <a:lnRef idx="1">
            <a:schemeClr val="dk1"/>
          </a:lnRef>
          <a:fillRef idx="0">
            <a:schemeClr val="dk1"/>
          </a:fillRef>
          <a:effectRef idx="0">
            <a:schemeClr val="dk1"/>
          </a:effectRef>
          <a:fontRef idx="minor">
            <a:schemeClr val="tx1"/>
          </a:fontRef>
        </p:style>
      </p:cxnSp>
      <p:sp>
        <p:nvSpPr>
          <p:cNvPr id="10" name="Isosceles Triangle 9"/>
          <p:cNvSpPr/>
          <p:nvPr/>
        </p:nvSpPr>
        <p:spPr>
          <a:xfrm>
            <a:off x="4459166" y="655639"/>
            <a:ext cx="202223" cy="244475"/>
          </a:xfrm>
          <a:prstGeom prst="triangle">
            <a:avLst/>
          </a:prstGeom>
        </p:spPr>
        <p:style>
          <a:lnRef idx="1">
            <a:schemeClr val="accent2"/>
          </a:lnRef>
          <a:fillRef idx="2">
            <a:schemeClr val="accent2"/>
          </a:fillRef>
          <a:effectRef idx="1">
            <a:schemeClr val="accent2"/>
          </a:effectRef>
          <a:fontRef idx="minor">
            <a:schemeClr val="dk1"/>
          </a:fontRef>
        </p:style>
        <p:txBody>
          <a:bodyPr lIns="64008" tIns="32004" rIns="106013" bIns="32004"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defTabSz="533400" fontAlgn="auto">
              <a:lnSpc>
                <a:spcPct val="90000"/>
              </a:lnSpc>
              <a:spcBef>
                <a:spcPct val="0"/>
              </a:spcBef>
              <a:spcAft>
                <a:spcPct val="35000"/>
              </a:spcAft>
              <a:defRPr/>
            </a:pPr>
            <a:endParaRPr lang="zh-CN" altLang="en-US" sz="1000">
              <a:latin typeface="Arial" pitchFamily="34" charset="0"/>
              <a:ea typeface="微软雅黑" pitchFamily="34" charset="-122"/>
            </a:endParaRPr>
          </a:p>
        </p:txBody>
      </p:sp>
      <p:pic>
        <p:nvPicPr>
          <p:cNvPr id="27660" name="Picture 13" descr="C:\Users\szhang.CORP\AppData\Local\Microsoft\Windows\Temporary Internet Files\Low\Content.IE5\615E3NAX\MC900433917[1].PNG"/>
          <p:cNvPicPr>
            <a:picLocks noChangeAspect="1" noChangeArrowheads="1"/>
          </p:cNvPicPr>
          <p:nvPr/>
        </p:nvPicPr>
        <p:blipFill>
          <a:blip r:embed="rId2">
            <a:extLst>
              <a:ext uri="{28A0092B-C50C-407E-A947-70E740481C1C}">
                <a14:useLocalDpi xmlns:a14="http://schemas.microsoft.com/office/drawing/2010/main" xmlns="" val="0"/>
              </a:ext>
            </a:extLst>
          </a:blip>
          <a:stretch>
            <a:fillRect/>
          </a:stretch>
        </p:blipFill>
        <p:spPr bwMode="auto">
          <a:xfrm>
            <a:off x="7359162" y="587376"/>
            <a:ext cx="373674" cy="4048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 name="Rectangle 12"/>
          <p:cNvSpPr/>
          <p:nvPr/>
        </p:nvSpPr>
        <p:spPr>
          <a:xfrm>
            <a:off x="3641482" y="1365250"/>
            <a:ext cx="829408" cy="217488"/>
          </a:xfrm>
          <a:prstGeom prst="rect">
            <a:avLst/>
          </a:prstGeom>
        </p:spPr>
        <p:style>
          <a:lnRef idx="1">
            <a:schemeClr val="dk1"/>
          </a:lnRef>
          <a:fillRef idx="2">
            <a:schemeClr val="dk1"/>
          </a:fillRef>
          <a:effectRef idx="1">
            <a:schemeClr val="dk1"/>
          </a:effectRef>
          <a:fontRef idx="minor">
            <a:schemeClr val="dk1"/>
          </a:fontRef>
        </p:style>
        <p:txBody>
          <a:bodyPr lIns="64008" tIns="32004" rIns="106013" bIns="32004"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defTabSz="533400" fontAlgn="auto">
              <a:lnSpc>
                <a:spcPct val="90000"/>
              </a:lnSpc>
              <a:spcBef>
                <a:spcPct val="0"/>
              </a:spcBef>
              <a:spcAft>
                <a:spcPct val="35000"/>
              </a:spcAft>
              <a:defRPr/>
            </a:pPr>
            <a:endParaRPr lang="zh-CN" altLang="en-US" sz="1000">
              <a:latin typeface="Arial" pitchFamily="34" charset="0"/>
              <a:ea typeface="微软雅黑" pitchFamily="34" charset="-122"/>
            </a:endParaRPr>
          </a:p>
        </p:txBody>
      </p:sp>
      <p:sp>
        <p:nvSpPr>
          <p:cNvPr id="16" name="Rectangle 15"/>
          <p:cNvSpPr/>
          <p:nvPr/>
        </p:nvSpPr>
        <p:spPr>
          <a:xfrm>
            <a:off x="3924300" y="1733550"/>
            <a:ext cx="2924908" cy="217488"/>
          </a:xfrm>
          <a:prstGeom prst="rect">
            <a:avLst/>
          </a:prstGeom>
        </p:spPr>
        <p:style>
          <a:lnRef idx="1">
            <a:schemeClr val="dk1"/>
          </a:lnRef>
          <a:fillRef idx="2">
            <a:schemeClr val="dk1"/>
          </a:fillRef>
          <a:effectRef idx="1">
            <a:schemeClr val="dk1"/>
          </a:effectRef>
          <a:fontRef idx="minor">
            <a:schemeClr val="dk1"/>
          </a:fontRef>
        </p:style>
        <p:txBody>
          <a:bodyPr lIns="64008" tIns="32004" rIns="106013" bIns="32004"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defTabSz="533400" fontAlgn="auto">
              <a:lnSpc>
                <a:spcPct val="90000"/>
              </a:lnSpc>
              <a:spcBef>
                <a:spcPct val="0"/>
              </a:spcBef>
              <a:spcAft>
                <a:spcPct val="35000"/>
              </a:spcAft>
              <a:defRPr/>
            </a:pPr>
            <a:endParaRPr lang="zh-CN" altLang="en-US" sz="1000">
              <a:latin typeface="Arial" pitchFamily="34" charset="0"/>
              <a:ea typeface="微软雅黑" pitchFamily="34" charset="-122"/>
            </a:endParaRPr>
          </a:p>
        </p:txBody>
      </p:sp>
      <p:sp>
        <p:nvSpPr>
          <p:cNvPr id="17" name="Rectangle 16"/>
          <p:cNvSpPr/>
          <p:nvPr/>
        </p:nvSpPr>
        <p:spPr>
          <a:xfrm>
            <a:off x="4340469" y="2184400"/>
            <a:ext cx="4618892" cy="217488"/>
          </a:xfrm>
          <a:prstGeom prst="rect">
            <a:avLst/>
          </a:prstGeom>
        </p:spPr>
        <p:style>
          <a:lnRef idx="1">
            <a:schemeClr val="dk1"/>
          </a:lnRef>
          <a:fillRef idx="2">
            <a:schemeClr val="dk1"/>
          </a:fillRef>
          <a:effectRef idx="1">
            <a:schemeClr val="dk1"/>
          </a:effectRef>
          <a:fontRef idx="minor">
            <a:schemeClr val="dk1"/>
          </a:fontRef>
        </p:style>
        <p:txBody>
          <a:bodyPr lIns="64008" tIns="32004" rIns="106013" bIns="32004"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defTabSz="533400" fontAlgn="auto">
              <a:lnSpc>
                <a:spcPct val="90000"/>
              </a:lnSpc>
              <a:spcBef>
                <a:spcPct val="0"/>
              </a:spcBef>
              <a:spcAft>
                <a:spcPct val="35000"/>
              </a:spcAft>
              <a:defRPr/>
            </a:pPr>
            <a:endParaRPr lang="zh-CN" altLang="en-US" sz="1000">
              <a:latin typeface="Arial" pitchFamily="34" charset="0"/>
              <a:ea typeface="微软雅黑" pitchFamily="34" charset="-122"/>
            </a:endParaRPr>
          </a:p>
        </p:txBody>
      </p:sp>
      <p:sp>
        <p:nvSpPr>
          <p:cNvPr id="18" name="Rectangle 17"/>
          <p:cNvSpPr/>
          <p:nvPr/>
        </p:nvSpPr>
        <p:spPr>
          <a:xfrm>
            <a:off x="4127989" y="2606676"/>
            <a:ext cx="331177" cy="219075"/>
          </a:xfrm>
          <a:prstGeom prst="rect">
            <a:avLst/>
          </a:prstGeom>
        </p:spPr>
        <p:style>
          <a:lnRef idx="1">
            <a:schemeClr val="dk1"/>
          </a:lnRef>
          <a:fillRef idx="2">
            <a:schemeClr val="dk1"/>
          </a:fillRef>
          <a:effectRef idx="1">
            <a:schemeClr val="dk1"/>
          </a:effectRef>
          <a:fontRef idx="minor">
            <a:schemeClr val="dk1"/>
          </a:fontRef>
        </p:style>
        <p:txBody>
          <a:bodyPr lIns="64008" tIns="32004" rIns="106013" bIns="32004"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defTabSz="533400" fontAlgn="auto">
              <a:lnSpc>
                <a:spcPct val="90000"/>
              </a:lnSpc>
              <a:spcBef>
                <a:spcPct val="0"/>
              </a:spcBef>
              <a:spcAft>
                <a:spcPct val="35000"/>
              </a:spcAft>
              <a:defRPr/>
            </a:pPr>
            <a:endParaRPr lang="zh-CN" altLang="en-US" sz="1000">
              <a:latin typeface="Arial" pitchFamily="34" charset="0"/>
              <a:ea typeface="微软雅黑" pitchFamily="34" charset="-122"/>
            </a:endParaRPr>
          </a:p>
        </p:txBody>
      </p:sp>
      <p:sp>
        <p:nvSpPr>
          <p:cNvPr id="19" name="Rectangle 18"/>
          <p:cNvSpPr/>
          <p:nvPr/>
        </p:nvSpPr>
        <p:spPr>
          <a:xfrm>
            <a:off x="4573466" y="2962275"/>
            <a:ext cx="4419600" cy="217488"/>
          </a:xfrm>
          <a:prstGeom prst="rect">
            <a:avLst/>
          </a:prstGeom>
        </p:spPr>
        <p:style>
          <a:lnRef idx="1">
            <a:schemeClr val="dk1"/>
          </a:lnRef>
          <a:fillRef idx="2">
            <a:schemeClr val="dk1"/>
          </a:fillRef>
          <a:effectRef idx="1">
            <a:schemeClr val="dk1"/>
          </a:effectRef>
          <a:fontRef idx="minor">
            <a:schemeClr val="dk1"/>
          </a:fontRef>
        </p:style>
        <p:txBody>
          <a:bodyPr lIns="64008" tIns="32004" rIns="106013" bIns="32004"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defTabSz="533400" fontAlgn="auto">
              <a:lnSpc>
                <a:spcPct val="90000"/>
              </a:lnSpc>
              <a:spcBef>
                <a:spcPct val="0"/>
              </a:spcBef>
              <a:spcAft>
                <a:spcPct val="35000"/>
              </a:spcAft>
              <a:defRPr/>
            </a:pPr>
            <a:endParaRPr lang="zh-CN" altLang="en-US" sz="1000">
              <a:latin typeface="Arial" pitchFamily="34" charset="0"/>
              <a:ea typeface="微软雅黑" pitchFamily="34" charset="-122"/>
            </a:endParaRPr>
          </a:p>
        </p:txBody>
      </p:sp>
      <p:sp>
        <p:nvSpPr>
          <p:cNvPr id="20" name="Rectangle 19"/>
          <p:cNvSpPr/>
          <p:nvPr/>
        </p:nvSpPr>
        <p:spPr>
          <a:xfrm>
            <a:off x="4390292" y="3354389"/>
            <a:ext cx="4618892" cy="217487"/>
          </a:xfrm>
          <a:prstGeom prst="rect">
            <a:avLst/>
          </a:prstGeom>
        </p:spPr>
        <p:style>
          <a:lnRef idx="1">
            <a:schemeClr val="dk1"/>
          </a:lnRef>
          <a:fillRef idx="2">
            <a:schemeClr val="dk1"/>
          </a:fillRef>
          <a:effectRef idx="1">
            <a:schemeClr val="dk1"/>
          </a:effectRef>
          <a:fontRef idx="minor">
            <a:schemeClr val="dk1"/>
          </a:fontRef>
        </p:style>
        <p:txBody>
          <a:bodyPr lIns="64008" tIns="32004" rIns="106013" bIns="32004"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defTabSz="533400" fontAlgn="auto">
              <a:lnSpc>
                <a:spcPct val="90000"/>
              </a:lnSpc>
              <a:spcBef>
                <a:spcPct val="0"/>
              </a:spcBef>
              <a:spcAft>
                <a:spcPct val="35000"/>
              </a:spcAft>
              <a:defRPr/>
            </a:pPr>
            <a:endParaRPr lang="zh-CN" altLang="en-US" sz="1000">
              <a:latin typeface="Arial" pitchFamily="34" charset="0"/>
              <a:ea typeface="微软雅黑" pitchFamily="34" charset="-122"/>
            </a:endParaRPr>
          </a:p>
        </p:txBody>
      </p:sp>
      <p:sp>
        <p:nvSpPr>
          <p:cNvPr id="21" name="Rectangle 20"/>
          <p:cNvSpPr/>
          <p:nvPr/>
        </p:nvSpPr>
        <p:spPr>
          <a:xfrm>
            <a:off x="4127989" y="3767138"/>
            <a:ext cx="331177" cy="217487"/>
          </a:xfrm>
          <a:prstGeom prst="rect">
            <a:avLst/>
          </a:prstGeom>
        </p:spPr>
        <p:style>
          <a:lnRef idx="1">
            <a:schemeClr val="dk1"/>
          </a:lnRef>
          <a:fillRef idx="2">
            <a:schemeClr val="dk1"/>
          </a:fillRef>
          <a:effectRef idx="1">
            <a:schemeClr val="dk1"/>
          </a:effectRef>
          <a:fontRef idx="minor">
            <a:schemeClr val="dk1"/>
          </a:fontRef>
        </p:style>
        <p:txBody>
          <a:bodyPr lIns="64008" tIns="32004" rIns="106013" bIns="32004"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defTabSz="533400" fontAlgn="auto">
              <a:lnSpc>
                <a:spcPct val="90000"/>
              </a:lnSpc>
              <a:spcBef>
                <a:spcPct val="0"/>
              </a:spcBef>
              <a:spcAft>
                <a:spcPct val="35000"/>
              </a:spcAft>
              <a:defRPr/>
            </a:pPr>
            <a:endParaRPr lang="zh-CN" altLang="en-US" sz="1000">
              <a:latin typeface="Arial" pitchFamily="34" charset="0"/>
              <a:ea typeface="微软雅黑" pitchFamily="34" charset="-122"/>
            </a:endParaRPr>
          </a:p>
        </p:txBody>
      </p:sp>
      <p:sp>
        <p:nvSpPr>
          <p:cNvPr id="22" name="Rectangle 21"/>
          <p:cNvSpPr/>
          <p:nvPr/>
        </p:nvSpPr>
        <p:spPr>
          <a:xfrm>
            <a:off x="4390292" y="4090989"/>
            <a:ext cx="4618892" cy="219075"/>
          </a:xfrm>
          <a:prstGeom prst="rect">
            <a:avLst/>
          </a:prstGeom>
        </p:spPr>
        <p:style>
          <a:lnRef idx="1">
            <a:schemeClr val="dk1"/>
          </a:lnRef>
          <a:fillRef idx="2">
            <a:schemeClr val="dk1"/>
          </a:fillRef>
          <a:effectRef idx="1">
            <a:schemeClr val="dk1"/>
          </a:effectRef>
          <a:fontRef idx="minor">
            <a:schemeClr val="dk1"/>
          </a:fontRef>
        </p:style>
        <p:txBody>
          <a:bodyPr lIns="64008" tIns="32004" rIns="106013" bIns="32004"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defTabSz="533400" fontAlgn="auto">
              <a:lnSpc>
                <a:spcPct val="90000"/>
              </a:lnSpc>
              <a:spcBef>
                <a:spcPct val="0"/>
              </a:spcBef>
              <a:spcAft>
                <a:spcPct val="35000"/>
              </a:spcAft>
              <a:defRPr/>
            </a:pPr>
            <a:endParaRPr lang="zh-CN" altLang="en-US" sz="1000">
              <a:latin typeface="Arial" pitchFamily="34" charset="0"/>
              <a:ea typeface="微软雅黑" pitchFamily="34" charset="-122"/>
            </a:endParaRPr>
          </a:p>
        </p:txBody>
      </p:sp>
      <p:sp>
        <p:nvSpPr>
          <p:cNvPr id="23" name="Rectangle 22"/>
          <p:cNvSpPr/>
          <p:nvPr/>
        </p:nvSpPr>
        <p:spPr>
          <a:xfrm>
            <a:off x="4127989" y="4476750"/>
            <a:ext cx="331177" cy="217488"/>
          </a:xfrm>
          <a:prstGeom prst="rect">
            <a:avLst/>
          </a:prstGeom>
        </p:spPr>
        <p:style>
          <a:lnRef idx="1">
            <a:schemeClr val="dk1"/>
          </a:lnRef>
          <a:fillRef idx="2">
            <a:schemeClr val="dk1"/>
          </a:fillRef>
          <a:effectRef idx="1">
            <a:schemeClr val="dk1"/>
          </a:effectRef>
          <a:fontRef idx="minor">
            <a:schemeClr val="dk1"/>
          </a:fontRef>
        </p:style>
        <p:txBody>
          <a:bodyPr lIns="64008" tIns="32004" rIns="106013" bIns="32004"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defTabSz="533400" fontAlgn="auto">
              <a:lnSpc>
                <a:spcPct val="90000"/>
              </a:lnSpc>
              <a:spcBef>
                <a:spcPct val="0"/>
              </a:spcBef>
              <a:spcAft>
                <a:spcPct val="35000"/>
              </a:spcAft>
              <a:defRPr/>
            </a:pPr>
            <a:endParaRPr lang="zh-CN" altLang="en-US" sz="1000">
              <a:latin typeface="Arial" pitchFamily="34" charset="0"/>
              <a:ea typeface="微软雅黑" pitchFamily="34" charset="-122"/>
            </a:endParaRPr>
          </a:p>
        </p:txBody>
      </p:sp>
      <p:sp>
        <p:nvSpPr>
          <p:cNvPr id="24" name="Rectangle 23"/>
          <p:cNvSpPr/>
          <p:nvPr/>
        </p:nvSpPr>
        <p:spPr>
          <a:xfrm>
            <a:off x="4119197" y="5391150"/>
            <a:ext cx="1928446" cy="217488"/>
          </a:xfrm>
          <a:prstGeom prst="rect">
            <a:avLst/>
          </a:prstGeom>
        </p:spPr>
        <p:style>
          <a:lnRef idx="1">
            <a:schemeClr val="dk1"/>
          </a:lnRef>
          <a:fillRef idx="2">
            <a:schemeClr val="dk1"/>
          </a:fillRef>
          <a:effectRef idx="1">
            <a:schemeClr val="dk1"/>
          </a:effectRef>
          <a:fontRef idx="minor">
            <a:schemeClr val="dk1"/>
          </a:fontRef>
        </p:style>
        <p:txBody>
          <a:bodyPr lIns="64008" tIns="32004" rIns="106013" bIns="32004"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defTabSz="533400" fontAlgn="auto">
              <a:lnSpc>
                <a:spcPct val="90000"/>
              </a:lnSpc>
              <a:spcBef>
                <a:spcPct val="0"/>
              </a:spcBef>
              <a:spcAft>
                <a:spcPct val="35000"/>
              </a:spcAft>
              <a:defRPr/>
            </a:pPr>
            <a:endParaRPr lang="zh-CN" altLang="en-US" sz="1000">
              <a:latin typeface="Arial" pitchFamily="34" charset="0"/>
              <a:ea typeface="微软雅黑" pitchFamily="34" charset="-122"/>
            </a:endParaRPr>
          </a:p>
        </p:txBody>
      </p:sp>
      <p:sp>
        <p:nvSpPr>
          <p:cNvPr id="26" name="Rectangle 25"/>
          <p:cNvSpPr/>
          <p:nvPr/>
        </p:nvSpPr>
        <p:spPr>
          <a:xfrm>
            <a:off x="4447443" y="5889626"/>
            <a:ext cx="2458915" cy="219075"/>
          </a:xfrm>
          <a:prstGeom prst="rect">
            <a:avLst/>
          </a:prstGeom>
        </p:spPr>
        <p:style>
          <a:lnRef idx="1">
            <a:schemeClr val="dk1"/>
          </a:lnRef>
          <a:fillRef idx="2">
            <a:schemeClr val="dk1"/>
          </a:fillRef>
          <a:effectRef idx="1">
            <a:schemeClr val="dk1"/>
          </a:effectRef>
          <a:fontRef idx="minor">
            <a:schemeClr val="dk1"/>
          </a:fontRef>
        </p:style>
        <p:txBody>
          <a:bodyPr lIns="64008" tIns="32004" rIns="106013" bIns="32004"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defTabSz="533400" fontAlgn="auto">
              <a:lnSpc>
                <a:spcPct val="90000"/>
              </a:lnSpc>
              <a:spcBef>
                <a:spcPct val="0"/>
              </a:spcBef>
              <a:spcAft>
                <a:spcPct val="35000"/>
              </a:spcAft>
              <a:defRPr/>
            </a:pPr>
            <a:endParaRPr lang="zh-CN" altLang="en-US" sz="1000">
              <a:latin typeface="Arial" pitchFamily="34" charset="0"/>
              <a:ea typeface="微软雅黑" pitchFamily="34" charset="-122"/>
            </a:endParaRPr>
          </a:p>
        </p:txBody>
      </p:sp>
      <p:sp>
        <p:nvSpPr>
          <p:cNvPr id="27" name="Rectangle 26"/>
          <p:cNvSpPr/>
          <p:nvPr/>
        </p:nvSpPr>
        <p:spPr>
          <a:xfrm>
            <a:off x="4374174" y="4856164"/>
            <a:ext cx="2891203" cy="217487"/>
          </a:xfrm>
          <a:prstGeom prst="rect">
            <a:avLst/>
          </a:prstGeom>
        </p:spPr>
        <p:style>
          <a:lnRef idx="1">
            <a:schemeClr val="dk1"/>
          </a:lnRef>
          <a:fillRef idx="2">
            <a:schemeClr val="dk1"/>
          </a:fillRef>
          <a:effectRef idx="1">
            <a:schemeClr val="dk1"/>
          </a:effectRef>
          <a:fontRef idx="minor">
            <a:schemeClr val="dk1"/>
          </a:fontRef>
        </p:style>
        <p:txBody>
          <a:bodyPr lIns="64008" tIns="32004" rIns="106013" bIns="32004"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defTabSz="533400" fontAlgn="auto">
              <a:lnSpc>
                <a:spcPct val="90000"/>
              </a:lnSpc>
              <a:spcBef>
                <a:spcPct val="0"/>
              </a:spcBef>
              <a:spcAft>
                <a:spcPct val="35000"/>
              </a:spcAft>
              <a:defRPr/>
            </a:pPr>
            <a:endParaRPr lang="zh-CN" altLang="en-US" sz="1000">
              <a:latin typeface="Arial" pitchFamily="34" charset="0"/>
              <a:ea typeface="微软雅黑" pitchFamily="34" charset="-122"/>
            </a:endParaRP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 name="Rectangle 18"/>
          <p:cNvSpPr>
            <a:spLocks noChangeArrowheads="1"/>
          </p:cNvSpPr>
          <p:nvPr/>
        </p:nvSpPr>
        <p:spPr bwMode="black">
          <a:xfrm>
            <a:off x="3657600" y="2655248"/>
            <a:ext cx="4672013" cy="482600"/>
          </a:xfrm>
          <a:prstGeom prst="rect">
            <a:avLst/>
          </a:prstGeom>
          <a:gradFill rotWithShape="1">
            <a:gsLst>
              <a:gs pos="0">
                <a:schemeClr val="tx2"/>
              </a:gs>
              <a:gs pos="100000">
                <a:srgbClr val="EAEAEA"/>
              </a:gs>
            </a:gsLst>
            <a:lin ang="2700000" scaled="1"/>
          </a:gradFill>
          <a:ln w="9525" algn="ctr">
            <a:noFill/>
            <a:miter lim="800000"/>
          </a:ln>
          <a:effectLst>
            <a:outerShdw dist="12700" algn="ctr" rotWithShape="0">
              <a:srgbClr val="DBDBDB"/>
            </a:outerShdw>
          </a:effectLst>
        </p:spPr>
        <p:txBody>
          <a:bodyPr wrap="none" lIns="72000" tIns="36000" rIns="72000" b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defRPr/>
            </a:pPr>
            <a:endParaRPr lang="en-US" altLang="zh-CN">
              <a:solidFill>
                <a:srgbClr val="4F81BD"/>
              </a:solidFill>
              <a:ea typeface="微软雅黑" pitchFamily="34" charset="-122"/>
            </a:endParaRPr>
          </a:p>
        </p:txBody>
      </p:sp>
      <p:sp>
        <p:nvSpPr>
          <p:cNvPr id="11266" name="Title 1"/>
          <p:cNvSpPr>
            <a:spLocks noGrp="1"/>
          </p:cNvSpPr>
          <p:nvPr>
            <p:ph type="title"/>
          </p:nvPr>
        </p:nvSpPr>
        <p:spPr/>
        <p:txBody>
          <a:bodyPr/>
          <a:lstStyle/>
          <a:p>
            <a:r>
              <a:rPr lang="zh-CN" altLang="en-US" smtClean="0"/>
              <a:t>目录</a:t>
            </a:r>
          </a:p>
        </p:txBody>
      </p:sp>
      <p:pic>
        <p:nvPicPr>
          <p:cNvPr id="11269" name="Picture 19" descr="Capgemini"/>
          <p:cNvPicPr>
            <a:picLocks noChangeAspect="1" noChangeArrowheads="1"/>
          </p:cNvPicPr>
          <p:nvPr/>
        </p:nvPicPr>
        <p:blipFill>
          <a:blip r:embed="rId2"/>
          <a:srcRect l="12845" t="-2126" r="20985" b="20787"/>
          <a:stretch>
            <a:fillRect/>
          </a:stretch>
        </p:blipFill>
        <p:spPr bwMode="auto">
          <a:xfrm>
            <a:off x="582613" y="1660525"/>
            <a:ext cx="2859087" cy="2740025"/>
          </a:xfrm>
          <a:prstGeom prst="rect">
            <a:avLst/>
          </a:prstGeom>
          <a:noFill/>
          <a:ln w="9525">
            <a:noFill/>
            <a:miter lim="800000"/>
          </a:ln>
        </p:spPr>
      </p:pic>
      <p:sp>
        <p:nvSpPr>
          <p:cNvPr id="7" name="Rectangle 10"/>
          <p:cNvSpPr>
            <a:spLocks noChangeArrowheads="1"/>
          </p:cNvSpPr>
          <p:nvPr/>
        </p:nvSpPr>
        <p:spPr bwMode="auto">
          <a:xfrm>
            <a:off x="3906716" y="1828800"/>
            <a:ext cx="4453304" cy="3130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lgn="ctr">
                <a:solidFill>
                  <a:srgbClr val="000000"/>
                </a:solidFill>
                <a:miter lim="800000"/>
                <a:headEnd/>
                <a:tailEnd/>
              </a14:hiddenLine>
            </a:ext>
          </a:extLst>
        </p:spPr>
        <p:txBody>
          <a:bodyPr lIns="0" tIns="0" rIns="0" bIns="0"/>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3175" lvl="2" indent="-188913">
              <a:lnSpc>
                <a:spcPct val="150000"/>
              </a:lnSpc>
              <a:spcBef>
                <a:spcPts val="600"/>
              </a:spcBef>
              <a:buClr>
                <a:schemeClr val="tx1"/>
              </a:buClr>
              <a:buSzTx/>
              <a:defRPr/>
            </a:pPr>
            <a:r>
              <a:rPr lang="zh-CN" altLang="en-US" b="0" smtClean="0">
                <a:solidFill>
                  <a:srgbClr val="000000"/>
                </a:solidFill>
                <a:latin typeface="微软雅黑" pitchFamily="34" charset="-122"/>
                <a:ea typeface="微软雅黑" pitchFamily="34" charset="-122"/>
              </a:rPr>
              <a:t>冀东水泥管控模式与信息系统规划</a:t>
            </a:r>
            <a:endParaRPr lang="en-US" altLang="zh-CN" b="0">
              <a:solidFill>
                <a:srgbClr val="000000"/>
              </a:solidFill>
              <a:latin typeface="微软雅黑" pitchFamily="34" charset="-122"/>
              <a:ea typeface="微软雅黑" pitchFamily="34" charset="-122"/>
            </a:endParaRPr>
          </a:p>
          <a:p>
            <a:pPr marL="3175" lvl="2" indent="-188913">
              <a:lnSpc>
                <a:spcPct val="150000"/>
              </a:lnSpc>
              <a:spcBef>
                <a:spcPts val="600"/>
              </a:spcBef>
              <a:buClr>
                <a:schemeClr val="tx1"/>
              </a:buClr>
              <a:buSzTx/>
              <a:defRPr/>
            </a:pPr>
            <a:r>
              <a:rPr lang="en-US" altLang="zh-CN" b="0" smtClean="0">
                <a:solidFill>
                  <a:srgbClr val="000000"/>
                </a:solidFill>
                <a:latin typeface="微软雅黑" pitchFamily="34" charset="-122"/>
                <a:ea typeface="微软雅黑" pitchFamily="34" charset="-122"/>
              </a:rPr>
              <a:t>SAP</a:t>
            </a:r>
            <a:r>
              <a:rPr lang="zh-CN" altLang="en-US" b="0" smtClean="0">
                <a:solidFill>
                  <a:srgbClr val="000000"/>
                </a:solidFill>
                <a:latin typeface="微软雅黑" pitchFamily="34" charset="-122"/>
                <a:ea typeface="微软雅黑" pitchFamily="34" charset="-122"/>
              </a:rPr>
              <a:t>实施策略建议</a:t>
            </a:r>
            <a:endParaRPr lang="en-US" altLang="zh-CN" b="0" smtClean="0">
              <a:solidFill>
                <a:srgbClr val="000000"/>
              </a:solidFill>
              <a:latin typeface="微软雅黑" pitchFamily="34" charset="-122"/>
              <a:ea typeface="微软雅黑" pitchFamily="34" charset="-122"/>
            </a:endParaRPr>
          </a:p>
          <a:p>
            <a:pPr marL="3175" lvl="2" indent="-188913">
              <a:lnSpc>
                <a:spcPct val="150000"/>
              </a:lnSpc>
              <a:spcBef>
                <a:spcPts val="600"/>
              </a:spcBef>
              <a:buClr>
                <a:schemeClr val="tx1"/>
              </a:buClr>
              <a:buSzTx/>
              <a:defRPr/>
            </a:pPr>
            <a:r>
              <a:rPr lang="zh-CN" altLang="en-US" smtClean="0">
                <a:solidFill>
                  <a:srgbClr val="000000"/>
                </a:solidFill>
                <a:latin typeface="微软雅黑" pitchFamily="34" charset="-122"/>
                <a:ea typeface="微软雅黑" pitchFamily="34" charset="-122"/>
              </a:rPr>
              <a:t>周边业务系统评估</a:t>
            </a:r>
          </a:p>
          <a:p>
            <a:pPr marL="3175" lvl="2" indent="-188913">
              <a:lnSpc>
                <a:spcPct val="150000"/>
              </a:lnSpc>
              <a:spcBef>
                <a:spcPts val="600"/>
              </a:spcBef>
              <a:buClr>
                <a:schemeClr val="tx1"/>
              </a:buClr>
              <a:buSzTx/>
              <a:defRPr/>
            </a:pPr>
            <a:endParaRPr lang="en-US" altLang="zh-CN" b="0" smtClean="0">
              <a:solidFill>
                <a:srgbClr val="000000"/>
              </a:solidFill>
              <a:latin typeface="微软雅黑" pitchFamily="34" charset="-122"/>
              <a:ea typeface="微软雅黑" pitchFamily="34" charset="-122"/>
            </a:endParaRPr>
          </a:p>
          <a:p>
            <a:pPr marL="3175" lvl="2" indent="-188913">
              <a:lnSpc>
                <a:spcPct val="150000"/>
              </a:lnSpc>
              <a:spcBef>
                <a:spcPts val="600"/>
              </a:spcBef>
              <a:buClr>
                <a:schemeClr val="tx1"/>
              </a:buClr>
              <a:buSzTx/>
              <a:defRPr/>
            </a:pPr>
            <a:endParaRPr lang="en-US" altLang="zh-CN" b="0" smtClean="0">
              <a:solidFill>
                <a:srgbClr val="000000"/>
              </a:solidFill>
              <a:latin typeface="微软雅黑" pitchFamily="34" charset="-122"/>
              <a:ea typeface="微软雅黑" pitchFamily="34" charset="-122"/>
            </a:endParaRPr>
          </a:p>
          <a:p>
            <a:pPr marL="3175" lvl="2" indent="-188913">
              <a:lnSpc>
                <a:spcPct val="150000"/>
              </a:lnSpc>
              <a:spcBef>
                <a:spcPts val="600"/>
              </a:spcBef>
              <a:buClr>
                <a:schemeClr val="tx1"/>
              </a:buClr>
              <a:buSzTx/>
              <a:defRPr/>
            </a:pPr>
            <a:endParaRPr lang="en-US" altLang="zh-CN" b="0" smtClean="0">
              <a:solidFill>
                <a:srgbClr val="000000"/>
              </a:solidFill>
              <a:latin typeface="微软雅黑" pitchFamily="34" charset="-122"/>
              <a:ea typeface="微软雅黑" pitchFamily="34" charset="-122"/>
            </a:endParaRPr>
          </a:p>
          <a:p>
            <a:pPr marL="3175" lvl="2" indent="-188913">
              <a:lnSpc>
                <a:spcPct val="150000"/>
              </a:lnSpc>
              <a:spcBef>
                <a:spcPts val="600"/>
              </a:spcBef>
              <a:buClr>
                <a:schemeClr val="tx1"/>
              </a:buClr>
              <a:buSzTx/>
              <a:defRPr/>
            </a:pPr>
            <a:endParaRPr lang="zh-CN" altLang="en-US" b="0" smtClean="0">
              <a:solidFill>
                <a:srgbClr val="000000"/>
              </a:solidFill>
              <a:latin typeface="微软雅黑" pitchFamily="34" charset="-122"/>
              <a:ea typeface="微软雅黑" pitchFamily="34" charset="-122"/>
            </a:endParaRPr>
          </a:p>
        </p:txBody>
      </p:sp>
    </p:spTree>
    <p:extLst>
      <p:ext uri="{BB962C8B-B14F-4D97-AF65-F5344CB8AC3E}">
        <p14:creationId xmlns:p14="http://schemas.microsoft.com/office/powerpoint/2010/main" xmlns="" val="1507849692"/>
      </p:ext>
    </p:extLst>
  </p:cSld>
  <p:clrMapOvr>
    <a:masterClrMapping/>
  </p:clrMapOvr>
  <p:transition>
    <p:fade/>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标题 1"/>
          <p:cNvSpPr>
            <a:spLocks noGrp="1"/>
          </p:cNvSpPr>
          <p:nvPr>
            <p:ph type="title"/>
          </p:nvPr>
        </p:nvSpPr>
        <p:spPr>
          <a:xfrm>
            <a:off x="1314450" y="0"/>
            <a:ext cx="7829550" cy="1052513"/>
          </a:xfrm>
          <a:noFill/>
          <a:ln w="9525" algn="ctr">
            <a:noFill/>
            <a:miter lim="800000"/>
          </a:ln>
        </p:spPr>
        <p:txBody>
          <a:bodyPr vert="horz" wrap="square" lIns="72000" tIns="252000" rIns="72000" bIns="36000" numCol="1" anchor="ctr" anchorCtr="0" compatLnSpc="1">
            <a:prstTxWarp prst="textNoShape">
              <a:avLst/>
            </a:prstTxWarp>
          </a:bodyPr>
          <a:lstStyle/>
          <a:p>
            <a:r>
              <a:rPr lang="zh-CN" altLang="en-US" smtClean="0"/>
              <a:t>冀东以</a:t>
            </a:r>
            <a:r>
              <a:rPr lang="en-US" altLang="zh-CN" smtClean="0"/>
              <a:t>ERP</a:t>
            </a:r>
            <a:r>
              <a:rPr lang="zh-CN" altLang="en-US" smtClean="0"/>
              <a:t>系统核心应用及企业信息化集成应用平台，集成</a:t>
            </a:r>
            <a:r>
              <a:rPr lang="en-US" altLang="zh-CN" smtClean="0"/>
              <a:t>OA</a:t>
            </a:r>
            <a:r>
              <a:rPr lang="zh-CN" altLang="en-US" smtClean="0"/>
              <a:t>办公系统以及其他专用领域的补充性系统，全面支撑信息化需求</a:t>
            </a:r>
            <a:endParaRPr lang="zh-CN" altLang="en-US">
              <a:latin typeface="微软雅黑" pitchFamily="34" charset="-122"/>
              <a:ea typeface="微软雅黑" pitchFamily="34" charset="-122"/>
            </a:endParaRPr>
          </a:p>
        </p:txBody>
      </p:sp>
      <p:sp>
        <p:nvSpPr>
          <p:cNvPr id="45" name="Oval 2"/>
          <p:cNvSpPr>
            <a:spLocks noChangeArrowheads="1"/>
          </p:cNvSpPr>
          <p:nvPr/>
        </p:nvSpPr>
        <p:spPr bwMode="gray">
          <a:xfrm>
            <a:off x="1524000" y="1230220"/>
            <a:ext cx="5867400" cy="4713380"/>
          </a:xfrm>
          <a:prstGeom prst="ellipse">
            <a:avLst/>
          </a:prstGeom>
          <a:solidFill>
            <a:srgbClr val="A7C4D9">
              <a:alpha val="27058"/>
            </a:srgbClr>
          </a:solidFill>
          <a:ln w="12700" algn="ctr">
            <a:solidFill>
              <a:srgbClr val="000000"/>
            </a:solidFill>
            <a:round/>
          </a:ln>
        </p:spPr>
        <p:txBody>
          <a:bodyPr wrap="none"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1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46" name="Oval 3"/>
          <p:cNvSpPr>
            <a:spLocks noChangeArrowheads="1"/>
          </p:cNvSpPr>
          <p:nvPr/>
        </p:nvSpPr>
        <p:spPr bwMode="gray">
          <a:xfrm>
            <a:off x="5820971" y="2697048"/>
            <a:ext cx="1405369" cy="770805"/>
          </a:xfrm>
          <a:prstGeom prst="ellipse">
            <a:avLst/>
          </a:prstGeom>
          <a:solidFill>
            <a:srgbClr val="A7C4D9"/>
          </a:solidFill>
          <a:ln w="12700" algn="ctr">
            <a:solidFill>
              <a:srgbClr val="000000"/>
            </a:solidFill>
            <a:round/>
          </a:ln>
        </p:spPr>
        <p:txBody>
          <a:bodyPr lIns="10800" tIns="40930" rIns="10800"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719138" eaLnBrk="1" fontAlgn="auto" latinLnBrk="0" hangingPunct="1">
              <a:lnSpc>
                <a:spcPct val="100000"/>
              </a:lnSpc>
              <a:spcBef>
                <a:spcPct val="0"/>
              </a:spcBef>
              <a:spcAft>
                <a:spcPct val="0"/>
              </a:spcAft>
              <a:buClrTx/>
              <a:buSzTx/>
              <a:buFontTx/>
              <a:buNone/>
              <a:defRPr/>
            </a:pPr>
            <a:r>
              <a:rPr lang="zh-CN" altLang="en-US" sz="1100" b="0" kern="0" noProof="0" smtClean="0">
                <a:solidFill>
                  <a:sysClr val="windowText" lastClr="000000"/>
                </a:solidFill>
                <a:latin typeface="微软雅黑" pitchFamily="34" charset="-122"/>
                <a:ea typeface="微软雅黑" pitchFamily="34" charset="-122"/>
              </a:rPr>
              <a:t>全面预算</a:t>
            </a:r>
            <a:r>
              <a:rPr kumimoji="0" lang="zh-CN" altLang="en-US" sz="11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a:t>
            </a:r>
            <a:r>
              <a:rPr lang="en-US" altLang="zh-CN" sz="1100" b="0" kern="0" noProof="0" smtClean="0">
                <a:solidFill>
                  <a:sysClr val="windowText" lastClr="000000"/>
                </a:solidFill>
                <a:latin typeface="微软雅黑" pitchFamily="34" charset="-122"/>
                <a:ea typeface="微软雅黑" pitchFamily="34" charset="-122"/>
              </a:rPr>
              <a:t>BPC</a:t>
            </a:r>
            <a:r>
              <a:rPr kumimoji="0" lang="zh-CN" altLang="en-US" sz="11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a:t>
            </a:r>
          </a:p>
        </p:txBody>
      </p:sp>
      <p:sp>
        <p:nvSpPr>
          <p:cNvPr id="47" name="Oval 4"/>
          <p:cNvSpPr>
            <a:spLocks noChangeArrowheads="1"/>
          </p:cNvSpPr>
          <p:nvPr/>
        </p:nvSpPr>
        <p:spPr bwMode="gray">
          <a:xfrm>
            <a:off x="3394667" y="1732125"/>
            <a:ext cx="1457472" cy="770805"/>
          </a:xfrm>
          <a:prstGeom prst="ellipse">
            <a:avLst/>
          </a:prstGeom>
          <a:solidFill>
            <a:srgbClr val="A7C4D9"/>
          </a:solidFill>
          <a:ln w="12700" algn="ctr">
            <a:solidFill>
              <a:srgbClr val="000000"/>
            </a:solidFill>
            <a:round/>
          </a:ln>
        </p:spPr>
        <p:txBody>
          <a:bodyPr lIns="10800" tIns="40930" rIns="10800"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719138" eaLnBrk="1" fontAlgn="auto" latinLnBrk="0" hangingPunct="1">
              <a:lnSpc>
                <a:spcPct val="100000"/>
              </a:lnSpc>
              <a:spcBef>
                <a:spcPct val="0"/>
              </a:spcBef>
              <a:spcAft>
                <a:spcPct val="0"/>
              </a:spcAft>
              <a:buClrTx/>
              <a:buSzTx/>
              <a:buFontTx/>
              <a:buNone/>
              <a:defRPr/>
            </a:pPr>
            <a:r>
              <a:rPr kumimoji="0" lang="zh-CN" altLang="en-US" sz="11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商业智能 </a:t>
            </a:r>
            <a:r>
              <a:rPr kumimoji="0" lang="en-US" altLang="zh-CN" sz="11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a:t>
            </a:r>
            <a:r>
              <a:rPr kumimoji="0" lang="zh-CN" altLang="en-US" sz="11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决策分析（</a:t>
            </a:r>
            <a:r>
              <a:rPr kumimoji="0" lang="en-US" altLang="zh-CN" sz="11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BI</a:t>
            </a:r>
            <a:r>
              <a:rPr kumimoji="0" lang="zh-CN" altLang="en-US" sz="11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a:t>
            </a:r>
          </a:p>
        </p:txBody>
      </p:sp>
      <p:sp>
        <p:nvSpPr>
          <p:cNvPr id="48" name="Oval 5"/>
          <p:cNvSpPr>
            <a:spLocks noChangeArrowheads="1"/>
          </p:cNvSpPr>
          <p:nvPr/>
        </p:nvSpPr>
        <p:spPr bwMode="gray">
          <a:xfrm>
            <a:off x="4608523" y="1668364"/>
            <a:ext cx="1405369" cy="770805"/>
          </a:xfrm>
          <a:prstGeom prst="ellipse">
            <a:avLst/>
          </a:prstGeom>
          <a:solidFill>
            <a:srgbClr val="A7C4D9"/>
          </a:solidFill>
          <a:ln w="12700" algn="ctr">
            <a:solidFill>
              <a:srgbClr val="000000"/>
            </a:solidFill>
            <a:round/>
          </a:ln>
        </p:spPr>
        <p:txBody>
          <a:bodyPr lIns="10800" tIns="40930" rIns="10800"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719138" eaLnBrk="1" fontAlgn="auto" latinLnBrk="0" hangingPunct="1">
              <a:lnSpc>
                <a:spcPct val="100000"/>
              </a:lnSpc>
              <a:spcBef>
                <a:spcPct val="0"/>
              </a:spcBef>
              <a:spcAft>
                <a:spcPct val="0"/>
              </a:spcAft>
              <a:buClrTx/>
              <a:buSzTx/>
              <a:buFontTx/>
              <a:buNone/>
              <a:defRPr/>
            </a:pPr>
            <a:r>
              <a:rPr kumimoji="0" lang="zh-CN" altLang="en-US" sz="11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供应商关系管理（</a:t>
            </a:r>
            <a:r>
              <a:rPr kumimoji="0" lang="en-US" altLang="zh-CN" sz="11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SRM</a:t>
            </a:r>
            <a:r>
              <a:rPr kumimoji="0" lang="zh-CN" altLang="en-US" sz="11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a:t>
            </a:r>
          </a:p>
        </p:txBody>
      </p:sp>
      <p:sp>
        <p:nvSpPr>
          <p:cNvPr id="49" name="Oval 6"/>
          <p:cNvSpPr>
            <a:spLocks noChangeArrowheads="1"/>
          </p:cNvSpPr>
          <p:nvPr/>
        </p:nvSpPr>
        <p:spPr bwMode="gray">
          <a:xfrm>
            <a:off x="5437945" y="2118944"/>
            <a:ext cx="1405369" cy="770805"/>
          </a:xfrm>
          <a:prstGeom prst="ellipse">
            <a:avLst/>
          </a:prstGeom>
          <a:solidFill>
            <a:srgbClr val="A7C4D9"/>
          </a:solidFill>
          <a:ln w="12700" algn="ctr">
            <a:solidFill>
              <a:srgbClr val="000000"/>
            </a:solidFill>
            <a:round/>
          </a:ln>
        </p:spPr>
        <p:txBody>
          <a:bodyPr lIns="10800" tIns="40930" rIns="10800"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719138" eaLnBrk="1" fontAlgn="auto" latinLnBrk="0" hangingPunct="1">
              <a:lnSpc>
                <a:spcPct val="100000"/>
              </a:lnSpc>
              <a:spcBef>
                <a:spcPct val="0"/>
              </a:spcBef>
              <a:spcAft>
                <a:spcPct val="0"/>
              </a:spcAft>
              <a:buClrTx/>
              <a:buSzTx/>
              <a:buFontTx/>
              <a:buNone/>
              <a:defRPr/>
            </a:pPr>
            <a:r>
              <a:rPr lang="zh-CN" altLang="en-US" sz="1100" b="0" kern="0" smtClean="0">
                <a:solidFill>
                  <a:sysClr val="windowText" lastClr="000000"/>
                </a:solidFill>
                <a:latin typeface="微软雅黑" pitchFamily="34" charset="-122"/>
                <a:ea typeface="微软雅黑" pitchFamily="34" charset="-122"/>
              </a:rPr>
              <a:t>客户关系</a:t>
            </a:r>
            <a:r>
              <a:rPr kumimoji="0" lang="zh-CN" altLang="en-US" sz="11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管理 （</a:t>
            </a:r>
            <a:r>
              <a:rPr lang="en-US" altLang="zh-CN" sz="1100" b="0" kern="0" smtClean="0">
                <a:solidFill>
                  <a:sysClr val="windowText" lastClr="000000"/>
                </a:solidFill>
                <a:latin typeface="微软雅黑" pitchFamily="34" charset="-122"/>
                <a:ea typeface="微软雅黑" pitchFamily="34" charset="-122"/>
              </a:rPr>
              <a:t>CR</a:t>
            </a:r>
            <a:r>
              <a:rPr kumimoji="0" lang="en-US" altLang="zh-CN" sz="11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M</a:t>
            </a:r>
            <a:r>
              <a:rPr kumimoji="0" lang="zh-CN" altLang="en-US" sz="11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a:t>
            </a:r>
          </a:p>
        </p:txBody>
      </p:sp>
      <p:sp>
        <p:nvSpPr>
          <p:cNvPr id="64" name="Oval 22"/>
          <p:cNvSpPr>
            <a:spLocks noChangeArrowheads="1"/>
          </p:cNvSpPr>
          <p:nvPr/>
        </p:nvSpPr>
        <p:spPr bwMode="gray">
          <a:xfrm>
            <a:off x="3075010" y="2246467"/>
            <a:ext cx="2938882" cy="1734310"/>
          </a:xfrm>
          <a:prstGeom prst="ellipse">
            <a:avLst/>
          </a:prstGeom>
          <a:solidFill>
            <a:srgbClr val="A7C4D9"/>
          </a:solidFill>
          <a:ln w="12700" algn="ctr">
            <a:solidFill>
              <a:srgbClr val="000000"/>
            </a:solidFill>
            <a:round/>
          </a:ln>
        </p:spPr>
        <p:txBody>
          <a:bodyPr lIns="10800" tIns="40930" rIns="10800"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719138" eaLnBrk="1" fontAlgn="auto" latinLnBrk="0" hangingPunct="1">
              <a:lnSpc>
                <a:spcPct val="100000"/>
              </a:lnSpc>
              <a:spcBef>
                <a:spcPct val="0"/>
              </a:spcBef>
              <a:spcAft>
                <a:spcPct val="0"/>
              </a:spcAft>
              <a:buClrTx/>
              <a:buSzTx/>
              <a:buFontTx/>
              <a:buNone/>
              <a:defRPr/>
            </a:pPr>
            <a:r>
              <a:rPr kumimoji="0" lang="en-US" altLang="zh-CN" sz="11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ERP </a:t>
            </a:r>
            <a:r>
              <a:rPr kumimoji="0" lang="zh-CN" altLang="en-US" sz="11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核心系统</a:t>
            </a:r>
          </a:p>
          <a:p>
            <a:pPr marL="0" marR="0" lvl="0" indent="0" defTabSz="719138" eaLnBrk="1" fontAlgn="auto" latinLnBrk="0" hangingPunct="1">
              <a:lnSpc>
                <a:spcPct val="100000"/>
              </a:lnSpc>
              <a:spcBef>
                <a:spcPct val="0"/>
              </a:spcBef>
              <a:spcAft>
                <a:spcPct val="0"/>
              </a:spcAft>
              <a:buClrTx/>
              <a:buSzTx/>
              <a:buFontTx/>
              <a:buNone/>
              <a:defRPr/>
            </a:pPr>
            <a:r>
              <a:rPr kumimoji="0" lang="zh-CN" altLang="en-US" sz="11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（财务，人力，物资，销售，</a:t>
            </a:r>
            <a:endParaRPr kumimoji="0" lang="en-US" altLang="zh-CN" sz="11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a:p>
            <a:pPr marL="0" marR="0" lvl="0" indent="0" defTabSz="719138" eaLnBrk="1" fontAlgn="auto" latinLnBrk="0" hangingPunct="1">
              <a:lnSpc>
                <a:spcPct val="100000"/>
              </a:lnSpc>
              <a:spcBef>
                <a:spcPct val="0"/>
              </a:spcBef>
              <a:spcAft>
                <a:spcPct val="0"/>
              </a:spcAft>
              <a:buClrTx/>
              <a:buSzTx/>
              <a:buFontTx/>
              <a:buNone/>
              <a:defRPr/>
            </a:pPr>
            <a:r>
              <a:rPr lang="en-US" altLang="zh-CN" sz="1100" b="0" kern="0" smtClean="0">
                <a:solidFill>
                  <a:sysClr val="windowText" lastClr="000000"/>
                </a:solidFill>
                <a:latin typeface="微软雅黑" pitchFamily="34" charset="-122"/>
                <a:ea typeface="微软雅黑" pitchFamily="34" charset="-122"/>
              </a:rPr>
              <a:t>   </a:t>
            </a:r>
            <a:r>
              <a:rPr kumimoji="0" lang="zh-CN" altLang="en-US" sz="11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生产）</a:t>
            </a:r>
          </a:p>
        </p:txBody>
      </p:sp>
      <p:sp>
        <p:nvSpPr>
          <p:cNvPr id="65" name="Oval 23"/>
          <p:cNvSpPr>
            <a:spLocks noChangeArrowheads="1"/>
          </p:cNvSpPr>
          <p:nvPr/>
        </p:nvSpPr>
        <p:spPr bwMode="gray">
          <a:xfrm>
            <a:off x="4991549" y="3467852"/>
            <a:ext cx="1661659" cy="901161"/>
          </a:xfrm>
          <a:prstGeom prst="ellipse">
            <a:avLst/>
          </a:prstGeom>
          <a:solidFill>
            <a:srgbClr val="B62222"/>
          </a:solidFill>
          <a:ln w="12700" algn="ctr">
            <a:solidFill>
              <a:srgbClr val="000000"/>
            </a:solidFill>
            <a:round/>
          </a:ln>
        </p:spPr>
        <p:txBody>
          <a:bodyPr wrap="none"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719138" eaLnBrk="1" fontAlgn="auto" latinLnBrk="0" hangingPunct="1">
              <a:lnSpc>
                <a:spcPct val="100000"/>
              </a:lnSpc>
              <a:spcBef>
                <a:spcPct val="0"/>
              </a:spcBef>
              <a:spcAft>
                <a:spcPct val="0"/>
              </a:spcAft>
              <a:buClrTx/>
              <a:buSzTx/>
              <a:buFontTx/>
              <a:buNone/>
              <a:defRPr/>
            </a:pPr>
            <a:r>
              <a:rPr kumimoji="0" lang="zh-CN" altLang="en-US" sz="1100" b="1" i="0" u="none" strike="noStrike" kern="0" cap="none" spc="0" normalizeH="0" baseline="0" noProof="0" smtClean="0">
                <a:ln>
                  <a:noFill/>
                </a:ln>
                <a:solidFill>
                  <a:srgbClr val="FFFFFF"/>
                </a:solidFill>
                <a:effectLst/>
                <a:uLnTx/>
                <a:uFillTx/>
                <a:latin typeface="微软雅黑" pitchFamily="34" charset="-122"/>
                <a:ea typeface="微软雅黑" pitchFamily="34" charset="-122"/>
              </a:rPr>
              <a:t>  实时监控系统</a:t>
            </a:r>
          </a:p>
          <a:p>
            <a:pPr marL="0" marR="0" lvl="0" indent="0" defTabSz="719138" eaLnBrk="1" fontAlgn="auto" latinLnBrk="0" hangingPunct="1">
              <a:lnSpc>
                <a:spcPct val="100000"/>
              </a:lnSpc>
              <a:spcBef>
                <a:spcPct val="0"/>
              </a:spcBef>
              <a:spcAft>
                <a:spcPct val="0"/>
              </a:spcAft>
              <a:buClrTx/>
              <a:buSzTx/>
              <a:buFontTx/>
              <a:buNone/>
              <a:defRPr/>
            </a:pPr>
            <a:r>
              <a:rPr kumimoji="0" lang="zh-CN" altLang="en-US" sz="1100" b="1" i="0" u="none" strike="noStrike" kern="0" cap="none" spc="0" normalizeH="0" baseline="0" noProof="0" smtClean="0">
                <a:ln>
                  <a:noFill/>
                </a:ln>
                <a:solidFill>
                  <a:srgbClr val="FFFFFF"/>
                </a:solidFill>
                <a:effectLst/>
                <a:uLnTx/>
                <a:uFillTx/>
                <a:latin typeface="微软雅黑" pitchFamily="34" charset="-122"/>
                <a:ea typeface="微软雅黑" pitchFamily="34" charset="-122"/>
              </a:rPr>
              <a:t>（</a:t>
            </a:r>
            <a:r>
              <a:rPr kumimoji="0" lang="en-US" altLang="zh-CN" sz="1100" b="1" i="0" u="none" strike="noStrike" kern="0" cap="none" spc="0" normalizeH="0" baseline="0" noProof="0" smtClean="0">
                <a:ln>
                  <a:noFill/>
                </a:ln>
                <a:solidFill>
                  <a:srgbClr val="FFFFFF"/>
                </a:solidFill>
                <a:effectLst/>
                <a:uLnTx/>
                <a:uFillTx/>
                <a:latin typeface="微软雅黑" pitchFamily="34" charset="-122"/>
                <a:ea typeface="微软雅黑" pitchFamily="34" charset="-122"/>
              </a:rPr>
              <a:t>DCS/PLC/…..</a:t>
            </a:r>
            <a:r>
              <a:rPr kumimoji="0" lang="zh-CN" altLang="en-US" sz="1100" b="1" i="0" u="none" strike="noStrike" kern="0" cap="none" spc="0" normalizeH="0" baseline="0" noProof="0" smtClean="0">
                <a:ln>
                  <a:noFill/>
                </a:ln>
                <a:solidFill>
                  <a:srgbClr val="FFFFFF"/>
                </a:solidFill>
                <a:effectLst/>
                <a:uLnTx/>
                <a:uFillTx/>
                <a:latin typeface="微软雅黑" pitchFamily="34" charset="-122"/>
                <a:ea typeface="微软雅黑" pitchFamily="34" charset="-122"/>
              </a:rPr>
              <a:t>）</a:t>
            </a:r>
            <a:endParaRPr kumimoji="0" lang="en-US" altLang="zh-CN" sz="1100" b="1" i="0" u="none" strike="noStrike" kern="0" cap="none" spc="0" normalizeH="0" baseline="0" noProof="0" smtClean="0">
              <a:ln>
                <a:noFill/>
              </a:ln>
              <a:solidFill>
                <a:srgbClr val="FFFFFF"/>
              </a:solidFill>
              <a:effectLst/>
              <a:uLnTx/>
              <a:uFillTx/>
              <a:latin typeface="微软雅黑" pitchFamily="34" charset="-122"/>
              <a:ea typeface="微软雅黑" pitchFamily="34" charset="-122"/>
            </a:endParaRPr>
          </a:p>
          <a:p>
            <a:pPr marL="0" marR="0" lvl="0" indent="0" defTabSz="719138" eaLnBrk="1" fontAlgn="auto" latinLnBrk="0" hangingPunct="1">
              <a:lnSpc>
                <a:spcPct val="100000"/>
              </a:lnSpc>
              <a:spcBef>
                <a:spcPct val="0"/>
              </a:spcBef>
              <a:spcAft>
                <a:spcPct val="0"/>
              </a:spcAft>
              <a:buClrTx/>
              <a:buSzTx/>
              <a:buFontTx/>
              <a:buNone/>
              <a:defRPr/>
            </a:pPr>
            <a:endParaRPr kumimoji="0" lang="zh-CN" altLang="en-US" sz="1100" b="1" i="0" u="none" strike="noStrike" kern="0" cap="none" spc="0" normalizeH="0" baseline="0" noProof="0" smtClean="0">
              <a:ln>
                <a:noFill/>
              </a:ln>
              <a:solidFill>
                <a:srgbClr val="FFFFFF"/>
              </a:solidFill>
              <a:effectLst/>
              <a:uLnTx/>
              <a:uFillTx/>
              <a:latin typeface="微软雅黑" pitchFamily="34" charset="-122"/>
              <a:ea typeface="微软雅黑" pitchFamily="34" charset="-122"/>
            </a:endParaRPr>
          </a:p>
        </p:txBody>
      </p:sp>
      <p:sp>
        <p:nvSpPr>
          <p:cNvPr id="66" name="Oval 24"/>
          <p:cNvSpPr>
            <a:spLocks noChangeArrowheads="1"/>
          </p:cNvSpPr>
          <p:nvPr/>
        </p:nvSpPr>
        <p:spPr bwMode="gray">
          <a:xfrm>
            <a:off x="2052667" y="1988588"/>
            <a:ext cx="1757333" cy="964923"/>
          </a:xfrm>
          <a:prstGeom prst="ellipse">
            <a:avLst/>
          </a:prstGeom>
          <a:solidFill>
            <a:srgbClr val="FFEB73"/>
          </a:solidFill>
          <a:ln w="12700" algn="ctr">
            <a:solidFill>
              <a:srgbClr val="000000"/>
            </a:solidFill>
            <a:round/>
          </a:ln>
        </p:spPr>
        <p:txBody>
          <a:bodyPr wrap="none"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719138" eaLnBrk="1" fontAlgn="auto" latinLnBrk="0" hangingPunct="1">
              <a:lnSpc>
                <a:spcPct val="100000"/>
              </a:lnSpc>
              <a:spcBef>
                <a:spcPct val="0"/>
              </a:spcBef>
              <a:spcAft>
                <a:spcPct val="0"/>
              </a:spcAft>
              <a:buClrTx/>
              <a:buSzTx/>
              <a:buFontTx/>
              <a:buNone/>
              <a:defRPr/>
            </a:pPr>
            <a:r>
              <a:rPr kumimoji="0" lang="zh-CN" altLang="en-US" sz="11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协同平台管理系统</a:t>
            </a:r>
          </a:p>
        </p:txBody>
      </p:sp>
      <p:sp>
        <p:nvSpPr>
          <p:cNvPr id="67" name="Text Box 25"/>
          <p:cNvSpPr txBox="1">
            <a:spLocks noChangeArrowheads="1"/>
          </p:cNvSpPr>
          <p:nvPr/>
        </p:nvSpPr>
        <p:spPr bwMode="gray">
          <a:xfrm>
            <a:off x="4035392" y="1219200"/>
            <a:ext cx="892790" cy="421214"/>
          </a:xfrm>
          <a:prstGeom prst="rect">
            <a:avLst/>
          </a:prstGeom>
          <a:noFill/>
          <a:ln w="28575" algn="ctr">
            <a:noFill/>
            <a:miter lim="800000"/>
          </a:ln>
        </p:spPr>
        <p:txBody>
          <a:bodyPr lIns="81861" tIns="40930" rIns="81861" bIns="4093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719138" eaLnBrk="1" fontAlgn="auto" latinLnBrk="0" hangingPunct="1">
              <a:lnSpc>
                <a:spcPct val="100000"/>
              </a:lnSpc>
              <a:spcBef>
                <a:spcPct val="0"/>
              </a:spcBef>
              <a:spcAft>
                <a:spcPct val="0"/>
              </a:spcAft>
              <a:buClrTx/>
              <a:buSzTx/>
              <a:buFontTx/>
              <a:buNone/>
              <a:defRPr/>
            </a:pPr>
            <a:r>
              <a:rPr kumimoji="0" lang="zh-CN" altLang="en-US" sz="11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企业门户（</a:t>
            </a:r>
            <a:r>
              <a:rPr kumimoji="0" lang="en-US" altLang="zh-CN" sz="11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EP</a:t>
            </a:r>
            <a:r>
              <a:rPr kumimoji="0" lang="zh-CN" altLang="en-US" sz="11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a:t>
            </a:r>
          </a:p>
        </p:txBody>
      </p:sp>
      <p:sp>
        <p:nvSpPr>
          <p:cNvPr id="68" name="Oval 26"/>
          <p:cNvSpPr>
            <a:spLocks noChangeArrowheads="1"/>
          </p:cNvSpPr>
          <p:nvPr/>
        </p:nvSpPr>
        <p:spPr bwMode="gray">
          <a:xfrm>
            <a:off x="6846697" y="5128232"/>
            <a:ext cx="766053" cy="192701"/>
          </a:xfrm>
          <a:prstGeom prst="ellipse">
            <a:avLst/>
          </a:prstGeom>
          <a:solidFill>
            <a:srgbClr val="A7C4D9"/>
          </a:solidFill>
          <a:ln w="12700" algn="ctr">
            <a:solidFill>
              <a:srgbClr val="000000"/>
            </a:solidFill>
            <a:round/>
          </a:ln>
        </p:spPr>
        <p:txBody>
          <a:bodyPr lIns="10800" tIns="40930" rIns="10800"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719138" eaLnBrk="1" fontAlgn="auto" latinLnBrk="0" hangingPunct="1">
              <a:lnSpc>
                <a:spcPct val="100000"/>
              </a:lnSpc>
              <a:spcBef>
                <a:spcPct val="0"/>
              </a:spcBef>
              <a:spcAft>
                <a:spcPct val="0"/>
              </a:spcAft>
              <a:buClrTx/>
              <a:buSzTx/>
              <a:buFontTx/>
              <a:buNone/>
              <a:defRPr/>
            </a:pPr>
            <a:endParaRPr kumimoji="0" lang="zh-CN" altLang="en-US" sz="11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69" name="Oval 27"/>
          <p:cNvSpPr>
            <a:spLocks noChangeArrowheads="1"/>
          </p:cNvSpPr>
          <p:nvPr/>
        </p:nvSpPr>
        <p:spPr bwMode="gray">
          <a:xfrm>
            <a:off x="6845993" y="5411704"/>
            <a:ext cx="767461" cy="192701"/>
          </a:xfrm>
          <a:prstGeom prst="ellipse">
            <a:avLst/>
          </a:prstGeom>
          <a:solidFill>
            <a:srgbClr val="B62222"/>
          </a:solidFill>
          <a:ln w="12700" algn="ctr">
            <a:solidFill>
              <a:srgbClr val="000000"/>
            </a:solidFill>
            <a:round/>
          </a:ln>
        </p:spPr>
        <p:txBody>
          <a:bodyPr wrap="none"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719138" eaLnBrk="1" fontAlgn="auto" latinLnBrk="0" hangingPunct="1">
              <a:lnSpc>
                <a:spcPct val="100000"/>
              </a:lnSpc>
              <a:spcBef>
                <a:spcPct val="0"/>
              </a:spcBef>
              <a:spcAft>
                <a:spcPct val="0"/>
              </a:spcAft>
              <a:buClrTx/>
              <a:buSzTx/>
              <a:buFontTx/>
              <a:buNone/>
              <a:defRPr/>
            </a:pPr>
            <a:endParaRPr kumimoji="0" lang="zh-CN" altLang="en-US" sz="11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70" name="Oval 28"/>
          <p:cNvSpPr>
            <a:spLocks noChangeArrowheads="1"/>
          </p:cNvSpPr>
          <p:nvPr/>
        </p:nvSpPr>
        <p:spPr bwMode="gray">
          <a:xfrm>
            <a:off x="6846697" y="5693671"/>
            <a:ext cx="766053" cy="192701"/>
          </a:xfrm>
          <a:prstGeom prst="ellipse">
            <a:avLst/>
          </a:prstGeom>
          <a:solidFill>
            <a:srgbClr val="FFEB73"/>
          </a:solidFill>
          <a:ln w="12700" algn="ctr">
            <a:solidFill>
              <a:srgbClr val="000000"/>
            </a:solidFill>
            <a:round/>
          </a:ln>
        </p:spPr>
        <p:txBody>
          <a:bodyPr wrap="none"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719138" eaLnBrk="1" fontAlgn="auto" latinLnBrk="0" hangingPunct="1">
              <a:lnSpc>
                <a:spcPct val="100000"/>
              </a:lnSpc>
              <a:spcBef>
                <a:spcPct val="0"/>
              </a:spcBef>
              <a:spcAft>
                <a:spcPct val="0"/>
              </a:spcAft>
              <a:buClrTx/>
              <a:buSzTx/>
              <a:buFontTx/>
              <a:buNone/>
              <a:defRPr/>
            </a:pPr>
            <a:endParaRPr kumimoji="0" lang="zh-CN" altLang="en-US" sz="11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71" name="Text Box 29"/>
          <p:cNvSpPr txBox="1">
            <a:spLocks noChangeArrowheads="1"/>
          </p:cNvSpPr>
          <p:nvPr/>
        </p:nvSpPr>
        <p:spPr bwMode="gray">
          <a:xfrm>
            <a:off x="7702794" y="5064471"/>
            <a:ext cx="1136406" cy="345729"/>
          </a:xfrm>
          <a:prstGeom prst="rect">
            <a:avLst/>
          </a:prstGeom>
          <a:noFill/>
          <a:ln w="28575" algn="ctr">
            <a:noFill/>
            <a:miter lim="800000"/>
          </a:ln>
        </p:spPr>
        <p:txBody>
          <a:bodyPr lIns="10800" tIns="40930" rIns="10800" bIns="40930"/>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l" defTabSz="719138" eaLnBrk="1" fontAlgn="auto" latinLnBrk="0" hangingPunct="1">
              <a:lnSpc>
                <a:spcPct val="100000"/>
              </a:lnSpc>
              <a:spcBef>
                <a:spcPct val="0"/>
              </a:spcBef>
              <a:spcAft>
                <a:spcPct val="0"/>
              </a:spcAft>
              <a:buClrTx/>
              <a:buSzTx/>
              <a:buFontTx/>
              <a:buNone/>
              <a:defRPr/>
            </a:pPr>
            <a:r>
              <a:rPr kumimoji="0" lang="zh-CN" altLang="en-US" sz="9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以</a:t>
            </a:r>
            <a:r>
              <a:rPr kumimoji="0" lang="en-US" altLang="zh-CN" sz="9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SAP</a:t>
            </a:r>
            <a:r>
              <a:rPr kumimoji="0" lang="zh-CN" altLang="en-US" sz="9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为核心的</a:t>
            </a:r>
            <a:r>
              <a:rPr kumimoji="0" lang="en-US" altLang="zh-CN" sz="9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ERP</a:t>
            </a:r>
            <a:r>
              <a:rPr kumimoji="0" lang="zh-CN" altLang="en-US" sz="9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基本系统</a:t>
            </a:r>
          </a:p>
        </p:txBody>
      </p:sp>
      <p:sp>
        <p:nvSpPr>
          <p:cNvPr id="72" name="Text Box 30"/>
          <p:cNvSpPr txBox="1">
            <a:spLocks noChangeArrowheads="1"/>
          </p:cNvSpPr>
          <p:nvPr/>
        </p:nvSpPr>
        <p:spPr bwMode="gray">
          <a:xfrm>
            <a:off x="7702794" y="5413121"/>
            <a:ext cx="1136406" cy="345729"/>
          </a:xfrm>
          <a:prstGeom prst="rect">
            <a:avLst/>
          </a:prstGeom>
          <a:noFill/>
          <a:ln w="28575" algn="ctr">
            <a:noFill/>
            <a:miter lim="800000"/>
          </a:ln>
        </p:spPr>
        <p:txBody>
          <a:bodyPr lIns="10800" tIns="40930" rIns="10800" bIns="40930"/>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l" defTabSz="719138" eaLnBrk="1" fontAlgn="auto" latinLnBrk="0" hangingPunct="1">
              <a:lnSpc>
                <a:spcPct val="100000"/>
              </a:lnSpc>
              <a:spcBef>
                <a:spcPct val="0"/>
              </a:spcBef>
              <a:spcAft>
                <a:spcPct val="0"/>
              </a:spcAft>
              <a:buClrTx/>
              <a:buSzTx/>
              <a:buFontTx/>
              <a:buNone/>
              <a:defRPr/>
            </a:pPr>
            <a:r>
              <a:rPr kumimoji="0" lang="zh-CN" altLang="en-US" sz="9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专业领域的补充系统</a:t>
            </a:r>
          </a:p>
        </p:txBody>
      </p:sp>
      <p:sp>
        <p:nvSpPr>
          <p:cNvPr id="73" name="Text Box 31"/>
          <p:cNvSpPr txBox="1">
            <a:spLocks noChangeArrowheads="1"/>
          </p:cNvSpPr>
          <p:nvPr/>
        </p:nvSpPr>
        <p:spPr bwMode="gray">
          <a:xfrm>
            <a:off x="7702794" y="5695089"/>
            <a:ext cx="1136406" cy="345729"/>
          </a:xfrm>
          <a:prstGeom prst="rect">
            <a:avLst/>
          </a:prstGeom>
          <a:noFill/>
          <a:ln w="28575" algn="ctr">
            <a:noFill/>
            <a:miter lim="800000"/>
          </a:ln>
        </p:spPr>
        <p:txBody>
          <a:bodyPr lIns="10800" tIns="40930" rIns="10800" bIns="40930"/>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l" defTabSz="719138" eaLnBrk="1" fontAlgn="auto" latinLnBrk="0" hangingPunct="1">
              <a:lnSpc>
                <a:spcPct val="100000"/>
              </a:lnSpc>
              <a:spcBef>
                <a:spcPct val="0"/>
              </a:spcBef>
              <a:spcAft>
                <a:spcPct val="0"/>
              </a:spcAft>
              <a:buClrTx/>
              <a:buSzTx/>
              <a:buFontTx/>
              <a:buNone/>
              <a:defRPr/>
            </a:pPr>
            <a:r>
              <a:rPr kumimoji="0" lang="zh-CN" altLang="en-US" sz="9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办公自动化增强系统</a:t>
            </a:r>
          </a:p>
        </p:txBody>
      </p:sp>
      <p:sp>
        <p:nvSpPr>
          <p:cNvPr id="80" name="Oval 38"/>
          <p:cNvSpPr>
            <a:spLocks noChangeArrowheads="1"/>
          </p:cNvSpPr>
          <p:nvPr/>
        </p:nvSpPr>
        <p:spPr bwMode="gray">
          <a:xfrm>
            <a:off x="6845993" y="5989808"/>
            <a:ext cx="767461" cy="192701"/>
          </a:xfrm>
          <a:prstGeom prst="ellipse">
            <a:avLst/>
          </a:prstGeom>
          <a:solidFill>
            <a:srgbClr val="F5DCB4"/>
          </a:solidFill>
          <a:ln w="12700" algn="ctr">
            <a:solidFill>
              <a:srgbClr val="000000"/>
            </a:solidFill>
            <a:round/>
          </a:ln>
        </p:spPr>
        <p:txBody>
          <a:bodyPr wrap="none"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719138" eaLnBrk="1" fontAlgn="auto" latinLnBrk="0" hangingPunct="1">
              <a:lnSpc>
                <a:spcPct val="100000"/>
              </a:lnSpc>
              <a:spcBef>
                <a:spcPct val="0"/>
              </a:spcBef>
              <a:spcAft>
                <a:spcPct val="0"/>
              </a:spcAft>
              <a:buClrTx/>
              <a:buSzTx/>
              <a:buFontTx/>
              <a:buNone/>
              <a:defRPr/>
            </a:pPr>
            <a:endParaRPr kumimoji="0" lang="zh-CN" altLang="en-US" sz="11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81" name="Text Box 39"/>
          <p:cNvSpPr txBox="1">
            <a:spLocks noChangeArrowheads="1"/>
          </p:cNvSpPr>
          <p:nvPr/>
        </p:nvSpPr>
        <p:spPr bwMode="gray">
          <a:xfrm>
            <a:off x="7702794" y="5991224"/>
            <a:ext cx="1134997" cy="345729"/>
          </a:xfrm>
          <a:prstGeom prst="rect">
            <a:avLst/>
          </a:prstGeom>
          <a:noFill/>
          <a:ln w="28575" algn="ctr">
            <a:noFill/>
            <a:miter lim="800000"/>
          </a:ln>
        </p:spPr>
        <p:txBody>
          <a:bodyPr lIns="10800" tIns="40930" rIns="10800" bIns="40930"/>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l" defTabSz="719138" eaLnBrk="1" fontAlgn="auto" latinLnBrk="0" hangingPunct="1">
              <a:lnSpc>
                <a:spcPct val="100000"/>
              </a:lnSpc>
              <a:spcBef>
                <a:spcPct val="0"/>
              </a:spcBef>
              <a:spcAft>
                <a:spcPct val="0"/>
              </a:spcAft>
              <a:buClrTx/>
              <a:buSzTx/>
              <a:buFontTx/>
              <a:buNone/>
              <a:defRPr/>
            </a:pPr>
            <a:r>
              <a:rPr kumimoji="0" lang="zh-CN" altLang="en-US" sz="9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其他辅助系统</a:t>
            </a:r>
          </a:p>
        </p:txBody>
      </p:sp>
      <p:sp>
        <p:nvSpPr>
          <p:cNvPr id="86" name="Oval 36"/>
          <p:cNvSpPr>
            <a:spLocks noChangeArrowheads="1"/>
          </p:cNvSpPr>
          <p:nvPr/>
        </p:nvSpPr>
        <p:spPr bwMode="gray">
          <a:xfrm>
            <a:off x="1981200" y="3124200"/>
            <a:ext cx="2286000" cy="2438400"/>
          </a:xfrm>
          <a:prstGeom prst="ellipse">
            <a:avLst/>
          </a:prstGeom>
          <a:solidFill>
            <a:srgbClr val="F5DCB4"/>
          </a:solidFill>
          <a:ln w="12700" algn="ctr">
            <a:solidFill>
              <a:srgbClr val="000000"/>
            </a:solidFill>
            <a:round/>
          </a:ln>
        </p:spPr>
        <p:txBody>
          <a:bodyPr wrap="none" lIns="81861" tIns="40930" rIns="81861" bIns="4093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719138" eaLnBrk="1" fontAlgn="auto" latinLnBrk="0" hangingPunct="1">
              <a:lnSpc>
                <a:spcPct val="100000"/>
              </a:lnSpc>
              <a:spcBef>
                <a:spcPct val="0"/>
              </a:spcBef>
              <a:spcAft>
                <a:spcPct val="0"/>
              </a:spcAft>
              <a:buClrTx/>
              <a:buSzTx/>
              <a:buFontTx/>
              <a:buNone/>
              <a:defRPr/>
            </a:pPr>
            <a:r>
              <a:rPr kumimoji="0" lang="en-US" altLang="zh-CN" sz="11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MES</a:t>
            </a:r>
            <a:r>
              <a:rPr kumimoji="0" lang="zh-CN" altLang="en-US" sz="11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系统</a:t>
            </a:r>
            <a:br>
              <a:rPr kumimoji="0" lang="en-US" altLang="zh-CN" sz="11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br>
            <a:r>
              <a:rPr kumimoji="0" lang="zh-CN" altLang="en-US" sz="11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合同管理系统</a:t>
            </a:r>
            <a:br>
              <a:rPr kumimoji="0" lang="en-US" altLang="zh-CN" sz="11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br>
            <a:r>
              <a:rPr kumimoji="0" lang="zh-CN" altLang="en-US" sz="11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质检管理系统</a:t>
            </a:r>
            <a:br>
              <a:rPr kumimoji="0" lang="en-US" altLang="zh-CN" sz="11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br>
            <a:r>
              <a:rPr kumimoji="0" lang="zh-CN" altLang="en-US" sz="1100" b="0" i="0" u="sng"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诉讼案件审批备案系统</a:t>
            </a:r>
            <a:endParaRPr kumimoji="0" lang="en-US" altLang="zh-CN" sz="1100" b="0" i="0" u="sng"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a:p>
            <a:pPr marL="0" marR="0" lvl="0" indent="0" algn="ctr" defTabSz="719138" eaLnBrk="1" fontAlgn="auto" latinLnBrk="0" hangingPunct="1">
              <a:lnSpc>
                <a:spcPct val="100000"/>
              </a:lnSpc>
              <a:spcBef>
                <a:spcPct val="0"/>
              </a:spcBef>
              <a:spcAft>
                <a:spcPct val="0"/>
              </a:spcAft>
              <a:buClrTx/>
              <a:buSzTx/>
              <a:buFontTx/>
              <a:buNone/>
              <a:defRPr/>
            </a:pPr>
            <a:r>
              <a:rPr kumimoji="0" lang="en-US" altLang="zh-CN" sz="11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EAM</a:t>
            </a:r>
            <a:r>
              <a:rPr kumimoji="0" lang="zh-CN" altLang="en-US" sz="11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a:t>
            </a:r>
            <a:r>
              <a:rPr kumimoji="0" lang="en-US" altLang="zh-CN" sz="11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IFS)</a:t>
            </a:r>
            <a:br>
              <a:rPr kumimoji="0" lang="en-US" altLang="zh-CN" sz="11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br>
            <a:r>
              <a:rPr kumimoji="0" lang="zh-CN" altLang="en-US" sz="1100" b="0" i="0" u="sng"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安全管理系统</a:t>
            </a:r>
            <a:br>
              <a:rPr kumimoji="0" lang="en-US" altLang="zh-CN" sz="11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br>
            <a:r>
              <a:rPr kumimoji="0" lang="zh-CN" altLang="en-US" sz="11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编码管理系统</a:t>
            </a:r>
            <a:br>
              <a:rPr kumimoji="0" lang="en-US" altLang="zh-CN" sz="11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br>
            <a:r>
              <a:rPr kumimoji="0" lang="zh-CN" altLang="en-US" sz="11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数字化矿山系统</a:t>
            </a:r>
            <a:endParaRPr kumimoji="0" lang="en-US" altLang="zh-CN" sz="11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a:p>
            <a:pPr algn="ctr" defTabSz="719138" fontAlgn="auto">
              <a:spcBef>
                <a:spcPct val="0"/>
              </a:spcBef>
              <a:spcAft>
                <a:spcPct val="0"/>
              </a:spcAft>
              <a:defRPr/>
            </a:pPr>
            <a:r>
              <a:rPr lang="zh-CN" altLang="en-US" sz="1100" b="0" kern="0" smtClean="0">
                <a:solidFill>
                  <a:sysClr val="windowText" lastClr="000000"/>
                </a:solidFill>
                <a:latin typeface="微软雅黑" pitchFamily="34" charset="-122"/>
                <a:ea typeface="微软雅黑" pitchFamily="34" charset="-122"/>
              </a:rPr>
              <a:t>久其合并系统</a:t>
            </a:r>
            <a:endParaRPr lang="en-US" altLang="zh-CN" sz="1100" b="0" kern="0" smtClean="0">
              <a:solidFill>
                <a:sysClr val="windowText" lastClr="000000"/>
              </a:solidFill>
              <a:latin typeface="微软雅黑" pitchFamily="34" charset="-122"/>
              <a:ea typeface="微软雅黑" pitchFamily="34" charset="-122"/>
            </a:endParaRPr>
          </a:p>
          <a:p>
            <a:pPr marL="0" marR="0" lvl="0" indent="0" algn="ctr" defTabSz="719138" eaLnBrk="1" fontAlgn="auto" latinLnBrk="0" hangingPunct="1">
              <a:lnSpc>
                <a:spcPct val="100000"/>
              </a:lnSpc>
              <a:spcBef>
                <a:spcPct val="0"/>
              </a:spcBef>
              <a:spcAft>
                <a:spcPct val="0"/>
              </a:spcAft>
              <a:buClrTx/>
              <a:buSzTx/>
              <a:buFontTx/>
              <a:buNone/>
              <a:defRPr/>
            </a:pPr>
            <a:r>
              <a:rPr lang="zh-CN" altLang="en-US" sz="1100" b="0" kern="0" smtClean="0">
                <a:solidFill>
                  <a:sysClr val="windowText" lastClr="000000"/>
                </a:solidFill>
                <a:latin typeface="微软雅黑" pitchFamily="34" charset="-122"/>
                <a:ea typeface="微软雅黑" pitchFamily="34" charset="-122"/>
              </a:rPr>
              <a:t>智能发运系统</a:t>
            </a:r>
            <a:endParaRPr lang="en-US" altLang="zh-CN" sz="1100" b="0" kern="0" smtClean="0">
              <a:solidFill>
                <a:sysClr val="windowText" lastClr="000000"/>
              </a:solidFill>
              <a:latin typeface="微软雅黑" pitchFamily="34" charset="-122"/>
              <a:ea typeface="微软雅黑" pitchFamily="34" charset="-122"/>
            </a:endParaRPr>
          </a:p>
          <a:p>
            <a:pPr marL="0" marR="0" lvl="0" indent="0" algn="ctr" defTabSz="719138" eaLnBrk="1" fontAlgn="auto" latinLnBrk="0" hangingPunct="1">
              <a:lnSpc>
                <a:spcPct val="100000"/>
              </a:lnSpc>
              <a:spcBef>
                <a:spcPct val="0"/>
              </a:spcBef>
              <a:spcAft>
                <a:spcPct val="0"/>
              </a:spcAft>
              <a:buClrTx/>
              <a:buSzTx/>
              <a:buFontTx/>
              <a:buNone/>
              <a:defRPr/>
            </a:pPr>
            <a:r>
              <a:rPr kumimoji="0" lang="zh-CN" altLang="en-US" sz="1100" b="0" i="0" u="sng"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物流配送系统</a:t>
            </a:r>
            <a:endParaRPr kumimoji="0" lang="en-US" altLang="zh-CN" sz="1100" b="0" i="0" u="sng"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a:p>
            <a:pPr marL="0" marR="0" lvl="0" indent="0" algn="ctr" defTabSz="719138" eaLnBrk="1" fontAlgn="auto" latinLnBrk="0" hangingPunct="1">
              <a:lnSpc>
                <a:spcPct val="100000"/>
              </a:lnSpc>
              <a:spcBef>
                <a:spcPct val="0"/>
              </a:spcBef>
              <a:spcAft>
                <a:spcPct val="0"/>
              </a:spcAft>
              <a:buClrTx/>
              <a:buSzTx/>
              <a:buFontTx/>
              <a:buNone/>
              <a:defRPr/>
            </a:pPr>
            <a:r>
              <a:rPr lang="zh-CN" altLang="en-US" sz="1100" b="0" kern="0" smtClean="0">
                <a:solidFill>
                  <a:sysClr val="windowText" lastClr="000000"/>
                </a:solidFill>
                <a:latin typeface="微软雅黑" pitchFamily="34" charset="-122"/>
                <a:ea typeface="微软雅黑" pitchFamily="34" charset="-122"/>
              </a:rPr>
              <a:t>汽运系统</a:t>
            </a:r>
            <a:endParaRPr kumimoji="0" lang="en-US" altLang="zh-CN" sz="11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a:p>
            <a:pPr algn="ctr" defTabSz="719138" fontAlgn="auto">
              <a:spcBef>
                <a:spcPct val="0"/>
              </a:spcBef>
              <a:spcAft>
                <a:spcPct val="0"/>
              </a:spcAft>
            </a:pPr>
            <a:r>
              <a:rPr lang="zh-CN" altLang="en-US" sz="1100" b="0" smtClean="0">
                <a:solidFill>
                  <a:schemeClr val="tx1"/>
                </a:solidFill>
                <a:latin typeface="微软雅黑" pitchFamily="34" charset="-122"/>
                <a:ea typeface="微软雅黑" pitchFamily="34" charset="-122"/>
              </a:rPr>
              <a:t>煤炭智能化验收系统</a:t>
            </a:r>
            <a:endParaRPr lang="en-US" altLang="zh-CN" sz="1100" b="0" smtClean="0">
              <a:solidFill>
                <a:schemeClr val="tx1"/>
              </a:solidFill>
              <a:latin typeface="微软雅黑" pitchFamily="34" charset="-122"/>
              <a:ea typeface="微软雅黑" pitchFamily="34" charset="-122"/>
            </a:endParaRPr>
          </a:p>
          <a:p>
            <a:pPr marL="0" marR="0" lvl="0" indent="0" algn="ctr" defTabSz="719138" eaLnBrk="1" fontAlgn="auto" latinLnBrk="0" hangingPunct="1">
              <a:lnSpc>
                <a:spcPct val="100000"/>
              </a:lnSpc>
              <a:spcBef>
                <a:spcPct val="0"/>
              </a:spcBef>
              <a:spcAft>
                <a:spcPct val="0"/>
              </a:spcAft>
              <a:buClrTx/>
              <a:buSzTx/>
              <a:buFontTx/>
              <a:buNone/>
              <a:defRPr/>
            </a:pPr>
            <a:endParaRPr kumimoji="0" lang="en-US" altLang="zh-CN" sz="11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102" name="Oval 101"/>
          <p:cNvSpPr/>
          <p:nvPr/>
        </p:nvSpPr>
        <p:spPr bwMode="auto">
          <a:xfrm>
            <a:off x="2451000" y="3136800"/>
            <a:ext cx="216000" cy="216000"/>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bg1"/>
                </a:solidFill>
                <a:latin typeface="Arial"/>
                <a:ea typeface="微软雅黑"/>
              </a:rPr>
              <a:t>1</a:t>
            </a:r>
            <a:endParaRPr lang="zh-CN" altLang="en-US" sz="1400" kern="0">
              <a:solidFill>
                <a:schemeClr val="bg1"/>
              </a:solidFill>
              <a:latin typeface="Arial"/>
              <a:ea typeface="微软雅黑"/>
            </a:endParaRPr>
          </a:p>
        </p:txBody>
      </p:sp>
      <p:sp>
        <p:nvSpPr>
          <p:cNvPr id="103" name="Oval 102"/>
          <p:cNvSpPr/>
          <p:nvPr/>
        </p:nvSpPr>
        <p:spPr bwMode="auto">
          <a:xfrm>
            <a:off x="3670200" y="3276600"/>
            <a:ext cx="216000" cy="216000"/>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bg1"/>
                </a:solidFill>
                <a:latin typeface="Arial"/>
                <a:ea typeface="微软雅黑"/>
              </a:rPr>
              <a:t>2</a:t>
            </a:r>
            <a:endParaRPr lang="zh-CN" altLang="en-US" sz="1400" kern="0">
              <a:solidFill>
                <a:schemeClr val="bg1"/>
              </a:solidFill>
              <a:latin typeface="Arial"/>
              <a:ea typeface="微软雅黑"/>
            </a:endParaRPr>
          </a:p>
        </p:txBody>
      </p:sp>
      <p:sp>
        <p:nvSpPr>
          <p:cNvPr id="104" name="Oval 103"/>
          <p:cNvSpPr/>
          <p:nvPr/>
        </p:nvSpPr>
        <p:spPr bwMode="auto">
          <a:xfrm>
            <a:off x="2362200" y="3441600"/>
            <a:ext cx="216000" cy="216000"/>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bg1"/>
                </a:solidFill>
                <a:latin typeface="Arial"/>
                <a:ea typeface="微软雅黑"/>
              </a:rPr>
              <a:t>3</a:t>
            </a:r>
            <a:endParaRPr lang="zh-CN" altLang="en-US" sz="1400" kern="0">
              <a:solidFill>
                <a:schemeClr val="bg1"/>
              </a:solidFill>
              <a:latin typeface="Arial"/>
              <a:ea typeface="微软雅黑"/>
            </a:endParaRPr>
          </a:p>
        </p:txBody>
      </p:sp>
      <p:sp>
        <p:nvSpPr>
          <p:cNvPr id="105" name="Oval 104"/>
          <p:cNvSpPr/>
          <p:nvPr/>
        </p:nvSpPr>
        <p:spPr bwMode="auto">
          <a:xfrm>
            <a:off x="3898800" y="3608696"/>
            <a:ext cx="216000" cy="216000"/>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bg1"/>
                </a:solidFill>
                <a:latin typeface="Arial"/>
                <a:ea typeface="微软雅黑"/>
              </a:rPr>
              <a:t>4</a:t>
            </a:r>
            <a:endParaRPr lang="zh-CN" altLang="en-US" sz="1400" kern="0">
              <a:solidFill>
                <a:schemeClr val="bg1"/>
              </a:solidFill>
              <a:latin typeface="Arial"/>
              <a:ea typeface="微软雅黑"/>
            </a:endParaRPr>
          </a:p>
        </p:txBody>
      </p:sp>
      <p:sp>
        <p:nvSpPr>
          <p:cNvPr id="106" name="Oval 105"/>
          <p:cNvSpPr/>
          <p:nvPr/>
        </p:nvSpPr>
        <p:spPr bwMode="auto">
          <a:xfrm>
            <a:off x="2286000" y="3822600"/>
            <a:ext cx="216000" cy="216000"/>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bg1"/>
                </a:solidFill>
                <a:latin typeface="Arial"/>
                <a:ea typeface="微软雅黑"/>
              </a:rPr>
              <a:t>5</a:t>
            </a:r>
            <a:endParaRPr lang="zh-CN" altLang="en-US" sz="1400" kern="0">
              <a:solidFill>
                <a:schemeClr val="bg1"/>
              </a:solidFill>
              <a:latin typeface="Arial"/>
              <a:ea typeface="微软雅黑"/>
            </a:endParaRPr>
          </a:p>
        </p:txBody>
      </p:sp>
      <p:sp>
        <p:nvSpPr>
          <p:cNvPr id="107" name="Oval 106"/>
          <p:cNvSpPr/>
          <p:nvPr/>
        </p:nvSpPr>
        <p:spPr bwMode="auto">
          <a:xfrm>
            <a:off x="3657600" y="3975000"/>
            <a:ext cx="216000" cy="216000"/>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bg1"/>
                </a:solidFill>
                <a:latin typeface="Arial"/>
                <a:ea typeface="微软雅黑"/>
              </a:rPr>
              <a:t>6</a:t>
            </a:r>
            <a:endParaRPr lang="zh-CN" altLang="en-US" sz="1400" kern="0">
              <a:solidFill>
                <a:schemeClr val="bg1"/>
              </a:solidFill>
              <a:latin typeface="Arial"/>
              <a:ea typeface="微软雅黑"/>
            </a:endParaRPr>
          </a:p>
        </p:txBody>
      </p:sp>
      <p:sp>
        <p:nvSpPr>
          <p:cNvPr id="108" name="Oval 107"/>
          <p:cNvSpPr/>
          <p:nvPr/>
        </p:nvSpPr>
        <p:spPr bwMode="auto">
          <a:xfrm>
            <a:off x="2340430" y="4114800"/>
            <a:ext cx="216000" cy="216000"/>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bg1"/>
                </a:solidFill>
                <a:latin typeface="Arial"/>
                <a:ea typeface="微软雅黑"/>
              </a:rPr>
              <a:t>7</a:t>
            </a:r>
            <a:endParaRPr lang="zh-CN" altLang="en-US" sz="1400" kern="0">
              <a:solidFill>
                <a:schemeClr val="bg1"/>
              </a:solidFill>
              <a:latin typeface="Arial"/>
              <a:ea typeface="微软雅黑"/>
            </a:endParaRPr>
          </a:p>
        </p:txBody>
      </p:sp>
      <p:sp>
        <p:nvSpPr>
          <p:cNvPr id="109" name="Oval 108"/>
          <p:cNvSpPr/>
          <p:nvPr/>
        </p:nvSpPr>
        <p:spPr bwMode="auto">
          <a:xfrm>
            <a:off x="3657600" y="4253552"/>
            <a:ext cx="216000" cy="216000"/>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bg1"/>
                </a:solidFill>
                <a:latin typeface="Arial"/>
                <a:ea typeface="微软雅黑"/>
              </a:rPr>
              <a:t>8</a:t>
            </a:r>
            <a:endParaRPr lang="zh-CN" altLang="en-US" sz="1400" kern="0">
              <a:solidFill>
                <a:schemeClr val="bg1"/>
              </a:solidFill>
              <a:latin typeface="Arial"/>
              <a:ea typeface="微软雅黑"/>
            </a:endParaRPr>
          </a:p>
        </p:txBody>
      </p:sp>
      <p:sp>
        <p:nvSpPr>
          <p:cNvPr id="110" name="Oval 109"/>
          <p:cNvSpPr/>
          <p:nvPr/>
        </p:nvSpPr>
        <p:spPr bwMode="auto">
          <a:xfrm>
            <a:off x="2361152" y="4481104"/>
            <a:ext cx="216000" cy="216000"/>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bg1"/>
                </a:solidFill>
                <a:latin typeface="Arial"/>
                <a:ea typeface="微软雅黑"/>
              </a:rPr>
              <a:t>9</a:t>
            </a:r>
            <a:endParaRPr lang="zh-CN" altLang="en-US" sz="1400" kern="0">
              <a:solidFill>
                <a:schemeClr val="bg1"/>
              </a:solidFill>
              <a:latin typeface="Arial"/>
              <a:ea typeface="微软雅黑"/>
            </a:endParaRPr>
          </a:p>
        </p:txBody>
      </p:sp>
      <p:sp>
        <p:nvSpPr>
          <p:cNvPr id="112" name="Oval 111"/>
          <p:cNvSpPr/>
          <p:nvPr/>
        </p:nvSpPr>
        <p:spPr bwMode="auto">
          <a:xfrm>
            <a:off x="3570514" y="4643671"/>
            <a:ext cx="216000" cy="216000"/>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endParaRPr lang="zh-CN" altLang="en-US" sz="1400" kern="0">
              <a:solidFill>
                <a:schemeClr val="bg1"/>
              </a:solidFill>
              <a:latin typeface="Arial"/>
              <a:ea typeface="微软雅黑"/>
            </a:endParaRPr>
          </a:p>
        </p:txBody>
      </p:sp>
      <p:sp>
        <p:nvSpPr>
          <p:cNvPr id="113" name="TextBox 112"/>
          <p:cNvSpPr txBox="1"/>
          <p:nvPr/>
        </p:nvSpPr>
        <p:spPr>
          <a:xfrm>
            <a:off x="3505200" y="4627097"/>
            <a:ext cx="4572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en-US" altLang="zh-CN" sz="1200" smtClean="0">
                <a:solidFill>
                  <a:schemeClr val="bg1"/>
                </a:solidFill>
                <a:latin typeface="微软雅黑" pitchFamily="34" charset="-122"/>
                <a:ea typeface="微软雅黑" pitchFamily="34" charset="-122"/>
              </a:rPr>
              <a:t>10</a:t>
            </a:r>
            <a:endParaRPr lang="zh-CN" altLang="en-US" sz="1200" smtClean="0">
              <a:solidFill>
                <a:schemeClr val="bg1"/>
              </a:solidFill>
              <a:latin typeface="微软雅黑" pitchFamily="34" charset="-122"/>
              <a:ea typeface="微软雅黑" pitchFamily="34" charset="-122"/>
            </a:endParaRPr>
          </a:p>
        </p:txBody>
      </p:sp>
      <p:sp>
        <p:nvSpPr>
          <p:cNvPr id="33" name="Oval 32"/>
          <p:cNvSpPr/>
          <p:nvPr/>
        </p:nvSpPr>
        <p:spPr bwMode="auto">
          <a:xfrm>
            <a:off x="2364962" y="4817679"/>
            <a:ext cx="216000" cy="216000"/>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endParaRPr lang="zh-CN" altLang="en-US" sz="1400" kern="0">
              <a:solidFill>
                <a:schemeClr val="bg1"/>
              </a:solidFill>
              <a:latin typeface="Arial"/>
              <a:ea typeface="微软雅黑"/>
            </a:endParaRPr>
          </a:p>
        </p:txBody>
      </p:sp>
      <p:sp>
        <p:nvSpPr>
          <p:cNvPr id="34" name="TextBox 33"/>
          <p:cNvSpPr txBox="1"/>
          <p:nvPr/>
        </p:nvSpPr>
        <p:spPr>
          <a:xfrm>
            <a:off x="2299648" y="4779497"/>
            <a:ext cx="4572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en-US" altLang="zh-CN" sz="1200" smtClean="0">
                <a:solidFill>
                  <a:schemeClr val="bg1"/>
                </a:solidFill>
                <a:latin typeface="微软雅黑" pitchFamily="34" charset="-122"/>
                <a:ea typeface="微软雅黑" pitchFamily="34" charset="-122"/>
              </a:rPr>
              <a:t>11</a:t>
            </a:r>
            <a:endParaRPr lang="zh-CN" altLang="en-US" sz="1200" smtClean="0">
              <a:solidFill>
                <a:schemeClr val="bg1"/>
              </a:solidFill>
              <a:latin typeface="微软雅黑" pitchFamily="34" charset="-122"/>
              <a:ea typeface="微软雅黑" pitchFamily="34" charset="-122"/>
            </a:endParaRPr>
          </a:p>
        </p:txBody>
      </p:sp>
      <p:sp>
        <p:nvSpPr>
          <p:cNvPr id="35" name="Oval 34"/>
          <p:cNvSpPr/>
          <p:nvPr/>
        </p:nvSpPr>
        <p:spPr bwMode="auto">
          <a:xfrm>
            <a:off x="3479522" y="4956431"/>
            <a:ext cx="216000" cy="216000"/>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endParaRPr lang="zh-CN" altLang="en-US" sz="1400" kern="0">
              <a:solidFill>
                <a:schemeClr val="bg1"/>
              </a:solidFill>
              <a:latin typeface="Arial"/>
              <a:ea typeface="微软雅黑"/>
            </a:endParaRPr>
          </a:p>
        </p:txBody>
      </p:sp>
      <p:sp>
        <p:nvSpPr>
          <p:cNvPr id="36" name="TextBox 35"/>
          <p:cNvSpPr txBox="1"/>
          <p:nvPr/>
        </p:nvSpPr>
        <p:spPr>
          <a:xfrm>
            <a:off x="3414208" y="4918249"/>
            <a:ext cx="4572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en-US" altLang="zh-CN" sz="1200" smtClean="0">
                <a:solidFill>
                  <a:schemeClr val="bg1"/>
                </a:solidFill>
                <a:latin typeface="微软雅黑" pitchFamily="34" charset="-122"/>
                <a:ea typeface="微软雅黑" pitchFamily="34" charset="-122"/>
              </a:rPr>
              <a:t>12</a:t>
            </a:r>
            <a:endParaRPr lang="zh-CN" altLang="en-US" sz="1200" smtClean="0">
              <a:solidFill>
                <a:schemeClr val="bg1"/>
              </a:solidFill>
              <a:latin typeface="微软雅黑" pitchFamily="34" charset="-122"/>
              <a:ea typeface="微软雅黑" pitchFamily="34" charset="-122"/>
            </a:endParaRPr>
          </a:p>
        </p:txBody>
      </p:sp>
      <p:sp>
        <p:nvSpPr>
          <p:cNvPr id="37" name="Oval 36"/>
          <p:cNvSpPr/>
          <p:nvPr/>
        </p:nvSpPr>
        <p:spPr bwMode="auto">
          <a:xfrm>
            <a:off x="2275114" y="5171383"/>
            <a:ext cx="216000" cy="216000"/>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endParaRPr lang="zh-CN" altLang="en-US" sz="1400" kern="0">
              <a:solidFill>
                <a:schemeClr val="bg1"/>
              </a:solidFill>
              <a:latin typeface="Arial"/>
              <a:ea typeface="微软雅黑"/>
            </a:endParaRPr>
          </a:p>
        </p:txBody>
      </p:sp>
      <p:sp>
        <p:nvSpPr>
          <p:cNvPr id="38" name="TextBox 37"/>
          <p:cNvSpPr txBox="1"/>
          <p:nvPr/>
        </p:nvSpPr>
        <p:spPr>
          <a:xfrm>
            <a:off x="2209800" y="5133201"/>
            <a:ext cx="4572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en-US" altLang="zh-CN" sz="1200" smtClean="0">
                <a:solidFill>
                  <a:schemeClr val="bg1"/>
                </a:solidFill>
                <a:latin typeface="微软雅黑" pitchFamily="34" charset="-122"/>
                <a:ea typeface="微软雅黑" pitchFamily="34" charset="-122"/>
              </a:rPr>
              <a:t>13</a:t>
            </a:r>
            <a:endParaRPr lang="zh-CN" altLang="en-US" sz="1200" smtClean="0">
              <a:solidFill>
                <a:schemeClr val="bg1"/>
              </a:solidFill>
              <a:latin typeface="微软雅黑" pitchFamily="34" charset="-122"/>
              <a:ea typeface="微软雅黑" pitchFamily="34" charset="-122"/>
            </a:endParaRPr>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4" name="Title 1"/>
          <p:cNvSpPr>
            <a:spLocks noGrp="1"/>
          </p:cNvSpPr>
          <p:nvPr>
            <p:ph type="title"/>
          </p:nvPr>
        </p:nvSpPr>
        <p:spPr>
          <a:xfrm>
            <a:off x="1314450" y="0"/>
            <a:ext cx="7829550" cy="1052513"/>
          </a:xfrm>
        </p:spPr>
        <p:txBody>
          <a:bodyPr/>
          <a:lstStyle/>
          <a:p>
            <a:r>
              <a:rPr lang="zh-CN" altLang="en-US" smtClean="0"/>
              <a:t>根据业务调研和需求讨论，制定了冀东水泥制造执行业务的总体框架</a:t>
            </a:r>
            <a:endParaRPr lang="zh-CN" altLang="en-US">
              <a:latin typeface="微软雅黑" pitchFamily="34" charset="-122"/>
              <a:ea typeface="微软雅黑" pitchFamily="34" charset="-122"/>
            </a:endParaRPr>
          </a:p>
        </p:txBody>
      </p:sp>
      <p:sp>
        <p:nvSpPr>
          <p:cNvPr id="95" name="矩形 1"/>
          <p:cNvSpPr/>
          <p:nvPr/>
        </p:nvSpPr>
        <p:spPr bwMode="auto">
          <a:xfrm>
            <a:off x="924173" y="3148075"/>
            <a:ext cx="1368000" cy="1584000"/>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微软雅黑" pitchFamily="34" charset="-122"/>
                <a:ea typeface="微软雅黑" pitchFamily="34" charset="-122"/>
              </a:rPr>
              <a:t>生产计划管理</a:t>
            </a:r>
            <a:endParaRPr lang="zh-CN" altLang="en-US" sz="1400" kern="0">
              <a:solidFill>
                <a:schemeClr val="bg1"/>
              </a:solidFill>
              <a:latin typeface="微软雅黑" pitchFamily="34" charset="-122"/>
              <a:ea typeface="微软雅黑" pitchFamily="34" charset="-122"/>
            </a:endParaRPr>
          </a:p>
        </p:txBody>
      </p:sp>
      <p:sp>
        <p:nvSpPr>
          <p:cNvPr id="96" name="矩形 2"/>
          <p:cNvSpPr/>
          <p:nvPr/>
        </p:nvSpPr>
        <p:spPr bwMode="auto">
          <a:xfrm>
            <a:off x="1114021" y="3473572"/>
            <a:ext cx="867123" cy="272938"/>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生产计划分解</a:t>
            </a:r>
            <a:endParaRPr lang="zh-CN" altLang="en-US" sz="1000" b="0" kern="0">
              <a:solidFill>
                <a:schemeClr val="tx1"/>
              </a:solidFill>
              <a:latin typeface="微软雅黑" pitchFamily="34" charset="-122"/>
              <a:ea typeface="微软雅黑" pitchFamily="34" charset="-122"/>
            </a:endParaRPr>
          </a:p>
        </p:txBody>
      </p:sp>
      <p:sp>
        <p:nvSpPr>
          <p:cNvPr id="117" name="矩形 10"/>
          <p:cNvSpPr/>
          <p:nvPr/>
        </p:nvSpPr>
        <p:spPr bwMode="auto">
          <a:xfrm>
            <a:off x="1114021" y="3894700"/>
            <a:ext cx="867179"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生产计划排程</a:t>
            </a:r>
            <a:endParaRPr lang="zh-CN" altLang="en-US" sz="1000" b="0" kern="0">
              <a:solidFill>
                <a:schemeClr val="tx1"/>
              </a:solidFill>
              <a:latin typeface="微软雅黑" pitchFamily="34" charset="-122"/>
              <a:ea typeface="微软雅黑" pitchFamily="34" charset="-122"/>
            </a:endParaRPr>
          </a:p>
        </p:txBody>
      </p:sp>
      <p:sp>
        <p:nvSpPr>
          <p:cNvPr id="120" name="矩形 12"/>
          <p:cNvSpPr/>
          <p:nvPr/>
        </p:nvSpPr>
        <p:spPr bwMode="auto">
          <a:xfrm>
            <a:off x="1116996" y="4315828"/>
            <a:ext cx="867123" cy="272938"/>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计划执行管理</a:t>
            </a:r>
            <a:endParaRPr lang="zh-CN" altLang="en-US" sz="1000" b="0" kern="0">
              <a:solidFill>
                <a:schemeClr val="tx1"/>
              </a:solidFill>
              <a:latin typeface="微软雅黑" pitchFamily="34" charset="-122"/>
              <a:ea typeface="微软雅黑" pitchFamily="34" charset="-122"/>
            </a:endParaRPr>
          </a:p>
        </p:txBody>
      </p:sp>
      <p:sp>
        <p:nvSpPr>
          <p:cNvPr id="157" name="矩形 1"/>
          <p:cNvSpPr/>
          <p:nvPr/>
        </p:nvSpPr>
        <p:spPr bwMode="auto">
          <a:xfrm>
            <a:off x="2541199" y="3136720"/>
            <a:ext cx="1268801" cy="1584000"/>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微软雅黑" pitchFamily="34" charset="-122"/>
                <a:ea typeface="微软雅黑" pitchFamily="34" charset="-122"/>
              </a:rPr>
              <a:t>生产调度管理</a:t>
            </a:r>
            <a:endParaRPr lang="zh-CN" altLang="en-US" sz="1400" kern="0">
              <a:solidFill>
                <a:schemeClr val="bg1"/>
              </a:solidFill>
              <a:latin typeface="微软雅黑" pitchFamily="34" charset="-122"/>
              <a:ea typeface="微软雅黑" pitchFamily="34" charset="-122"/>
            </a:endParaRPr>
          </a:p>
        </p:txBody>
      </p:sp>
      <p:sp>
        <p:nvSpPr>
          <p:cNvPr id="158" name="Rectangle 157"/>
          <p:cNvSpPr/>
          <p:nvPr/>
        </p:nvSpPr>
        <p:spPr bwMode="auto">
          <a:xfrm>
            <a:off x="2693599" y="3463034"/>
            <a:ext cx="900000"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生产调度管理</a:t>
            </a:r>
            <a:endParaRPr lang="zh-CN" altLang="en-US" sz="1000" b="0" kern="0">
              <a:solidFill>
                <a:schemeClr val="tx1"/>
              </a:solidFill>
              <a:latin typeface="微软雅黑" pitchFamily="34" charset="-122"/>
              <a:ea typeface="微软雅黑" pitchFamily="34" charset="-122"/>
            </a:endParaRPr>
          </a:p>
        </p:txBody>
      </p:sp>
      <p:sp>
        <p:nvSpPr>
          <p:cNvPr id="160" name="Rectangle 159"/>
          <p:cNvSpPr/>
          <p:nvPr/>
        </p:nvSpPr>
        <p:spPr bwMode="auto">
          <a:xfrm>
            <a:off x="2693599" y="3902886"/>
            <a:ext cx="900000"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调度会管理</a:t>
            </a:r>
            <a:endParaRPr lang="zh-CN" altLang="en-US" sz="1000" b="0" kern="0">
              <a:solidFill>
                <a:schemeClr val="tx1"/>
              </a:solidFill>
              <a:latin typeface="微软雅黑" pitchFamily="34" charset="-122"/>
              <a:ea typeface="微软雅黑" pitchFamily="34" charset="-122"/>
            </a:endParaRPr>
          </a:p>
        </p:txBody>
      </p:sp>
      <p:sp>
        <p:nvSpPr>
          <p:cNvPr id="162" name="Rectangle 161"/>
          <p:cNvSpPr/>
          <p:nvPr/>
        </p:nvSpPr>
        <p:spPr bwMode="auto">
          <a:xfrm>
            <a:off x="2693599" y="4353494"/>
            <a:ext cx="900000"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运行管理</a:t>
            </a:r>
            <a:endParaRPr lang="zh-CN" altLang="en-US" sz="1000" b="0" kern="0">
              <a:solidFill>
                <a:schemeClr val="tx1"/>
              </a:solidFill>
              <a:latin typeface="微软雅黑" pitchFamily="34" charset="-122"/>
              <a:ea typeface="微软雅黑" pitchFamily="34" charset="-122"/>
            </a:endParaRPr>
          </a:p>
        </p:txBody>
      </p:sp>
      <p:sp>
        <p:nvSpPr>
          <p:cNvPr id="193" name="矩形 1"/>
          <p:cNvSpPr/>
          <p:nvPr/>
        </p:nvSpPr>
        <p:spPr bwMode="auto">
          <a:xfrm>
            <a:off x="4141399" y="3125961"/>
            <a:ext cx="1368000" cy="1584000"/>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zh-CN" altLang="cy-GB" sz="1400" kern="0">
                <a:solidFill>
                  <a:schemeClr val="bg1"/>
                </a:solidFill>
                <a:latin typeface="微软雅黑" pitchFamily="34" charset="-122"/>
                <a:ea typeface="微软雅黑" pitchFamily="34" charset="-122"/>
              </a:rPr>
              <a:t>生</a:t>
            </a:r>
            <a:r>
              <a:rPr lang="zh-CN" altLang="cy-GB" sz="1400" kern="0" smtClean="0">
                <a:solidFill>
                  <a:schemeClr val="bg1"/>
                </a:solidFill>
                <a:latin typeface="微软雅黑" pitchFamily="34" charset="-122"/>
                <a:ea typeface="微软雅黑" pitchFamily="34" charset="-122"/>
              </a:rPr>
              <a:t>产</a:t>
            </a:r>
            <a:r>
              <a:rPr lang="zh-CN" altLang="en-US" sz="1400" kern="0" smtClean="0">
                <a:solidFill>
                  <a:schemeClr val="bg1"/>
                </a:solidFill>
                <a:latin typeface="微软雅黑" pitchFamily="34" charset="-122"/>
                <a:ea typeface="微软雅黑" pitchFamily="34" charset="-122"/>
              </a:rPr>
              <a:t>任务</a:t>
            </a:r>
            <a:r>
              <a:rPr lang="zh-CN" altLang="cy-GB" sz="1400" kern="0" smtClean="0">
                <a:solidFill>
                  <a:schemeClr val="bg1"/>
                </a:solidFill>
                <a:latin typeface="微软雅黑" pitchFamily="34" charset="-122"/>
                <a:ea typeface="微软雅黑" pitchFamily="34" charset="-122"/>
              </a:rPr>
              <a:t>管理</a:t>
            </a:r>
            <a:endParaRPr lang="zh-CN" altLang="en-US" sz="1400" kern="0">
              <a:solidFill>
                <a:schemeClr val="bg1"/>
              </a:solidFill>
              <a:latin typeface="微软雅黑" pitchFamily="34" charset="-122"/>
              <a:ea typeface="微软雅黑" pitchFamily="34" charset="-122"/>
            </a:endParaRPr>
          </a:p>
        </p:txBody>
      </p:sp>
      <p:sp>
        <p:nvSpPr>
          <p:cNvPr id="194" name="Rectangle 193"/>
          <p:cNvSpPr/>
          <p:nvPr/>
        </p:nvSpPr>
        <p:spPr bwMode="auto">
          <a:xfrm>
            <a:off x="4307223" y="3452873"/>
            <a:ext cx="900000"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cy-GB" sz="1000" b="0" kern="0">
                <a:solidFill>
                  <a:schemeClr val="tx1"/>
                </a:solidFill>
                <a:latin typeface="微软雅黑" pitchFamily="34" charset="-122"/>
                <a:ea typeface="微软雅黑" pitchFamily="34" charset="-122"/>
              </a:rPr>
              <a:t>生</a:t>
            </a:r>
            <a:r>
              <a:rPr lang="zh-CN" altLang="cy-GB" sz="1000" b="0" kern="0" smtClean="0">
                <a:solidFill>
                  <a:schemeClr val="tx1"/>
                </a:solidFill>
                <a:latin typeface="微软雅黑" pitchFamily="34" charset="-122"/>
                <a:ea typeface="微软雅黑" pitchFamily="34" charset="-122"/>
              </a:rPr>
              <a:t>产</a:t>
            </a:r>
            <a:r>
              <a:rPr lang="zh-CN" altLang="en-US" sz="1000" b="0" kern="0" smtClean="0">
                <a:solidFill>
                  <a:schemeClr val="tx1"/>
                </a:solidFill>
                <a:latin typeface="微软雅黑" pitchFamily="34" charset="-122"/>
                <a:ea typeface="微软雅黑" pitchFamily="34" charset="-122"/>
              </a:rPr>
              <a:t>操作任务</a:t>
            </a:r>
            <a:endParaRPr lang="zh-CN" altLang="en-US" sz="1000" b="0" kern="0">
              <a:solidFill>
                <a:schemeClr val="tx1"/>
              </a:solidFill>
              <a:latin typeface="微软雅黑" pitchFamily="34" charset="-122"/>
              <a:ea typeface="微软雅黑" pitchFamily="34" charset="-122"/>
            </a:endParaRPr>
          </a:p>
        </p:txBody>
      </p:sp>
      <p:sp>
        <p:nvSpPr>
          <p:cNvPr id="195" name="Rectangle 194"/>
          <p:cNvSpPr/>
          <p:nvPr/>
        </p:nvSpPr>
        <p:spPr bwMode="auto">
          <a:xfrm>
            <a:off x="4307223" y="3909597"/>
            <a:ext cx="900000"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物料调度任务</a:t>
            </a:r>
            <a:endParaRPr lang="zh-CN" altLang="en-US" sz="1000" b="0" kern="0">
              <a:solidFill>
                <a:schemeClr val="tx1"/>
              </a:solidFill>
              <a:latin typeface="微软雅黑" pitchFamily="34" charset="-122"/>
              <a:ea typeface="微软雅黑" pitchFamily="34" charset="-122"/>
            </a:endParaRPr>
          </a:p>
        </p:txBody>
      </p:sp>
      <p:sp>
        <p:nvSpPr>
          <p:cNvPr id="196" name="Rectangle 195"/>
          <p:cNvSpPr/>
          <p:nvPr/>
        </p:nvSpPr>
        <p:spPr bwMode="auto">
          <a:xfrm>
            <a:off x="4307223" y="4334047"/>
            <a:ext cx="900000"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生产任务报告</a:t>
            </a:r>
            <a:endParaRPr lang="zh-CN" altLang="en-US" sz="1000" b="0" kern="0">
              <a:solidFill>
                <a:schemeClr val="tx1"/>
              </a:solidFill>
              <a:latin typeface="微软雅黑" pitchFamily="34" charset="-122"/>
              <a:ea typeface="微软雅黑" pitchFamily="34" charset="-122"/>
            </a:endParaRPr>
          </a:p>
        </p:txBody>
      </p:sp>
      <p:sp>
        <p:nvSpPr>
          <p:cNvPr id="207" name="矩形 35"/>
          <p:cNvSpPr/>
          <p:nvPr/>
        </p:nvSpPr>
        <p:spPr bwMode="auto">
          <a:xfrm>
            <a:off x="5741599" y="3104445"/>
            <a:ext cx="2304000" cy="1584000"/>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微软雅黑" pitchFamily="34" charset="-122"/>
                <a:ea typeface="微软雅黑" pitchFamily="34" charset="-122"/>
              </a:rPr>
              <a:t>能源管理</a:t>
            </a:r>
            <a:endParaRPr lang="zh-CN" altLang="en-US" sz="1400" kern="0">
              <a:solidFill>
                <a:schemeClr val="bg1"/>
              </a:solidFill>
              <a:latin typeface="微软雅黑" pitchFamily="34" charset="-122"/>
              <a:ea typeface="微软雅黑" pitchFamily="34" charset="-122"/>
            </a:endParaRPr>
          </a:p>
        </p:txBody>
      </p:sp>
      <p:sp>
        <p:nvSpPr>
          <p:cNvPr id="83" name="Rectangle 82"/>
          <p:cNvSpPr/>
          <p:nvPr/>
        </p:nvSpPr>
        <p:spPr bwMode="auto">
          <a:xfrm>
            <a:off x="5839315" y="3485445"/>
            <a:ext cx="969084"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能源监视调度</a:t>
            </a:r>
            <a:endParaRPr lang="zh-CN" altLang="en-US" sz="1000" b="0" kern="0">
              <a:solidFill>
                <a:schemeClr val="tx1"/>
              </a:solidFill>
              <a:latin typeface="微软雅黑" pitchFamily="34" charset="-122"/>
              <a:ea typeface="微软雅黑" pitchFamily="34" charset="-122"/>
            </a:endParaRPr>
          </a:p>
        </p:txBody>
      </p:sp>
      <p:sp>
        <p:nvSpPr>
          <p:cNvPr id="84" name="Rectangle 83"/>
          <p:cNvSpPr/>
          <p:nvPr/>
        </p:nvSpPr>
        <p:spPr bwMode="auto">
          <a:xfrm>
            <a:off x="7036999" y="3474687"/>
            <a:ext cx="969084"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生产计量</a:t>
            </a:r>
            <a:endParaRPr lang="zh-CN" altLang="en-US" sz="1000" b="0" kern="0">
              <a:solidFill>
                <a:schemeClr val="tx1"/>
              </a:solidFill>
              <a:latin typeface="微软雅黑" pitchFamily="34" charset="-122"/>
              <a:ea typeface="微软雅黑" pitchFamily="34" charset="-122"/>
            </a:endParaRPr>
          </a:p>
        </p:txBody>
      </p:sp>
      <p:sp>
        <p:nvSpPr>
          <p:cNvPr id="85" name="Rectangle 84"/>
          <p:cNvSpPr/>
          <p:nvPr/>
        </p:nvSpPr>
        <p:spPr bwMode="auto">
          <a:xfrm>
            <a:off x="5850073" y="3898719"/>
            <a:ext cx="969084"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能耗实绩管理</a:t>
            </a:r>
            <a:endParaRPr lang="zh-CN" altLang="en-US" sz="1000" b="0" kern="0">
              <a:solidFill>
                <a:schemeClr val="tx1"/>
              </a:solidFill>
              <a:latin typeface="微软雅黑" pitchFamily="34" charset="-122"/>
              <a:ea typeface="微软雅黑" pitchFamily="34" charset="-122"/>
            </a:endParaRPr>
          </a:p>
        </p:txBody>
      </p:sp>
      <p:sp>
        <p:nvSpPr>
          <p:cNvPr id="86" name="Rectangle 85"/>
          <p:cNvSpPr/>
          <p:nvPr/>
        </p:nvSpPr>
        <p:spPr bwMode="auto">
          <a:xfrm>
            <a:off x="7036999" y="3898719"/>
            <a:ext cx="969084"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操作一致性分析</a:t>
            </a:r>
            <a:endParaRPr lang="zh-CN" altLang="en-US" sz="1000" b="0" kern="0">
              <a:solidFill>
                <a:schemeClr val="tx1"/>
              </a:solidFill>
              <a:latin typeface="微软雅黑" pitchFamily="34" charset="-122"/>
              <a:ea typeface="微软雅黑" pitchFamily="34" charset="-122"/>
            </a:endParaRPr>
          </a:p>
        </p:txBody>
      </p:sp>
      <p:sp>
        <p:nvSpPr>
          <p:cNvPr id="87" name="Rectangle 86"/>
          <p:cNvSpPr/>
          <p:nvPr/>
        </p:nvSpPr>
        <p:spPr bwMode="auto">
          <a:xfrm>
            <a:off x="5850073" y="4309311"/>
            <a:ext cx="1110726"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关键工艺参数捕获</a:t>
            </a:r>
            <a:endParaRPr lang="zh-CN" altLang="en-US" sz="1000" b="0" kern="0">
              <a:solidFill>
                <a:schemeClr val="tx1"/>
              </a:solidFill>
              <a:latin typeface="微软雅黑" pitchFamily="34" charset="-122"/>
              <a:ea typeface="微软雅黑" pitchFamily="34" charset="-122"/>
            </a:endParaRPr>
          </a:p>
        </p:txBody>
      </p:sp>
      <p:sp>
        <p:nvSpPr>
          <p:cNvPr id="89" name="Rectangle 88"/>
          <p:cNvSpPr/>
          <p:nvPr/>
        </p:nvSpPr>
        <p:spPr bwMode="auto">
          <a:xfrm>
            <a:off x="7036999" y="4298553"/>
            <a:ext cx="969084"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综合绩效报告</a:t>
            </a:r>
            <a:endParaRPr lang="zh-CN" altLang="en-US" sz="1000" b="0" kern="0">
              <a:solidFill>
                <a:schemeClr val="tx1"/>
              </a:solidFill>
              <a:latin typeface="微软雅黑" pitchFamily="34" charset="-122"/>
              <a:ea typeface="微软雅黑" pitchFamily="34" charset="-122"/>
            </a:endParaRPr>
          </a:p>
        </p:txBody>
      </p:sp>
      <p:sp>
        <p:nvSpPr>
          <p:cNvPr id="90" name="矩形 1"/>
          <p:cNvSpPr/>
          <p:nvPr/>
        </p:nvSpPr>
        <p:spPr bwMode="auto">
          <a:xfrm>
            <a:off x="935916" y="4814375"/>
            <a:ext cx="1368000" cy="1338070"/>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微软雅黑" pitchFamily="34" charset="-122"/>
                <a:ea typeface="微软雅黑" pitchFamily="34" charset="-122"/>
              </a:rPr>
              <a:t>停机管理</a:t>
            </a:r>
            <a:endParaRPr lang="zh-CN" altLang="en-US" sz="1400" kern="0">
              <a:solidFill>
                <a:schemeClr val="bg1"/>
              </a:solidFill>
              <a:latin typeface="微软雅黑" pitchFamily="34" charset="-122"/>
              <a:ea typeface="微软雅黑" pitchFamily="34" charset="-122"/>
            </a:endParaRPr>
          </a:p>
        </p:txBody>
      </p:sp>
      <p:sp>
        <p:nvSpPr>
          <p:cNvPr id="91" name="矩形 2"/>
          <p:cNvSpPr/>
          <p:nvPr/>
        </p:nvSpPr>
        <p:spPr bwMode="auto">
          <a:xfrm>
            <a:off x="1082732" y="5139872"/>
            <a:ext cx="867123" cy="272938"/>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停机数据收集</a:t>
            </a:r>
            <a:endParaRPr lang="zh-CN" altLang="en-US" sz="1000" b="0" kern="0">
              <a:solidFill>
                <a:schemeClr val="tx1"/>
              </a:solidFill>
              <a:latin typeface="微软雅黑" pitchFamily="34" charset="-122"/>
              <a:ea typeface="微软雅黑" pitchFamily="34" charset="-122"/>
            </a:endParaRPr>
          </a:p>
        </p:txBody>
      </p:sp>
      <p:sp>
        <p:nvSpPr>
          <p:cNvPr id="92" name="矩形 10"/>
          <p:cNvSpPr/>
          <p:nvPr/>
        </p:nvSpPr>
        <p:spPr bwMode="auto">
          <a:xfrm>
            <a:off x="1082732" y="5430111"/>
            <a:ext cx="990600"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停机事件记录</a:t>
            </a:r>
            <a:endParaRPr lang="zh-CN" altLang="en-US" sz="1000" b="0" kern="0">
              <a:solidFill>
                <a:schemeClr val="tx1"/>
              </a:solidFill>
              <a:latin typeface="微软雅黑" pitchFamily="34" charset="-122"/>
              <a:ea typeface="微软雅黑" pitchFamily="34" charset="-122"/>
            </a:endParaRPr>
          </a:p>
        </p:txBody>
      </p:sp>
      <p:sp>
        <p:nvSpPr>
          <p:cNvPr id="93" name="矩形 12"/>
          <p:cNvSpPr/>
          <p:nvPr/>
        </p:nvSpPr>
        <p:spPr bwMode="auto">
          <a:xfrm>
            <a:off x="1066801" y="5745059"/>
            <a:ext cx="1219200" cy="272938"/>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停机原因分析及报告</a:t>
            </a:r>
            <a:endParaRPr lang="zh-CN" altLang="en-US" sz="1000" b="0" kern="0">
              <a:solidFill>
                <a:schemeClr val="tx1"/>
              </a:solidFill>
              <a:latin typeface="微软雅黑" pitchFamily="34" charset="-122"/>
              <a:ea typeface="微软雅黑" pitchFamily="34" charset="-122"/>
            </a:endParaRPr>
          </a:p>
        </p:txBody>
      </p:sp>
      <p:sp>
        <p:nvSpPr>
          <p:cNvPr id="101" name="矩形 1"/>
          <p:cNvSpPr/>
          <p:nvPr/>
        </p:nvSpPr>
        <p:spPr bwMode="auto">
          <a:xfrm>
            <a:off x="2525358" y="4819159"/>
            <a:ext cx="1368000" cy="1333286"/>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微软雅黑" pitchFamily="34" charset="-122"/>
                <a:ea typeface="微软雅黑" pitchFamily="34" charset="-122"/>
              </a:rPr>
              <a:t>知识管理</a:t>
            </a:r>
            <a:endParaRPr lang="zh-CN" altLang="en-US" sz="1400" kern="0">
              <a:solidFill>
                <a:schemeClr val="bg1"/>
              </a:solidFill>
              <a:latin typeface="微软雅黑" pitchFamily="34" charset="-122"/>
              <a:ea typeface="微软雅黑" pitchFamily="34" charset="-122"/>
            </a:endParaRPr>
          </a:p>
        </p:txBody>
      </p:sp>
      <p:sp>
        <p:nvSpPr>
          <p:cNvPr id="102" name="Rectangle 101"/>
          <p:cNvSpPr/>
          <p:nvPr/>
        </p:nvSpPr>
        <p:spPr bwMode="auto">
          <a:xfrm>
            <a:off x="2691182" y="5146071"/>
            <a:ext cx="900000"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生产操作知识</a:t>
            </a:r>
            <a:endParaRPr lang="zh-CN" altLang="en-US" sz="1000" b="0" kern="0">
              <a:solidFill>
                <a:schemeClr val="tx1"/>
              </a:solidFill>
              <a:latin typeface="微软雅黑" pitchFamily="34" charset="-122"/>
              <a:ea typeface="微软雅黑" pitchFamily="34" charset="-122"/>
            </a:endParaRPr>
          </a:p>
        </p:txBody>
      </p:sp>
      <p:sp>
        <p:nvSpPr>
          <p:cNvPr id="103" name="Rectangle 102"/>
          <p:cNvSpPr/>
          <p:nvPr/>
        </p:nvSpPr>
        <p:spPr bwMode="auto">
          <a:xfrm>
            <a:off x="2691182" y="5444749"/>
            <a:ext cx="900000"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操作文档管理</a:t>
            </a:r>
            <a:endParaRPr lang="zh-CN" altLang="en-US" sz="1000" b="0" kern="0">
              <a:solidFill>
                <a:schemeClr val="tx1"/>
              </a:solidFill>
              <a:latin typeface="微软雅黑" pitchFamily="34" charset="-122"/>
              <a:ea typeface="微软雅黑" pitchFamily="34" charset="-122"/>
            </a:endParaRPr>
          </a:p>
        </p:txBody>
      </p:sp>
      <p:sp>
        <p:nvSpPr>
          <p:cNvPr id="104" name="Rectangle 103"/>
          <p:cNvSpPr/>
          <p:nvPr/>
        </p:nvSpPr>
        <p:spPr bwMode="auto">
          <a:xfrm>
            <a:off x="2691182" y="5767598"/>
            <a:ext cx="900000"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交接班日志</a:t>
            </a:r>
            <a:endParaRPr lang="zh-CN" altLang="en-US" sz="1000" b="0" kern="0">
              <a:solidFill>
                <a:schemeClr val="tx1"/>
              </a:solidFill>
              <a:latin typeface="微软雅黑" pitchFamily="34" charset="-122"/>
              <a:ea typeface="微软雅黑" pitchFamily="34" charset="-122"/>
            </a:endParaRPr>
          </a:p>
        </p:txBody>
      </p:sp>
      <p:sp>
        <p:nvSpPr>
          <p:cNvPr id="105" name="矩形 1"/>
          <p:cNvSpPr/>
          <p:nvPr/>
        </p:nvSpPr>
        <p:spPr bwMode="auto">
          <a:xfrm>
            <a:off x="5726652" y="4802959"/>
            <a:ext cx="2304000" cy="1349486"/>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微软雅黑" pitchFamily="34" charset="-122"/>
                <a:ea typeface="微软雅黑" pitchFamily="34" charset="-122"/>
              </a:rPr>
              <a:t>工厂物料管理</a:t>
            </a:r>
            <a:endParaRPr lang="zh-CN" altLang="en-US" sz="1400" kern="0">
              <a:solidFill>
                <a:schemeClr val="bg1"/>
              </a:solidFill>
              <a:latin typeface="微软雅黑" pitchFamily="34" charset="-122"/>
              <a:ea typeface="微软雅黑" pitchFamily="34" charset="-122"/>
            </a:endParaRPr>
          </a:p>
        </p:txBody>
      </p:sp>
      <p:sp>
        <p:nvSpPr>
          <p:cNvPr id="106" name="Rectangle 105"/>
          <p:cNvSpPr/>
          <p:nvPr/>
        </p:nvSpPr>
        <p:spPr bwMode="auto">
          <a:xfrm>
            <a:off x="5827928" y="5129871"/>
            <a:ext cx="1041724"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生产线库存管理</a:t>
            </a:r>
            <a:endParaRPr lang="zh-CN" altLang="en-US" sz="1000" b="0" kern="0">
              <a:solidFill>
                <a:schemeClr val="tx1"/>
              </a:solidFill>
              <a:latin typeface="微软雅黑" pitchFamily="34" charset="-122"/>
              <a:ea typeface="微软雅黑" pitchFamily="34" charset="-122"/>
            </a:endParaRPr>
          </a:p>
        </p:txBody>
      </p:sp>
      <p:sp>
        <p:nvSpPr>
          <p:cNvPr id="107" name="Rectangle 106"/>
          <p:cNvSpPr/>
          <p:nvPr/>
        </p:nvSpPr>
        <p:spPr bwMode="auto">
          <a:xfrm>
            <a:off x="5827928" y="5586595"/>
            <a:ext cx="1041724"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物料移动与平衡</a:t>
            </a:r>
            <a:endParaRPr lang="zh-CN" altLang="en-US" sz="1000" b="0" kern="0">
              <a:solidFill>
                <a:schemeClr val="tx1"/>
              </a:solidFill>
              <a:latin typeface="微软雅黑" pitchFamily="34" charset="-122"/>
              <a:ea typeface="微软雅黑" pitchFamily="34" charset="-122"/>
            </a:endParaRPr>
          </a:p>
        </p:txBody>
      </p:sp>
      <p:sp>
        <p:nvSpPr>
          <p:cNvPr id="126" name="矩形 1"/>
          <p:cNvSpPr/>
          <p:nvPr/>
        </p:nvSpPr>
        <p:spPr bwMode="auto">
          <a:xfrm>
            <a:off x="4114800" y="4824475"/>
            <a:ext cx="1368000" cy="1327970"/>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微软雅黑" pitchFamily="34" charset="-122"/>
                <a:ea typeface="微软雅黑" pitchFamily="34" charset="-122"/>
              </a:rPr>
              <a:t>生产监控</a:t>
            </a:r>
            <a:endParaRPr lang="zh-CN" altLang="en-US" sz="1400" kern="0">
              <a:solidFill>
                <a:schemeClr val="bg1"/>
              </a:solidFill>
              <a:latin typeface="微软雅黑" pitchFamily="34" charset="-122"/>
              <a:ea typeface="微软雅黑" pitchFamily="34" charset="-122"/>
            </a:endParaRPr>
          </a:p>
        </p:txBody>
      </p:sp>
      <p:sp>
        <p:nvSpPr>
          <p:cNvPr id="127" name="Rectangle 126"/>
          <p:cNvSpPr/>
          <p:nvPr/>
        </p:nvSpPr>
        <p:spPr bwMode="auto">
          <a:xfrm>
            <a:off x="4310232" y="5151685"/>
            <a:ext cx="900000"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运行指标监控</a:t>
            </a:r>
            <a:endParaRPr lang="zh-CN" altLang="en-US" sz="1000" b="0" kern="0">
              <a:solidFill>
                <a:schemeClr val="tx1"/>
              </a:solidFill>
              <a:latin typeface="微软雅黑" pitchFamily="34" charset="-122"/>
              <a:ea typeface="微软雅黑" pitchFamily="34" charset="-122"/>
            </a:endParaRPr>
          </a:p>
        </p:txBody>
      </p:sp>
      <p:sp>
        <p:nvSpPr>
          <p:cNvPr id="128" name="Rectangle 127"/>
          <p:cNvSpPr/>
          <p:nvPr/>
        </p:nvSpPr>
        <p:spPr bwMode="auto">
          <a:xfrm>
            <a:off x="4310232" y="5454697"/>
            <a:ext cx="900000"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现场视频监控</a:t>
            </a:r>
            <a:endParaRPr lang="zh-CN" altLang="en-US" sz="1000" b="0" kern="0">
              <a:solidFill>
                <a:schemeClr val="tx1"/>
              </a:solidFill>
              <a:latin typeface="微软雅黑" pitchFamily="34" charset="-122"/>
              <a:ea typeface="微软雅黑" pitchFamily="34" charset="-122"/>
            </a:endParaRPr>
          </a:p>
        </p:txBody>
      </p:sp>
      <p:sp>
        <p:nvSpPr>
          <p:cNvPr id="129" name="Rectangle 128"/>
          <p:cNvSpPr/>
          <p:nvPr/>
        </p:nvSpPr>
        <p:spPr bwMode="auto">
          <a:xfrm>
            <a:off x="4310232" y="5773831"/>
            <a:ext cx="900000"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物料库存监控</a:t>
            </a:r>
            <a:endParaRPr lang="zh-CN" altLang="en-US" sz="1000" b="0" kern="0">
              <a:solidFill>
                <a:schemeClr val="tx1"/>
              </a:solidFill>
              <a:latin typeface="微软雅黑" pitchFamily="34" charset="-122"/>
              <a:ea typeface="微软雅黑" pitchFamily="34" charset="-122"/>
            </a:endParaRPr>
          </a:p>
        </p:txBody>
      </p:sp>
      <p:sp>
        <p:nvSpPr>
          <p:cNvPr id="130" name="Rectangle 129"/>
          <p:cNvSpPr/>
          <p:nvPr/>
        </p:nvSpPr>
        <p:spPr bwMode="auto">
          <a:xfrm>
            <a:off x="6946746" y="5129275"/>
            <a:ext cx="1041724"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出入库管理</a:t>
            </a:r>
            <a:endParaRPr lang="zh-CN" altLang="en-US" sz="1000" b="0" kern="0">
              <a:solidFill>
                <a:schemeClr val="tx1"/>
              </a:solidFill>
              <a:latin typeface="微软雅黑" pitchFamily="34" charset="-122"/>
              <a:ea typeface="微软雅黑" pitchFamily="34" charset="-122"/>
            </a:endParaRPr>
          </a:p>
        </p:txBody>
      </p:sp>
      <p:sp>
        <p:nvSpPr>
          <p:cNvPr id="131" name="Rectangle 130"/>
          <p:cNvSpPr/>
          <p:nvPr/>
        </p:nvSpPr>
        <p:spPr bwMode="auto">
          <a:xfrm>
            <a:off x="6944958" y="5575717"/>
            <a:ext cx="1041724"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袋装站台管理</a:t>
            </a:r>
            <a:endParaRPr lang="zh-CN" altLang="en-US" sz="1000" b="0" kern="0">
              <a:solidFill>
                <a:schemeClr val="tx1"/>
              </a:solidFill>
              <a:latin typeface="微软雅黑" pitchFamily="34" charset="-122"/>
              <a:ea typeface="微软雅黑" pitchFamily="34" charset="-122"/>
            </a:endParaRPr>
          </a:p>
        </p:txBody>
      </p:sp>
      <p:sp>
        <p:nvSpPr>
          <p:cNvPr id="60" name="Oval 59"/>
          <p:cNvSpPr/>
          <p:nvPr/>
        </p:nvSpPr>
        <p:spPr bwMode="auto">
          <a:xfrm>
            <a:off x="8001000" y="241200"/>
            <a:ext cx="216000" cy="216000"/>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bg1"/>
                </a:solidFill>
                <a:latin typeface="Arial"/>
                <a:ea typeface="微软雅黑"/>
              </a:rPr>
              <a:t>1</a:t>
            </a:r>
            <a:endParaRPr lang="zh-CN" altLang="en-US" sz="1400" kern="0">
              <a:solidFill>
                <a:schemeClr val="bg1"/>
              </a:solidFill>
              <a:latin typeface="Arial"/>
              <a:ea typeface="微软雅黑"/>
            </a:endParaRPr>
          </a:p>
        </p:txBody>
      </p:sp>
      <p:sp>
        <p:nvSpPr>
          <p:cNvPr id="61" name="TextBox 60"/>
          <p:cNvSpPr txBox="1"/>
          <p:nvPr/>
        </p:nvSpPr>
        <p:spPr>
          <a:xfrm>
            <a:off x="8229600" y="228600"/>
            <a:ext cx="9144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en-US" altLang="zh-CN" sz="1200" b="0" smtClean="0">
                <a:solidFill>
                  <a:schemeClr val="tx1"/>
                </a:solidFill>
                <a:latin typeface="微软雅黑" pitchFamily="34" charset="-122"/>
                <a:ea typeface="微软雅黑" pitchFamily="34" charset="-122"/>
              </a:rPr>
              <a:t>MES</a:t>
            </a:r>
            <a:r>
              <a:rPr lang="zh-CN" altLang="en-US" sz="1200" b="0" smtClean="0">
                <a:solidFill>
                  <a:schemeClr val="tx1"/>
                </a:solidFill>
                <a:latin typeface="微软雅黑" pitchFamily="34" charset="-122"/>
                <a:ea typeface="微软雅黑" pitchFamily="34" charset="-122"/>
              </a:rPr>
              <a:t>系统</a:t>
            </a:r>
          </a:p>
        </p:txBody>
      </p:sp>
      <p:sp>
        <p:nvSpPr>
          <p:cNvPr id="63" name="矩形 1"/>
          <p:cNvSpPr/>
          <p:nvPr/>
        </p:nvSpPr>
        <p:spPr bwMode="auto">
          <a:xfrm>
            <a:off x="914400" y="990600"/>
            <a:ext cx="7162800" cy="952884"/>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微软雅黑" pitchFamily="34" charset="-122"/>
                <a:ea typeface="微软雅黑" pitchFamily="34" charset="-122"/>
              </a:rPr>
              <a:t>生产绩效考核指标、统计分析、运行监控及技术开发和改造</a:t>
            </a:r>
            <a:endParaRPr lang="zh-CN" altLang="en-US" sz="1400" kern="0">
              <a:solidFill>
                <a:schemeClr val="bg1"/>
              </a:solidFill>
              <a:latin typeface="微软雅黑" pitchFamily="34" charset="-122"/>
              <a:ea typeface="微软雅黑" pitchFamily="34" charset="-122"/>
            </a:endParaRPr>
          </a:p>
        </p:txBody>
      </p:sp>
      <p:sp>
        <p:nvSpPr>
          <p:cNvPr id="64" name="矩形 2"/>
          <p:cNvSpPr/>
          <p:nvPr/>
        </p:nvSpPr>
        <p:spPr bwMode="auto">
          <a:xfrm>
            <a:off x="990600" y="1261533"/>
            <a:ext cx="1447800" cy="2880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建立</a:t>
            </a:r>
            <a:r>
              <a:rPr lang="en-US" altLang="zh-CN" sz="1000" b="0" kern="0" smtClean="0">
                <a:solidFill>
                  <a:schemeClr val="tx1"/>
                </a:solidFill>
                <a:latin typeface="微软雅黑" pitchFamily="34" charset="-122"/>
                <a:ea typeface="微软雅黑" pitchFamily="34" charset="-122"/>
              </a:rPr>
              <a:t>KPI</a:t>
            </a:r>
            <a:r>
              <a:rPr lang="zh-CN" altLang="en-US" sz="1000" b="0" kern="0" smtClean="0">
                <a:solidFill>
                  <a:schemeClr val="tx1"/>
                </a:solidFill>
                <a:latin typeface="微软雅黑" pitchFamily="34" charset="-122"/>
                <a:ea typeface="微软雅黑" pitchFamily="34" charset="-122"/>
              </a:rPr>
              <a:t>关键业绩指标</a:t>
            </a:r>
            <a:endParaRPr lang="zh-CN" altLang="en-US" sz="1000" b="0" kern="0">
              <a:solidFill>
                <a:schemeClr val="tx1"/>
              </a:solidFill>
              <a:latin typeface="微软雅黑" pitchFamily="34" charset="-122"/>
              <a:ea typeface="微软雅黑" pitchFamily="34" charset="-122"/>
            </a:endParaRPr>
          </a:p>
        </p:txBody>
      </p:sp>
      <p:sp>
        <p:nvSpPr>
          <p:cNvPr id="65" name="矩形 2"/>
          <p:cNvSpPr/>
          <p:nvPr/>
        </p:nvSpPr>
        <p:spPr bwMode="auto">
          <a:xfrm>
            <a:off x="990600" y="1577622"/>
            <a:ext cx="1447800" cy="2880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生产计划管理（总生产预算）</a:t>
            </a:r>
            <a:endParaRPr lang="zh-CN" altLang="en-US" sz="1000" b="0" kern="0">
              <a:solidFill>
                <a:schemeClr val="tx1"/>
              </a:solidFill>
              <a:latin typeface="微软雅黑" pitchFamily="34" charset="-122"/>
              <a:ea typeface="微软雅黑" pitchFamily="34" charset="-122"/>
            </a:endParaRPr>
          </a:p>
        </p:txBody>
      </p:sp>
      <p:sp>
        <p:nvSpPr>
          <p:cNvPr id="66" name="矩形 2"/>
          <p:cNvSpPr/>
          <p:nvPr/>
        </p:nvSpPr>
        <p:spPr bwMode="auto">
          <a:xfrm>
            <a:off x="3048000" y="1261533"/>
            <a:ext cx="1295400" cy="2880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000" b="0" kern="0" smtClean="0">
                <a:solidFill>
                  <a:schemeClr val="tx1"/>
                </a:solidFill>
                <a:latin typeface="微软雅黑" pitchFamily="34" charset="-122"/>
                <a:ea typeface="微软雅黑" pitchFamily="34" charset="-122"/>
              </a:rPr>
              <a:t>KPI</a:t>
            </a:r>
            <a:r>
              <a:rPr lang="zh-CN" altLang="en-US" sz="1000" b="0" kern="0" smtClean="0">
                <a:solidFill>
                  <a:schemeClr val="tx1"/>
                </a:solidFill>
                <a:latin typeface="微软雅黑" pitchFamily="34" charset="-122"/>
                <a:ea typeface="微软雅黑" pitchFamily="34" charset="-122"/>
              </a:rPr>
              <a:t>评估与分析</a:t>
            </a:r>
            <a:endParaRPr lang="zh-CN" altLang="en-US" sz="1000" b="0" kern="0">
              <a:solidFill>
                <a:schemeClr val="tx1"/>
              </a:solidFill>
              <a:latin typeface="微软雅黑" pitchFamily="34" charset="-122"/>
              <a:ea typeface="微软雅黑" pitchFamily="34" charset="-122"/>
            </a:endParaRPr>
          </a:p>
        </p:txBody>
      </p:sp>
      <p:sp>
        <p:nvSpPr>
          <p:cNvPr id="67" name="矩形 2"/>
          <p:cNvSpPr/>
          <p:nvPr/>
        </p:nvSpPr>
        <p:spPr bwMode="auto">
          <a:xfrm>
            <a:off x="3048000" y="1577622"/>
            <a:ext cx="1295400" cy="2880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生产监控与统计分析</a:t>
            </a:r>
            <a:endParaRPr lang="zh-CN" altLang="en-US" sz="1000" b="0" kern="0">
              <a:solidFill>
                <a:schemeClr val="tx1"/>
              </a:solidFill>
              <a:latin typeface="微软雅黑" pitchFamily="34" charset="-122"/>
              <a:ea typeface="微软雅黑" pitchFamily="34" charset="-122"/>
            </a:endParaRPr>
          </a:p>
        </p:txBody>
      </p:sp>
      <p:sp>
        <p:nvSpPr>
          <p:cNvPr id="69" name="Rectangle 88"/>
          <p:cNvSpPr/>
          <p:nvPr/>
        </p:nvSpPr>
        <p:spPr bwMode="auto">
          <a:xfrm>
            <a:off x="152400" y="999066"/>
            <a:ext cx="533400" cy="8382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200" kern="0" smtClean="0">
                <a:solidFill>
                  <a:schemeClr val="tx1"/>
                </a:solidFill>
                <a:latin typeface="Arial"/>
                <a:ea typeface="微软雅黑"/>
              </a:rPr>
              <a:t>水泥总部</a:t>
            </a:r>
            <a:endParaRPr lang="en-US" altLang="zh-CN" sz="1200" kern="0" smtClean="0">
              <a:solidFill>
                <a:schemeClr val="tx1"/>
              </a:solidFill>
              <a:latin typeface="Arial"/>
              <a:ea typeface="微软雅黑"/>
            </a:endParaRPr>
          </a:p>
          <a:p>
            <a:pPr algn="ctr" fontAlgn="auto">
              <a:spcBef>
                <a:spcPct val="0"/>
              </a:spcBef>
              <a:spcAft>
                <a:spcPct val="0"/>
              </a:spcAft>
              <a:buSzPct val="75000"/>
            </a:pPr>
            <a:endParaRPr lang="en-US" altLang="zh-CN" sz="1200" kern="0" smtClean="0">
              <a:solidFill>
                <a:schemeClr val="tx1"/>
              </a:solidFill>
              <a:latin typeface="Arial"/>
              <a:ea typeface="微软雅黑"/>
            </a:endParaRPr>
          </a:p>
        </p:txBody>
      </p:sp>
      <p:sp>
        <p:nvSpPr>
          <p:cNvPr id="70" name="Rectangle 89"/>
          <p:cNvSpPr/>
          <p:nvPr/>
        </p:nvSpPr>
        <p:spPr bwMode="auto">
          <a:xfrm>
            <a:off x="152400" y="2068686"/>
            <a:ext cx="533400" cy="903114"/>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200" kern="0" smtClean="0">
                <a:solidFill>
                  <a:schemeClr val="tx1"/>
                </a:solidFill>
                <a:latin typeface="Arial"/>
                <a:ea typeface="微软雅黑"/>
              </a:rPr>
              <a:t>大区</a:t>
            </a:r>
            <a:endParaRPr lang="zh-CN" altLang="en-US" sz="1200" kern="0">
              <a:solidFill>
                <a:schemeClr val="tx1"/>
              </a:solidFill>
              <a:latin typeface="Arial"/>
              <a:ea typeface="微软雅黑"/>
            </a:endParaRPr>
          </a:p>
        </p:txBody>
      </p:sp>
      <p:sp>
        <p:nvSpPr>
          <p:cNvPr id="71" name="TextBox 70"/>
          <p:cNvSpPr txBox="1"/>
          <p:nvPr/>
        </p:nvSpPr>
        <p:spPr>
          <a:xfrm>
            <a:off x="8305800" y="3352800"/>
            <a:ext cx="609600" cy="1308050"/>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spcBef>
                <a:spcPts val="600"/>
              </a:spcBef>
            </a:pPr>
            <a:r>
              <a:rPr lang="zh-CN" altLang="en-US" b="0" smtClean="0">
                <a:solidFill>
                  <a:schemeClr val="tx1"/>
                </a:solidFill>
                <a:latin typeface="+mj-ea"/>
                <a:ea typeface="+mj-ea"/>
              </a:rPr>
              <a:t>单</a:t>
            </a:r>
            <a:endParaRPr lang="en-US" altLang="zh-CN" b="0" smtClean="0">
              <a:solidFill>
                <a:schemeClr val="tx1"/>
              </a:solidFill>
              <a:latin typeface="+mj-ea"/>
              <a:ea typeface="+mj-ea"/>
            </a:endParaRPr>
          </a:p>
          <a:p>
            <a:pPr>
              <a:spcBef>
                <a:spcPts val="600"/>
              </a:spcBef>
            </a:pPr>
            <a:r>
              <a:rPr lang="zh-CN" altLang="en-US" b="0" smtClean="0">
                <a:solidFill>
                  <a:schemeClr val="tx1"/>
                </a:solidFill>
                <a:latin typeface="+mj-ea"/>
                <a:ea typeface="+mj-ea"/>
              </a:rPr>
              <a:t>厂</a:t>
            </a:r>
            <a:endParaRPr lang="en-US" altLang="zh-CN" b="0" smtClean="0">
              <a:solidFill>
                <a:schemeClr val="tx1"/>
              </a:solidFill>
              <a:latin typeface="+mj-ea"/>
              <a:ea typeface="+mj-ea"/>
            </a:endParaRPr>
          </a:p>
          <a:p>
            <a:pPr>
              <a:spcBef>
                <a:spcPts val="600"/>
              </a:spcBef>
            </a:pPr>
            <a:r>
              <a:rPr lang="zh-CN" altLang="en-US" b="0" smtClean="0">
                <a:solidFill>
                  <a:schemeClr val="tx1"/>
                </a:solidFill>
                <a:latin typeface="+mj-ea"/>
                <a:ea typeface="+mj-ea"/>
              </a:rPr>
              <a:t>部</a:t>
            </a:r>
            <a:endParaRPr lang="en-US" altLang="zh-CN" b="0" smtClean="0">
              <a:solidFill>
                <a:schemeClr val="tx1"/>
              </a:solidFill>
              <a:latin typeface="+mj-ea"/>
              <a:ea typeface="+mj-ea"/>
            </a:endParaRPr>
          </a:p>
          <a:p>
            <a:pPr>
              <a:spcBef>
                <a:spcPts val="600"/>
              </a:spcBef>
            </a:pPr>
            <a:r>
              <a:rPr lang="zh-CN" altLang="en-US" b="0" smtClean="0">
                <a:solidFill>
                  <a:schemeClr val="tx1"/>
                </a:solidFill>
                <a:latin typeface="+mj-ea"/>
                <a:ea typeface="+mj-ea"/>
              </a:rPr>
              <a:t>署</a:t>
            </a:r>
          </a:p>
        </p:txBody>
      </p:sp>
      <p:sp>
        <p:nvSpPr>
          <p:cNvPr id="72" name="TextBox 71"/>
          <p:cNvSpPr txBox="1"/>
          <p:nvPr/>
        </p:nvSpPr>
        <p:spPr>
          <a:xfrm>
            <a:off x="8229600" y="1066800"/>
            <a:ext cx="685800" cy="584775"/>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b="0" smtClean="0">
                <a:solidFill>
                  <a:schemeClr val="tx1"/>
                </a:solidFill>
                <a:latin typeface="+mj-ea"/>
                <a:ea typeface="+mj-ea"/>
              </a:rPr>
              <a:t>集团部署</a:t>
            </a:r>
          </a:p>
        </p:txBody>
      </p:sp>
      <p:sp>
        <p:nvSpPr>
          <p:cNvPr id="73" name="矩形 2"/>
          <p:cNvSpPr/>
          <p:nvPr/>
        </p:nvSpPr>
        <p:spPr bwMode="auto">
          <a:xfrm>
            <a:off x="4953000" y="1261533"/>
            <a:ext cx="1219200" cy="2880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工艺技术管理</a:t>
            </a:r>
            <a:endParaRPr lang="zh-CN" altLang="en-US" sz="1000" b="0" kern="0">
              <a:solidFill>
                <a:schemeClr val="tx1"/>
              </a:solidFill>
              <a:latin typeface="微软雅黑" pitchFamily="34" charset="-122"/>
              <a:ea typeface="微软雅黑" pitchFamily="34" charset="-122"/>
            </a:endParaRPr>
          </a:p>
        </p:txBody>
      </p:sp>
      <p:sp>
        <p:nvSpPr>
          <p:cNvPr id="74" name="矩形 2"/>
          <p:cNvSpPr/>
          <p:nvPr/>
        </p:nvSpPr>
        <p:spPr bwMode="auto">
          <a:xfrm>
            <a:off x="4953000" y="1577622"/>
            <a:ext cx="1219200" cy="2880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生产运行管理</a:t>
            </a:r>
            <a:endParaRPr lang="zh-CN" altLang="en-US" sz="1000" b="0" kern="0">
              <a:solidFill>
                <a:schemeClr val="tx1"/>
              </a:solidFill>
              <a:latin typeface="微软雅黑" pitchFamily="34" charset="-122"/>
              <a:ea typeface="微软雅黑" pitchFamily="34" charset="-122"/>
            </a:endParaRPr>
          </a:p>
        </p:txBody>
      </p:sp>
      <p:sp>
        <p:nvSpPr>
          <p:cNvPr id="75" name="矩形 2"/>
          <p:cNvSpPr/>
          <p:nvPr/>
        </p:nvSpPr>
        <p:spPr bwMode="auto">
          <a:xfrm>
            <a:off x="6674556" y="1261533"/>
            <a:ext cx="1174044" cy="2880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技改项目管理</a:t>
            </a:r>
            <a:endParaRPr lang="zh-CN" altLang="en-US" sz="1000" b="0" kern="0">
              <a:solidFill>
                <a:schemeClr val="tx1"/>
              </a:solidFill>
              <a:latin typeface="微软雅黑" pitchFamily="34" charset="-122"/>
              <a:ea typeface="微软雅黑" pitchFamily="34" charset="-122"/>
            </a:endParaRPr>
          </a:p>
        </p:txBody>
      </p:sp>
      <p:sp>
        <p:nvSpPr>
          <p:cNvPr id="76" name="矩形 2"/>
          <p:cNvSpPr/>
          <p:nvPr/>
        </p:nvSpPr>
        <p:spPr bwMode="auto">
          <a:xfrm>
            <a:off x="6694311" y="1577622"/>
            <a:ext cx="1154289" cy="2880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节能减排、环保、能源管理</a:t>
            </a:r>
            <a:endParaRPr lang="zh-CN" altLang="en-US" sz="1000" b="0" kern="0">
              <a:solidFill>
                <a:schemeClr val="tx1"/>
              </a:solidFill>
              <a:latin typeface="微软雅黑" pitchFamily="34" charset="-122"/>
              <a:ea typeface="微软雅黑" pitchFamily="34" charset="-122"/>
            </a:endParaRPr>
          </a:p>
        </p:txBody>
      </p:sp>
      <p:sp>
        <p:nvSpPr>
          <p:cNvPr id="79" name="Rectangle 89"/>
          <p:cNvSpPr/>
          <p:nvPr/>
        </p:nvSpPr>
        <p:spPr bwMode="auto">
          <a:xfrm>
            <a:off x="158046" y="3124200"/>
            <a:ext cx="533400" cy="30480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200" kern="0" smtClean="0">
                <a:solidFill>
                  <a:schemeClr val="tx1"/>
                </a:solidFill>
                <a:latin typeface="Arial"/>
                <a:ea typeface="微软雅黑"/>
              </a:rPr>
              <a:t>分子公司</a:t>
            </a:r>
            <a:endParaRPr lang="zh-CN" altLang="en-US" sz="1200" kern="0">
              <a:solidFill>
                <a:schemeClr val="tx1"/>
              </a:solidFill>
              <a:latin typeface="Arial"/>
              <a:ea typeface="微软雅黑"/>
            </a:endParaRPr>
          </a:p>
        </p:txBody>
      </p:sp>
      <p:sp>
        <p:nvSpPr>
          <p:cNvPr id="80" name="矩形 1"/>
          <p:cNvSpPr/>
          <p:nvPr/>
        </p:nvSpPr>
        <p:spPr bwMode="auto">
          <a:xfrm>
            <a:off x="914400" y="2063043"/>
            <a:ext cx="1368000" cy="914400"/>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微软雅黑" pitchFamily="34" charset="-122"/>
                <a:ea typeface="微软雅黑" pitchFamily="34" charset="-122"/>
              </a:rPr>
              <a:t>生产计划管理</a:t>
            </a:r>
            <a:endParaRPr lang="zh-CN" altLang="en-US" sz="1400" kern="0">
              <a:solidFill>
                <a:schemeClr val="bg1"/>
              </a:solidFill>
              <a:latin typeface="微软雅黑" pitchFamily="34" charset="-122"/>
              <a:ea typeface="微软雅黑" pitchFamily="34" charset="-122"/>
            </a:endParaRPr>
          </a:p>
        </p:txBody>
      </p:sp>
      <p:sp>
        <p:nvSpPr>
          <p:cNvPr id="81" name="矩形 10"/>
          <p:cNvSpPr/>
          <p:nvPr/>
        </p:nvSpPr>
        <p:spPr bwMode="auto">
          <a:xfrm>
            <a:off x="1066800" y="2367843"/>
            <a:ext cx="990600" cy="2880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产供销计划平衡</a:t>
            </a:r>
            <a:endParaRPr lang="zh-CN" altLang="en-US" sz="1000" b="0" kern="0">
              <a:solidFill>
                <a:schemeClr val="tx1"/>
              </a:solidFill>
              <a:latin typeface="微软雅黑" pitchFamily="34" charset="-122"/>
              <a:ea typeface="微软雅黑" pitchFamily="34" charset="-122"/>
            </a:endParaRPr>
          </a:p>
        </p:txBody>
      </p:sp>
      <p:sp>
        <p:nvSpPr>
          <p:cNvPr id="82" name="矩形 10"/>
          <p:cNvSpPr/>
          <p:nvPr/>
        </p:nvSpPr>
        <p:spPr bwMode="auto">
          <a:xfrm>
            <a:off x="1066800" y="2667000"/>
            <a:ext cx="990600" cy="2880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月度生产计划管理及下达</a:t>
            </a:r>
            <a:endParaRPr lang="zh-CN" altLang="en-US" sz="1000" b="0" kern="0">
              <a:solidFill>
                <a:schemeClr val="tx1"/>
              </a:solidFill>
              <a:latin typeface="微软雅黑" pitchFamily="34" charset="-122"/>
              <a:ea typeface="微软雅黑" pitchFamily="34" charset="-122"/>
            </a:endParaRPr>
          </a:p>
        </p:txBody>
      </p:sp>
      <p:sp>
        <p:nvSpPr>
          <p:cNvPr id="88" name="矩形 1"/>
          <p:cNvSpPr/>
          <p:nvPr/>
        </p:nvSpPr>
        <p:spPr bwMode="auto">
          <a:xfrm>
            <a:off x="2469444" y="2063043"/>
            <a:ext cx="1504245" cy="914400"/>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微软雅黑" pitchFamily="34" charset="-122"/>
                <a:ea typeface="微软雅黑" pitchFamily="34" charset="-122"/>
              </a:rPr>
              <a:t>生产统计分析</a:t>
            </a:r>
            <a:endParaRPr lang="zh-CN" altLang="en-US" sz="1400" kern="0">
              <a:solidFill>
                <a:schemeClr val="bg1"/>
              </a:solidFill>
              <a:latin typeface="微软雅黑" pitchFamily="34" charset="-122"/>
              <a:ea typeface="微软雅黑" pitchFamily="34" charset="-122"/>
            </a:endParaRPr>
          </a:p>
        </p:txBody>
      </p:sp>
      <p:sp>
        <p:nvSpPr>
          <p:cNvPr id="94" name="矩形 10"/>
          <p:cNvSpPr/>
          <p:nvPr/>
        </p:nvSpPr>
        <p:spPr bwMode="auto">
          <a:xfrm>
            <a:off x="2621844" y="2367843"/>
            <a:ext cx="990600" cy="2880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生产统计分析和协调</a:t>
            </a:r>
            <a:endParaRPr lang="zh-CN" altLang="en-US" sz="1000" b="0" kern="0">
              <a:solidFill>
                <a:schemeClr val="tx1"/>
              </a:solidFill>
              <a:latin typeface="微软雅黑" pitchFamily="34" charset="-122"/>
              <a:ea typeface="微软雅黑" pitchFamily="34" charset="-122"/>
            </a:endParaRPr>
          </a:p>
        </p:txBody>
      </p:sp>
      <p:sp>
        <p:nvSpPr>
          <p:cNvPr id="97" name="矩形 1"/>
          <p:cNvSpPr/>
          <p:nvPr/>
        </p:nvSpPr>
        <p:spPr bwMode="auto">
          <a:xfrm>
            <a:off x="4180485" y="2063043"/>
            <a:ext cx="1368000" cy="914400"/>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微软雅黑" pitchFamily="34" charset="-122"/>
                <a:ea typeface="微软雅黑" pitchFamily="34" charset="-122"/>
              </a:rPr>
              <a:t>生产工艺管理</a:t>
            </a:r>
            <a:endParaRPr lang="zh-CN" altLang="en-US" sz="1400" kern="0">
              <a:solidFill>
                <a:schemeClr val="bg1"/>
              </a:solidFill>
              <a:latin typeface="微软雅黑" pitchFamily="34" charset="-122"/>
              <a:ea typeface="微软雅黑" pitchFamily="34" charset="-122"/>
            </a:endParaRPr>
          </a:p>
        </p:txBody>
      </p:sp>
      <p:sp>
        <p:nvSpPr>
          <p:cNvPr id="98" name="矩形 10"/>
          <p:cNvSpPr/>
          <p:nvPr/>
        </p:nvSpPr>
        <p:spPr bwMode="auto">
          <a:xfrm>
            <a:off x="4332885" y="2365020"/>
            <a:ext cx="990600" cy="2880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生产工艺管理</a:t>
            </a:r>
            <a:endParaRPr lang="zh-CN" altLang="en-US" sz="1000" b="0" kern="0">
              <a:solidFill>
                <a:schemeClr val="tx1"/>
              </a:solidFill>
              <a:latin typeface="微软雅黑" pitchFamily="34" charset="-122"/>
              <a:ea typeface="微软雅黑" pitchFamily="34" charset="-122"/>
            </a:endParaRPr>
          </a:p>
        </p:txBody>
      </p:sp>
      <p:sp>
        <p:nvSpPr>
          <p:cNvPr id="99" name="矩形 10"/>
          <p:cNvSpPr/>
          <p:nvPr/>
        </p:nvSpPr>
        <p:spPr bwMode="auto">
          <a:xfrm>
            <a:off x="2633133" y="2678289"/>
            <a:ext cx="990600" cy="2880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能耗统计及分析</a:t>
            </a:r>
            <a:endParaRPr lang="zh-CN" altLang="en-US" sz="1000" b="0" kern="0">
              <a:solidFill>
                <a:schemeClr val="tx1"/>
              </a:solidFill>
              <a:latin typeface="微软雅黑" pitchFamily="34" charset="-122"/>
              <a:ea typeface="微软雅黑" pitchFamily="34" charset="-122"/>
            </a:endParaRPr>
          </a:p>
        </p:txBody>
      </p:sp>
      <p:sp>
        <p:nvSpPr>
          <p:cNvPr id="109" name="矩形 1"/>
          <p:cNvSpPr/>
          <p:nvPr/>
        </p:nvSpPr>
        <p:spPr bwMode="auto">
          <a:xfrm>
            <a:off x="5771445" y="2057400"/>
            <a:ext cx="2282400" cy="914400"/>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微软雅黑" pitchFamily="34" charset="-122"/>
                <a:ea typeface="微软雅黑" pitchFamily="34" charset="-122"/>
              </a:rPr>
              <a:t>生产运行及监控</a:t>
            </a:r>
            <a:endParaRPr lang="zh-CN" altLang="en-US" sz="1400" kern="0">
              <a:solidFill>
                <a:schemeClr val="bg1"/>
              </a:solidFill>
              <a:latin typeface="微软雅黑" pitchFamily="34" charset="-122"/>
              <a:ea typeface="微软雅黑" pitchFamily="34" charset="-122"/>
            </a:endParaRPr>
          </a:p>
        </p:txBody>
      </p:sp>
      <p:sp>
        <p:nvSpPr>
          <p:cNvPr id="110" name="矩形 10"/>
          <p:cNvSpPr/>
          <p:nvPr/>
        </p:nvSpPr>
        <p:spPr bwMode="auto">
          <a:xfrm>
            <a:off x="5844822" y="2336799"/>
            <a:ext cx="990600" cy="2880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生产运行监控</a:t>
            </a:r>
            <a:endParaRPr lang="zh-CN" altLang="en-US" sz="1000" b="0" kern="0">
              <a:solidFill>
                <a:schemeClr val="tx1"/>
              </a:solidFill>
              <a:latin typeface="微软雅黑" pitchFamily="34" charset="-122"/>
              <a:ea typeface="微软雅黑" pitchFamily="34" charset="-122"/>
            </a:endParaRPr>
          </a:p>
        </p:txBody>
      </p:sp>
      <p:sp>
        <p:nvSpPr>
          <p:cNvPr id="111" name="矩形 10"/>
          <p:cNvSpPr/>
          <p:nvPr/>
        </p:nvSpPr>
        <p:spPr bwMode="auto">
          <a:xfrm>
            <a:off x="7013223" y="2345268"/>
            <a:ext cx="990600" cy="2880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能源管理和能耗监控</a:t>
            </a:r>
            <a:endParaRPr lang="zh-CN" altLang="en-US" sz="1000" b="0" kern="0">
              <a:solidFill>
                <a:schemeClr val="tx1"/>
              </a:solidFill>
              <a:latin typeface="微软雅黑" pitchFamily="34" charset="-122"/>
              <a:ea typeface="微软雅黑" pitchFamily="34" charset="-122"/>
            </a:endParaRPr>
          </a:p>
        </p:txBody>
      </p:sp>
      <p:cxnSp>
        <p:nvCxnSpPr>
          <p:cNvPr id="114" name="Straight Connector 113"/>
          <p:cNvCxnSpPr/>
          <p:nvPr/>
        </p:nvCxnSpPr>
        <p:spPr bwMode="auto">
          <a:xfrm>
            <a:off x="228600" y="1992489"/>
            <a:ext cx="8610600" cy="0"/>
          </a:xfrm>
          <a:prstGeom prst="line">
            <a:avLst/>
          </a:prstGeom>
          <a:ln w="19050">
            <a:prstDash val="sysDash"/>
          </a:ln>
        </p:spPr>
        <p:style>
          <a:lnRef idx="1">
            <a:schemeClr val="dk1"/>
          </a:lnRef>
          <a:fillRef idx="0">
            <a:schemeClr val="dk1"/>
          </a:fillRef>
          <a:effectRef idx="0">
            <a:schemeClr val="dk1"/>
          </a:effectRef>
          <a:fontRef idx="minor">
            <a:schemeClr val="tx1"/>
          </a:fontRef>
        </p:style>
      </p:cxnSp>
      <p:cxnSp>
        <p:nvCxnSpPr>
          <p:cNvPr id="115" name="Straight Connector 114"/>
          <p:cNvCxnSpPr/>
          <p:nvPr/>
        </p:nvCxnSpPr>
        <p:spPr bwMode="auto">
          <a:xfrm>
            <a:off x="245532" y="3059289"/>
            <a:ext cx="8610600" cy="0"/>
          </a:xfrm>
          <a:prstGeom prst="line">
            <a:avLst/>
          </a:prstGeom>
          <a:ln w="19050">
            <a:prstDash val="sysDash"/>
          </a:ln>
        </p:spPr>
        <p:style>
          <a:lnRef idx="1">
            <a:schemeClr val="dk1"/>
          </a:lnRef>
          <a:fillRef idx="0">
            <a:schemeClr val="dk1"/>
          </a:fillRef>
          <a:effectRef idx="0">
            <a:schemeClr val="dk1"/>
          </a:effectRef>
          <a:fontRef idx="minor">
            <a:schemeClr val="tx1"/>
          </a:fontRef>
        </p:style>
      </p:cxnSp>
      <p:sp>
        <p:nvSpPr>
          <p:cNvPr id="116" name="矩形 10"/>
          <p:cNvSpPr/>
          <p:nvPr/>
        </p:nvSpPr>
        <p:spPr bwMode="auto">
          <a:xfrm>
            <a:off x="5844822" y="2658399"/>
            <a:ext cx="990600" cy="2880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运行统计分析</a:t>
            </a:r>
            <a:endParaRPr lang="zh-CN" altLang="en-US" sz="1000" b="0" kern="0">
              <a:solidFill>
                <a:schemeClr val="tx1"/>
              </a:solidFill>
              <a:latin typeface="微软雅黑" pitchFamily="34" charset="-122"/>
              <a:ea typeface="微软雅黑" pitchFamily="34" charset="-122"/>
            </a:endParaRPr>
          </a:p>
        </p:txBody>
      </p:sp>
      <p:sp>
        <p:nvSpPr>
          <p:cNvPr id="118" name="TextBox 117"/>
          <p:cNvSpPr txBox="1"/>
          <p:nvPr/>
        </p:nvSpPr>
        <p:spPr>
          <a:xfrm>
            <a:off x="8240889" y="2156187"/>
            <a:ext cx="685800" cy="584775"/>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b="0" smtClean="0">
                <a:solidFill>
                  <a:schemeClr val="tx1"/>
                </a:solidFill>
                <a:latin typeface="+mj-ea"/>
                <a:ea typeface="+mj-ea"/>
              </a:rPr>
              <a:t>大区部署</a:t>
            </a:r>
          </a:p>
        </p:txBody>
      </p:sp>
    </p:spTree>
    <p:extLst>
      <p:ext uri="{BB962C8B-B14F-4D97-AF65-F5344CB8AC3E}">
        <p14:creationId xmlns:p14="http://schemas.microsoft.com/office/powerpoint/2010/main" xmlns="" val="1373161202"/>
      </p:ext>
    </p:extLst>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4" name="Title 1"/>
          <p:cNvSpPr>
            <a:spLocks noGrp="1"/>
          </p:cNvSpPr>
          <p:nvPr>
            <p:ph type="title"/>
          </p:nvPr>
        </p:nvSpPr>
        <p:spPr>
          <a:xfrm>
            <a:off x="1314450" y="0"/>
            <a:ext cx="7829550" cy="1052513"/>
          </a:xfrm>
        </p:spPr>
        <p:txBody>
          <a:bodyPr/>
          <a:lstStyle/>
          <a:p>
            <a:r>
              <a:rPr lang="zh-CN" altLang="en-US" smtClean="0"/>
              <a:t>根据业务调研和需求讨论，制定了冀东水泥制造执行业务的总体框架</a:t>
            </a:r>
            <a:endParaRPr lang="zh-CN" altLang="en-US">
              <a:latin typeface="微软雅黑" pitchFamily="34" charset="-122"/>
              <a:ea typeface="微软雅黑" pitchFamily="34" charset="-122"/>
            </a:endParaRPr>
          </a:p>
        </p:txBody>
      </p:sp>
      <p:sp>
        <p:nvSpPr>
          <p:cNvPr id="95" name="矩形 1"/>
          <p:cNvSpPr/>
          <p:nvPr/>
        </p:nvSpPr>
        <p:spPr bwMode="auto">
          <a:xfrm>
            <a:off x="924173" y="3148075"/>
            <a:ext cx="1368000" cy="1584000"/>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微软雅黑" pitchFamily="34" charset="-122"/>
                <a:ea typeface="微软雅黑" pitchFamily="34" charset="-122"/>
              </a:rPr>
              <a:t>生产计划管理</a:t>
            </a:r>
            <a:endParaRPr lang="zh-CN" altLang="en-US" sz="1400" kern="0">
              <a:solidFill>
                <a:schemeClr val="bg1"/>
              </a:solidFill>
              <a:latin typeface="微软雅黑" pitchFamily="34" charset="-122"/>
              <a:ea typeface="微软雅黑" pitchFamily="34" charset="-122"/>
            </a:endParaRPr>
          </a:p>
        </p:txBody>
      </p:sp>
      <p:sp>
        <p:nvSpPr>
          <p:cNvPr id="96" name="矩形 2"/>
          <p:cNvSpPr/>
          <p:nvPr/>
        </p:nvSpPr>
        <p:spPr bwMode="auto">
          <a:xfrm>
            <a:off x="1114021" y="3473572"/>
            <a:ext cx="867123" cy="272938"/>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生产计划分解</a:t>
            </a:r>
            <a:endParaRPr lang="zh-CN" altLang="en-US" sz="1000" b="0" kern="0">
              <a:solidFill>
                <a:schemeClr val="tx1"/>
              </a:solidFill>
              <a:latin typeface="微软雅黑" pitchFamily="34" charset="-122"/>
              <a:ea typeface="微软雅黑" pitchFamily="34" charset="-122"/>
            </a:endParaRPr>
          </a:p>
        </p:txBody>
      </p:sp>
      <p:sp>
        <p:nvSpPr>
          <p:cNvPr id="117" name="矩形 10"/>
          <p:cNvSpPr/>
          <p:nvPr/>
        </p:nvSpPr>
        <p:spPr bwMode="auto">
          <a:xfrm>
            <a:off x="1114021" y="3894700"/>
            <a:ext cx="867179"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生产计划排程</a:t>
            </a:r>
            <a:endParaRPr lang="zh-CN" altLang="en-US" sz="1000" b="0" kern="0">
              <a:solidFill>
                <a:schemeClr val="tx1"/>
              </a:solidFill>
              <a:latin typeface="微软雅黑" pitchFamily="34" charset="-122"/>
              <a:ea typeface="微软雅黑" pitchFamily="34" charset="-122"/>
            </a:endParaRPr>
          </a:p>
        </p:txBody>
      </p:sp>
      <p:sp>
        <p:nvSpPr>
          <p:cNvPr id="120" name="矩形 12"/>
          <p:cNvSpPr/>
          <p:nvPr/>
        </p:nvSpPr>
        <p:spPr bwMode="auto">
          <a:xfrm>
            <a:off x="1116996" y="4315828"/>
            <a:ext cx="867123" cy="272938"/>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计划执行管理</a:t>
            </a:r>
            <a:endParaRPr lang="zh-CN" altLang="en-US" sz="1000" b="0" kern="0">
              <a:solidFill>
                <a:schemeClr val="tx1"/>
              </a:solidFill>
              <a:latin typeface="微软雅黑" pitchFamily="34" charset="-122"/>
              <a:ea typeface="微软雅黑" pitchFamily="34" charset="-122"/>
            </a:endParaRPr>
          </a:p>
        </p:txBody>
      </p:sp>
      <p:sp>
        <p:nvSpPr>
          <p:cNvPr id="157" name="矩形 1"/>
          <p:cNvSpPr/>
          <p:nvPr/>
        </p:nvSpPr>
        <p:spPr bwMode="auto">
          <a:xfrm>
            <a:off x="2541199" y="3136720"/>
            <a:ext cx="1268801" cy="1584000"/>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微软雅黑" pitchFamily="34" charset="-122"/>
                <a:ea typeface="微软雅黑" pitchFamily="34" charset="-122"/>
              </a:rPr>
              <a:t>生产调度管理</a:t>
            </a:r>
            <a:endParaRPr lang="zh-CN" altLang="en-US" sz="1400" kern="0">
              <a:solidFill>
                <a:schemeClr val="bg1"/>
              </a:solidFill>
              <a:latin typeface="微软雅黑" pitchFamily="34" charset="-122"/>
              <a:ea typeface="微软雅黑" pitchFamily="34" charset="-122"/>
            </a:endParaRPr>
          </a:p>
        </p:txBody>
      </p:sp>
      <p:sp>
        <p:nvSpPr>
          <p:cNvPr id="158" name="Rectangle 157"/>
          <p:cNvSpPr/>
          <p:nvPr/>
        </p:nvSpPr>
        <p:spPr bwMode="auto">
          <a:xfrm>
            <a:off x="2693599" y="3463034"/>
            <a:ext cx="900000"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生产调度管理</a:t>
            </a:r>
            <a:endParaRPr lang="zh-CN" altLang="en-US" sz="1000" b="0" kern="0">
              <a:solidFill>
                <a:schemeClr val="tx1"/>
              </a:solidFill>
              <a:latin typeface="微软雅黑" pitchFamily="34" charset="-122"/>
              <a:ea typeface="微软雅黑" pitchFamily="34" charset="-122"/>
            </a:endParaRPr>
          </a:p>
        </p:txBody>
      </p:sp>
      <p:sp>
        <p:nvSpPr>
          <p:cNvPr id="160" name="Rectangle 159"/>
          <p:cNvSpPr/>
          <p:nvPr/>
        </p:nvSpPr>
        <p:spPr bwMode="auto">
          <a:xfrm>
            <a:off x="2693599" y="3902886"/>
            <a:ext cx="900000"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调度会管理</a:t>
            </a:r>
            <a:endParaRPr lang="zh-CN" altLang="en-US" sz="1000" b="0" kern="0">
              <a:solidFill>
                <a:schemeClr val="tx1"/>
              </a:solidFill>
              <a:latin typeface="微软雅黑" pitchFamily="34" charset="-122"/>
              <a:ea typeface="微软雅黑" pitchFamily="34" charset="-122"/>
            </a:endParaRPr>
          </a:p>
        </p:txBody>
      </p:sp>
      <p:sp>
        <p:nvSpPr>
          <p:cNvPr id="162" name="Rectangle 161"/>
          <p:cNvSpPr/>
          <p:nvPr/>
        </p:nvSpPr>
        <p:spPr bwMode="auto">
          <a:xfrm>
            <a:off x="2693599" y="4353494"/>
            <a:ext cx="900000"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运行管理</a:t>
            </a:r>
            <a:endParaRPr lang="zh-CN" altLang="en-US" sz="1000" b="0" kern="0">
              <a:solidFill>
                <a:schemeClr val="tx1"/>
              </a:solidFill>
              <a:latin typeface="微软雅黑" pitchFamily="34" charset="-122"/>
              <a:ea typeface="微软雅黑" pitchFamily="34" charset="-122"/>
            </a:endParaRPr>
          </a:p>
        </p:txBody>
      </p:sp>
      <p:sp>
        <p:nvSpPr>
          <p:cNvPr id="193" name="矩形 1"/>
          <p:cNvSpPr/>
          <p:nvPr/>
        </p:nvSpPr>
        <p:spPr bwMode="auto">
          <a:xfrm>
            <a:off x="4141399" y="3125961"/>
            <a:ext cx="1368000" cy="1584000"/>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zh-CN" altLang="cy-GB" sz="1400" kern="0">
                <a:solidFill>
                  <a:schemeClr val="bg1"/>
                </a:solidFill>
                <a:latin typeface="微软雅黑" pitchFamily="34" charset="-122"/>
                <a:ea typeface="微软雅黑" pitchFamily="34" charset="-122"/>
              </a:rPr>
              <a:t>生</a:t>
            </a:r>
            <a:r>
              <a:rPr lang="zh-CN" altLang="cy-GB" sz="1400" kern="0" smtClean="0">
                <a:solidFill>
                  <a:schemeClr val="bg1"/>
                </a:solidFill>
                <a:latin typeface="微软雅黑" pitchFamily="34" charset="-122"/>
                <a:ea typeface="微软雅黑" pitchFamily="34" charset="-122"/>
              </a:rPr>
              <a:t>产</a:t>
            </a:r>
            <a:r>
              <a:rPr lang="zh-CN" altLang="en-US" sz="1400" kern="0" smtClean="0">
                <a:solidFill>
                  <a:schemeClr val="bg1"/>
                </a:solidFill>
                <a:latin typeface="微软雅黑" pitchFamily="34" charset="-122"/>
                <a:ea typeface="微软雅黑" pitchFamily="34" charset="-122"/>
              </a:rPr>
              <a:t>任务</a:t>
            </a:r>
            <a:r>
              <a:rPr lang="zh-CN" altLang="cy-GB" sz="1400" kern="0" smtClean="0">
                <a:solidFill>
                  <a:schemeClr val="bg1"/>
                </a:solidFill>
                <a:latin typeface="微软雅黑" pitchFamily="34" charset="-122"/>
                <a:ea typeface="微软雅黑" pitchFamily="34" charset="-122"/>
              </a:rPr>
              <a:t>管理</a:t>
            </a:r>
            <a:endParaRPr lang="zh-CN" altLang="en-US" sz="1400" kern="0">
              <a:solidFill>
                <a:schemeClr val="bg1"/>
              </a:solidFill>
              <a:latin typeface="微软雅黑" pitchFamily="34" charset="-122"/>
              <a:ea typeface="微软雅黑" pitchFamily="34" charset="-122"/>
            </a:endParaRPr>
          </a:p>
        </p:txBody>
      </p:sp>
      <p:sp>
        <p:nvSpPr>
          <p:cNvPr id="194" name="Rectangle 193"/>
          <p:cNvSpPr/>
          <p:nvPr/>
        </p:nvSpPr>
        <p:spPr bwMode="auto">
          <a:xfrm>
            <a:off x="4307223" y="3452873"/>
            <a:ext cx="900000"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cy-GB" sz="1000" b="0" kern="0">
                <a:solidFill>
                  <a:schemeClr val="tx1"/>
                </a:solidFill>
                <a:latin typeface="微软雅黑" pitchFamily="34" charset="-122"/>
                <a:ea typeface="微软雅黑" pitchFamily="34" charset="-122"/>
              </a:rPr>
              <a:t>生</a:t>
            </a:r>
            <a:r>
              <a:rPr lang="zh-CN" altLang="cy-GB" sz="1000" b="0" kern="0" smtClean="0">
                <a:solidFill>
                  <a:schemeClr val="tx1"/>
                </a:solidFill>
                <a:latin typeface="微软雅黑" pitchFamily="34" charset="-122"/>
                <a:ea typeface="微软雅黑" pitchFamily="34" charset="-122"/>
              </a:rPr>
              <a:t>产</a:t>
            </a:r>
            <a:r>
              <a:rPr lang="zh-CN" altLang="en-US" sz="1000" b="0" kern="0" smtClean="0">
                <a:solidFill>
                  <a:schemeClr val="tx1"/>
                </a:solidFill>
                <a:latin typeface="微软雅黑" pitchFamily="34" charset="-122"/>
                <a:ea typeface="微软雅黑" pitchFamily="34" charset="-122"/>
              </a:rPr>
              <a:t>操作任务</a:t>
            </a:r>
            <a:endParaRPr lang="zh-CN" altLang="en-US" sz="1000" b="0" kern="0">
              <a:solidFill>
                <a:schemeClr val="tx1"/>
              </a:solidFill>
              <a:latin typeface="微软雅黑" pitchFamily="34" charset="-122"/>
              <a:ea typeface="微软雅黑" pitchFamily="34" charset="-122"/>
            </a:endParaRPr>
          </a:p>
        </p:txBody>
      </p:sp>
      <p:sp>
        <p:nvSpPr>
          <p:cNvPr id="195" name="Rectangle 194"/>
          <p:cNvSpPr/>
          <p:nvPr/>
        </p:nvSpPr>
        <p:spPr bwMode="auto">
          <a:xfrm>
            <a:off x="4307223" y="3909597"/>
            <a:ext cx="900000"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物料调度任务</a:t>
            </a:r>
            <a:endParaRPr lang="zh-CN" altLang="en-US" sz="1000" b="0" kern="0">
              <a:solidFill>
                <a:schemeClr val="tx1"/>
              </a:solidFill>
              <a:latin typeface="微软雅黑" pitchFamily="34" charset="-122"/>
              <a:ea typeface="微软雅黑" pitchFamily="34" charset="-122"/>
            </a:endParaRPr>
          </a:p>
        </p:txBody>
      </p:sp>
      <p:sp>
        <p:nvSpPr>
          <p:cNvPr id="196" name="Rectangle 195"/>
          <p:cNvSpPr/>
          <p:nvPr/>
        </p:nvSpPr>
        <p:spPr bwMode="auto">
          <a:xfrm>
            <a:off x="4307223" y="4334047"/>
            <a:ext cx="900000"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生产任务报告</a:t>
            </a:r>
            <a:endParaRPr lang="zh-CN" altLang="en-US" sz="1000" b="0" kern="0">
              <a:solidFill>
                <a:schemeClr val="tx1"/>
              </a:solidFill>
              <a:latin typeface="微软雅黑" pitchFamily="34" charset="-122"/>
              <a:ea typeface="微软雅黑" pitchFamily="34" charset="-122"/>
            </a:endParaRPr>
          </a:p>
        </p:txBody>
      </p:sp>
      <p:sp>
        <p:nvSpPr>
          <p:cNvPr id="207" name="矩形 35"/>
          <p:cNvSpPr/>
          <p:nvPr/>
        </p:nvSpPr>
        <p:spPr bwMode="auto">
          <a:xfrm>
            <a:off x="5741599" y="3104445"/>
            <a:ext cx="2304000" cy="1584000"/>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微软雅黑" pitchFamily="34" charset="-122"/>
                <a:ea typeface="微软雅黑" pitchFamily="34" charset="-122"/>
              </a:rPr>
              <a:t>能源管理</a:t>
            </a:r>
            <a:endParaRPr lang="zh-CN" altLang="en-US" sz="1400" kern="0">
              <a:solidFill>
                <a:schemeClr val="bg1"/>
              </a:solidFill>
              <a:latin typeface="微软雅黑" pitchFamily="34" charset="-122"/>
              <a:ea typeface="微软雅黑" pitchFamily="34" charset="-122"/>
            </a:endParaRPr>
          </a:p>
        </p:txBody>
      </p:sp>
      <p:sp>
        <p:nvSpPr>
          <p:cNvPr id="83" name="Rectangle 82"/>
          <p:cNvSpPr/>
          <p:nvPr/>
        </p:nvSpPr>
        <p:spPr bwMode="auto">
          <a:xfrm>
            <a:off x="5839315" y="3485445"/>
            <a:ext cx="969084"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能源监视调度</a:t>
            </a:r>
            <a:endParaRPr lang="zh-CN" altLang="en-US" sz="1000" b="0" kern="0">
              <a:solidFill>
                <a:schemeClr val="tx1"/>
              </a:solidFill>
              <a:latin typeface="微软雅黑" pitchFamily="34" charset="-122"/>
              <a:ea typeface="微软雅黑" pitchFamily="34" charset="-122"/>
            </a:endParaRPr>
          </a:p>
        </p:txBody>
      </p:sp>
      <p:sp>
        <p:nvSpPr>
          <p:cNvPr id="84" name="Rectangle 83"/>
          <p:cNvSpPr/>
          <p:nvPr/>
        </p:nvSpPr>
        <p:spPr bwMode="auto">
          <a:xfrm>
            <a:off x="7036999" y="3474687"/>
            <a:ext cx="969084"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生产计量</a:t>
            </a:r>
            <a:endParaRPr lang="zh-CN" altLang="en-US" sz="1000" b="0" kern="0">
              <a:solidFill>
                <a:schemeClr val="tx1"/>
              </a:solidFill>
              <a:latin typeface="微软雅黑" pitchFamily="34" charset="-122"/>
              <a:ea typeface="微软雅黑" pitchFamily="34" charset="-122"/>
            </a:endParaRPr>
          </a:p>
        </p:txBody>
      </p:sp>
      <p:sp>
        <p:nvSpPr>
          <p:cNvPr id="85" name="Rectangle 84"/>
          <p:cNvSpPr/>
          <p:nvPr/>
        </p:nvSpPr>
        <p:spPr bwMode="auto">
          <a:xfrm>
            <a:off x="5850073" y="3898719"/>
            <a:ext cx="969084"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能耗实绩管理</a:t>
            </a:r>
            <a:endParaRPr lang="zh-CN" altLang="en-US" sz="1000" b="0" kern="0">
              <a:solidFill>
                <a:schemeClr val="tx1"/>
              </a:solidFill>
              <a:latin typeface="微软雅黑" pitchFamily="34" charset="-122"/>
              <a:ea typeface="微软雅黑" pitchFamily="34" charset="-122"/>
            </a:endParaRPr>
          </a:p>
        </p:txBody>
      </p:sp>
      <p:sp>
        <p:nvSpPr>
          <p:cNvPr id="86" name="Rectangle 85"/>
          <p:cNvSpPr/>
          <p:nvPr/>
        </p:nvSpPr>
        <p:spPr bwMode="auto">
          <a:xfrm>
            <a:off x="7036999" y="3898719"/>
            <a:ext cx="969084"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操作一致性分析</a:t>
            </a:r>
            <a:endParaRPr lang="zh-CN" altLang="en-US" sz="1000" b="0" kern="0">
              <a:solidFill>
                <a:schemeClr val="tx1"/>
              </a:solidFill>
              <a:latin typeface="微软雅黑" pitchFamily="34" charset="-122"/>
              <a:ea typeface="微软雅黑" pitchFamily="34" charset="-122"/>
            </a:endParaRPr>
          </a:p>
        </p:txBody>
      </p:sp>
      <p:sp>
        <p:nvSpPr>
          <p:cNvPr id="87" name="Rectangle 86"/>
          <p:cNvSpPr/>
          <p:nvPr/>
        </p:nvSpPr>
        <p:spPr bwMode="auto">
          <a:xfrm>
            <a:off x="5850073" y="4309311"/>
            <a:ext cx="1110726"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关键工艺参数捕获</a:t>
            </a:r>
            <a:endParaRPr lang="zh-CN" altLang="en-US" sz="1000" b="0" kern="0">
              <a:solidFill>
                <a:schemeClr val="tx1"/>
              </a:solidFill>
              <a:latin typeface="微软雅黑" pitchFamily="34" charset="-122"/>
              <a:ea typeface="微软雅黑" pitchFamily="34" charset="-122"/>
            </a:endParaRPr>
          </a:p>
        </p:txBody>
      </p:sp>
      <p:sp>
        <p:nvSpPr>
          <p:cNvPr id="89" name="Rectangle 88"/>
          <p:cNvSpPr/>
          <p:nvPr/>
        </p:nvSpPr>
        <p:spPr bwMode="auto">
          <a:xfrm>
            <a:off x="7036999" y="4298553"/>
            <a:ext cx="969084"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综合绩效报告</a:t>
            </a:r>
            <a:endParaRPr lang="zh-CN" altLang="en-US" sz="1000" b="0" kern="0">
              <a:solidFill>
                <a:schemeClr val="tx1"/>
              </a:solidFill>
              <a:latin typeface="微软雅黑" pitchFamily="34" charset="-122"/>
              <a:ea typeface="微软雅黑" pitchFamily="34" charset="-122"/>
            </a:endParaRPr>
          </a:p>
        </p:txBody>
      </p:sp>
      <p:sp>
        <p:nvSpPr>
          <p:cNvPr id="90" name="矩形 1"/>
          <p:cNvSpPr/>
          <p:nvPr/>
        </p:nvSpPr>
        <p:spPr bwMode="auto">
          <a:xfrm>
            <a:off x="935916" y="4814375"/>
            <a:ext cx="1368000" cy="1338070"/>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微软雅黑" pitchFamily="34" charset="-122"/>
                <a:ea typeface="微软雅黑" pitchFamily="34" charset="-122"/>
              </a:rPr>
              <a:t>停机管理</a:t>
            </a:r>
            <a:endParaRPr lang="zh-CN" altLang="en-US" sz="1400" kern="0">
              <a:solidFill>
                <a:schemeClr val="bg1"/>
              </a:solidFill>
              <a:latin typeface="微软雅黑" pitchFamily="34" charset="-122"/>
              <a:ea typeface="微软雅黑" pitchFamily="34" charset="-122"/>
            </a:endParaRPr>
          </a:p>
        </p:txBody>
      </p:sp>
      <p:sp>
        <p:nvSpPr>
          <p:cNvPr id="91" name="矩形 2"/>
          <p:cNvSpPr/>
          <p:nvPr/>
        </p:nvSpPr>
        <p:spPr bwMode="auto">
          <a:xfrm>
            <a:off x="1082732" y="5139872"/>
            <a:ext cx="867123" cy="272938"/>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停机数据收集</a:t>
            </a:r>
            <a:endParaRPr lang="zh-CN" altLang="en-US" sz="1000" b="0" kern="0">
              <a:solidFill>
                <a:schemeClr val="tx1"/>
              </a:solidFill>
              <a:latin typeface="微软雅黑" pitchFamily="34" charset="-122"/>
              <a:ea typeface="微软雅黑" pitchFamily="34" charset="-122"/>
            </a:endParaRPr>
          </a:p>
        </p:txBody>
      </p:sp>
      <p:sp>
        <p:nvSpPr>
          <p:cNvPr id="92" name="矩形 10"/>
          <p:cNvSpPr/>
          <p:nvPr/>
        </p:nvSpPr>
        <p:spPr bwMode="auto">
          <a:xfrm>
            <a:off x="1082732" y="5430111"/>
            <a:ext cx="990600"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停机事件记录</a:t>
            </a:r>
            <a:endParaRPr lang="zh-CN" altLang="en-US" sz="1000" b="0" kern="0">
              <a:solidFill>
                <a:schemeClr val="tx1"/>
              </a:solidFill>
              <a:latin typeface="微软雅黑" pitchFamily="34" charset="-122"/>
              <a:ea typeface="微软雅黑" pitchFamily="34" charset="-122"/>
            </a:endParaRPr>
          </a:p>
        </p:txBody>
      </p:sp>
      <p:sp>
        <p:nvSpPr>
          <p:cNvPr id="93" name="矩形 12"/>
          <p:cNvSpPr/>
          <p:nvPr/>
        </p:nvSpPr>
        <p:spPr bwMode="auto">
          <a:xfrm>
            <a:off x="1066801" y="5745059"/>
            <a:ext cx="1219200" cy="272938"/>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停机原因分析及报告</a:t>
            </a:r>
            <a:endParaRPr lang="zh-CN" altLang="en-US" sz="1000" b="0" kern="0">
              <a:solidFill>
                <a:schemeClr val="tx1"/>
              </a:solidFill>
              <a:latin typeface="微软雅黑" pitchFamily="34" charset="-122"/>
              <a:ea typeface="微软雅黑" pitchFamily="34" charset="-122"/>
            </a:endParaRPr>
          </a:p>
        </p:txBody>
      </p:sp>
      <p:sp>
        <p:nvSpPr>
          <p:cNvPr id="101" name="矩形 1"/>
          <p:cNvSpPr/>
          <p:nvPr/>
        </p:nvSpPr>
        <p:spPr bwMode="auto">
          <a:xfrm>
            <a:off x="2525358" y="4819159"/>
            <a:ext cx="1368000" cy="1333286"/>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微软雅黑" pitchFamily="34" charset="-122"/>
                <a:ea typeface="微软雅黑" pitchFamily="34" charset="-122"/>
              </a:rPr>
              <a:t>知识管理</a:t>
            </a:r>
            <a:endParaRPr lang="zh-CN" altLang="en-US" sz="1400" kern="0">
              <a:solidFill>
                <a:schemeClr val="bg1"/>
              </a:solidFill>
              <a:latin typeface="微软雅黑" pitchFamily="34" charset="-122"/>
              <a:ea typeface="微软雅黑" pitchFamily="34" charset="-122"/>
            </a:endParaRPr>
          </a:p>
        </p:txBody>
      </p:sp>
      <p:sp>
        <p:nvSpPr>
          <p:cNvPr id="102" name="Rectangle 101"/>
          <p:cNvSpPr/>
          <p:nvPr/>
        </p:nvSpPr>
        <p:spPr bwMode="auto">
          <a:xfrm>
            <a:off x="2691182" y="5146071"/>
            <a:ext cx="900000"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生产操作知识</a:t>
            </a:r>
            <a:endParaRPr lang="zh-CN" altLang="en-US" sz="1000" b="0" kern="0">
              <a:solidFill>
                <a:schemeClr val="tx1"/>
              </a:solidFill>
              <a:latin typeface="微软雅黑" pitchFamily="34" charset="-122"/>
              <a:ea typeface="微软雅黑" pitchFamily="34" charset="-122"/>
            </a:endParaRPr>
          </a:p>
        </p:txBody>
      </p:sp>
      <p:sp>
        <p:nvSpPr>
          <p:cNvPr id="103" name="Rectangle 102"/>
          <p:cNvSpPr/>
          <p:nvPr/>
        </p:nvSpPr>
        <p:spPr bwMode="auto">
          <a:xfrm>
            <a:off x="2691182" y="5444749"/>
            <a:ext cx="900000"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操作文档管理</a:t>
            </a:r>
            <a:endParaRPr lang="zh-CN" altLang="en-US" sz="1000" b="0" kern="0">
              <a:solidFill>
                <a:schemeClr val="tx1"/>
              </a:solidFill>
              <a:latin typeface="微软雅黑" pitchFamily="34" charset="-122"/>
              <a:ea typeface="微软雅黑" pitchFamily="34" charset="-122"/>
            </a:endParaRPr>
          </a:p>
        </p:txBody>
      </p:sp>
      <p:sp>
        <p:nvSpPr>
          <p:cNvPr id="104" name="Rectangle 103"/>
          <p:cNvSpPr/>
          <p:nvPr/>
        </p:nvSpPr>
        <p:spPr bwMode="auto">
          <a:xfrm>
            <a:off x="2691182" y="5767598"/>
            <a:ext cx="900000"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交接班日志</a:t>
            </a:r>
            <a:endParaRPr lang="zh-CN" altLang="en-US" sz="1000" b="0" kern="0">
              <a:solidFill>
                <a:schemeClr val="tx1"/>
              </a:solidFill>
              <a:latin typeface="微软雅黑" pitchFamily="34" charset="-122"/>
              <a:ea typeface="微软雅黑" pitchFamily="34" charset="-122"/>
            </a:endParaRPr>
          </a:p>
        </p:txBody>
      </p:sp>
      <p:sp>
        <p:nvSpPr>
          <p:cNvPr id="105" name="矩形 1"/>
          <p:cNvSpPr/>
          <p:nvPr/>
        </p:nvSpPr>
        <p:spPr bwMode="auto">
          <a:xfrm>
            <a:off x="5726652" y="4802959"/>
            <a:ext cx="2304000" cy="1349486"/>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微软雅黑" pitchFamily="34" charset="-122"/>
                <a:ea typeface="微软雅黑" pitchFamily="34" charset="-122"/>
              </a:rPr>
              <a:t>工厂物料管理</a:t>
            </a:r>
            <a:endParaRPr lang="zh-CN" altLang="en-US" sz="1400" kern="0">
              <a:solidFill>
                <a:schemeClr val="bg1"/>
              </a:solidFill>
              <a:latin typeface="微软雅黑" pitchFamily="34" charset="-122"/>
              <a:ea typeface="微软雅黑" pitchFamily="34" charset="-122"/>
            </a:endParaRPr>
          </a:p>
        </p:txBody>
      </p:sp>
      <p:sp>
        <p:nvSpPr>
          <p:cNvPr id="106" name="Rectangle 105"/>
          <p:cNvSpPr/>
          <p:nvPr/>
        </p:nvSpPr>
        <p:spPr bwMode="auto">
          <a:xfrm>
            <a:off x="5827928" y="5129871"/>
            <a:ext cx="1041724"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生产线库存管理</a:t>
            </a:r>
            <a:endParaRPr lang="zh-CN" altLang="en-US" sz="1000" b="0" kern="0">
              <a:solidFill>
                <a:schemeClr val="tx1"/>
              </a:solidFill>
              <a:latin typeface="微软雅黑" pitchFamily="34" charset="-122"/>
              <a:ea typeface="微软雅黑" pitchFamily="34" charset="-122"/>
            </a:endParaRPr>
          </a:p>
        </p:txBody>
      </p:sp>
      <p:sp>
        <p:nvSpPr>
          <p:cNvPr id="107" name="Rectangle 106"/>
          <p:cNvSpPr/>
          <p:nvPr/>
        </p:nvSpPr>
        <p:spPr bwMode="auto">
          <a:xfrm>
            <a:off x="5827928" y="5586595"/>
            <a:ext cx="1041724"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物料移动与平衡</a:t>
            </a:r>
            <a:endParaRPr lang="zh-CN" altLang="en-US" sz="1000" b="0" kern="0">
              <a:solidFill>
                <a:schemeClr val="tx1"/>
              </a:solidFill>
              <a:latin typeface="微软雅黑" pitchFamily="34" charset="-122"/>
              <a:ea typeface="微软雅黑" pitchFamily="34" charset="-122"/>
            </a:endParaRPr>
          </a:p>
        </p:txBody>
      </p:sp>
      <p:sp>
        <p:nvSpPr>
          <p:cNvPr id="126" name="矩形 1"/>
          <p:cNvSpPr/>
          <p:nvPr/>
        </p:nvSpPr>
        <p:spPr bwMode="auto">
          <a:xfrm>
            <a:off x="4114800" y="4824475"/>
            <a:ext cx="1368000" cy="1327970"/>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微软雅黑" pitchFamily="34" charset="-122"/>
                <a:ea typeface="微软雅黑" pitchFamily="34" charset="-122"/>
              </a:rPr>
              <a:t>生产监控</a:t>
            </a:r>
            <a:endParaRPr lang="zh-CN" altLang="en-US" sz="1400" kern="0">
              <a:solidFill>
                <a:schemeClr val="bg1"/>
              </a:solidFill>
              <a:latin typeface="微软雅黑" pitchFamily="34" charset="-122"/>
              <a:ea typeface="微软雅黑" pitchFamily="34" charset="-122"/>
            </a:endParaRPr>
          </a:p>
        </p:txBody>
      </p:sp>
      <p:sp>
        <p:nvSpPr>
          <p:cNvPr id="127" name="Rectangle 126"/>
          <p:cNvSpPr/>
          <p:nvPr/>
        </p:nvSpPr>
        <p:spPr bwMode="auto">
          <a:xfrm>
            <a:off x="4310232" y="5151685"/>
            <a:ext cx="900000"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运行指标监控</a:t>
            </a:r>
            <a:endParaRPr lang="zh-CN" altLang="en-US" sz="1000" b="0" kern="0">
              <a:solidFill>
                <a:schemeClr val="tx1"/>
              </a:solidFill>
              <a:latin typeface="微软雅黑" pitchFamily="34" charset="-122"/>
              <a:ea typeface="微软雅黑" pitchFamily="34" charset="-122"/>
            </a:endParaRPr>
          </a:p>
        </p:txBody>
      </p:sp>
      <p:sp>
        <p:nvSpPr>
          <p:cNvPr id="128" name="Rectangle 127"/>
          <p:cNvSpPr/>
          <p:nvPr/>
        </p:nvSpPr>
        <p:spPr bwMode="auto">
          <a:xfrm>
            <a:off x="4310232" y="5454697"/>
            <a:ext cx="900000"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现场视频监控</a:t>
            </a:r>
            <a:endParaRPr lang="zh-CN" altLang="en-US" sz="1000" b="0" kern="0">
              <a:solidFill>
                <a:schemeClr val="tx1"/>
              </a:solidFill>
              <a:latin typeface="微软雅黑" pitchFamily="34" charset="-122"/>
              <a:ea typeface="微软雅黑" pitchFamily="34" charset="-122"/>
            </a:endParaRPr>
          </a:p>
        </p:txBody>
      </p:sp>
      <p:sp>
        <p:nvSpPr>
          <p:cNvPr id="129" name="Rectangle 128"/>
          <p:cNvSpPr/>
          <p:nvPr/>
        </p:nvSpPr>
        <p:spPr bwMode="auto">
          <a:xfrm>
            <a:off x="4310232" y="5773831"/>
            <a:ext cx="900000"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物料库存监控</a:t>
            </a:r>
            <a:endParaRPr lang="zh-CN" altLang="en-US" sz="1000" b="0" kern="0">
              <a:solidFill>
                <a:schemeClr val="tx1"/>
              </a:solidFill>
              <a:latin typeface="微软雅黑" pitchFamily="34" charset="-122"/>
              <a:ea typeface="微软雅黑" pitchFamily="34" charset="-122"/>
            </a:endParaRPr>
          </a:p>
        </p:txBody>
      </p:sp>
      <p:sp>
        <p:nvSpPr>
          <p:cNvPr id="130" name="Rectangle 129"/>
          <p:cNvSpPr/>
          <p:nvPr/>
        </p:nvSpPr>
        <p:spPr bwMode="auto">
          <a:xfrm>
            <a:off x="6946746" y="5129275"/>
            <a:ext cx="1041724"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出入库管理</a:t>
            </a:r>
            <a:endParaRPr lang="zh-CN" altLang="en-US" sz="1000" b="0" kern="0">
              <a:solidFill>
                <a:schemeClr val="tx1"/>
              </a:solidFill>
              <a:latin typeface="微软雅黑" pitchFamily="34" charset="-122"/>
              <a:ea typeface="微软雅黑" pitchFamily="34" charset="-122"/>
            </a:endParaRPr>
          </a:p>
        </p:txBody>
      </p:sp>
      <p:sp>
        <p:nvSpPr>
          <p:cNvPr id="60" name="Oval 59"/>
          <p:cNvSpPr/>
          <p:nvPr/>
        </p:nvSpPr>
        <p:spPr bwMode="auto">
          <a:xfrm>
            <a:off x="8001000" y="241200"/>
            <a:ext cx="216000" cy="216000"/>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bg1"/>
                </a:solidFill>
                <a:latin typeface="Arial"/>
                <a:ea typeface="微软雅黑"/>
              </a:rPr>
              <a:t>1</a:t>
            </a:r>
            <a:endParaRPr lang="zh-CN" altLang="en-US" sz="1400" kern="0">
              <a:solidFill>
                <a:schemeClr val="bg1"/>
              </a:solidFill>
              <a:latin typeface="Arial"/>
              <a:ea typeface="微软雅黑"/>
            </a:endParaRPr>
          </a:p>
        </p:txBody>
      </p:sp>
      <p:sp>
        <p:nvSpPr>
          <p:cNvPr id="61" name="TextBox 60"/>
          <p:cNvSpPr txBox="1"/>
          <p:nvPr/>
        </p:nvSpPr>
        <p:spPr>
          <a:xfrm>
            <a:off x="8229600" y="228600"/>
            <a:ext cx="9144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en-US" altLang="zh-CN" sz="1200" b="0" smtClean="0">
                <a:solidFill>
                  <a:schemeClr val="tx1"/>
                </a:solidFill>
                <a:latin typeface="微软雅黑" pitchFamily="34" charset="-122"/>
                <a:ea typeface="微软雅黑" pitchFamily="34" charset="-122"/>
              </a:rPr>
              <a:t>MES</a:t>
            </a:r>
            <a:r>
              <a:rPr lang="zh-CN" altLang="en-US" sz="1200" b="0" smtClean="0">
                <a:solidFill>
                  <a:schemeClr val="tx1"/>
                </a:solidFill>
                <a:latin typeface="微软雅黑" pitchFamily="34" charset="-122"/>
                <a:ea typeface="微软雅黑" pitchFamily="34" charset="-122"/>
              </a:rPr>
              <a:t>系统</a:t>
            </a:r>
          </a:p>
        </p:txBody>
      </p:sp>
      <p:sp>
        <p:nvSpPr>
          <p:cNvPr id="63" name="矩形 1"/>
          <p:cNvSpPr/>
          <p:nvPr/>
        </p:nvSpPr>
        <p:spPr bwMode="auto">
          <a:xfrm>
            <a:off x="914400" y="990600"/>
            <a:ext cx="7162800" cy="952884"/>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微软雅黑" pitchFamily="34" charset="-122"/>
                <a:ea typeface="微软雅黑" pitchFamily="34" charset="-122"/>
              </a:rPr>
              <a:t>生产绩效考核指标、统计分析、运行监控及技术开发和改造</a:t>
            </a:r>
            <a:endParaRPr lang="zh-CN" altLang="en-US" sz="1400" kern="0">
              <a:solidFill>
                <a:schemeClr val="bg1"/>
              </a:solidFill>
              <a:latin typeface="微软雅黑" pitchFamily="34" charset="-122"/>
              <a:ea typeface="微软雅黑" pitchFamily="34" charset="-122"/>
            </a:endParaRPr>
          </a:p>
        </p:txBody>
      </p:sp>
      <p:sp>
        <p:nvSpPr>
          <p:cNvPr id="64" name="矩形 2"/>
          <p:cNvSpPr/>
          <p:nvPr/>
        </p:nvSpPr>
        <p:spPr bwMode="auto">
          <a:xfrm>
            <a:off x="990600" y="1261533"/>
            <a:ext cx="1447800" cy="2880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建立</a:t>
            </a:r>
            <a:r>
              <a:rPr lang="en-US" altLang="zh-CN" sz="1000" b="0" kern="0" smtClean="0">
                <a:solidFill>
                  <a:schemeClr val="tx1"/>
                </a:solidFill>
                <a:latin typeface="微软雅黑" pitchFamily="34" charset="-122"/>
                <a:ea typeface="微软雅黑" pitchFamily="34" charset="-122"/>
              </a:rPr>
              <a:t>KPI</a:t>
            </a:r>
            <a:r>
              <a:rPr lang="zh-CN" altLang="en-US" sz="1000" b="0" kern="0" smtClean="0">
                <a:solidFill>
                  <a:schemeClr val="tx1"/>
                </a:solidFill>
                <a:latin typeface="微软雅黑" pitchFamily="34" charset="-122"/>
                <a:ea typeface="微软雅黑" pitchFamily="34" charset="-122"/>
              </a:rPr>
              <a:t>关键业绩指标</a:t>
            </a:r>
            <a:endParaRPr lang="zh-CN" altLang="en-US" sz="1000" b="0" kern="0">
              <a:solidFill>
                <a:schemeClr val="tx1"/>
              </a:solidFill>
              <a:latin typeface="微软雅黑" pitchFamily="34" charset="-122"/>
              <a:ea typeface="微软雅黑" pitchFamily="34" charset="-122"/>
            </a:endParaRPr>
          </a:p>
        </p:txBody>
      </p:sp>
      <p:sp>
        <p:nvSpPr>
          <p:cNvPr id="65" name="矩形 2"/>
          <p:cNvSpPr/>
          <p:nvPr/>
        </p:nvSpPr>
        <p:spPr bwMode="auto">
          <a:xfrm>
            <a:off x="990600" y="1577622"/>
            <a:ext cx="1447800" cy="2880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生产计划管理（总生产预算）</a:t>
            </a:r>
            <a:endParaRPr lang="zh-CN" altLang="en-US" sz="1000" b="0" kern="0">
              <a:solidFill>
                <a:schemeClr val="tx1"/>
              </a:solidFill>
              <a:latin typeface="微软雅黑" pitchFamily="34" charset="-122"/>
              <a:ea typeface="微软雅黑" pitchFamily="34" charset="-122"/>
            </a:endParaRPr>
          </a:p>
        </p:txBody>
      </p:sp>
      <p:sp>
        <p:nvSpPr>
          <p:cNvPr id="66" name="矩形 2"/>
          <p:cNvSpPr/>
          <p:nvPr/>
        </p:nvSpPr>
        <p:spPr bwMode="auto">
          <a:xfrm>
            <a:off x="2971800" y="1261533"/>
            <a:ext cx="1295400" cy="2880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000" b="0" kern="0" smtClean="0">
                <a:solidFill>
                  <a:schemeClr val="tx1"/>
                </a:solidFill>
                <a:latin typeface="微软雅黑" pitchFamily="34" charset="-122"/>
                <a:ea typeface="微软雅黑" pitchFamily="34" charset="-122"/>
              </a:rPr>
              <a:t>KPI</a:t>
            </a:r>
            <a:r>
              <a:rPr lang="zh-CN" altLang="en-US" sz="1000" b="0" kern="0" smtClean="0">
                <a:solidFill>
                  <a:schemeClr val="tx1"/>
                </a:solidFill>
                <a:latin typeface="微软雅黑" pitchFamily="34" charset="-122"/>
                <a:ea typeface="微软雅黑" pitchFamily="34" charset="-122"/>
              </a:rPr>
              <a:t>评估与分析</a:t>
            </a:r>
            <a:endParaRPr lang="zh-CN" altLang="en-US" sz="1000" b="0" kern="0">
              <a:solidFill>
                <a:schemeClr val="tx1"/>
              </a:solidFill>
              <a:latin typeface="微软雅黑" pitchFamily="34" charset="-122"/>
              <a:ea typeface="微软雅黑" pitchFamily="34" charset="-122"/>
            </a:endParaRPr>
          </a:p>
        </p:txBody>
      </p:sp>
      <p:sp>
        <p:nvSpPr>
          <p:cNvPr id="67" name="矩形 2"/>
          <p:cNvSpPr/>
          <p:nvPr/>
        </p:nvSpPr>
        <p:spPr bwMode="auto">
          <a:xfrm>
            <a:off x="2971800" y="1577622"/>
            <a:ext cx="1295400" cy="2880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生产监控与统计分析</a:t>
            </a:r>
            <a:endParaRPr lang="zh-CN" altLang="en-US" sz="1000" b="0" kern="0">
              <a:solidFill>
                <a:schemeClr val="tx1"/>
              </a:solidFill>
              <a:latin typeface="微软雅黑" pitchFamily="34" charset="-122"/>
              <a:ea typeface="微软雅黑" pitchFamily="34" charset="-122"/>
            </a:endParaRPr>
          </a:p>
        </p:txBody>
      </p:sp>
      <p:sp>
        <p:nvSpPr>
          <p:cNvPr id="69" name="Rectangle 88"/>
          <p:cNvSpPr/>
          <p:nvPr/>
        </p:nvSpPr>
        <p:spPr bwMode="auto">
          <a:xfrm>
            <a:off x="152400" y="999066"/>
            <a:ext cx="533400" cy="8382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200" kern="0" smtClean="0">
                <a:solidFill>
                  <a:schemeClr val="tx1"/>
                </a:solidFill>
                <a:latin typeface="Arial"/>
                <a:ea typeface="微软雅黑"/>
              </a:rPr>
              <a:t>水泥总部</a:t>
            </a:r>
            <a:endParaRPr lang="en-US" altLang="zh-CN" sz="1200" kern="0" smtClean="0">
              <a:solidFill>
                <a:schemeClr val="tx1"/>
              </a:solidFill>
              <a:latin typeface="Arial"/>
              <a:ea typeface="微软雅黑"/>
            </a:endParaRPr>
          </a:p>
          <a:p>
            <a:pPr algn="ctr" fontAlgn="auto">
              <a:spcBef>
                <a:spcPct val="0"/>
              </a:spcBef>
              <a:spcAft>
                <a:spcPct val="0"/>
              </a:spcAft>
              <a:buSzPct val="75000"/>
            </a:pPr>
            <a:endParaRPr lang="en-US" altLang="zh-CN" sz="1200" kern="0" smtClean="0">
              <a:solidFill>
                <a:schemeClr val="tx1"/>
              </a:solidFill>
              <a:latin typeface="Arial"/>
              <a:ea typeface="微软雅黑"/>
            </a:endParaRPr>
          </a:p>
        </p:txBody>
      </p:sp>
      <p:sp>
        <p:nvSpPr>
          <p:cNvPr id="70" name="Rectangle 89"/>
          <p:cNvSpPr/>
          <p:nvPr/>
        </p:nvSpPr>
        <p:spPr bwMode="auto">
          <a:xfrm>
            <a:off x="152400" y="2068686"/>
            <a:ext cx="533400" cy="903114"/>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200" kern="0" smtClean="0">
                <a:solidFill>
                  <a:schemeClr val="tx1"/>
                </a:solidFill>
                <a:latin typeface="Arial"/>
                <a:ea typeface="微软雅黑"/>
              </a:rPr>
              <a:t>大区</a:t>
            </a:r>
            <a:endParaRPr lang="zh-CN" altLang="en-US" sz="1200" kern="0">
              <a:solidFill>
                <a:schemeClr val="tx1"/>
              </a:solidFill>
              <a:latin typeface="Arial"/>
              <a:ea typeface="微软雅黑"/>
            </a:endParaRPr>
          </a:p>
        </p:txBody>
      </p:sp>
      <p:sp>
        <p:nvSpPr>
          <p:cNvPr id="71" name="TextBox 70"/>
          <p:cNvSpPr txBox="1"/>
          <p:nvPr/>
        </p:nvSpPr>
        <p:spPr>
          <a:xfrm>
            <a:off x="8305800" y="3352800"/>
            <a:ext cx="609600" cy="1308050"/>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spcBef>
                <a:spcPts val="600"/>
              </a:spcBef>
            </a:pPr>
            <a:r>
              <a:rPr lang="zh-CN" altLang="en-US" b="0" smtClean="0">
                <a:solidFill>
                  <a:schemeClr val="tx1"/>
                </a:solidFill>
                <a:latin typeface="+mj-ea"/>
                <a:ea typeface="+mj-ea"/>
              </a:rPr>
              <a:t>单</a:t>
            </a:r>
            <a:endParaRPr lang="en-US" altLang="zh-CN" b="0" smtClean="0">
              <a:solidFill>
                <a:schemeClr val="tx1"/>
              </a:solidFill>
              <a:latin typeface="+mj-ea"/>
              <a:ea typeface="+mj-ea"/>
            </a:endParaRPr>
          </a:p>
          <a:p>
            <a:pPr>
              <a:spcBef>
                <a:spcPts val="600"/>
              </a:spcBef>
            </a:pPr>
            <a:r>
              <a:rPr lang="zh-CN" altLang="en-US" b="0" smtClean="0">
                <a:solidFill>
                  <a:schemeClr val="tx1"/>
                </a:solidFill>
                <a:latin typeface="+mj-ea"/>
                <a:ea typeface="+mj-ea"/>
              </a:rPr>
              <a:t>厂</a:t>
            </a:r>
            <a:endParaRPr lang="en-US" altLang="zh-CN" b="0" smtClean="0">
              <a:solidFill>
                <a:schemeClr val="tx1"/>
              </a:solidFill>
              <a:latin typeface="+mj-ea"/>
              <a:ea typeface="+mj-ea"/>
            </a:endParaRPr>
          </a:p>
          <a:p>
            <a:pPr>
              <a:spcBef>
                <a:spcPts val="600"/>
              </a:spcBef>
            </a:pPr>
            <a:r>
              <a:rPr lang="zh-CN" altLang="en-US" b="0" smtClean="0">
                <a:solidFill>
                  <a:schemeClr val="tx1"/>
                </a:solidFill>
                <a:latin typeface="+mj-ea"/>
                <a:ea typeface="+mj-ea"/>
              </a:rPr>
              <a:t>部</a:t>
            </a:r>
            <a:endParaRPr lang="en-US" altLang="zh-CN" b="0" smtClean="0">
              <a:solidFill>
                <a:schemeClr val="tx1"/>
              </a:solidFill>
              <a:latin typeface="+mj-ea"/>
              <a:ea typeface="+mj-ea"/>
            </a:endParaRPr>
          </a:p>
          <a:p>
            <a:pPr>
              <a:spcBef>
                <a:spcPts val="600"/>
              </a:spcBef>
            </a:pPr>
            <a:r>
              <a:rPr lang="zh-CN" altLang="en-US" b="0" smtClean="0">
                <a:solidFill>
                  <a:schemeClr val="tx1"/>
                </a:solidFill>
                <a:latin typeface="+mj-ea"/>
                <a:ea typeface="+mj-ea"/>
              </a:rPr>
              <a:t>署</a:t>
            </a:r>
          </a:p>
        </p:txBody>
      </p:sp>
      <p:sp>
        <p:nvSpPr>
          <p:cNvPr id="72" name="TextBox 71"/>
          <p:cNvSpPr txBox="1"/>
          <p:nvPr/>
        </p:nvSpPr>
        <p:spPr>
          <a:xfrm>
            <a:off x="8229600" y="1066800"/>
            <a:ext cx="685800" cy="584775"/>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b="0" smtClean="0">
                <a:solidFill>
                  <a:schemeClr val="tx1"/>
                </a:solidFill>
                <a:latin typeface="+mj-ea"/>
                <a:ea typeface="+mj-ea"/>
              </a:rPr>
              <a:t>集团部署</a:t>
            </a:r>
          </a:p>
        </p:txBody>
      </p:sp>
      <p:sp>
        <p:nvSpPr>
          <p:cNvPr id="73" name="矩形 2"/>
          <p:cNvSpPr/>
          <p:nvPr/>
        </p:nvSpPr>
        <p:spPr bwMode="auto">
          <a:xfrm>
            <a:off x="4876800" y="1261533"/>
            <a:ext cx="1219200" cy="2880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工艺技术管理</a:t>
            </a:r>
            <a:endParaRPr lang="zh-CN" altLang="en-US" sz="1000" b="0" kern="0">
              <a:solidFill>
                <a:schemeClr val="tx1"/>
              </a:solidFill>
              <a:latin typeface="微软雅黑" pitchFamily="34" charset="-122"/>
              <a:ea typeface="微软雅黑" pitchFamily="34" charset="-122"/>
            </a:endParaRPr>
          </a:p>
        </p:txBody>
      </p:sp>
      <p:sp>
        <p:nvSpPr>
          <p:cNvPr id="74" name="矩形 2"/>
          <p:cNvSpPr/>
          <p:nvPr/>
        </p:nvSpPr>
        <p:spPr bwMode="auto">
          <a:xfrm>
            <a:off x="4876800" y="1577622"/>
            <a:ext cx="1219200" cy="2880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生产运行管理</a:t>
            </a:r>
            <a:endParaRPr lang="zh-CN" altLang="en-US" sz="1000" b="0" kern="0">
              <a:solidFill>
                <a:schemeClr val="tx1"/>
              </a:solidFill>
              <a:latin typeface="微软雅黑" pitchFamily="34" charset="-122"/>
              <a:ea typeface="微软雅黑" pitchFamily="34" charset="-122"/>
            </a:endParaRPr>
          </a:p>
        </p:txBody>
      </p:sp>
      <p:sp>
        <p:nvSpPr>
          <p:cNvPr id="75" name="矩形 2"/>
          <p:cNvSpPr/>
          <p:nvPr/>
        </p:nvSpPr>
        <p:spPr bwMode="auto">
          <a:xfrm>
            <a:off x="6674556" y="1261533"/>
            <a:ext cx="1174044" cy="2880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技改项目管理</a:t>
            </a:r>
            <a:endParaRPr lang="zh-CN" altLang="en-US" sz="1000" b="0" kern="0">
              <a:solidFill>
                <a:schemeClr val="tx1"/>
              </a:solidFill>
              <a:latin typeface="微软雅黑" pitchFamily="34" charset="-122"/>
              <a:ea typeface="微软雅黑" pitchFamily="34" charset="-122"/>
            </a:endParaRPr>
          </a:p>
        </p:txBody>
      </p:sp>
      <p:sp>
        <p:nvSpPr>
          <p:cNvPr id="76" name="矩形 2"/>
          <p:cNvSpPr/>
          <p:nvPr/>
        </p:nvSpPr>
        <p:spPr bwMode="auto">
          <a:xfrm>
            <a:off x="6694311" y="1577622"/>
            <a:ext cx="1154289" cy="2880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节能减排、环保、能源管理</a:t>
            </a:r>
            <a:endParaRPr lang="zh-CN" altLang="en-US" sz="1000" b="0" kern="0">
              <a:solidFill>
                <a:schemeClr val="tx1"/>
              </a:solidFill>
              <a:latin typeface="微软雅黑" pitchFamily="34" charset="-122"/>
              <a:ea typeface="微软雅黑" pitchFamily="34" charset="-122"/>
            </a:endParaRPr>
          </a:p>
        </p:txBody>
      </p:sp>
      <p:sp>
        <p:nvSpPr>
          <p:cNvPr id="79" name="Rectangle 89"/>
          <p:cNvSpPr/>
          <p:nvPr/>
        </p:nvSpPr>
        <p:spPr bwMode="auto">
          <a:xfrm>
            <a:off x="158046" y="3124200"/>
            <a:ext cx="533400" cy="30480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200" kern="0" smtClean="0">
                <a:solidFill>
                  <a:schemeClr val="tx1"/>
                </a:solidFill>
                <a:latin typeface="Arial"/>
                <a:ea typeface="微软雅黑"/>
              </a:rPr>
              <a:t>分子公司</a:t>
            </a:r>
            <a:endParaRPr lang="zh-CN" altLang="en-US" sz="1200" kern="0">
              <a:solidFill>
                <a:schemeClr val="tx1"/>
              </a:solidFill>
              <a:latin typeface="Arial"/>
              <a:ea typeface="微软雅黑"/>
            </a:endParaRPr>
          </a:p>
        </p:txBody>
      </p:sp>
      <p:sp>
        <p:nvSpPr>
          <p:cNvPr id="80" name="矩形 1"/>
          <p:cNvSpPr/>
          <p:nvPr/>
        </p:nvSpPr>
        <p:spPr bwMode="auto">
          <a:xfrm>
            <a:off x="914400" y="2063043"/>
            <a:ext cx="1368000" cy="914400"/>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微软雅黑" pitchFamily="34" charset="-122"/>
                <a:ea typeface="微软雅黑" pitchFamily="34" charset="-122"/>
              </a:rPr>
              <a:t>生产计划管理</a:t>
            </a:r>
            <a:endParaRPr lang="zh-CN" altLang="en-US" sz="1400" kern="0">
              <a:solidFill>
                <a:schemeClr val="bg1"/>
              </a:solidFill>
              <a:latin typeface="微软雅黑" pitchFamily="34" charset="-122"/>
              <a:ea typeface="微软雅黑" pitchFamily="34" charset="-122"/>
            </a:endParaRPr>
          </a:p>
        </p:txBody>
      </p:sp>
      <p:sp>
        <p:nvSpPr>
          <p:cNvPr id="81" name="矩形 10"/>
          <p:cNvSpPr/>
          <p:nvPr/>
        </p:nvSpPr>
        <p:spPr bwMode="auto">
          <a:xfrm>
            <a:off x="1066800" y="2367843"/>
            <a:ext cx="990600" cy="2880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产供销计划平衡</a:t>
            </a:r>
            <a:endParaRPr lang="zh-CN" altLang="en-US" sz="1000" b="0" kern="0">
              <a:solidFill>
                <a:schemeClr val="tx1"/>
              </a:solidFill>
              <a:latin typeface="微软雅黑" pitchFamily="34" charset="-122"/>
              <a:ea typeface="微软雅黑" pitchFamily="34" charset="-122"/>
            </a:endParaRPr>
          </a:p>
        </p:txBody>
      </p:sp>
      <p:sp>
        <p:nvSpPr>
          <p:cNvPr id="82" name="矩形 10"/>
          <p:cNvSpPr/>
          <p:nvPr/>
        </p:nvSpPr>
        <p:spPr bwMode="auto">
          <a:xfrm>
            <a:off x="1066800" y="2667000"/>
            <a:ext cx="990600" cy="2880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月度生产计划管理及下达</a:t>
            </a:r>
            <a:endParaRPr lang="zh-CN" altLang="en-US" sz="1000" b="0" kern="0">
              <a:solidFill>
                <a:schemeClr val="tx1"/>
              </a:solidFill>
              <a:latin typeface="微软雅黑" pitchFamily="34" charset="-122"/>
              <a:ea typeface="微软雅黑" pitchFamily="34" charset="-122"/>
            </a:endParaRPr>
          </a:p>
        </p:txBody>
      </p:sp>
      <p:sp>
        <p:nvSpPr>
          <p:cNvPr id="88" name="矩形 1"/>
          <p:cNvSpPr/>
          <p:nvPr/>
        </p:nvSpPr>
        <p:spPr bwMode="auto">
          <a:xfrm>
            <a:off x="2469444" y="2063043"/>
            <a:ext cx="1504245" cy="914400"/>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微软雅黑" pitchFamily="34" charset="-122"/>
                <a:ea typeface="微软雅黑" pitchFamily="34" charset="-122"/>
              </a:rPr>
              <a:t>生产统计分析</a:t>
            </a:r>
            <a:endParaRPr lang="zh-CN" altLang="en-US" sz="1400" kern="0">
              <a:solidFill>
                <a:schemeClr val="bg1"/>
              </a:solidFill>
              <a:latin typeface="微软雅黑" pitchFamily="34" charset="-122"/>
              <a:ea typeface="微软雅黑" pitchFamily="34" charset="-122"/>
            </a:endParaRPr>
          </a:p>
        </p:txBody>
      </p:sp>
      <p:sp>
        <p:nvSpPr>
          <p:cNvPr id="94" name="矩形 10"/>
          <p:cNvSpPr/>
          <p:nvPr/>
        </p:nvSpPr>
        <p:spPr bwMode="auto">
          <a:xfrm>
            <a:off x="2621844" y="2367843"/>
            <a:ext cx="990600" cy="2880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生产统计分析和协调</a:t>
            </a:r>
            <a:endParaRPr lang="zh-CN" altLang="en-US" sz="1000" b="0" kern="0">
              <a:solidFill>
                <a:schemeClr val="tx1"/>
              </a:solidFill>
              <a:latin typeface="微软雅黑" pitchFamily="34" charset="-122"/>
              <a:ea typeface="微软雅黑" pitchFamily="34" charset="-122"/>
            </a:endParaRPr>
          </a:p>
        </p:txBody>
      </p:sp>
      <p:sp>
        <p:nvSpPr>
          <p:cNvPr id="97" name="矩形 1"/>
          <p:cNvSpPr/>
          <p:nvPr/>
        </p:nvSpPr>
        <p:spPr bwMode="auto">
          <a:xfrm>
            <a:off x="4180485" y="2063043"/>
            <a:ext cx="1368000" cy="914400"/>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微软雅黑" pitchFamily="34" charset="-122"/>
                <a:ea typeface="微软雅黑" pitchFamily="34" charset="-122"/>
              </a:rPr>
              <a:t>生产工艺管理</a:t>
            </a:r>
            <a:endParaRPr lang="zh-CN" altLang="en-US" sz="1400" kern="0">
              <a:solidFill>
                <a:schemeClr val="bg1"/>
              </a:solidFill>
              <a:latin typeface="微软雅黑" pitchFamily="34" charset="-122"/>
              <a:ea typeface="微软雅黑" pitchFamily="34" charset="-122"/>
            </a:endParaRPr>
          </a:p>
        </p:txBody>
      </p:sp>
      <p:sp>
        <p:nvSpPr>
          <p:cNvPr id="98" name="矩形 10"/>
          <p:cNvSpPr/>
          <p:nvPr/>
        </p:nvSpPr>
        <p:spPr bwMode="auto">
          <a:xfrm>
            <a:off x="4332885" y="2365020"/>
            <a:ext cx="990600" cy="2880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生产工艺管理</a:t>
            </a:r>
            <a:endParaRPr lang="zh-CN" altLang="en-US" sz="1000" b="0" kern="0">
              <a:solidFill>
                <a:schemeClr val="tx1"/>
              </a:solidFill>
              <a:latin typeface="微软雅黑" pitchFamily="34" charset="-122"/>
              <a:ea typeface="微软雅黑" pitchFamily="34" charset="-122"/>
            </a:endParaRPr>
          </a:p>
        </p:txBody>
      </p:sp>
      <p:sp>
        <p:nvSpPr>
          <p:cNvPr id="99" name="矩形 10"/>
          <p:cNvSpPr/>
          <p:nvPr/>
        </p:nvSpPr>
        <p:spPr bwMode="auto">
          <a:xfrm>
            <a:off x="2633133" y="2678289"/>
            <a:ext cx="990600" cy="2880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能耗统计及分析</a:t>
            </a:r>
            <a:endParaRPr lang="zh-CN" altLang="en-US" sz="1000" b="0" kern="0">
              <a:solidFill>
                <a:schemeClr val="tx1"/>
              </a:solidFill>
              <a:latin typeface="微软雅黑" pitchFamily="34" charset="-122"/>
              <a:ea typeface="微软雅黑" pitchFamily="34" charset="-122"/>
            </a:endParaRPr>
          </a:p>
        </p:txBody>
      </p:sp>
      <p:sp>
        <p:nvSpPr>
          <p:cNvPr id="109" name="矩形 1"/>
          <p:cNvSpPr/>
          <p:nvPr/>
        </p:nvSpPr>
        <p:spPr bwMode="auto">
          <a:xfrm>
            <a:off x="5771445" y="2057400"/>
            <a:ext cx="2282400" cy="914400"/>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微软雅黑" pitchFamily="34" charset="-122"/>
                <a:ea typeface="微软雅黑" pitchFamily="34" charset="-122"/>
              </a:rPr>
              <a:t>生产运行及监控</a:t>
            </a:r>
            <a:endParaRPr lang="zh-CN" altLang="en-US" sz="1400" kern="0">
              <a:solidFill>
                <a:schemeClr val="bg1"/>
              </a:solidFill>
              <a:latin typeface="微软雅黑" pitchFamily="34" charset="-122"/>
              <a:ea typeface="微软雅黑" pitchFamily="34" charset="-122"/>
            </a:endParaRPr>
          </a:p>
        </p:txBody>
      </p:sp>
      <p:sp>
        <p:nvSpPr>
          <p:cNvPr id="110" name="矩形 10"/>
          <p:cNvSpPr/>
          <p:nvPr/>
        </p:nvSpPr>
        <p:spPr bwMode="auto">
          <a:xfrm>
            <a:off x="5844822" y="2336799"/>
            <a:ext cx="990600" cy="2880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生产运行监控</a:t>
            </a:r>
            <a:endParaRPr lang="zh-CN" altLang="en-US" sz="1000" b="0" kern="0">
              <a:solidFill>
                <a:schemeClr val="tx1"/>
              </a:solidFill>
              <a:latin typeface="微软雅黑" pitchFamily="34" charset="-122"/>
              <a:ea typeface="微软雅黑" pitchFamily="34" charset="-122"/>
            </a:endParaRPr>
          </a:p>
        </p:txBody>
      </p:sp>
      <p:sp>
        <p:nvSpPr>
          <p:cNvPr id="111" name="矩形 10"/>
          <p:cNvSpPr/>
          <p:nvPr/>
        </p:nvSpPr>
        <p:spPr bwMode="auto">
          <a:xfrm>
            <a:off x="7013223" y="2345268"/>
            <a:ext cx="990600" cy="2880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能源管理和能耗监控</a:t>
            </a:r>
            <a:endParaRPr lang="zh-CN" altLang="en-US" sz="1000" b="0" kern="0">
              <a:solidFill>
                <a:schemeClr val="tx1"/>
              </a:solidFill>
              <a:latin typeface="微软雅黑" pitchFamily="34" charset="-122"/>
              <a:ea typeface="微软雅黑" pitchFamily="34" charset="-122"/>
            </a:endParaRPr>
          </a:p>
        </p:txBody>
      </p:sp>
      <p:cxnSp>
        <p:nvCxnSpPr>
          <p:cNvPr id="114" name="Straight Connector 113"/>
          <p:cNvCxnSpPr/>
          <p:nvPr/>
        </p:nvCxnSpPr>
        <p:spPr bwMode="auto">
          <a:xfrm>
            <a:off x="228600" y="1992489"/>
            <a:ext cx="8610600" cy="0"/>
          </a:xfrm>
          <a:prstGeom prst="line">
            <a:avLst/>
          </a:prstGeom>
          <a:ln w="19050">
            <a:prstDash val="sysDash"/>
          </a:ln>
        </p:spPr>
        <p:style>
          <a:lnRef idx="1">
            <a:schemeClr val="dk1"/>
          </a:lnRef>
          <a:fillRef idx="0">
            <a:schemeClr val="dk1"/>
          </a:fillRef>
          <a:effectRef idx="0">
            <a:schemeClr val="dk1"/>
          </a:effectRef>
          <a:fontRef idx="minor">
            <a:schemeClr val="tx1"/>
          </a:fontRef>
        </p:style>
      </p:cxnSp>
      <p:cxnSp>
        <p:nvCxnSpPr>
          <p:cNvPr id="115" name="Straight Connector 114"/>
          <p:cNvCxnSpPr/>
          <p:nvPr/>
        </p:nvCxnSpPr>
        <p:spPr bwMode="auto">
          <a:xfrm>
            <a:off x="245532" y="3059289"/>
            <a:ext cx="8610600" cy="0"/>
          </a:xfrm>
          <a:prstGeom prst="line">
            <a:avLst/>
          </a:prstGeom>
          <a:ln w="19050">
            <a:prstDash val="sysDash"/>
          </a:ln>
        </p:spPr>
        <p:style>
          <a:lnRef idx="1">
            <a:schemeClr val="dk1"/>
          </a:lnRef>
          <a:fillRef idx="0">
            <a:schemeClr val="dk1"/>
          </a:fillRef>
          <a:effectRef idx="0">
            <a:schemeClr val="dk1"/>
          </a:effectRef>
          <a:fontRef idx="minor">
            <a:schemeClr val="tx1"/>
          </a:fontRef>
        </p:style>
      </p:cxnSp>
      <p:sp>
        <p:nvSpPr>
          <p:cNvPr id="116" name="矩形 10"/>
          <p:cNvSpPr/>
          <p:nvPr/>
        </p:nvSpPr>
        <p:spPr bwMode="auto">
          <a:xfrm>
            <a:off x="5844822" y="2658399"/>
            <a:ext cx="990600" cy="2880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运行统计分析</a:t>
            </a:r>
            <a:endParaRPr lang="zh-CN" altLang="en-US" sz="1000" b="0" kern="0">
              <a:solidFill>
                <a:schemeClr val="tx1"/>
              </a:solidFill>
              <a:latin typeface="微软雅黑" pitchFamily="34" charset="-122"/>
              <a:ea typeface="微软雅黑" pitchFamily="34" charset="-122"/>
            </a:endParaRPr>
          </a:p>
        </p:txBody>
      </p:sp>
      <p:sp>
        <p:nvSpPr>
          <p:cNvPr id="118" name="TextBox 117"/>
          <p:cNvSpPr txBox="1"/>
          <p:nvPr/>
        </p:nvSpPr>
        <p:spPr>
          <a:xfrm>
            <a:off x="8240889" y="2156187"/>
            <a:ext cx="685800" cy="584775"/>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b="0" smtClean="0">
                <a:solidFill>
                  <a:schemeClr val="tx1"/>
                </a:solidFill>
                <a:latin typeface="+mj-ea"/>
                <a:ea typeface="+mj-ea"/>
              </a:rPr>
              <a:t>大区部署</a:t>
            </a:r>
          </a:p>
        </p:txBody>
      </p:sp>
      <p:sp>
        <p:nvSpPr>
          <p:cNvPr id="119" name="Oval 118"/>
          <p:cNvSpPr/>
          <p:nvPr/>
        </p:nvSpPr>
        <p:spPr bwMode="auto">
          <a:xfrm>
            <a:off x="914400" y="1066800"/>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1</a:t>
            </a:r>
            <a:endParaRPr lang="zh-CN" altLang="en-US" sz="1400" kern="0">
              <a:solidFill>
                <a:schemeClr val="tx1"/>
              </a:solidFill>
              <a:latin typeface="Arial"/>
              <a:ea typeface="微软雅黑"/>
            </a:endParaRPr>
          </a:p>
        </p:txBody>
      </p:sp>
      <p:sp>
        <p:nvSpPr>
          <p:cNvPr id="121" name="Rectangle 29"/>
          <p:cNvSpPr>
            <a:spLocks noChangeArrowheads="1"/>
          </p:cNvSpPr>
          <p:nvPr/>
        </p:nvSpPr>
        <p:spPr bwMode="auto">
          <a:xfrm>
            <a:off x="990600" y="1241778"/>
            <a:ext cx="1447800" cy="283284"/>
          </a:xfrm>
          <a:prstGeom prst="rect">
            <a:avLst/>
          </a:prstGeom>
          <a:solidFill>
            <a:schemeClr val="accent6">
              <a:alpha val="46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00" name="Rectangle 29"/>
          <p:cNvSpPr>
            <a:spLocks noChangeArrowheads="1"/>
          </p:cNvSpPr>
          <p:nvPr/>
        </p:nvSpPr>
        <p:spPr bwMode="auto">
          <a:xfrm>
            <a:off x="2971800" y="1275645"/>
            <a:ext cx="838200" cy="252000"/>
          </a:xfrm>
          <a:prstGeom prst="rect">
            <a:avLst/>
          </a:prstGeom>
          <a:solidFill>
            <a:schemeClr val="accent6">
              <a:alpha val="46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08" name="Rectangle 29"/>
          <p:cNvSpPr>
            <a:spLocks noChangeArrowheads="1"/>
          </p:cNvSpPr>
          <p:nvPr/>
        </p:nvSpPr>
        <p:spPr bwMode="auto">
          <a:xfrm>
            <a:off x="2971800" y="1557867"/>
            <a:ext cx="685800" cy="283284"/>
          </a:xfrm>
          <a:prstGeom prst="rect">
            <a:avLst/>
          </a:prstGeom>
          <a:solidFill>
            <a:schemeClr val="accent6">
              <a:alpha val="46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12" name="Rectangle 29"/>
          <p:cNvSpPr>
            <a:spLocks noChangeArrowheads="1"/>
          </p:cNvSpPr>
          <p:nvPr/>
        </p:nvSpPr>
        <p:spPr bwMode="auto">
          <a:xfrm>
            <a:off x="3657600" y="1557867"/>
            <a:ext cx="609600" cy="294042"/>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13" name="Rectangle 29"/>
          <p:cNvSpPr>
            <a:spLocks noChangeArrowheads="1"/>
          </p:cNvSpPr>
          <p:nvPr/>
        </p:nvSpPr>
        <p:spPr bwMode="auto">
          <a:xfrm>
            <a:off x="4876800" y="1272822"/>
            <a:ext cx="762000" cy="252000"/>
          </a:xfrm>
          <a:prstGeom prst="rect">
            <a:avLst/>
          </a:prstGeom>
          <a:solidFill>
            <a:schemeClr val="accent6">
              <a:alpha val="46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22" name="Rectangle 29"/>
          <p:cNvSpPr>
            <a:spLocks noChangeArrowheads="1"/>
          </p:cNvSpPr>
          <p:nvPr/>
        </p:nvSpPr>
        <p:spPr bwMode="auto">
          <a:xfrm>
            <a:off x="6674556" y="1272822"/>
            <a:ext cx="1152000" cy="283284"/>
          </a:xfrm>
          <a:prstGeom prst="rect">
            <a:avLst/>
          </a:prstGeom>
          <a:solidFill>
            <a:schemeClr val="accent6">
              <a:alpha val="46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23" name="Rectangle 29"/>
          <p:cNvSpPr>
            <a:spLocks noChangeArrowheads="1"/>
          </p:cNvSpPr>
          <p:nvPr/>
        </p:nvSpPr>
        <p:spPr bwMode="auto">
          <a:xfrm>
            <a:off x="4876800" y="1588911"/>
            <a:ext cx="1219200" cy="294042"/>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24" name="Rectangle 29"/>
          <p:cNvSpPr>
            <a:spLocks noChangeArrowheads="1"/>
          </p:cNvSpPr>
          <p:nvPr/>
        </p:nvSpPr>
        <p:spPr bwMode="auto">
          <a:xfrm>
            <a:off x="6705600" y="1588911"/>
            <a:ext cx="1143000" cy="270000"/>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25" name="Rectangle 29"/>
          <p:cNvSpPr>
            <a:spLocks noChangeArrowheads="1"/>
          </p:cNvSpPr>
          <p:nvPr/>
        </p:nvSpPr>
        <p:spPr bwMode="auto">
          <a:xfrm>
            <a:off x="990600" y="1569156"/>
            <a:ext cx="1447800" cy="283284"/>
          </a:xfrm>
          <a:prstGeom prst="rect">
            <a:avLst/>
          </a:prstGeom>
          <a:solidFill>
            <a:schemeClr val="accent6">
              <a:alpha val="46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34" name="Rectangle 29"/>
          <p:cNvSpPr>
            <a:spLocks noChangeArrowheads="1"/>
          </p:cNvSpPr>
          <p:nvPr/>
        </p:nvSpPr>
        <p:spPr bwMode="auto">
          <a:xfrm>
            <a:off x="1066800" y="2362200"/>
            <a:ext cx="533400" cy="283284"/>
          </a:xfrm>
          <a:prstGeom prst="rect">
            <a:avLst/>
          </a:prstGeom>
          <a:solidFill>
            <a:schemeClr val="accent6">
              <a:alpha val="46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35" name="Rectangle 29"/>
          <p:cNvSpPr>
            <a:spLocks noChangeArrowheads="1"/>
          </p:cNvSpPr>
          <p:nvPr/>
        </p:nvSpPr>
        <p:spPr bwMode="auto">
          <a:xfrm>
            <a:off x="1600200" y="2362200"/>
            <a:ext cx="457200" cy="294042"/>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36" name="Rectangle 29"/>
          <p:cNvSpPr>
            <a:spLocks noChangeArrowheads="1"/>
          </p:cNvSpPr>
          <p:nvPr/>
        </p:nvSpPr>
        <p:spPr bwMode="auto">
          <a:xfrm>
            <a:off x="1066800" y="2667000"/>
            <a:ext cx="533400" cy="283284"/>
          </a:xfrm>
          <a:prstGeom prst="rect">
            <a:avLst/>
          </a:prstGeom>
          <a:solidFill>
            <a:schemeClr val="accent6">
              <a:alpha val="46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37" name="Rectangle 29"/>
          <p:cNvSpPr>
            <a:spLocks noChangeArrowheads="1"/>
          </p:cNvSpPr>
          <p:nvPr/>
        </p:nvSpPr>
        <p:spPr bwMode="auto">
          <a:xfrm>
            <a:off x="1600200" y="2667000"/>
            <a:ext cx="457200" cy="294042"/>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38" name="Rectangle 29"/>
          <p:cNvSpPr>
            <a:spLocks noChangeArrowheads="1"/>
          </p:cNvSpPr>
          <p:nvPr/>
        </p:nvSpPr>
        <p:spPr bwMode="auto">
          <a:xfrm>
            <a:off x="2590800" y="2362200"/>
            <a:ext cx="533400" cy="283284"/>
          </a:xfrm>
          <a:prstGeom prst="rect">
            <a:avLst/>
          </a:prstGeom>
          <a:solidFill>
            <a:schemeClr val="accent6">
              <a:alpha val="46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39" name="Rectangle 29"/>
          <p:cNvSpPr>
            <a:spLocks noChangeArrowheads="1"/>
          </p:cNvSpPr>
          <p:nvPr/>
        </p:nvSpPr>
        <p:spPr bwMode="auto">
          <a:xfrm>
            <a:off x="3135489" y="2362200"/>
            <a:ext cx="457200" cy="294042"/>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40" name="Rectangle 29"/>
          <p:cNvSpPr>
            <a:spLocks noChangeArrowheads="1"/>
          </p:cNvSpPr>
          <p:nvPr/>
        </p:nvSpPr>
        <p:spPr bwMode="auto">
          <a:xfrm>
            <a:off x="2590800" y="2667000"/>
            <a:ext cx="1008000" cy="294042"/>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41" name="Rectangle 29"/>
          <p:cNvSpPr>
            <a:spLocks noChangeArrowheads="1"/>
          </p:cNvSpPr>
          <p:nvPr/>
        </p:nvSpPr>
        <p:spPr bwMode="auto">
          <a:xfrm>
            <a:off x="4343400" y="2373489"/>
            <a:ext cx="609600" cy="252000"/>
          </a:xfrm>
          <a:prstGeom prst="rect">
            <a:avLst/>
          </a:prstGeom>
          <a:solidFill>
            <a:schemeClr val="accent6">
              <a:alpha val="46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42" name="Rectangle 29"/>
          <p:cNvSpPr>
            <a:spLocks noChangeArrowheads="1"/>
          </p:cNvSpPr>
          <p:nvPr/>
        </p:nvSpPr>
        <p:spPr bwMode="auto">
          <a:xfrm>
            <a:off x="5836356" y="2339622"/>
            <a:ext cx="972000" cy="294042"/>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43" name="Rectangle 29"/>
          <p:cNvSpPr>
            <a:spLocks noChangeArrowheads="1"/>
          </p:cNvSpPr>
          <p:nvPr/>
        </p:nvSpPr>
        <p:spPr bwMode="auto">
          <a:xfrm>
            <a:off x="5841999" y="2666469"/>
            <a:ext cx="972000" cy="294042"/>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44" name="Rectangle 29"/>
          <p:cNvSpPr>
            <a:spLocks noChangeArrowheads="1"/>
          </p:cNvSpPr>
          <p:nvPr/>
        </p:nvSpPr>
        <p:spPr bwMode="auto">
          <a:xfrm>
            <a:off x="7010400" y="2331156"/>
            <a:ext cx="972000" cy="294042"/>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45" name="Rectangle 29"/>
          <p:cNvSpPr>
            <a:spLocks noChangeArrowheads="1"/>
          </p:cNvSpPr>
          <p:nvPr/>
        </p:nvSpPr>
        <p:spPr bwMode="auto">
          <a:xfrm>
            <a:off x="1131711" y="3474156"/>
            <a:ext cx="533400" cy="252000"/>
          </a:xfrm>
          <a:prstGeom prst="rect">
            <a:avLst/>
          </a:prstGeom>
          <a:solidFill>
            <a:schemeClr val="accent6">
              <a:alpha val="46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46" name="Rectangle 29"/>
          <p:cNvSpPr>
            <a:spLocks noChangeArrowheads="1"/>
          </p:cNvSpPr>
          <p:nvPr/>
        </p:nvSpPr>
        <p:spPr bwMode="auto">
          <a:xfrm>
            <a:off x="1665111" y="3474156"/>
            <a:ext cx="288000" cy="252000"/>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47" name="Rectangle 29"/>
          <p:cNvSpPr>
            <a:spLocks noChangeArrowheads="1"/>
          </p:cNvSpPr>
          <p:nvPr/>
        </p:nvSpPr>
        <p:spPr bwMode="auto">
          <a:xfrm>
            <a:off x="1665111" y="3897489"/>
            <a:ext cx="324000" cy="252000"/>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48" name="Rectangle 29"/>
          <p:cNvSpPr>
            <a:spLocks noChangeArrowheads="1"/>
          </p:cNvSpPr>
          <p:nvPr/>
        </p:nvSpPr>
        <p:spPr bwMode="auto">
          <a:xfrm>
            <a:off x="1131711" y="3897489"/>
            <a:ext cx="533400" cy="252000"/>
          </a:xfrm>
          <a:prstGeom prst="rect">
            <a:avLst/>
          </a:prstGeom>
          <a:solidFill>
            <a:schemeClr val="accent6">
              <a:alpha val="46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49" name="Rectangle 148"/>
          <p:cNvSpPr/>
          <p:nvPr/>
        </p:nvSpPr>
        <p:spPr bwMode="auto">
          <a:xfrm>
            <a:off x="1143000" y="4323645"/>
            <a:ext cx="838200" cy="228600"/>
          </a:xfrm>
          <a:prstGeom prst="rect">
            <a:avLst/>
          </a:prstGeom>
          <a:solidFill>
            <a:schemeClr val="bg1">
              <a:lumMod val="85000"/>
              <a:alpha val="46000"/>
            </a:schemeClr>
          </a:solidFill>
        </p:spPr>
        <p:style>
          <a:lnRef idx="1">
            <a:schemeClr val="dk1"/>
          </a:lnRef>
          <a:fillRef idx="2">
            <a:schemeClr val="dk1"/>
          </a:fillRef>
          <a:effectRef idx="1">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endParaRPr lang="zh-CN" altLang="en-US" sz="1400" u="sng" kern="0">
              <a:solidFill>
                <a:schemeClr val="tx1"/>
              </a:solidFill>
              <a:latin typeface="Arial"/>
              <a:ea typeface="微软雅黑"/>
            </a:endParaRPr>
          </a:p>
        </p:txBody>
      </p:sp>
      <p:sp>
        <p:nvSpPr>
          <p:cNvPr id="150" name="Rectangle 29"/>
          <p:cNvSpPr>
            <a:spLocks noChangeArrowheads="1"/>
          </p:cNvSpPr>
          <p:nvPr/>
        </p:nvSpPr>
        <p:spPr bwMode="auto">
          <a:xfrm>
            <a:off x="2667000" y="3462866"/>
            <a:ext cx="897600" cy="270934"/>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52" name="Rectangle 29"/>
          <p:cNvSpPr>
            <a:spLocks noChangeArrowheads="1"/>
          </p:cNvSpPr>
          <p:nvPr/>
        </p:nvSpPr>
        <p:spPr bwMode="auto">
          <a:xfrm>
            <a:off x="2709332" y="3917244"/>
            <a:ext cx="872067" cy="273756"/>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53" name="Rectangle 29"/>
          <p:cNvSpPr>
            <a:spLocks noChangeArrowheads="1"/>
          </p:cNvSpPr>
          <p:nvPr/>
        </p:nvSpPr>
        <p:spPr bwMode="auto">
          <a:xfrm>
            <a:off x="2709333" y="4354689"/>
            <a:ext cx="872067" cy="273756"/>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54" name="Rectangle 29"/>
          <p:cNvSpPr>
            <a:spLocks noChangeArrowheads="1"/>
          </p:cNvSpPr>
          <p:nvPr/>
        </p:nvSpPr>
        <p:spPr bwMode="auto">
          <a:xfrm>
            <a:off x="4320822" y="3440289"/>
            <a:ext cx="872067" cy="273756"/>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56" name="Rectangle 29"/>
          <p:cNvSpPr>
            <a:spLocks noChangeArrowheads="1"/>
          </p:cNvSpPr>
          <p:nvPr/>
        </p:nvSpPr>
        <p:spPr bwMode="auto">
          <a:xfrm>
            <a:off x="4758267" y="3908777"/>
            <a:ext cx="440400" cy="252000"/>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59" name="Rectangle 29"/>
          <p:cNvSpPr>
            <a:spLocks noChangeArrowheads="1"/>
          </p:cNvSpPr>
          <p:nvPr/>
        </p:nvSpPr>
        <p:spPr bwMode="auto">
          <a:xfrm>
            <a:off x="4301067" y="3908778"/>
            <a:ext cx="468000" cy="252000"/>
          </a:xfrm>
          <a:prstGeom prst="rect">
            <a:avLst/>
          </a:prstGeom>
          <a:solidFill>
            <a:schemeClr val="accent6">
              <a:alpha val="46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61" name="Rectangle 29"/>
          <p:cNvSpPr>
            <a:spLocks noChangeArrowheads="1"/>
          </p:cNvSpPr>
          <p:nvPr/>
        </p:nvSpPr>
        <p:spPr bwMode="auto">
          <a:xfrm>
            <a:off x="4763910" y="4343400"/>
            <a:ext cx="440400" cy="252000"/>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63" name="Rectangle 29"/>
          <p:cNvSpPr>
            <a:spLocks noChangeArrowheads="1"/>
          </p:cNvSpPr>
          <p:nvPr/>
        </p:nvSpPr>
        <p:spPr bwMode="auto">
          <a:xfrm>
            <a:off x="4306710" y="4343401"/>
            <a:ext cx="468000" cy="252000"/>
          </a:xfrm>
          <a:prstGeom prst="rect">
            <a:avLst/>
          </a:prstGeom>
          <a:solidFill>
            <a:schemeClr val="accent6">
              <a:alpha val="46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64" name="Rectangle 29"/>
          <p:cNvSpPr>
            <a:spLocks noChangeArrowheads="1"/>
          </p:cNvSpPr>
          <p:nvPr/>
        </p:nvSpPr>
        <p:spPr bwMode="auto">
          <a:xfrm>
            <a:off x="5844821" y="3482622"/>
            <a:ext cx="936000" cy="273756"/>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65" name="Rectangle 29"/>
          <p:cNvSpPr>
            <a:spLocks noChangeArrowheads="1"/>
          </p:cNvSpPr>
          <p:nvPr/>
        </p:nvSpPr>
        <p:spPr bwMode="auto">
          <a:xfrm>
            <a:off x="7044267" y="3482622"/>
            <a:ext cx="936000" cy="273756"/>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66" name="Rectangle 29"/>
          <p:cNvSpPr>
            <a:spLocks noChangeArrowheads="1"/>
          </p:cNvSpPr>
          <p:nvPr/>
        </p:nvSpPr>
        <p:spPr bwMode="auto">
          <a:xfrm>
            <a:off x="7044267" y="3874911"/>
            <a:ext cx="936000" cy="273756"/>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67" name="Rectangle 29"/>
          <p:cNvSpPr>
            <a:spLocks noChangeArrowheads="1"/>
          </p:cNvSpPr>
          <p:nvPr/>
        </p:nvSpPr>
        <p:spPr bwMode="auto">
          <a:xfrm>
            <a:off x="7044267" y="4298244"/>
            <a:ext cx="936000" cy="273756"/>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68" name="Rectangle 29"/>
          <p:cNvSpPr>
            <a:spLocks noChangeArrowheads="1"/>
          </p:cNvSpPr>
          <p:nvPr/>
        </p:nvSpPr>
        <p:spPr bwMode="auto">
          <a:xfrm>
            <a:off x="5856111" y="3886200"/>
            <a:ext cx="936000" cy="273756"/>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69" name="Rectangle 29"/>
          <p:cNvSpPr>
            <a:spLocks noChangeArrowheads="1"/>
          </p:cNvSpPr>
          <p:nvPr/>
        </p:nvSpPr>
        <p:spPr bwMode="auto">
          <a:xfrm>
            <a:off x="5825067" y="4298244"/>
            <a:ext cx="1116000" cy="273756"/>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70" name="Rectangle 29"/>
          <p:cNvSpPr>
            <a:spLocks noChangeArrowheads="1"/>
          </p:cNvSpPr>
          <p:nvPr/>
        </p:nvSpPr>
        <p:spPr bwMode="auto">
          <a:xfrm>
            <a:off x="1089378" y="5116688"/>
            <a:ext cx="838200" cy="293511"/>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71" name="Rectangle 29"/>
          <p:cNvSpPr>
            <a:spLocks noChangeArrowheads="1"/>
          </p:cNvSpPr>
          <p:nvPr/>
        </p:nvSpPr>
        <p:spPr bwMode="auto">
          <a:xfrm>
            <a:off x="1066800" y="5432778"/>
            <a:ext cx="1008000" cy="252000"/>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72" name="Rectangle 29"/>
          <p:cNvSpPr>
            <a:spLocks noChangeArrowheads="1"/>
          </p:cNvSpPr>
          <p:nvPr/>
        </p:nvSpPr>
        <p:spPr bwMode="auto">
          <a:xfrm>
            <a:off x="1086555" y="5756511"/>
            <a:ext cx="1188000" cy="252000"/>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73" name="Rectangle 29"/>
          <p:cNvSpPr>
            <a:spLocks noChangeArrowheads="1"/>
          </p:cNvSpPr>
          <p:nvPr/>
        </p:nvSpPr>
        <p:spPr bwMode="auto">
          <a:xfrm>
            <a:off x="2689578" y="5127978"/>
            <a:ext cx="900000" cy="293511"/>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74" name="Rectangle 29"/>
          <p:cNvSpPr>
            <a:spLocks noChangeArrowheads="1"/>
          </p:cNvSpPr>
          <p:nvPr/>
        </p:nvSpPr>
        <p:spPr bwMode="auto">
          <a:xfrm>
            <a:off x="2667000" y="5455356"/>
            <a:ext cx="900000" cy="252000"/>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75" name="Rectangle 29"/>
          <p:cNvSpPr>
            <a:spLocks noChangeArrowheads="1"/>
          </p:cNvSpPr>
          <p:nvPr/>
        </p:nvSpPr>
        <p:spPr bwMode="auto">
          <a:xfrm>
            <a:off x="2683932" y="5767800"/>
            <a:ext cx="900000" cy="252000"/>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76" name="Rectangle 29"/>
          <p:cNvSpPr>
            <a:spLocks noChangeArrowheads="1"/>
          </p:cNvSpPr>
          <p:nvPr/>
        </p:nvSpPr>
        <p:spPr bwMode="auto">
          <a:xfrm>
            <a:off x="4301067" y="5159022"/>
            <a:ext cx="900000" cy="252000"/>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77" name="Rectangle 29"/>
          <p:cNvSpPr>
            <a:spLocks noChangeArrowheads="1"/>
          </p:cNvSpPr>
          <p:nvPr/>
        </p:nvSpPr>
        <p:spPr bwMode="auto">
          <a:xfrm>
            <a:off x="4301067" y="5463000"/>
            <a:ext cx="900000" cy="252000"/>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78" name="Rectangle 29"/>
          <p:cNvSpPr>
            <a:spLocks noChangeArrowheads="1"/>
          </p:cNvSpPr>
          <p:nvPr/>
        </p:nvSpPr>
        <p:spPr bwMode="auto">
          <a:xfrm>
            <a:off x="4690536" y="5779089"/>
            <a:ext cx="504000" cy="252000"/>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79" name="Rectangle 29"/>
          <p:cNvSpPr>
            <a:spLocks noChangeArrowheads="1"/>
          </p:cNvSpPr>
          <p:nvPr/>
        </p:nvSpPr>
        <p:spPr bwMode="auto">
          <a:xfrm>
            <a:off x="4301067" y="5782734"/>
            <a:ext cx="396000" cy="252000"/>
          </a:xfrm>
          <a:prstGeom prst="rect">
            <a:avLst/>
          </a:prstGeom>
          <a:solidFill>
            <a:schemeClr val="accent6">
              <a:alpha val="46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80" name="Rectangle 29"/>
          <p:cNvSpPr>
            <a:spLocks noChangeArrowheads="1"/>
          </p:cNvSpPr>
          <p:nvPr/>
        </p:nvSpPr>
        <p:spPr bwMode="auto">
          <a:xfrm>
            <a:off x="5841999" y="5127978"/>
            <a:ext cx="1008000" cy="252000"/>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82" name="Rectangle 29"/>
          <p:cNvSpPr>
            <a:spLocks noChangeArrowheads="1"/>
          </p:cNvSpPr>
          <p:nvPr/>
        </p:nvSpPr>
        <p:spPr bwMode="auto">
          <a:xfrm>
            <a:off x="6286266" y="5581533"/>
            <a:ext cx="576000" cy="252000"/>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83" name="Rectangle 29"/>
          <p:cNvSpPr>
            <a:spLocks noChangeArrowheads="1"/>
          </p:cNvSpPr>
          <p:nvPr/>
        </p:nvSpPr>
        <p:spPr bwMode="auto">
          <a:xfrm>
            <a:off x="5825067" y="5585178"/>
            <a:ext cx="468000" cy="252000"/>
          </a:xfrm>
          <a:prstGeom prst="rect">
            <a:avLst/>
          </a:prstGeom>
          <a:solidFill>
            <a:schemeClr val="accent6">
              <a:alpha val="46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84" name="Rectangle 29"/>
          <p:cNvSpPr>
            <a:spLocks noChangeArrowheads="1"/>
          </p:cNvSpPr>
          <p:nvPr/>
        </p:nvSpPr>
        <p:spPr bwMode="auto">
          <a:xfrm>
            <a:off x="7395399" y="5135622"/>
            <a:ext cx="576000" cy="252000"/>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85" name="Rectangle 29"/>
          <p:cNvSpPr>
            <a:spLocks noChangeArrowheads="1"/>
          </p:cNvSpPr>
          <p:nvPr/>
        </p:nvSpPr>
        <p:spPr bwMode="auto">
          <a:xfrm>
            <a:off x="6934200" y="5139267"/>
            <a:ext cx="468000" cy="252000"/>
          </a:xfrm>
          <a:prstGeom prst="rect">
            <a:avLst/>
          </a:prstGeom>
          <a:solidFill>
            <a:schemeClr val="accent6">
              <a:alpha val="46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89" name="TextBox 188"/>
          <p:cNvSpPr txBox="1"/>
          <p:nvPr/>
        </p:nvSpPr>
        <p:spPr>
          <a:xfrm>
            <a:off x="1295400" y="6202824"/>
            <a:ext cx="11430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en-US" altLang="zh-CN" sz="1200" b="0" smtClean="0">
                <a:solidFill>
                  <a:schemeClr val="tx1"/>
                </a:solidFill>
                <a:latin typeface="微软雅黑" pitchFamily="34" charset="-122"/>
                <a:ea typeface="微软雅黑" pitchFamily="34" charset="-122"/>
              </a:rPr>
              <a:t>ERP</a:t>
            </a:r>
            <a:r>
              <a:rPr lang="zh-CN" altLang="en-US" sz="1200" b="0" smtClean="0">
                <a:solidFill>
                  <a:schemeClr val="tx1"/>
                </a:solidFill>
                <a:latin typeface="微软雅黑" pitchFamily="34" charset="-122"/>
                <a:ea typeface="微软雅黑" pitchFamily="34" charset="-122"/>
              </a:rPr>
              <a:t>系统覆盖</a:t>
            </a:r>
          </a:p>
        </p:txBody>
      </p:sp>
      <p:sp>
        <p:nvSpPr>
          <p:cNvPr id="190" name="TextBox 189"/>
          <p:cNvSpPr txBox="1"/>
          <p:nvPr/>
        </p:nvSpPr>
        <p:spPr>
          <a:xfrm>
            <a:off x="3124200" y="6185781"/>
            <a:ext cx="11430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en-US" altLang="zh-CN" sz="1200" b="0" smtClean="0">
                <a:solidFill>
                  <a:schemeClr val="tx1"/>
                </a:solidFill>
                <a:latin typeface="微软雅黑" pitchFamily="34" charset="-122"/>
                <a:ea typeface="微软雅黑" pitchFamily="34" charset="-122"/>
              </a:rPr>
              <a:t>MES</a:t>
            </a:r>
            <a:r>
              <a:rPr lang="zh-CN" altLang="en-US" sz="1200" b="0" smtClean="0">
                <a:solidFill>
                  <a:schemeClr val="tx1"/>
                </a:solidFill>
                <a:latin typeface="微软雅黑" pitchFamily="34" charset="-122"/>
                <a:ea typeface="微软雅黑" pitchFamily="34" charset="-122"/>
              </a:rPr>
              <a:t>系统覆盖</a:t>
            </a:r>
          </a:p>
        </p:txBody>
      </p:sp>
      <p:sp>
        <p:nvSpPr>
          <p:cNvPr id="191" name="Rectangle 190"/>
          <p:cNvSpPr/>
          <p:nvPr/>
        </p:nvSpPr>
        <p:spPr bwMode="auto">
          <a:xfrm>
            <a:off x="4495800" y="6251223"/>
            <a:ext cx="381000" cy="152400"/>
          </a:xfrm>
          <a:prstGeom prst="rect">
            <a:avLst/>
          </a:prstGeom>
          <a:solidFill>
            <a:schemeClr val="bg1">
              <a:lumMod val="85000"/>
              <a:alpha val="46000"/>
            </a:schemeClr>
          </a:solidFill>
        </p:spPr>
        <p:style>
          <a:lnRef idx="1">
            <a:schemeClr val="dk1"/>
          </a:lnRef>
          <a:fillRef idx="2">
            <a:schemeClr val="dk1"/>
          </a:fillRef>
          <a:effectRef idx="1">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endParaRPr lang="zh-CN" altLang="en-US" sz="1400" u="sng" kern="0">
              <a:solidFill>
                <a:schemeClr val="tx1"/>
              </a:solidFill>
              <a:latin typeface="Arial"/>
              <a:ea typeface="微软雅黑"/>
            </a:endParaRPr>
          </a:p>
        </p:txBody>
      </p:sp>
      <p:sp>
        <p:nvSpPr>
          <p:cNvPr id="192" name="TextBox 191"/>
          <p:cNvSpPr txBox="1"/>
          <p:nvPr/>
        </p:nvSpPr>
        <p:spPr>
          <a:xfrm>
            <a:off x="4953000" y="6175023"/>
            <a:ext cx="11430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b="0" smtClean="0">
                <a:solidFill>
                  <a:schemeClr val="tx1"/>
                </a:solidFill>
                <a:latin typeface="微软雅黑" pitchFamily="34" charset="-122"/>
                <a:ea typeface="微软雅黑" pitchFamily="34" charset="-122"/>
              </a:rPr>
              <a:t>系统外处理</a:t>
            </a:r>
          </a:p>
        </p:txBody>
      </p:sp>
      <p:sp>
        <p:nvSpPr>
          <p:cNvPr id="197" name="Rectangle 29"/>
          <p:cNvSpPr>
            <a:spLocks noChangeArrowheads="1"/>
          </p:cNvSpPr>
          <p:nvPr/>
        </p:nvSpPr>
        <p:spPr bwMode="auto">
          <a:xfrm>
            <a:off x="946800" y="6243950"/>
            <a:ext cx="348600" cy="159673"/>
          </a:xfrm>
          <a:prstGeom prst="rect">
            <a:avLst/>
          </a:prstGeom>
          <a:solidFill>
            <a:schemeClr val="accent6">
              <a:alpha val="46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98" name="Rectangle 29"/>
          <p:cNvSpPr>
            <a:spLocks noChangeArrowheads="1"/>
          </p:cNvSpPr>
          <p:nvPr/>
        </p:nvSpPr>
        <p:spPr bwMode="auto">
          <a:xfrm>
            <a:off x="2514600" y="6251223"/>
            <a:ext cx="381000" cy="152400"/>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99" name="Oval 198"/>
          <p:cNvSpPr/>
          <p:nvPr/>
        </p:nvSpPr>
        <p:spPr bwMode="auto">
          <a:xfrm>
            <a:off x="838200" y="1752600"/>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1</a:t>
            </a:r>
            <a:endParaRPr lang="zh-CN" altLang="en-US" sz="1400" kern="0">
              <a:solidFill>
                <a:schemeClr val="tx1"/>
              </a:solidFill>
              <a:latin typeface="Arial"/>
              <a:ea typeface="微软雅黑"/>
            </a:endParaRPr>
          </a:p>
        </p:txBody>
      </p:sp>
      <p:sp>
        <p:nvSpPr>
          <p:cNvPr id="200" name="Oval 199"/>
          <p:cNvSpPr/>
          <p:nvPr/>
        </p:nvSpPr>
        <p:spPr bwMode="auto">
          <a:xfrm>
            <a:off x="2819400" y="1188156"/>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1</a:t>
            </a:r>
            <a:endParaRPr lang="zh-CN" altLang="en-US" sz="1400" kern="0">
              <a:solidFill>
                <a:schemeClr val="tx1"/>
              </a:solidFill>
              <a:latin typeface="Arial"/>
              <a:ea typeface="微软雅黑"/>
            </a:endParaRPr>
          </a:p>
        </p:txBody>
      </p:sp>
      <p:sp>
        <p:nvSpPr>
          <p:cNvPr id="201" name="Oval 200"/>
          <p:cNvSpPr/>
          <p:nvPr/>
        </p:nvSpPr>
        <p:spPr bwMode="auto">
          <a:xfrm>
            <a:off x="2819400" y="1752600"/>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1</a:t>
            </a:r>
            <a:endParaRPr lang="zh-CN" altLang="en-US" sz="1400" kern="0">
              <a:solidFill>
                <a:schemeClr val="tx1"/>
              </a:solidFill>
              <a:latin typeface="Arial"/>
              <a:ea typeface="微软雅黑"/>
            </a:endParaRPr>
          </a:p>
        </p:txBody>
      </p:sp>
      <p:sp>
        <p:nvSpPr>
          <p:cNvPr id="203" name="Oval 202"/>
          <p:cNvSpPr/>
          <p:nvPr/>
        </p:nvSpPr>
        <p:spPr bwMode="auto">
          <a:xfrm>
            <a:off x="6629400" y="1188156"/>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2</a:t>
            </a:r>
            <a:endParaRPr lang="zh-CN" altLang="en-US" sz="1400" kern="0">
              <a:solidFill>
                <a:schemeClr val="tx1"/>
              </a:solidFill>
              <a:latin typeface="Arial"/>
              <a:ea typeface="微软雅黑"/>
            </a:endParaRPr>
          </a:p>
        </p:txBody>
      </p:sp>
      <p:sp>
        <p:nvSpPr>
          <p:cNvPr id="204" name="Oval 203"/>
          <p:cNvSpPr/>
          <p:nvPr/>
        </p:nvSpPr>
        <p:spPr bwMode="auto">
          <a:xfrm>
            <a:off x="4778022" y="1676400"/>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1</a:t>
            </a:r>
            <a:endParaRPr lang="zh-CN" altLang="en-US" sz="1400" kern="0">
              <a:solidFill>
                <a:schemeClr val="tx1"/>
              </a:solidFill>
              <a:latin typeface="Arial"/>
              <a:ea typeface="微软雅黑"/>
            </a:endParaRPr>
          </a:p>
        </p:txBody>
      </p:sp>
      <p:sp>
        <p:nvSpPr>
          <p:cNvPr id="205" name="Oval 204"/>
          <p:cNvSpPr/>
          <p:nvPr/>
        </p:nvSpPr>
        <p:spPr bwMode="auto">
          <a:xfrm>
            <a:off x="6629400" y="1730022"/>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1</a:t>
            </a:r>
            <a:endParaRPr lang="zh-CN" altLang="en-US" sz="1400" kern="0">
              <a:solidFill>
                <a:schemeClr val="tx1"/>
              </a:solidFill>
              <a:latin typeface="Arial"/>
              <a:ea typeface="微软雅黑"/>
            </a:endParaRPr>
          </a:p>
        </p:txBody>
      </p:sp>
      <p:sp>
        <p:nvSpPr>
          <p:cNvPr id="209" name="Oval 208"/>
          <p:cNvSpPr/>
          <p:nvPr/>
        </p:nvSpPr>
        <p:spPr bwMode="auto">
          <a:xfrm>
            <a:off x="914400" y="2286000"/>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1</a:t>
            </a:r>
            <a:endParaRPr lang="zh-CN" altLang="en-US" sz="1400" kern="0">
              <a:solidFill>
                <a:schemeClr val="tx1"/>
              </a:solidFill>
              <a:latin typeface="Arial"/>
              <a:ea typeface="微软雅黑"/>
            </a:endParaRPr>
          </a:p>
        </p:txBody>
      </p:sp>
      <p:sp>
        <p:nvSpPr>
          <p:cNvPr id="210" name="Oval 209"/>
          <p:cNvSpPr/>
          <p:nvPr/>
        </p:nvSpPr>
        <p:spPr bwMode="auto">
          <a:xfrm>
            <a:off x="914400" y="2743200"/>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1</a:t>
            </a:r>
            <a:endParaRPr lang="zh-CN" altLang="en-US" sz="1400" kern="0">
              <a:solidFill>
                <a:schemeClr val="tx1"/>
              </a:solidFill>
              <a:latin typeface="Arial"/>
              <a:ea typeface="微软雅黑"/>
            </a:endParaRPr>
          </a:p>
        </p:txBody>
      </p:sp>
      <p:sp>
        <p:nvSpPr>
          <p:cNvPr id="211" name="Oval 210"/>
          <p:cNvSpPr/>
          <p:nvPr/>
        </p:nvSpPr>
        <p:spPr bwMode="auto">
          <a:xfrm>
            <a:off x="2438400" y="2209800"/>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1</a:t>
            </a:r>
            <a:endParaRPr lang="zh-CN" altLang="en-US" sz="1400" kern="0">
              <a:solidFill>
                <a:schemeClr val="tx1"/>
              </a:solidFill>
              <a:latin typeface="Arial"/>
              <a:ea typeface="微软雅黑"/>
            </a:endParaRPr>
          </a:p>
        </p:txBody>
      </p:sp>
      <p:sp>
        <p:nvSpPr>
          <p:cNvPr id="212" name="Oval 211"/>
          <p:cNvSpPr/>
          <p:nvPr/>
        </p:nvSpPr>
        <p:spPr bwMode="auto">
          <a:xfrm>
            <a:off x="2438400" y="2590800"/>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1</a:t>
            </a:r>
            <a:endParaRPr lang="zh-CN" altLang="en-US" sz="1400" kern="0">
              <a:solidFill>
                <a:schemeClr val="tx1"/>
              </a:solidFill>
              <a:latin typeface="Arial"/>
              <a:ea typeface="微软雅黑"/>
            </a:endParaRPr>
          </a:p>
        </p:txBody>
      </p:sp>
      <p:sp>
        <p:nvSpPr>
          <p:cNvPr id="213" name="Oval 212"/>
          <p:cNvSpPr/>
          <p:nvPr/>
        </p:nvSpPr>
        <p:spPr bwMode="auto">
          <a:xfrm>
            <a:off x="4191000" y="2286000"/>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1</a:t>
            </a:r>
            <a:endParaRPr lang="zh-CN" altLang="en-US" sz="1400" kern="0">
              <a:solidFill>
                <a:schemeClr val="tx1"/>
              </a:solidFill>
              <a:latin typeface="Arial"/>
              <a:ea typeface="微软雅黑"/>
            </a:endParaRPr>
          </a:p>
        </p:txBody>
      </p:sp>
      <p:sp>
        <p:nvSpPr>
          <p:cNvPr id="214" name="Oval 213"/>
          <p:cNvSpPr/>
          <p:nvPr/>
        </p:nvSpPr>
        <p:spPr bwMode="auto">
          <a:xfrm>
            <a:off x="5715000" y="2209800"/>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1</a:t>
            </a:r>
            <a:endParaRPr lang="zh-CN" altLang="en-US" sz="1400" kern="0">
              <a:solidFill>
                <a:schemeClr val="tx1"/>
              </a:solidFill>
              <a:latin typeface="Arial"/>
              <a:ea typeface="微软雅黑"/>
            </a:endParaRPr>
          </a:p>
        </p:txBody>
      </p:sp>
      <p:sp>
        <p:nvSpPr>
          <p:cNvPr id="215" name="Oval 214"/>
          <p:cNvSpPr/>
          <p:nvPr/>
        </p:nvSpPr>
        <p:spPr bwMode="auto">
          <a:xfrm>
            <a:off x="5715000" y="2590800"/>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1</a:t>
            </a:r>
            <a:endParaRPr lang="zh-CN" altLang="en-US" sz="1400" kern="0">
              <a:solidFill>
                <a:schemeClr val="tx1"/>
              </a:solidFill>
              <a:latin typeface="Arial"/>
              <a:ea typeface="微软雅黑"/>
            </a:endParaRPr>
          </a:p>
        </p:txBody>
      </p:sp>
      <p:sp>
        <p:nvSpPr>
          <p:cNvPr id="216" name="Oval 215"/>
          <p:cNvSpPr/>
          <p:nvPr/>
        </p:nvSpPr>
        <p:spPr bwMode="auto">
          <a:xfrm>
            <a:off x="6858000" y="2243667"/>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1</a:t>
            </a:r>
            <a:endParaRPr lang="zh-CN" altLang="en-US" sz="1400" kern="0">
              <a:solidFill>
                <a:schemeClr val="tx1"/>
              </a:solidFill>
              <a:latin typeface="Arial"/>
              <a:ea typeface="微软雅黑"/>
            </a:endParaRPr>
          </a:p>
        </p:txBody>
      </p:sp>
      <p:sp>
        <p:nvSpPr>
          <p:cNvPr id="217" name="Oval 216"/>
          <p:cNvSpPr/>
          <p:nvPr/>
        </p:nvSpPr>
        <p:spPr bwMode="auto">
          <a:xfrm>
            <a:off x="990600" y="3352800"/>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1</a:t>
            </a:r>
            <a:endParaRPr lang="zh-CN" altLang="en-US" sz="1400" kern="0">
              <a:solidFill>
                <a:schemeClr val="tx1"/>
              </a:solidFill>
              <a:latin typeface="Arial"/>
              <a:ea typeface="微软雅黑"/>
            </a:endParaRPr>
          </a:p>
        </p:txBody>
      </p:sp>
      <p:sp>
        <p:nvSpPr>
          <p:cNvPr id="218" name="Oval 217"/>
          <p:cNvSpPr/>
          <p:nvPr/>
        </p:nvSpPr>
        <p:spPr bwMode="auto">
          <a:xfrm>
            <a:off x="990600" y="3733800"/>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1</a:t>
            </a:r>
            <a:endParaRPr lang="zh-CN" altLang="en-US" sz="1400" kern="0">
              <a:solidFill>
                <a:schemeClr val="tx1"/>
              </a:solidFill>
              <a:latin typeface="Arial"/>
              <a:ea typeface="微软雅黑"/>
            </a:endParaRPr>
          </a:p>
        </p:txBody>
      </p:sp>
      <p:sp>
        <p:nvSpPr>
          <p:cNvPr id="219" name="Oval 218"/>
          <p:cNvSpPr/>
          <p:nvPr/>
        </p:nvSpPr>
        <p:spPr bwMode="auto">
          <a:xfrm>
            <a:off x="2514600" y="3352800"/>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2</a:t>
            </a:r>
            <a:endParaRPr lang="zh-CN" altLang="en-US" sz="1400" kern="0">
              <a:solidFill>
                <a:schemeClr val="tx1"/>
              </a:solidFill>
              <a:latin typeface="Arial"/>
              <a:ea typeface="微软雅黑"/>
            </a:endParaRPr>
          </a:p>
        </p:txBody>
      </p:sp>
      <p:sp>
        <p:nvSpPr>
          <p:cNvPr id="220" name="Oval 219"/>
          <p:cNvSpPr/>
          <p:nvPr/>
        </p:nvSpPr>
        <p:spPr bwMode="auto">
          <a:xfrm>
            <a:off x="2514600" y="3810000"/>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2</a:t>
            </a:r>
            <a:endParaRPr lang="zh-CN" altLang="en-US" sz="1400" kern="0">
              <a:solidFill>
                <a:schemeClr val="tx1"/>
              </a:solidFill>
              <a:latin typeface="Arial"/>
              <a:ea typeface="微软雅黑"/>
            </a:endParaRPr>
          </a:p>
        </p:txBody>
      </p:sp>
      <p:sp>
        <p:nvSpPr>
          <p:cNvPr id="221" name="Oval 220"/>
          <p:cNvSpPr/>
          <p:nvPr/>
        </p:nvSpPr>
        <p:spPr bwMode="auto">
          <a:xfrm>
            <a:off x="2514600" y="4267200"/>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2</a:t>
            </a:r>
            <a:endParaRPr lang="zh-CN" altLang="en-US" sz="1400" kern="0">
              <a:solidFill>
                <a:schemeClr val="tx1"/>
              </a:solidFill>
              <a:latin typeface="Arial"/>
              <a:ea typeface="微软雅黑"/>
            </a:endParaRPr>
          </a:p>
        </p:txBody>
      </p:sp>
      <p:sp>
        <p:nvSpPr>
          <p:cNvPr id="222" name="Oval 221"/>
          <p:cNvSpPr/>
          <p:nvPr/>
        </p:nvSpPr>
        <p:spPr bwMode="auto">
          <a:xfrm>
            <a:off x="4127400" y="3352800"/>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2</a:t>
            </a:r>
            <a:endParaRPr lang="zh-CN" altLang="en-US" sz="1400" kern="0">
              <a:solidFill>
                <a:schemeClr val="tx1"/>
              </a:solidFill>
              <a:latin typeface="Arial"/>
              <a:ea typeface="微软雅黑"/>
            </a:endParaRPr>
          </a:p>
        </p:txBody>
      </p:sp>
      <p:sp>
        <p:nvSpPr>
          <p:cNvPr id="223" name="Oval 222"/>
          <p:cNvSpPr/>
          <p:nvPr/>
        </p:nvSpPr>
        <p:spPr bwMode="auto">
          <a:xfrm>
            <a:off x="4137378" y="3780267"/>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2</a:t>
            </a:r>
            <a:endParaRPr lang="zh-CN" altLang="en-US" sz="1400" kern="0">
              <a:solidFill>
                <a:schemeClr val="tx1"/>
              </a:solidFill>
              <a:latin typeface="Arial"/>
              <a:ea typeface="微软雅黑"/>
            </a:endParaRPr>
          </a:p>
        </p:txBody>
      </p:sp>
      <p:sp>
        <p:nvSpPr>
          <p:cNvPr id="224" name="Oval 223"/>
          <p:cNvSpPr/>
          <p:nvPr/>
        </p:nvSpPr>
        <p:spPr bwMode="auto">
          <a:xfrm>
            <a:off x="4137378" y="4195134"/>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2</a:t>
            </a:r>
            <a:endParaRPr lang="zh-CN" altLang="en-US" sz="1400" kern="0">
              <a:solidFill>
                <a:schemeClr val="tx1"/>
              </a:solidFill>
              <a:latin typeface="Arial"/>
              <a:ea typeface="微软雅黑"/>
            </a:endParaRPr>
          </a:p>
        </p:txBody>
      </p:sp>
      <p:sp>
        <p:nvSpPr>
          <p:cNvPr id="225" name="Oval 224"/>
          <p:cNvSpPr/>
          <p:nvPr/>
        </p:nvSpPr>
        <p:spPr bwMode="auto">
          <a:xfrm>
            <a:off x="5715000" y="3352800"/>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1</a:t>
            </a:r>
            <a:endParaRPr lang="zh-CN" altLang="en-US" sz="1400" kern="0">
              <a:solidFill>
                <a:schemeClr val="tx1"/>
              </a:solidFill>
              <a:latin typeface="Arial"/>
              <a:ea typeface="微软雅黑"/>
            </a:endParaRPr>
          </a:p>
        </p:txBody>
      </p:sp>
      <p:sp>
        <p:nvSpPr>
          <p:cNvPr id="226" name="Oval 225"/>
          <p:cNvSpPr/>
          <p:nvPr/>
        </p:nvSpPr>
        <p:spPr bwMode="auto">
          <a:xfrm>
            <a:off x="5715000" y="3810000"/>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1</a:t>
            </a:r>
            <a:endParaRPr lang="zh-CN" altLang="en-US" sz="1400" kern="0">
              <a:solidFill>
                <a:schemeClr val="tx1"/>
              </a:solidFill>
              <a:latin typeface="Arial"/>
              <a:ea typeface="微软雅黑"/>
            </a:endParaRPr>
          </a:p>
        </p:txBody>
      </p:sp>
      <p:sp>
        <p:nvSpPr>
          <p:cNvPr id="227" name="Oval 226"/>
          <p:cNvSpPr/>
          <p:nvPr/>
        </p:nvSpPr>
        <p:spPr bwMode="auto">
          <a:xfrm>
            <a:off x="5726289" y="4202289"/>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1</a:t>
            </a:r>
            <a:endParaRPr lang="zh-CN" altLang="en-US" sz="1400" kern="0">
              <a:solidFill>
                <a:schemeClr val="tx1"/>
              </a:solidFill>
              <a:latin typeface="Arial"/>
              <a:ea typeface="微软雅黑"/>
            </a:endParaRPr>
          </a:p>
        </p:txBody>
      </p:sp>
      <p:sp>
        <p:nvSpPr>
          <p:cNvPr id="228" name="Oval 227"/>
          <p:cNvSpPr/>
          <p:nvPr/>
        </p:nvSpPr>
        <p:spPr bwMode="auto">
          <a:xfrm>
            <a:off x="6934200" y="3352800"/>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1</a:t>
            </a:r>
            <a:endParaRPr lang="zh-CN" altLang="en-US" sz="1400" kern="0">
              <a:solidFill>
                <a:schemeClr val="tx1"/>
              </a:solidFill>
              <a:latin typeface="Arial"/>
              <a:ea typeface="微软雅黑"/>
            </a:endParaRPr>
          </a:p>
        </p:txBody>
      </p:sp>
      <p:sp>
        <p:nvSpPr>
          <p:cNvPr id="229" name="Oval 228"/>
          <p:cNvSpPr/>
          <p:nvPr/>
        </p:nvSpPr>
        <p:spPr bwMode="auto">
          <a:xfrm>
            <a:off x="6934200" y="3753558"/>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1</a:t>
            </a:r>
            <a:endParaRPr lang="zh-CN" altLang="en-US" sz="1400" kern="0">
              <a:solidFill>
                <a:schemeClr val="tx1"/>
              </a:solidFill>
              <a:latin typeface="Arial"/>
              <a:ea typeface="微软雅黑"/>
            </a:endParaRPr>
          </a:p>
        </p:txBody>
      </p:sp>
      <p:sp>
        <p:nvSpPr>
          <p:cNvPr id="230" name="Oval 229"/>
          <p:cNvSpPr/>
          <p:nvPr/>
        </p:nvSpPr>
        <p:spPr bwMode="auto">
          <a:xfrm>
            <a:off x="6934200" y="4172556"/>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1</a:t>
            </a:r>
            <a:endParaRPr lang="zh-CN" altLang="en-US" sz="1400" kern="0">
              <a:solidFill>
                <a:schemeClr val="tx1"/>
              </a:solidFill>
              <a:latin typeface="Arial"/>
              <a:ea typeface="微软雅黑"/>
            </a:endParaRPr>
          </a:p>
        </p:txBody>
      </p:sp>
      <p:sp>
        <p:nvSpPr>
          <p:cNvPr id="231" name="Oval 230"/>
          <p:cNvSpPr/>
          <p:nvPr/>
        </p:nvSpPr>
        <p:spPr bwMode="auto">
          <a:xfrm>
            <a:off x="990600" y="4953000"/>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2</a:t>
            </a:r>
            <a:endParaRPr lang="zh-CN" altLang="en-US" sz="1400" kern="0">
              <a:solidFill>
                <a:schemeClr val="tx1"/>
              </a:solidFill>
              <a:latin typeface="Arial"/>
              <a:ea typeface="微软雅黑"/>
            </a:endParaRPr>
          </a:p>
        </p:txBody>
      </p:sp>
      <p:sp>
        <p:nvSpPr>
          <p:cNvPr id="232" name="Oval 231"/>
          <p:cNvSpPr/>
          <p:nvPr/>
        </p:nvSpPr>
        <p:spPr bwMode="auto">
          <a:xfrm>
            <a:off x="990600" y="5334000"/>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2</a:t>
            </a:r>
            <a:endParaRPr lang="zh-CN" altLang="en-US" sz="1400" kern="0">
              <a:solidFill>
                <a:schemeClr val="tx1"/>
              </a:solidFill>
              <a:latin typeface="Arial"/>
              <a:ea typeface="微软雅黑"/>
            </a:endParaRPr>
          </a:p>
        </p:txBody>
      </p:sp>
      <p:sp>
        <p:nvSpPr>
          <p:cNvPr id="233" name="Oval 232"/>
          <p:cNvSpPr/>
          <p:nvPr/>
        </p:nvSpPr>
        <p:spPr bwMode="auto">
          <a:xfrm>
            <a:off x="948267" y="5638800"/>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2</a:t>
            </a:r>
            <a:endParaRPr lang="zh-CN" altLang="en-US" sz="1400" kern="0">
              <a:solidFill>
                <a:schemeClr val="tx1"/>
              </a:solidFill>
              <a:latin typeface="Arial"/>
              <a:ea typeface="微软雅黑"/>
            </a:endParaRPr>
          </a:p>
        </p:txBody>
      </p:sp>
      <p:sp>
        <p:nvSpPr>
          <p:cNvPr id="234" name="Oval 233"/>
          <p:cNvSpPr/>
          <p:nvPr/>
        </p:nvSpPr>
        <p:spPr bwMode="auto">
          <a:xfrm>
            <a:off x="2514600" y="5029200"/>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2</a:t>
            </a:r>
            <a:endParaRPr lang="zh-CN" altLang="en-US" sz="1400" kern="0">
              <a:solidFill>
                <a:schemeClr val="tx1"/>
              </a:solidFill>
              <a:latin typeface="Arial"/>
              <a:ea typeface="微软雅黑"/>
            </a:endParaRPr>
          </a:p>
        </p:txBody>
      </p:sp>
      <p:sp>
        <p:nvSpPr>
          <p:cNvPr id="235" name="Oval 234"/>
          <p:cNvSpPr/>
          <p:nvPr/>
        </p:nvSpPr>
        <p:spPr bwMode="auto">
          <a:xfrm>
            <a:off x="2514600" y="5422800"/>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2</a:t>
            </a:r>
            <a:endParaRPr lang="zh-CN" altLang="en-US" sz="1400" kern="0">
              <a:solidFill>
                <a:schemeClr val="tx1"/>
              </a:solidFill>
              <a:latin typeface="Arial"/>
              <a:ea typeface="微软雅黑"/>
            </a:endParaRPr>
          </a:p>
        </p:txBody>
      </p:sp>
      <p:sp>
        <p:nvSpPr>
          <p:cNvPr id="236" name="Oval 235"/>
          <p:cNvSpPr/>
          <p:nvPr/>
        </p:nvSpPr>
        <p:spPr bwMode="auto">
          <a:xfrm>
            <a:off x="2527200" y="5727600"/>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2</a:t>
            </a:r>
            <a:endParaRPr lang="zh-CN" altLang="en-US" sz="1400" kern="0">
              <a:solidFill>
                <a:schemeClr val="tx1"/>
              </a:solidFill>
              <a:latin typeface="Arial"/>
              <a:ea typeface="微软雅黑"/>
            </a:endParaRPr>
          </a:p>
        </p:txBody>
      </p:sp>
      <p:sp>
        <p:nvSpPr>
          <p:cNvPr id="237" name="Oval 236"/>
          <p:cNvSpPr/>
          <p:nvPr/>
        </p:nvSpPr>
        <p:spPr bwMode="auto">
          <a:xfrm>
            <a:off x="4114800" y="5029200"/>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1</a:t>
            </a:r>
            <a:endParaRPr lang="zh-CN" altLang="en-US" sz="1400" kern="0">
              <a:solidFill>
                <a:schemeClr val="tx1"/>
              </a:solidFill>
              <a:latin typeface="Arial"/>
              <a:ea typeface="微软雅黑"/>
            </a:endParaRPr>
          </a:p>
        </p:txBody>
      </p:sp>
      <p:sp>
        <p:nvSpPr>
          <p:cNvPr id="238" name="Oval 237"/>
          <p:cNvSpPr/>
          <p:nvPr/>
        </p:nvSpPr>
        <p:spPr bwMode="auto">
          <a:xfrm>
            <a:off x="4114800" y="5407380"/>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1</a:t>
            </a:r>
            <a:endParaRPr lang="zh-CN" altLang="en-US" sz="1400" kern="0">
              <a:solidFill>
                <a:schemeClr val="tx1"/>
              </a:solidFill>
              <a:latin typeface="Arial"/>
              <a:ea typeface="微软雅黑"/>
            </a:endParaRPr>
          </a:p>
        </p:txBody>
      </p:sp>
      <p:sp>
        <p:nvSpPr>
          <p:cNvPr id="239" name="Oval 238"/>
          <p:cNvSpPr/>
          <p:nvPr/>
        </p:nvSpPr>
        <p:spPr bwMode="auto">
          <a:xfrm>
            <a:off x="4131732" y="5661378"/>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1</a:t>
            </a:r>
            <a:endParaRPr lang="zh-CN" altLang="en-US" sz="1400" kern="0">
              <a:solidFill>
                <a:schemeClr val="tx1"/>
              </a:solidFill>
              <a:latin typeface="Arial"/>
              <a:ea typeface="微软雅黑"/>
            </a:endParaRPr>
          </a:p>
        </p:txBody>
      </p:sp>
      <p:sp>
        <p:nvSpPr>
          <p:cNvPr id="240" name="Oval 239"/>
          <p:cNvSpPr/>
          <p:nvPr/>
        </p:nvSpPr>
        <p:spPr bwMode="auto">
          <a:xfrm>
            <a:off x="5715000" y="5029200"/>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2</a:t>
            </a:r>
            <a:endParaRPr lang="zh-CN" altLang="en-US" sz="1400" kern="0">
              <a:solidFill>
                <a:schemeClr val="tx1"/>
              </a:solidFill>
              <a:latin typeface="Arial"/>
              <a:ea typeface="微软雅黑"/>
            </a:endParaRPr>
          </a:p>
        </p:txBody>
      </p:sp>
      <p:sp>
        <p:nvSpPr>
          <p:cNvPr id="241" name="Oval 240"/>
          <p:cNvSpPr/>
          <p:nvPr/>
        </p:nvSpPr>
        <p:spPr bwMode="auto">
          <a:xfrm>
            <a:off x="5715000" y="5486400"/>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2</a:t>
            </a:r>
            <a:endParaRPr lang="zh-CN" altLang="en-US" sz="1400" kern="0">
              <a:solidFill>
                <a:schemeClr val="tx1"/>
              </a:solidFill>
              <a:latin typeface="Arial"/>
              <a:ea typeface="微软雅黑"/>
            </a:endParaRPr>
          </a:p>
        </p:txBody>
      </p:sp>
      <p:sp>
        <p:nvSpPr>
          <p:cNvPr id="242" name="Oval 241"/>
          <p:cNvSpPr/>
          <p:nvPr/>
        </p:nvSpPr>
        <p:spPr bwMode="auto">
          <a:xfrm>
            <a:off x="6858000" y="5029200"/>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2</a:t>
            </a:r>
            <a:endParaRPr lang="zh-CN" altLang="en-US" sz="1400" kern="0">
              <a:solidFill>
                <a:schemeClr val="tx1"/>
              </a:solidFill>
              <a:latin typeface="Arial"/>
              <a:ea typeface="微软雅黑"/>
            </a:endParaRPr>
          </a:p>
        </p:txBody>
      </p:sp>
      <p:sp>
        <p:nvSpPr>
          <p:cNvPr id="243" name="Oval 242"/>
          <p:cNvSpPr/>
          <p:nvPr/>
        </p:nvSpPr>
        <p:spPr bwMode="auto">
          <a:xfrm>
            <a:off x="7610022" y="6290733"/>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2</a:t>
            </a:r>
            <a:endParaRPr lang="zh-CN" altLang="en-US" sz="1400" kern="0">
              <a:solidFill>
                <a:schemeClr val="tx1"/>
              </a:solidFill>
              <a:latin typeface="Arial"/>
              <a:ea typeface="微软雅黑"/>
            </a:endParaRPr>
          </a:p>
        </p:txBody>
      </p:sp>
      <p:sp>
        <p:nvSpPr>
          <p:cNvPr id="244" name="Oval 243"/>
          <p:cNvSpPr/>
          <p:nvPr/>
        </p:nvSpPr>
        <p:spPr bwMode="auto">
          <a:xfrm>
            <a:off x="5943600" y="6302022"/>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1</a:t>
            </a:r>
            <a:endParaRPr lang="zh-CN" altLang="en-US" sz="1400" kern="0">
              <a:solidFill>
                <a:schemeClr val="tx1"/>
              </a:solidFill>
              <a:latin typeface="Arial"/>
              <a:ea typeface="微软雅黑"/>
            </a:endParaRPr>
          </a:p>
        </p:txBody>
      </p:sp>
      <p:sp>
        <p:nvSpPr>
          <p:cNvPr id="245" name="TextBox 244"/>
          <p:cNvSpPr txBox="1"/>
          <p:nvPr/>
        </p:nvSpPr>
        <p:spPr>
          <a:xfrm>
            <a:off x="6124220" y="6285090"/>
            <a:ext cx="1495780" cy="261610"/>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en-US" altLang="zh-CN" sz="1100" b="0" smtClean="0">
                <a:solidFill>
                  <a:schemeClr val="tx1"/>
                </a:solidFill>
                <a:latin typeface="微软雅黑" pitchFamily="34" charset="-122"/>
                <a:ea typeface="微软雅黑" pitchFamily="34" charset="-122"/>
              </a:rPr>
              <a:t>ERP</a:t>
            </a:r>
            <a:r>
              <a:rPr lang="zh-CN" altLang="en-US" sz="1100" b="0" smtClean="0">
                <a:solidFill>
                  <a:schemeClr val="tx1"/>
                </a:solidFill>
                <a:latin typeface="微软雅黑" pitchFamily="34" charset="-122"/>
                <a:ea typeface="微软雅黑" pitchFamily="34" charset="-122"/>
              </a:rPr>
              <a:t>和</a:t>
            </a:r>
            <a:r>
              <a:rPr lang="en-US" altLang="zh-CN" sz="1100" b="0" smtClean="0">
                <a:solidFill>
                  <a:schemeClr val="tx1"/>
                </a:solidFill>
                <a:latin typeface="微软雅黑" pitchFamily="34" charset="-122"/>
                <a:ea typeface="微软雅黑" pitchFamily="34" charset="-122"/>
              </a:rPr>
              <a:t>MES</a:t>
            </a:r>
            <a:r>
              <a:rPr lang="zh-CN" altLang="en-US" sz="1100" b="0" smtClean="0">
                <a:solidFill>
                  <a:schemeClr val="tx1"/>
                </a:solidFill>
                <a:latin typeface="微软雅黑" pitchFamily="34" charset="-122"/>
                <a:ea typeface="微软雅黑" pitchFamily="34" charset="-122"/>
              </a:rPr>
              <a:t>试点实施</a:t>
            </a:r>
          </a:p>
        </p:txBody>
      </p:sp>
      <p:sp>
        <p:nvSpPr>
          <p:cNvPr id="246" name="TextBox 245"/>
          <p:cNvSpPr txBox="1"/>
          <p:nvPr/>
        </p:nvSpPr>
        <p:spPr>
          <a:xfrm>
            <a:off x="7772400" y="6273801"/>
            <a:ext cx="1524000" cy="261610"/>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en-US" altLang="zh-CN" sz="1100" b="0" smtClean="0">
                <a:solidFill>
                  <a:schemeClr val="tx1"/>
                </a:solidFill>
                <a:latin typeface="微软雅黑" pitchFamily="34" charset="-122"/>
                <a:ea typeface="微软雅黑" pitchFamily="34" charset="-122"/>
              </a:rPr>
              <a:t>ERP</a:t>
            </a:r>
            <a:r>
              <a:rPr lang="zh-CN" altLang="en-US" sz="1100" b="0" smtClean="0">
                <a:solidFill>
                  <a:schemeClr val="tx1"/>
                </a:solidFill>
                <a:latin typeface="微软雅黑" pitchFamily="34" charset="-122"/>
                <a:ea typeface="微软雅黑" pitchFamily="34" charset="-122"/>
              </a:rPr>
              <a:t>和</a:t>
            </a:r>
            <a:r>
              <a:rPr lang="en-US" altLang="zh-CN" sz="1100" b="0" smtClean="0">
                <a:solidFill>
                  <a:schemeClr val="tx1"/>
                </a:solidFill>
                <a:latin typeface="微软雅黑" pitchFamily="34" charset="-122"/>
                <a:ea typeface="微软雅黑" pitchFamily="34" charset="-122"/>
              </a:rPr>
              <a:t>MES</a:t>
            </a:r>
            <a:r>
              <a:rPr lang="zh-CN" altLang="en-US" sz="1100" b="0" smtClean="0">
                <a:solidFill>
                  <a:schemeClr val="tx1"/>
                </a:solidFill>
                <a:latin typeface="微软雅黑" pitchFamily="34" charset="-122"/>
                <a:ea typeface="微软雅黑" pitchFamily="34" charset="-122"/>
              </a:rPr>
              <a:t>推广实施</a:t>
            </a:r>
          </a:p>
        </p:txBody>
      </p:sp>
      <p:sp>
        <p:nvSpPr>
          <p:cNvPr id="186" name="Rectangle 29"/>
          <p:cNvSpPr>
            <a:spLocks noChangeArrowheads="1"/>
          </p:cNvSpPr>
          <p:nvPr/>
        </p:nvSpPr>
        <p:spPr bwMode="auto">
          <a:xfrm>
            <a:off x="3810000" y="1272820"/>
            <a:ext cx="457200" cy="252000"/>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202" name="Oval 201"/>
          <p:cNvSpPr/>
          <p:nvPr/>
        </p:nvSpPr>
        <p:spPr bwMode="auto">
          <a:xfrm>
            <a:off x="4724400" y="1219200"/>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1</a:t>
            </a:r>
            <a:endParaRPr lang="zh-CN" altLang="en-US" sz="1400" kern="0">
              <a:solidFill>
                <a:schemeClr val="tx1"/>
              </a:solidFill>
              <a:latin typeface="Arial"/>
              <a:ea typeface="微软雅黑"/>
            </a:endParaRPr>
          </a:p>
        </p:txBody>
      </p:sp>
      <p:sp>
        <p:nvSpPr>
          <p:cNvPr id="247" name="Rectangle 29"/>
          <p:cNvSpPr>
            <a:spLocks noChangeArrowheads="1"/>
          </p:cNvSpPr>
          <p:nvPr/>
        </p:nvSpPr>
        <p:spPr bwMode="auto">
          <a:xfrm>
            <a:off x="5638800" y="1272822"/>
            <a:ext cx="457200" cy="252000"/>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248" name="Rectangle 29"/>
          <p:cNvSpPr>
            <a:spLocks noChangeArrowheads="1"/>
          </p:cNvSpPr>
          <p:nvPr/>
        </p:nvSpPr>
        <p:spPr bwMode="auto">
          <a:xfrm>
            <a:off x="4953000" y="2373489"/>
            <a:ext cx="360000" cy="252000"/>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Tree>
    <p:extLst>
      <p:ext uri="{BB962C8B-B14F-4D97-AF65-F5344CB8AC3E}">
        <p14:creationId xmlns:p14="http://schemas.microsoft.com/office/powerpoint/2010/main" xmlns="" val="1373161202"/>
      </p:ext>
    </p:extLst>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4" name="Title 1"/>
          <p:cNvSpPr>
            <a:spLocks noGrp="1"/>
          </p:cNvSpPr>
          <p:nvPr>
            <p:ph type="title"/>
          </p:nvPr>
        </p:nvSpPr>
        <p:spPr>
          <a:xfrm>
            <a:off x="1314450" y="0"/>
            <a:ext cx="7829550" cy="1052513"/>
          </a:xfrm>
        </p:spPr>
        <p:txBody>
          <a:bodyPr/>
          <a:lstStyle/>
          <a:p>
            <a:r>
              <a:rPr lang="en-US" altLang="zh-CN" smtClean="0"/>
              <a:t>ERP</a:t>
            </a:r>
            <a:r>
              <a:rPr lang="zh-CN" altLang="en-US" smtClean="0"/>
              <a:t>与制造执行系统（</a:t>
            </a:r>
            <a:r>
              <a:rPr lang="en-US" altLang="zh-CN" smtClean="0"/>
              <a:t>MES</a:t>
            </a:r>
            <a:r>
              <a:rPr lang="zh-CN" altLang="en-US" smtClean="0"/>
              <a:t>）接口及数据流向</a:t>
            </a:r>
            <a:endParaRPr lang="zh-CN" altLang="en-US">
              <a:latin typeface="微软雅黑" pitchFamily="34" charset="-122"/>
              <a:ea typeface="微软雅黑" pitchFamily="34" charset="-122"/>
            </a:endParaRPr>
          </a:p>
        </p:txBody>
      </p:sp>
      <p:sp>
        <p:nvSpPr>
          <p:cNvPr id="113" name="Rectangle 5"/>
          <p:cNvSpPr>
            <a:spLocks noChangeArrowheads="1"/>
          </p:cNvSpPr>
          <p:nvPr/>
        </p:nvSpPr>
        <p:spPr bwMode="auto">
          <a:xfrm>
            <a:off x="3643313" y="7197659"/>
            <a:ext cx="936000" cy="2160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cy-GB" sz="1000" b="0" kern="0">
                <a:solidFill>
                  <a:schemeClr val="tx1"/>
                </a:solidFill>
                <a:latin typeface="Arial"/>
                <a:ea typeface="微软雅黑"/>
                <a:sym typeface="方正准圆简体" pitchFamily="2" charset="-122"/>
              </a:rPr>
              <a:t>综合管理</a:t>
            </a:r>
            <a:endParaRPr lang="zh-CN" altLang="en-US" sz="1000" b="0" kern="0">
              <a:solidFill>
                <a:schemeClr val="tx1"/>
              </a:solidFill>
              <a:latin typeface="Arial"/>
              <a:ea typeface="微软雅黑"/>
              <a:sym typeface="方正准圆简体" pitchFamily="2" charset="-122"/>
            </a:endParaRPr>
          </a:p>
        </p:txBody>
      </p:sp>
      <p:sp>
        <p:nvSpPr>
          <p:cNvPr id="121" name="Rounded Rectangle 120"/>
          <p:cNvSpPr/>
          <p:nvPr/>
        </p:nvSpPr>
        <p:spPr bwMode="auto">
          <a:xfrm>
            <a:off x="990600" y="3124200"/>
            <a:ext cx="5410200" cy="1447800"/>
          </a:xfrm>
          <a:prstGeom prst="roundRect">
            <a:avLst>
              <a:gd name="adj" fmla="val 7008"/>
            </a:avLst>
          </a:prstGeom>
        </p:spPr>
        <p:style>
          <a:lnRef idx="2">
            <a:schemeClr val="accent3"/>
          </a:lnRef>
          <a:fillRef idx="1">
            <a:schemeClr val="lt1"/>
          </a:fillRef>
          <a:effectRef idx="0">
            <a:schemeClr val="accent3"/>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endParaRPr lang="zh-CN" altLang="en-US" sz="1400" u="sng" kern="0">
              <a:solidFill>
                <a:schemeClr val="tx1"/>
              </a:solidFill>
              <a:latin typeface="Arial"/>
              <a:ea typeface="微软雅黑"/>
            </a:endParaRPr>
          </a:p>
        </p:txBody>
      </p:sp>
      <p:sp>
        <p:nvSpPr>
          <p:cNvPr id="122" name="Rounded Rectangle 121"/>
          <p:cNvSpPr/>
          <p:nvPr/>
        </p:nvSpPr>
        <p:spPr bwMode="auto">
          <a:xfrm>
            <a:off x="990600" y="4876800"/>
            <a:ext cx="5410200" cy="3048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endParaRPr lang="zh-CN" altLang="en-US" sz="1400" u="sng" kern="0">
              <a:solidFill>
                <a:schemeClr val="tx1"/>
              </a:solidFill>
              <a:latin typeface="Arial"/>
              <a:ea typeface="微软雅黑"/>
            </a:endParaRPr>
          </a:p>
        </p:txBody>
      </p:sp>
      <p:sp>
        <p:nvSpPr>
          <p:cNvPr id="123" name="Rounded Rectangle 122"/>
          <p:cNvSpPr/>
          <p:nvPr/>
        </p:nvSpPr>
        <p:spPr bwMode="auto">
          <a:xfrm>
            <a:off x="990600" y="1828800"/>
            <a:ext cx="5334000" cy="533400"/>
          </a:xfrm>
          <a:prstGeom prst="roundRect">
            <a:avLst/>
          </a:prstGeom>
          <a:ln>
            <a:noFill/>
          </a:ln>
        </p:spPr>
        <p:style>
          <a:lnRef idx="1">
            <a:schemeClr val="accent1"/>
          </a:lnRef>
          <a:fillRef idx="2">
            <a:schemeClr val="accent1"/>
          </a:fillRef>
          <a:effectRef idx="1">
            <a:schemeClr val="accent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endParaRPr lang="zh-CN" altLang="en-US" sz="1400" u="sng" kern="0">
              <a:solidFill>
                <a:schemeClr val="tx1"/>
              </a:solidFill>
              <a:latin typeface="Arial"/>
              <a:ea typeface="微软雅黑"/>
            </a:endParaRPr>
          </a:p>
        </p:txBody>
      </p:sp>
      <p:sp>
        <p:nvSpPr>
          <p:cNvPr id="124" name="AutoShape 11"/>
          <p:cNvSpPr>
            <a:spLocks noChangeArrowheads="1"/>
          </p:cNvSpPr>
          <p:nvPr/>
        </p:nvSpPr>
        <p:spPr bwMode="auto">
          <a:xfrm>
            <a:off x="990600" y="1371600"/>
            <a:ext cx="5562600" cy="915469"/>
          </a:xfrm>
          <a:prstGeom prst="cube">
            <a:avLst>
              <a:gd name="adj" fmla="val 25000"/>
            </a:avLst>
          </a:prstGeom>
          <a:solidFill>
            <a:srgbClr val="99CCFF">
              <a:alpha val="30000"/>
            </a:srgbClr>
          </a:solidFill>
          <a:ln w="9525">
            <a:noFill/>
            <a:miter lim="800000"/>
          </a:ln>
          <a:effectLst/>
        </p:spPr>
        <p:txBody>
          <a:bodyPr wrap="none"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latinLnBrk="1"/>
            <a:endParaRPr kumimoji="1" lang="zh-CN" altLang="zh-CN" sz="1400" b="1">
              <a:solidFill>
                <a:schemeClr val="bg1"/>
              </a:solidFill>
              <a:ea typeface="Gulim" pitchFamily="34" charset="-127"/>
            </a:endParaRPr>
          </a:p>
        </p:txBody>
      </p:sp>
      <p:sp>
        <p:nvSpPr>
          <p:cNvPr id="125" name="TextBox 124"/>
          <p:cNvSpPr txBox="1"/>
          <p:nvPr/>
        </p:nvSpPr>
        <p:spPr>
          <a:xfrm>
            <a:off x="3429000" y="1314833"/>
            <a:ext cx="609600" cy="307777"/>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en-US" altLang="zh-CN" sz="1400" b="0" smtClean="0">
                <a:solidFill>
                  <a:schemeClr val="tx1"/>
                </a:solidFill>
                <a:latin typeface="微软雅黑" pitchFamily="34" charset="-122"/>
                <a:ea typeface="微软雅黑" pitchFamily="34" charset="-122"/>
              </a:rPr>
              <a:t>ERP</a:t>
            </a:r>
            <a:endParaRPr lang="zh-CN" altLang="en-US" sz="1400" b="0" smtClean="0">
              <a:solidFill>
                <a:schemeClr val="tx1"/>
              </a:solidFill>
              <a:latin typeface="微软雅黑" pitchFamily="34" charset="-122"/>
              <a:ea typeface="微软雅黑" pitchFamily="34" charset="-122"/>
            </a:endParaRPr>
          </a:p>
        </p:txBody>
      </p:sp>
      <p:sp>
        <p:nvSpPr>
          <p:cNvPr id="132" name="Rectangle 131"/>
          <p:cNvSpPr/>
          <p:nvPr/>
        </p:nvSpPr>
        <p:spPr bwMode="auto">
          <a:xfrm>
            <a:off x="1741842" y="1948032"/>
            <a:ext cx="762000" cy="304800"/>
          </a:xfrm>
          <a:prstGeom prst="rect">
            <a:avLst/>
          </a:prstGeom>
        </p:spPr>
        <p:style>
          <a:lnRef idx="1">
            <a:schemeClr val="dk1"/>
          </a:lnRef>
          <a:fillRef idx="2">
            <a:schemeClr val="dk1"/>
          </a:fillRef>
          <a:effectRef idx="1">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财务管理</a:t>
            </a:r>
            <a:endParaRPr lang="zh-CN" altLang="en-US" sz="1000" kern="0">
              <a:solidFill>
                <a:schemeClr val="tx1"/>
              </a:solidFill>
              <a:latin typeface="Arial"/>
              <a:ea typeface="微软雅黑"/>
            </a:endParaRPr>
          </a:p>
        </p:txBody>
      </p:sp>
      <p:sp>
        <p:nvSpPr>
          <p:cNvPr id="134" name="Rectangle 133"/>
          <p:cNvSpPr/>
          <p:nvPr/>
        </p:nvSpPr>
        <p:spPr bwMode="auto">
          <a:xfrm>
            <a:off x="2710926" y="1948926"/>
            <a:ext cx="762000" cy="304800"/>
          </a:xfrm>
          <a:prstGeom prst="rect">
            <a:avLst/>
          </a:prstGeom>
        </p:spPr>
        <p:style>
          <a:lnRef idx="1">
            <a:schemeClr val="dk1"/>
          </a:lnRef>
          <a:fillRef idx="2">
            <a:schemeClr val="dk1"/>
          </a:fillRef>
          <a:effectRef idx="1">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生产管理</a:t>
            </a:r>
            <a:endParaRPr lang="zh-CN" altLang="en-US" sz="1000" kern="0">
              <a:solidFill>
                <a:schemeClr val="tx1"/>
              </a:solidFill>
              <a:latin typeface="Arial"/>
              <a:ea typeface="微软雅黑"/>
            </a:endParaRPr>
          </a:p>
        </p:txBody>
      </p:sp>
      <p:sp>
        <p:nvSpPr>
          <p:cNvPr id="135" name="Rectangle 134"/>
          <p:cNvSpPr/>
          <p:nvPr/>
        </p:nvSpPr>
        <p:spPr bwMode="auto">
          <a:xfrm>
            <a:off x="3646842" y="1948926"/>
            <a:ext cx="762000" cy="304800"/>
          </a:xfrm>
          <a:prstGeom prst="rect">
            <a:avLst/>
          </a:prstGeom>
        </p:spPr>
        <p:style>
          <a:lnRef idx="1">
            <a:schemeClr val="dk1"/>
          </a:lnRef>
          <a:fillRef idx="2">
            <a:schemeClr val="dk1"/>
          </a:fillRef>
          <a:effectRef idx="1">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采购及库存管理</a:t>
            </a:r>
            <a:endParaRPr lang="zh-CN" altLang="en-US" sz="1000" kern="0">
              <a:solidFill>
                <a:schemeClr val="tx1"/>
              </a:solidFill>
              <a:latin typeface="Arial"/>
              <a:ea typeface="微软雅黑"/>
            </a:endParaRPr>
          </a:p>
        </p:txBody>
      </p:sp>
      <p:sp>
        <p:nvSpPr>
          <p:cNvPr id="140" name="Rectangle 139"/>
          <p:cNvSpPr/>
          <p:nvPr/>
        </p:nvSpPr>
        <p:spPr bwMode="auto">
          <a:xfrm>
            <a:off x="4572000" y="1948926"/>
            <a:ext cx="762000" cy="304800"/>
          </a:xfrm>
          <a:prstGeom prst="rect">
            <a:avLst/>
          </a:prstGeom>
        </p:spPr>
        <p:style>
          <a:lnRef idx="1">
            <a:schemeClr val="dk1"/>
          </a:lnRef>
          <a:fillRef idx="2">
            <a:schemeClr val="dk1"/>
          </a:fillRef>
          <a:effectRef idx="1">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销售管理</a:t>
            </a:r>
            <a:endParaRPr lang="zh-CN" altLang="en-US" sz="1000" kern="0">
              <a:solidFill>
                <a:schemeClr val="tx1"/>
              </a:solidFill>
              <a:latin typeface="Arial"/>
              <a:ea typeface="微软雅黑"/>
            </a:endParaRPr>
          </a:p>
        </p:txBody>
      </p:sp>
      <p:sp>
        <p:nvSpPr>
          <p:cNvPr id="142" name="Rectangle 141"/>
          <p:cNvSpPr/>
          <p:nvPr/>
        </p:nvSpPr>
        <p:spPr bwMode="auto">
          <a:xfrm>
            <a:off x="3048000" y="1622610"/>
            <a:ext cx="1295400" cy="228600"/>
          </a:xfrm>
          <a:prstGeom prst="rect">
            <a:avLst/>
          </a:prstGeom>
        </p:spPr>
        <p:style>
          <a:lnRef idx="1">
            <a:schemeClr val="dk1"/>
          </a:lnRef>
          <a:fillRef idx="2">
            <a:schemeClr val="dk1"/>
          </a:fillRef>
          <a:effectRef idx="1">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生产绩效及分析</a:t>
            </a:r>
            <a:endParaRPr lang="zh-CN" altLang="en-US" sz="1000" kern="0">
              <a:solidFill>
                <a:schemeClr val="tx1"/>
              </a:solidFill>
              <a:latin typeface="Arial"/>
              <a:ea typeface="微软雅黑"/>
            </a:endParaRPr>
          </a:p>
        </p:txBody>
      </p:sp>
      <p:sp>
        <p:nvSpPr>
          <p:cNvPr id="143" name="Rectangle 142"/>
          <p:cNvSpPr/>
          <p:nvPr/>
        </p:nvSpPr>
        <p:spPr bwMode="auto">
          <a:xfrm>
            <a:off x="1219200" y="3602022"/>
            <a:ext cx="972000" cy="3048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生产计划管理</a:t>
            </a:r>
            <a:endParaRPr lang="zh-CN" altLang="en-US" sz="1000" kern="0">
              <a:solidFill>
                <a:schemeClr val="tx1"/>
              </a:solidFill>
              <a:latin typeface="Arial"/>
              <a:ea typeface="微软雅黑"/>
            </a:endParaRPr>
          </a:p>
        </p:txBody>
      </p:sp>
      <p:sp>
        <p:nvSpPr>
          <p:cNvPr id="145" name="Rectangle 144"/>
          <p:cNvSpPr/>
          <p:nvPr/>
        </p:nvSpPr>
        <p:spPr bwMode="auto">
          <a:xfrm>
            <a:off x="2438400" y="3602022"/>
            <a:ext cx="972000" cy="3048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生产调度管理</a:t>
            </a:r>
            <a:endParaRPr lang="zh-CN" altLang="en-US" sz="1000" kern="0">
              <a:solidFill>
                <a:schemeClr val="tx1"/>
              </a:solidFill>
              <a:latin typeface="Arial"/>
              <a:ea typeface="微软雅黑"/>
            </a:endParaRPr>
          </a:p>
        </p:txBody>
      </p:sp>
      <p:sp>
        <p:nvSpPr>
          <p:cNvPr id="146" name="Rectangle 145"/>
          <p:cNvSpPr/>
          <p:nvPr/>
        </p:nvSpPr>
        <p:spPr bwMode="auto">
          <a:xfrm>
            <a:off x="3676200" y="3602022"/>
            <a:ext cx="972000" cy="3048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生产任务管理</a:t>
            </a:r>
            <a:endParaRPr lang="zh-CN" altLang="en-US" sz="1000" kern="0">
              <a:solidFill>
                <a:schemeClr val="tx1"/>
              </a:solidFill>
              <a:latin typeface="Arial"/>
              <a:ea typeface="微软雅黑"/>
            </a:endParaRPr>
          </a:p>
        </p:txBody>
      </p:sp>
      <p:sp>
        <p:nvSpPr>
          <p:cNvPr id="147" name="Rectangle 146"/>
          <p:cNvSpPr/>
          <p:nvPr/>
        </p:nvSpPr>
        <p:spPr bwMode="auto">
          <a:xfrm>
            <a:off x="4971600" y="3602022"/>
            <a:ext cx="972000" cy="3048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能源管理</a:t>
            </a:r>
            <a:endParaRPr lang="zh-CN" altLang="en-US" sz="1000" kern="0">
              <a:solidFill>
                <a:schemeClr val="tx1"/>
              </a:solidFill>
              <a:latin typeface="Arial"/>
              <a:ea typeface="微软雅黑"/>
            </a:endParaRPr>
          </a:p>
        </p:txBody>
      </p:sp>
      <p:sp>
        <p:nvSpPr>
          <p:cNvPr id="148" name="Rectangle 147"/>
          <p:cNvSpPr/>
          <p:nvPr/>
        </p:nvSpPr>
        <p:spPr bwMode="auto">
          <a:xfrm>
            <a:off x="1219200" y="4113906"/>
            <a:ext cx="972000" cy="3048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停机管理</a:t>
            </a:r>
            <a:endParaRPr lang="zh-CN" altLang="en-US" sz="1000" kern="0">
              <a:solidFill>
                <a:schemeClr val="tx1"/>
              </a:solidFill>
              <a:latin typeface="Arial"/>
              <a:ea typeface="微软雅黑"/>
            </a:endParaRPr>
          </a:p>
        </p:txBody>
      </p:sp>
      <p:sp>
        <p:nvSpPr>
          <p:cNvPr id="149" name="Rectangle 148"/>
          <p:cNvSpPr/>
          <p:nvPr/>
        </p:nvSpPr>
        <p:spPr bwMode="auto">
          <a:xfrm>
            <a:off x="2438400" y="4113906"/>
            <a:ext cx="972000" cy="3048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知识管理</a:t>
            </a:r>
            <a:endParaRPr lang="zh-CN" altLang="en-US" sz="1000" kern="0">
              <a:solidFill>
                <a:schemeClr val="tx1"/>
              </a:solidFill>
              <a:latin typeface="Arial"/>
              <a:ea typeface="微软雅黑"/>
            </a:endParaRPr>
          </a:p>
        </p:txBody>
      </p:sp>
      <p:sp>
        <p:nvSpPr>
          <p:cNvPr id="150" name="Rectangle 149"/>
          <p:cNvSpPr/>
          <p:nvPr/>
        </p:nvSpPr>
        <p:spPr bwMode="auto">
          <a:xfrm>
            <a:off x="3676200" y="4113906"/>
            <a:ext cx="972000" cy="3048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生产运行及监控</a:t>
            </a:r>
            <a:endParaRPr lang="zh-CN" altLang="en-US" sz="1000" kern="0">
              <a:solidFill>
                <a:schemeClr val="tx1"/>
              </a:solidFill>
              <a:latin typeface="Arial"/>
              <a:ea typeface="微软雅黑"/>
            </a:endParaRPr>
          </a:p>
        </p:txBody>
      </p:sp>
      <p:sp>
        <p:nvSpPr>
          <p:cNvPr id="151" name="Rectangle 150"/>
          <p:cNvSpPr/>
          <p:nvPr/>
        </p:nvSpPr>
        <p:spPr bwMode="auto">
          <a:xfrm>
            <a:off x="4979706" y="4114800"/>
            <a:ext cx="972000" cy="3048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工厂物料管理</a:t>
            </a:r>
            <a:endParaRPr lang="zh-CN" altLang="en-US" sz="1000" kern="0">
              <a:solidFill>
                <a:schemeClr val="tx1"/>
              </a:solidFill>
              <a:latin typeface="Arial"/>
              <a:ea typeface="微软雅黑"/>
            </a:endParaRPr>
          </a:p>
        </p:txBody>
      </p:sp>
      <p:sp>
        <p:nvSpPr>
          <p:cNvPr id="152" name="Rectangle 151"/>
          <p:cNvSpPr/>
          <p:nvPr/>
        </p:nvSpPr>
        <p:spPr bwMode="auto">
          <a:xfrm>
            <a:off x="2459022" y="3200400"/>
            <a:ext cx="2209800" cy="3048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生产统计分析</a:t>
            </a:r>
            <a:endParaRPr lang="zh-CN" altLang="en-US" sz="1000" kern="0">
              <a:solidFill>
                <a:schemeClr val="tx1"/>
              </a:solidFill>
              <a:latin typeface="Arial"/>
              <a:ea typeface="微软雅黑"/>
            </a:endParaRPr>
          </a:p>
        </p:txBody>
      </p:sp>
      <p:sp>
        <p:nvSpPr>
          <p:cNvPr id="153" name="TextBox 152"/>
          <p:cNvSpPr txBox="1"/>
          <p:nvPr/>
        </p:nvSpPr>
        <p:spPr>
          <a:xfrm>
            <a:off x="5943600" y="4267200"/>
            <a:ext cx="5334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en-US" altLang="zh-CN" sz="1200" b="0" smtClean="0">
                <a:solidFill>
                  <a:srgbClr val="3333FF"/>
                </a:solidFill>
                <a:latin typeface="微软雅黑" pitchFamily="34" charset="-122"/>
                <a:ea typeface="微软雅黑" pitchFamily="34" charset="-122"/>
              </a:rPr>
              <a:t>MES</a:t>
            </a:r>
            <a:endParaRPr lang="zh-CN" altLang="en-US" sz="1200" b="0" smtClean="0">
              <a:solidFill>
                <a:srgbClr val="3333FF"/>
              </a:solidFill>
              <a:latin typeface="微软雅黑" pitchFamily="34" charset="-122"/>
              <a:ea typeface="微软雅黑" pitchFamily="34" charset="-122"/>
            </a:endParaRPr>
          </a:p>
        </p:txBody>
      </p:sp>
      <p:sp>
        <p:nvSpPr>
          <p:cNvPr id="154" name="Rectangle 18"/>
          <p:cNvSpPr/>
          <p:nvPr/>
        </p:nvSpPr>
        <p:spPr bwMode="auto">
          <a:xfrm>
            <a:off x="2623096" y="4942242"/>
            <a:ext cx="828000" cy="180000"/>
          </a:xfrm>
          <a:prstGeom prst="rect">
            <a:avLst/>
          </a:prstGeom>
          <a:solidFill>
            <a:schemeClr val="accent5">
              <a:lumMod val="20000"/>
              <a:lumOff val="80000"/>
            </a:schemeClr>
          </a:soli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tIns="91440" bIns="9144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1000" b="0">
                <a:solidFill>
                  <a:schemeClr val="tx1"/>
                </a:solidFill>
                <a:latin typeface="微软雅黑" pitchFamily="34" charset="-122"/>
                <a:ea typeface="微软雅黑" pitchFamily="34" charset="-122"/>
              </a:rPr>
              <a:t>实时数据库</a:t>
            </a:r>
          </a:p>
        </p:txBody>
      </p:sp>
      <p:sp>
        <p:nvSpPr>
          <p:cNvPr id="155" name="Rectangle 43"/>
          <p:cNvSpPr/>
          <p:nvPr/>
        </p:nvSpPr>
        <p:spPr bwMode="auto">
          <a:xfrm>
            <a:off x="3972600" y="4953000"/>
            <a:ext cx="1056600" cy="152400"/>
          </a:xfrm>
          <a:prstGeom prst="rect">
            <a:avLst/>
          </a:prstGeom>
          <a:solidFill>
            <a:schemeClr val="accent5">
              <a:lumMod val="20000"/>
              <a:lumOff val="80000"/>
            </a:schemeClr>
          </a:soli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tIns="91440" bIns="9144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eaLnBrk="0" hangingPunct="0">
              <a:lnSpc>
                <a:spcPct val="80000"/>
              </a:lnSpc>
            </a:pPr>
            <a:r>
              <a:rPr lang="zh-CN" altLang="en-US" sz="1000" b="0">
                <a:solidFill>
                  <a:schemeClr val="tx1"/>
                </a:solidFill>
                <a:latin typeface="微软雅黑" pitchFamily="34" charset="-122"/>
                <a:ea typeface="微软雅黑" pitchFamily="34" charset="-122"/>
              </a:rPr>
              <a:t>生产信息采集</a:t>
            </a:r>
          </a:p>
        </p:txBody>
      </p:sp>
      <p:sp>
        <p:nvSpPr>
          <p:cNvPr id="156" name="AutoShape 10"/>
          <p:cNvSpPr>
            <a:spLocks noChangeArrowheads="1"/>
          </p:cNvSpPr>
          <p:nvPr/>
        </p:nvSpPr>
        <p:spPr bwMode="auto">
          <a:xfrm>
            <a:off x="838200" y="5410200"/>
            <a:ext cx="5638800" cy="685800"/>
          </a:xfrm>
          <a:prstGeom prst="cube">
            <a:avLst>
              <a:gd name="adj" fmla="val 25000"/>
            </a:avLst>
          </a:prstGeom>
        </p:spPr>
        <p:style>
          <a:lnRef idx="2">
            <a:schemeClr val="accent5">
              <a:shade val="50000"/>
            </a:schemeClr>
          </a:lnRef>
          <a:fillRef idx="1">
            <a:schemeClr val="accent5"/>
          </a:fillRef>
          <a:effectRef idx="0">
            <a:schemeClr val="accent5"/>
          </a:effectRef>
          <a:fontRef idx="minor">
            <a:schemeClr val="lt1"/>
          </a:fontRef>
        </p:style>
        <p:txBody>
          <a:bodyPr vert="eaVert" wrap="none" anchor="ctr" anchorCtr="1"/>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latinLnBrk="1"/>
            <a:endParaRPr kumimoji="1" lang="en-US" altLang="ko-KR" b="1">
              <a:solidFill>
                <a:srgbClr val="17375E"/>
              </a:solidFill>
              <a:latin typeface="黑体" pitchFamily="49" charset="-122"/>
              <a:ea typeface="黑体" pitchFamily="49" charset="-122"/>
            </a:endParaRPr>
          </a:p>
        </p:txBody>
      </p:sp>
      <p:sp>
        <p:nvSpPr>
          <p:cNvPr id="161" name="TextBox 160"/>
          <p:cNvSpPr txBox="1"/>
          <p:nvPr/>
        </p:nvSpPr>
        <p:spPr>
          <a:xfrm>
            <a:off x="1371600" y="5634335"/>
            <a:ext cx="2286000" cy="461665"/>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r>
              <a:rPr lang="zh-CN" altLang="en-US" sz="120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生料、熟料烧成、</a:t>
            </a:r>
            <a:endParaRPr lang="en-US" altLang="zh-CN" sz="120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a:p>
            <a:r>
              <a:rPr lang="zh-CN" altLang="en-US" sz="120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水泥粉磨等过程控制</a:t>
            </a:r>
          </a:p>
        </p:txBody>
      </p:sp>
      <p:sp>
        <p:nvSpPr>
          <p:cNvPr id="163" name="TextBox 162"/>
          <p:cNvSpPr txBox="1"/>
          <p:nvPr/>
        </p:nvSpPr>
        <p:spPr>
          <a:xfrm>
            <a:off x="5029200" y="5634335"/>
            <a:ext cx="1447800" cy="461665"/>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r>
              <a:rPr lang="zh-CN" altLang="en-US" sz="120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其他过程</a:t>
            </a:r>
            <a:endParaRPr lang="en-US" altLang="zh-CN" sz="120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a:p>
            <a:r>
              <a:rPr lang="zh-CN" altLang="en-US" sz="120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控制系统</a:t>
            </a:r>
          </a:p>
        </p:txBody>
      </p:sp>
      <p:sp>
        <p:nvSpPr>
          <p:cNvPr id="164" name="矩形 26"/>
          <p:cNvSpPr/>
          <p:nvPr/>
        </p:nvSpPr>
        <p:spPr>
          <a:xfrm>
            <a:off x="3276600" y="6019800"/>
            <a:ext cx="728084" cy="400110"/>
          </a:xfrm>
          <a:prstGeom prst="rect">
            <a:avLst/>
          </a:prstGeom>
        </p:spPr>
        <p:txBody>
          <a:bodyPr wrap="none">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r>
              <a:rPr lang="en-US" altLang="zh-CN" sz="2000" smtClean="0">
                <a:solidFill>
                  <a:srgbClr val="17375E"/>
                </a:solidFill>
              </a:rPr>
              <a:t>DCS</a:t>
            </a:r>
            <a:endParaRPr lang="zh-CN" altLang="en-US" sz="2000">
              <a:solidFill>
                <a:srgbClr val="17375E"/>
              </a:solidFill>
            </a:endParaRPr>
          </a:p>
        </p:txBody>
      </p:sp>
      <p:sp>
        <p:nvSpPr>
          <p:cNvPr id="165" name="Up Arrow 164"/>
          <p:cNvSpPr/>
          <p:nvPr/>
        </p:nvSpPr>
        <p:spPr bwMode="auto">
          <a:xfrm>
            <a:off x="2819400" y="5181600"/>
            <a:ext cx="304800" cy="228600"/>
          </a:xfrm>
          <a:prstGeom prst="upArrow">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endParaRPr lang="zh-CN" altLang="en-US" sz="1400" u="sng" kern="0">
              <a:solidFill>
                <a:schemeClr val="tx1"/>
              </a:solidFill>
              <a:latin typeface="Arial"/>
              <a:ea typeface="微软雅黑"/>
            </a:endParaRPr>
          </a:p>
        </p:txBody>
      </p:sp>
      <p:sp>
        <p:nvSpPr>
          <p:cNvPr id="166" name="Up Arrow 165"/>
          <p:cNvSpPr/>
          <p:nvPr/>
        </p:nvSpPr>
        <p:spPr bwMode="auto">
          <a:xfrm>
            <a:off x="4267200" y="5181600"/>
            <a:ext cx="304800" cy="228600"/>
          </a:xfrm>
          <a:prstGeom prst="upArrow">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endParaRPr lang="zh-CN" altLang="en-US" sz="1400" u="sng" kern="0">
              <a:solidFill>
                <a:schemeClr val="tx1"/>
              </a:solidFill>
              <a:latin typeface="Arial"/>
              <a:ea typeface="微软雅黑"/>
            </a:endParaRPr>
          </a:p>
        </p:txBody>
      </p:sp>
      <p:sp>
        <p:nvSpPr>
          <p:cNvPr id="167" name="Up Arrow 166"/>
          <p:cNvSpPr/>
          <p:nvPr/>
        </p:nvSpPr>
        <p:spPr bwMode="auto">
          <a:xfrm>
            <a:off x="2753064" y="2362200"/>
            <a:ext cx="304800" cy="685800"/>
          </a:xfrm>
          <a:prstGeom prst="upArrow">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endParaRPr lang="zh-CN" altLang="en-US" sz="1400" u="sng" kern="0">
              <a:solidFill>
                <a:schemeClr val="tx1"/>
              </a:solidFill>
              <a:latin typeface="Arial"/>
              <a:ea typeface="微软雅黑"/>
            </a:endParaRPr>
          </a:p>
        </p:txBody>
      </p:sp>
      <p:sp>
        <p:nvSpPr>
          <p:cNvPr id="168" name="Up Arrow 167"/>
          <p:cNvSpPr/>
          <p:nvPr/>
        </p:nvSpPr>
        <p:spPr bwMode="auto">
          <a:xfrm>
            <a:off x="4267200" y="4593516"/>
            <a:ext cx="304800" cy="228600"/>
          </a:xfrm>
          <a:prstGeom prst="upArrow">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endParaRPr lang="zh-CN" altLang="en-US" sz="1400" u="sng" kern="0">
              <a:solidFill>
                <a:schemeClr val="tx1"/>
              </a:solidFill>
              <a:latin typeface="Arial"/>
              <a:ea typeface="微软雅黑"/>
            </a:endParaRPr>
          </a:p>
        </p:txBody>
      </p:sp>
      <p:sp>
        <p:nvSpPr>
          <p:cNvPr id="169" name="Down Arrow 168"/>
          <p:cNvSpPr/>
          <p:nvPr/>
        </p:nvSpPr>
        <p:spPr bwMode="auto">
          <a:xfrm>
            <a:off x="4232244" y="2394474"/>
            <a:ext cx="304800" cy="685800"/>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endParaRPr lang="zh-CN" altLang="en-US" sz="1400" u="sng" kern="0">
              <a:solidFill>
                <a:schemeClr val="tx1"/>
              </a:solidFill>
              <a:latin typeface="Arial"/>
              <a:ea typeface="微软雅黑"/>
            </a:endParaRPr>
          </a:p>
        </p:txBody>
      </p:sp>
      <p:sp>
        <p:nvSpPr>
          <p:cNvPr id="170" name="Up Arrow 169"/>
          <p:cNvSpPr/>
          <p:nvPr/>
        </p:nvSpPr>
        <p:spPr bwMode="auto">
          <a:xfrm>
            <a:off x="2788020" y="4572000"/>
            <a:ext cx="304800" cy="228600"/>
          </a:xfrm>
          <a:prstGeom prst="upArrow">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endParaRPr lang="zh-CN" altLang="en-US" sz="1400" u="sng" kern="0">
              <a:solidFill>
                <a:schemeClr val="tx1"/>
              </a:solidFill>
              <a:latin typeface="Arial"/>
              <a:ea typeface="微软雅黑"/>
            </a:endParaRPr>
          </a:p>
        </p:txBody>
      </p:sp>
      <p:sp>
        <p:nvSpPr>
          <p:cNvPr id="37" name="TextBox 36"/>
          <p:cNvSpPr txBox="1"/>
          <p:nvPr/>
        </p:nvSpPr>
        <p:spPr>
          <a:xfrm>
            <a:off x="1752600" y="2362200"/>
            <a:ext cx="1219200" cy="246221"/>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000" b="0" smtClean="0">
                <a:latin typeface="微软雅黑" pitchFamily="34" charset="-122"/>
                <a:ea typeface="微软雅黑" pitchFamily="34" charset="-122"/>
              </a:rPr>
              <a:t>产量及消耗信息</a:t>
            </a:r>
          </a:p>
        </p:txBody>
      </p:sp>
      <p:sp>
        <p:nvSpPr>
          <p:cNvPr id="38" name="TextBox 37"/>
          <p:cNvSpPr txBox="1"/>
          <p:nvPr/>
        </p:nvSpPr>
        <p:spPr>
          <a:xfrm>
            <a:off x="1992852" y="2558526"/>
            <a:ext cx="838200" cy="246221"/>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000" b="0" smtClean="0">
                <a:latin typeface="微软雅黑" pitchFamily="34" charset="-122"/>
                <a:ea typeface="微软雅黑" pitchFamily="34" charset="-122"/>
              </a:rPr>
              <a:t>生产信息</a:t>
            </a:r>
          </a:p>
        </p:txBody>
      </p:sp>
      <p:sp>
        <p:nvSpPr>
          <p:cNvPr id="39" name="TextBox 38"/>
          <p:cNvSpPr txBox="1"/>
          <p:nvPr/>
        </p:nvSpPr>
        <p:spPr>
          <a:xfrm>
            <a:off x="2002716" y="2725579"/>
            <a:ext cx="838200" cy="246221"/>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000" b="0" smtClean="0">
                <a:latin typeface="微软雅黑" pitchFamily="34" charset="-122"/>
                <a:ea typeface="微软雅黑" pitchFamily="34" charset="-122"/>
              </a:rPr>
              <a:t>出厂实绩</a:t>
            </a:r>
          </a:p>
        </p:txBody>
      </p:sp>
      <p:sp>
        <p:nvSpPr>
          <p:cNvPr id="40" name="TextBox 39"/>
          <p:cNvSpPr txBox="1"/>
          <p:nvPr/>
        </p:nvSpPr>
        <p:spPr>
          <a:xfrm>
            <a:off x="2013474" y="2899495"/>
            <a:ext cx="838200" cy="246221"/>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000" b="0" smtClean="0">
                <a:latin typeface="微软雅黑" pitchFamily="34" charset="-122"/>
                <a:ea typeface="微软雅黑" pitchFamily="34" charset="-122"/>
              </a:rPr>
              <a:t>库存信息</a:t>
            </a:r>
          </a:p>
        </p:txBody>
      </p:sp>
      <p:sp>
        <p:nvSpPr>
          <p:cNvPr id="41" name="TextBox 40"/>
          <p:cNvSpPr txBox="1"/>
          <p:nvPr/>
        </p:nvSpPr>
        <p:spPr>
          <a:xfrm>
            <a:off x="4418706" y="2362200"/>
            <a:ext cx="1013010" cy="246221"/>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000" b="0" smtClean="0">
                <a:latin typeface="微软雅黑" pitchFamily="34" charset="-122"/>
                <a:ea typeface="微软雅黑" pitchFamily="34" charset="-122"/>
              </a:rPr>
              <a:t>生产计划信息</a:t>
            </a:r>
          </a:p>
        </p:txBody>
      </p:sp>
      <p:sp>
        <p:nvSpPr>
          <p:cNvPr id="42" name="TextBox 41"/>
          <p:cNvSpPr txBox="1"/>
          <p:nvPr/>
        </p:nvSpPr>
        <p:spPr>
          <a:xfrm>
            <a:off x="6400800" y="3030379"/>
            <a:ext cx="1066800" cy="246221"/>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000" b="0" smtClean="0">
                <a:latin typeface="微软雅黑" pitchFamily="34" charset="-122"/>
                <a:ea typeface="微软雅黑" pitchFamily="34" charset="-122"/>
              </a:rPr>
              <a:t>设备台账信息</a:t>
            </a:r>
          </a:p>
        </p:txBody>
      </p:sp>
      <p:sp>
        <p:nvSpPr>
          <p:cNvPr id="44" name="TextBox 43"/>
          <p:cNvSpPr txBox="1"/>
          <p:nvPr/>
        </p:nvSpPr>
        <p:spPr>
          <a:xfrm>
            <a:off x="4443798" y="2757853"/>
            <a:ext cx="1436148" cy="400110"/>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000" b="0" smtClean="0">
                <a:latin typeface="微软雅黑" pitchFamily="34" charset="-122"/>
                <a:ea typeface="微软雅黑" pitchFamily="34" charset="-122"/>
              </a:rPr>
              <a:t>物料库存主数据信息</a:t>
            </a:r>
            <a:br>
              <a:rPr lang="en-US" altLang="zh-CN" sz="1000" b="0" smtClean="0">
                <a:latin typeface="微软雅黑" pitchFamily="34" charset="-122"/>
                <a:ea typeface="微软雅黑" pitchFamily="34" charset="-122"/>
              </a:rPr>
            </a:br>
            <a:r>
              <a:rPr lang="zh-CN" altLang="en-US" sz="1000" b="0" smtClean="0">
                <a:latin typeface="微软雅黑" pitchFamily="34" charset="-122"/>
                <a:ea typeface="微软雅黑" pitchFamily="34" charset="-122"/>
              </a:rPr>
              <a:t>发运计划</a:t>
            </a:r>
            <a:endParaRPr lang="en-US" altLang="zh-CN" sz="1000" b="0" smtClean="0">
              <a:latin typeface="微软雅黑" pitchFamily="34" charset="-122"/>
              <a:ea typeface="微软雅黑" pitchFamily="34" charset="-122"/>
            </a:endParaRPr>
          </a:p>
        </p:txBody>
      </p:sp>
      <p:sp>
        <p:nvSpPr>
          <p:cNvPr id="45" name="TextBox 44"/>
          <p:cNvSpPr txBox="1"/>
          <p:nvPr/>
        </p:nvSpPr>
        <p:spPr>
          <a:xfrm>
            <a:off x="1905000" y="4630579"/>
            <a:ext cx="990600" cy="246221"/>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000" b="0" smtClean="0">
                <a:latin typeface="微软雅黑" pitchFamily="34" charset="-122"/>
                <a:ea typeface="微软雅黑" pitchFamily="34" charset="-122"/>
              </a:rPr>
              <a:t>生产数据信息</a:t>
            </a:r>
          </a:p>
        </p:txBody>
      </p:sp>
      <p:sp>
        <p:nvSpPr>
          <p:cNvPr id="46" name="TextBox 45"/>
          <p:cNvSpPr txBox="1"/>
          <p:nvPr/>
        </p:nvSpPr>
        <p:spPr>
          <a:xfrm>
            <a:off x="4572000" y="4593516"/>
            <a:ext cx="990600" cy="246221"/>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000" b="0" smtClean="0">
                <a:latin typeface="微软雅黑" pitchFamily="34" charset="-122"/>
                <a:ea typeface="微软雅黑" pitchFamily="34" charset="-122"/>
              </a:rPr>
              <a:t>能耗数据信息</a:t>
            </a:r>
          </a:p>
        </p:txBody>
      </p:sp>
      <p:sp>
        <p:nvSpPr>
          <p:cNvPr id="47" name="TextBox 46"/>
          <p:cNvSpPr txBox="1"/>
          <p:nvPr/>
        </p:nvSpPr>
        <p:spPr>
          <a:xfrm>
            <a:off x="3048000" y="4626684"/>
            <a:ext cx="1219200" cy="246221"/>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000" b="0" smtClean="0">
                <a:latin typeface="微软雅黑" pitchFamily="34" charset="-122"/>
                <a:ea typeface="微软雅黑" pitchFamily="34" charset="-122"/>
              </a:rPr>
              <a:t>设备运行数据信息</a:t>
            </a:r>
          </a:p>
        </p:txBody>
      </p:sp>
      <p:sp>
        <p:nvSpPr>
          <p:cNvPr id="48" name="TextBox 47"/>
          <p:cNvSpPr txBox="1"/>
          <p:nvPr/>
        </p:nvSpPr>
        <p:spPr>
          <a:xfrm>
            <a:off x="2971800" y="2514600"/>
            <a:ext cx="838200" cy="246221"/>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000" b="0" smtClean="0">
                <a:latin typeface="微软雅黑" pitchFamily="34" charset="-122"/>
                <a:ea typeface="微软雅黑" pitchFamily="34" charset="-122"/>
              </a:rPr>
              <a:t>财务信息</a:t>
            </a:r>
          </a:p>
        </p:txBody>
      </p:sp>
      <p:sp>
        <p:nvSpPr>
          <p:cNvPr id="49" name="TextBox 48"/>
          <p:cNvSpPr txBox="1"/>
          <p:nvPr/>
        </p:nvSpPr>
        <p:spPr>
          <a:xfrm>
            <a:off x="2971800" y="2699274"/>
            <a:ext cx="990600" cy="400110"/>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000" b="0" smtClean="0">
                <a:latin typeface="微软雅黑" pitchFamily="34" charset="-122"/>
                <a:ea typeface="微软雅黑" pitchFamily="34" charset="-122"/>
              </a:rPr>
              <a:t>能耗信息</a:t>
            </a:r>
            <a:br>
              <a:rPr lang="en-US" altLang="zh-CN" sz="1000" b="0" smtClean="0">
                <a:latin typeface="微软雅黑" pitchFamily="34" charset="-122"/>
                <a:ea typeface="微软雅黑" pitchFamily="34" charset="-122"/>
              </a:rPr>
            </a:br>
            <a:r>
              <a:rPr lang="zh-CN" altLang="en-US" sz="1000" b="0" smtClean="0">
                <a:latin typeface="微软雅黑" pitchFamily="34" charset="-122"/>
                <a:ea typeface="微软雅黑" pitchFamily="34" charset="-122"/>
              </a:rPr>
              <a:t>订单执行实绩</a:t>
            </a:r>
            <a:endParaRPr lang="en-US" altLang="zh-CN" sz="1000" b="0" smtClean="0">
              <a:latin typeface="微软雅黑" pitchFamily="34" charset="-122"/>
              <a:ea typeface="微软雅黑" pitchFamily="34" charset="-122"/>
            </a:endParaRPr>
          </a:p>
        </p:txBody>
      </p:sp>
      <p:sp>
        <p:nvSpPr>
          <p:cNvPr id="50" name="Oval 49"/>
          <p:cNvSpPr/>
          <p:nvPr/>
        </p:nvSpPr>
        <p:spPr bwMode="auto">
          <a:xfrm>
            <a:off x="8001000" y="241200"/>
            <a:ext cx="216000" cy="216000"/>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bg1"/>
                </a:solidFill>
                <a:latin typeface="Arial"/>
                <a:ea typeface="微软雅黑"/>
              </a:rPr>
              <a:t>1</a:t>
            </a:r>
            <a:endParaRPr lang="zh-CN" altLang="en-US" sz="1400" kern="0">
              <a:solidFill>
                <a:schemeClr val="bg1"/>
              </a:solidFill>
              <a:latin typeface="Arial"/>
              <a:ea typeface="微软雅黑"/>
            </a:endParaRPr>
          </a:p>
        </p:txBody>
      </p:sp>
      <p:sp>
        <p:nvSpPr>
          <p:cNvPr id="51" name="TextBox 50"/>
          <p:cNvSpPr txBox="1"/>
          <p:nvPr/>
        </p:nvSpPr>
        <p:spPr>
          <a:xfrm>
            <a:off x="8229600" y="228600"/>
            <a:ext cx="9144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en-US" altLang="zh-CN" sz="1200" b="0" smtClean="0">
                <a:solidFill>
                  <a:schemeClr val="tx1"/>
                </a:solidFill>
                <a:latin typeface="微软雅黑" pitchFamily="34" charset="-122"/>
                <a:ea typeface="微软雅黑" pitchFamily="34" charset="-122"/>
              </a:rPr>
              <a:t>MES</a:t>
            </a:r>
            <a:r>
              <a:rPr lang="zh-CN" altLang="en-US" sz="1200" b="0" smtClean="0">
                <a:solidFill>
                  <a:schemeClr val="tx1"/>
                </a:solidFill>
                <a:latin typeface="微软雅黑" pitchFamily="34" charset="-122"/>
                <a:ea typeface="微软雅黑" pitchFamily="34" charset="-122"/>
              </a:rPr>
              <a:t>系统</a:t>
            </a:r>
          </a:p>
        </p:txBody>
      </p:sp>
      <p:sp>
        <p:nvSpPr>
          <p:cNvPr id="52" name="Rectangle 51"/>
          <p:cNvSpPr/>
          <p:nvPr/>
        </p:nvSpPr>
        <p:spPr bwMode="auto">
          <a:xfrm>
            <a:off x="5486400" y="1959428"/>
            <a:ext cx="762000" cy="304800"/>
          </a:xfrm>
          <a:prstGeom prst="rect">
            <a:avLst/>
          </a:prstGeom>
        </p:spPr>
        <p:style>
          <a:lnRef idx="1">
            <a:schemeClr val="dk1"/>
          </a:lnRef>
          <a:fillRef idx="2">
            <a:schemeClr val="dk1"/>
          </a:fillRef>
          <a:effectRef idx="1">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人力资源</a:t>
            </a:r>
            <a:endParaRPr lang="zh-CN" altLang="en-US" sz="1000" kern="0">
              <a:solidFill>
                <a:schemeClr val="tx1"/>
              </a:solidFill>
              <a:latin typeface="Arial"/>
              <a:ea typeface="微软雅黑"/>
            </a:endParaRPr>
          </a:p>
        </p:txBody>
      </p:sp>
      <p:sp>
        <p:nvSpPr>
          <p:cNvPr id="53" name="Rectangle 52"/>
          <p:cNvSpPr/>
          <p:nvPr/>
        </p:nvSpPr>
        <p:spPr bwMode="auto">
          <a:xfrm>
            <a:off x="7162800" y="1600200"/>
            <a:ext cx="1371600" cy="4343400"/>
          </a:xfrm>
          <a:prstGeom prst="rect">
            <a:avLst/>
          </a:prstGeom>
        </p:spPr>
        <p:style>
          <a:lnRef idx="1">
            <a:schemeClr val="dk1"/>
          </a:lnRef>
          <a:fillRef idx="2">
            <a:schemeClr val="dk1"/>
          </a:fillRef>
          <a:effectRef idx="1">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endParaRPr lang="zh-CN" altLang="en-US" sz="1400" u="sng" kern="0">
              <a:solidFill>
                <a:schemeClr val="tx1"/>
              </a:solidFill>
              <a:latin typeface="Arial"/>
              <a:ea typeface="微软雅黑"/>
            </a:endParaRPr>
          </a:p>
        </p:txBody>
      </p:sp>
      <p:sp>
        <p:nvSpPr>
          <p:cNvPr id="54" name="TextBox 53"/>
          <p:cNvSpPr txBox="1"/>
          <p:nvPr/>
        </p:nvSpPr>
        <p:spPr>
          <a:xfrm>
            <a:off x="7315200" y="1828800"/>
            <a:ext cx="838200" cy="461665"/>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b="0" smtClean="0">
                <a:solidFill>
                  <a:schemeClr val="tx1"/>
                </a:solidFill>
                <a:latin typeface="微软雅黑" pitchFamily="34" charset="-122"/>
                <a:ea typeface="微软雅黑" pitchFamily="34" charset="-122"/>
              </a:rPr>
              <a:t>设备管理（</a:t>
            </a:r>
            <a:r>
              <a:rPr lang="en-US" altLang="zh-CN" sz="1200" b="0" smtClean="0">
                <a:solidFill>
                  <a:schemeClr val="tx1"/>
                </a:solidFill>
                <a:latin typeface="微软雅黑" pitchFamily="34" charset="-122"/>
                <a:ea typeface="微软雅黑" pitchFamily="34" charset="-122"/>
              </a:rPr>
              <a:t>EAM</a:t>
            </a:r>
            <a:r>
              <a:rPr lang="zh-CN" altLang="en-US" sz="1200" b="0" smtClean="0">
                <a:solidFill>
                  <a:schemeClr val="tx1"/>
                </a:solidFill>
                <a:latin typeface="微软雅黑" pitchFamily="34" charset="-122"/>
                <a:ea typeface="微软雅黑" pitchFamily="34" charset="-122"/>
              </a:rPr>
              <a:t>）</a:t>
            </a:r>
          </a:p>
        </p:txBody>
      </p:sp>
      <p:sp>
        <p:nvSpPr>
          <p:cNvPr id="55" name="Rectangle 54"/>
          <p:cNvSpPr/>
          <p:nvPr/>
        </p:nvSpPr>
        <p:spPr bwMode="auto">
          <a:xfrm>
            <a:off x="7369628" y="2808514"/>
            <a:ext cx="972000" cy="304800"/>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设备台账管理</a:t>
            </a:r>
            <a:endParaRPr lang="zh-CN" altLang="en-US" sz="1000" kern="0">
              <a:solidFill>
                <a:schemeClr val="tx1"/>
              </a:solidFill>
              <a:latin typeface="Arial"/>
              <a:ea typeface="微软雅黑"/>
            </a:endParaRPr>
          </a:p>
        </p:txBody>
      </p:sp>
      <p:sp>
        <p:nvSpPr>
          <p:cNvPr id="56" name="Rectangle 55"/>
          <p:cNvSpPr/>
          <p:nvPr/>
        </p:nvSpPr>
        <p:spPr bwMode="auto">
          <a:xfrm>
            <a:off x="7369628" y="3243948"/>
            <a:ext cx="972000" cy="304800"/>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维修计划管理</a:t>
            </a:r>
            <a:endParaRPr lang="zh-CN" altLang="en-US" sz="1000" kern="0">
              <a:solidFill>
                <a:schemeClr val="tx1"/>
              </a:solidFill>
              <a:latin typeface="Arial"/>
              <a:ea typeface="微软雅黑"/>
            </a:endParaRPr>
          </a:p>
        </p:txBody>
      </p:sp>
      <p:sp>
        <p:nvSpPr>
          <p:cNvPr id="57" name="Rectangle 56"/>
          <p:cNvSpPr/>
          <p:nvPr/>
        </p:nvSpPr>
        <p:spPr bwMode="auto">
          <a:xfrm>
            <a:off x="7369628" y="3690256"/>
            <a:ext cx="972000" cy="304800"/>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点巡检管理</a:t>
            </a:r>
            <a:endParaRPr lang="zh-CN" altLang="en-US" sz="1000" kern="0">
              <a:solidFill>
                <a:schemeClr val="tx1"/>
              </a:solidFill>
              <a:latin typeface="Arial"/>
              <a:ea typeface="微软雅黑"/>
            </a:endParaRPr>
          </a:p>
        </p:txBody>
      </p:sp>
      <p:sp>
        <p:nvSpPr>
          <p:cNvPr id="58" name="Rectangle 57"/>
          <p:cNvSpPr/>
          <p:nvPr/>
        </p:nvSpPr>
        <p:spPr bwMode="auto">
          <a:xfrm>
            <a:off x="7369628" y="4180112"/>
            <a:ext cx="972000" cy="304800"/>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润滑管理</a:t>
            </a:r>
            <a:endParaRPr lang="zh-CN" altLang="en-US" sz="1000" kern="0">
              <a:solidFill>
                <a:schemeClr val="tx1"/>
              </a:solidFill>
              <a:latin typeface="Arial"/>
              <a:ea typeface="微软雅黑"/>
            </a:endParaRPr>
          </a:p>
        </p:txBody>
      </p:sp>
      <p:sp>
        <p:nvSpPr>
          <p:cNvPr id="59" name="Rectangle 58"/>
          <p:cNvSpPr/>
          <p:nvPr/>
        </p:nvSpPr>
        <p:spPr bwMode="auto">
          <a:xfrm>
            <a:off x="7369628" y="4648200"/>
            <a:ext cx="972000" cy="304800"/>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预防性维护</a:t>
            </a:r>
            <a:endParaRPr lang="zh-CN" altLang="en-US" sz="1000" kern="0">
              <a:solidFill>
                <a:schemeClr val="tx1"/>
              </a:solidFill>
              <a:latin typeface="Arial"/>
              <a:ea typeface="微软雅黑"/>
            </a:endParaRPr>
          </a:p>
        </p:txBody>
      </p:sp>
      <p:sp>
        <p:nvSpPr>
          <p:cNvPr id="62" name="Left Arrow 61"/>
          <p:cNvSpPr/>
          <p:nvPr/>
        </p:nvSpPr>
        <p:spPr bwMode="auto">
          <a:xfrm>
            <a:off x="6400800" y="3276600"/>
            <a:ext cx="685800" cy="304800"/>
          </a:xfrm>
          <a:prstGeom prst="leftArrow">
            <a:avLst/>
          </a:prstGeom>
        </p:spPr>
        <p:style>
          <a:lnRef idx="1">
            <a:schemeClr val="dk1"/>
          </a:lnRef>
          <a:fillRef idx="2">
            <a:schemeClr val="dk1"/>
          </a:fillRef>
          <a:effectRef idx="1">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endParaRPr lang="zh-CN" altLang="en-US" sz="1400" u="sng" kern="0">
              <a:solidFill>
                <a:schemeClr val="tx1"/>
              </a:solidFill>
              <a:latin typeface="Arial"/>
              <a:ea typeface="微软雅黑"/>
            </a:endParaRPr>
          </a:p>
        </p:txBody>
      </p:sp>
      <p:sp>
        <p:nvSpPr>
          <p:cNvPr id="63" name="Right Arrow 62"/>
          <p:cNvSpPr/>
          <p:nvPr/>
        </p:nvSpPr>
        <p:spPr bwMode="auto">
          <a:xfrm>
            <a:off x="6477000" y="4343400"/>
            <a:ext cx="685800" cy="304800"/>
          </a:xfrm>
          <a:prstGeom prst="rightArrow">
            <a:avLst/>
          </a:prstGeom>
        </p:spPr>
        <p:style>
          <a:lnRef idx="1">
            <a:schemeClr val="accent3"/>
          </a:lnRef>
          <a:fillRef idx="2">
            <a:schemeClr val="accent3"/>
          </a:fillRef>
          <a:effectRef idx="1">
            <a:schemeClr val="accent3"/>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endParaRPr lang="zh-CN" altLang="en-US" sz="1400" u="sng" kern="0">
              <a:solidFill>
                <a:schemeClr val="tx1"/>
              </a:solidFill>
              <a:latin typeface="Arial"/>
              <a:ea typeface="微软雅黑"/>
            </a:endParaRPr>
          </a:p>
        </p:txBody>
      </p:sp>
      <p:sp>
        <p:nvSpPr>
          <p:cNvPr id="64" name="TextBox 63"/>
          <p:cNvSpPr txBox="1"/>
          <p:nvPr/>
        </p:nvSpPr>
        <p:spPr>
          <a:xfrm>
            <a:off x="6477000" y="2819400"/>
            <a:ext cx="1066800" cy="246221"/>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000" b="0" smtClean="0">
                <a:latin typeface="微软雅黑" pitchFamily="34" charset="-122"/>
                <a:ea typeface="微软雅黑" pitchFamily="34" charset="-122"/>
              </a:rPr>
              <a:t>检修计划</a:t>
            </a:r>
          </a:p>
        </p:txBody>
      </p:sp>
      <p:sp>
        <p:nvSpPr>
          <p:cNvPr id="65" name="TextBox 64"/>
          <p:cNvSpPr txBox="1"/>
          <p:nvPr/>
        </p:nvSpPr>
        <p:spPr>
          <a:xfrm>
            <a:off x="6324600" y="3581400"/>
            <a:ext cx="1066800" cy="246221"/>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000" b="0" smtClean="0">
                <a:latin typeface="微软雅黑" pitchFamily="34" charset="-122"/>
                <a:ea typeface="微软雅黑" pitchFamily="34" charset="-122"/>
              </a:rPr>
              <a:t>故障维修信息</a:t>
            </a:r>
          </a:p>
        </p:txBody>
      </p:sp>
      <p:sp>
        <p:nvSpPr>
          <p:cNvPr id="66" name="TextBox 65"/>
          <p:cNvSpPr txBox="1"/>
          <p:nvPr/>
        </p:nvSpPr>
        <p:spPr>
          <a:xfrm>
            <a:off x="6324600" y="4114800"/>
            <a:ext cx="1066800" cy="246221"/>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en-US" altLang="zh-CN" sz="1000" b="0" smtClean="0">
                <a:latin typeface="微软雅黑" pitchFamily="34" charset="-122"/>
                <a:ea typeface="微软雅黑" pitchFamily="34" charset="-122"/>
              </a:rPr>
              <a:t>  </a:t>
            </a:r>
            <a:r>
              <a:rPr lang="zh-CN" altLang="en-US" sz="1000" b="0" smtClean="0">
                <a:latin typeface="微软雅黑" pitchFamily="34" charset="-122"/>
                <a:ea typeface="微软雅黑" pitchFamily="34" charset="-122"/>
              </a:rPr>
              <a:t>停机信息</a:t>
            </a:r>
          </a:p>
        </p:txBody>
      </p:sp>
      <p:sp>
        <p:nvSpPr>
          <p:cNvPr id="67" name="TextBox 66"/>
          <p:cNvSpPr txBox="1"/>
          <p:nvPr/>
        </p:nvSpPr>
        <p:spPr>
          <a:xfrm>
            <a:off x="6237514" y="4626428"/>
            <a:ext cx="1066800" cy="246221"/>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en-US" altLang="zh-CN" sz="1000" b="0" smtClean="0">
                <a:latin typeface="微软雅黑" pitchFamily="34" charset="-122"/>
                <a:ea typeface="微软雅黑" pitchFamily="34" charset="-122"/>
              </a:rPr>
              <a:t>  </a:t>
            </a:r>
            <a:r>
              <a:rPr lang="zh-CN" altLang="en-US" sz="1000" b="0" smtClean="0">
                <a:latin typeface="微软雅黑" pitchFamily="34" charset="-122"/>
                <a:ea typeface="微软雅黑" pitchFamily="34" charset="-122"/>
              </a:rPr>
              <a:t>设备运行信息</a:t>
            </a:r>
          </a:p>
        </p:txBody>
      </p:sp>
      <p:sp>
        <p:nvSpPr>
          <p:cNvPr id="68" name="TextBox 67"/>
          <p:cNvSpPr txBox="1"/>
          <p:nvPr/>
        </p:nvSpPr>
        <p:spPr>
          <a:xfrm>
            <a:off x="0" y="5486400"/>
            <a:ext cx="838200" cy="461665"/>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b="0" smtClean="0">
                <a:solidFill>
                  <a:schemeClr val="tx1"/>
                </a:solidFill>
                <a:latin typeface="+mj-ea"/>
                <a:ea typeface="+mj-ea"/>
              </a:rPr>
              <a:t>设备运行参数信息</a:t>
            </a:r>
          </a:p>
        </p:txBody>
      </p:sp>
      <p:sp>
        <p:nvSpPr>
          <p:cNvPr id="69" name="TextBox 68"/>
          <p:cNvSpPr txBox="1"/>
          <p:nvPr/>
        </p:nvSpPr>
        <p:spPr>
          <a:xfrm>
            <a:off x="0" y="3200400"/>
            <a:ext cx="838200" cy="120032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b="0" smtClean="0">
                <a:solidFill>
                  <a:schemeClr val="tx1"/>
                </a:solidFill>
                <a:latin typeface="+mj-ea"/>
                <a:ea typeface="+mj-ea"/>
              </a:rPr>
              <a:t>每日计划分解，班组和设备级生产信息（实时数据）</a:t>
            </a:r>
          </a:p>
        </p:txBody>
      </p:sp>
      <p:sp>
        <p:nvSpPr>
          <p:cNvPr id="70" name="TextBox 69"/>
          <p:cNvSpPr txBox="1"/>
          <p:nvPr/>
        </p:nvSpPr>
        <p:spPr>
          <a:xfrm>
            <a:off x="0" y="1487269"/>
            <a:ext cx="838200" cy="830997"/>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b="0" smtClean="0">
                <a:solidFill>
                  <a:schemeClr val="tx1"/>
                </a:solidFill>
                <a:latin typeface="+mj-ea"/>
                <a:ea typeface="+mj-ea"/>
              </a:rPr>
              <a:t>中长期和每日生产信息、跨部门报表</a:t>
            </a:r>
          </a:p>
        </p:txBody>
      </p:sp>
    </p:spTree>
    <p:extLst>
      <p:ext uri="{BB962C8B-B14F-4D97-AF65-F5344CB8AC3E}">
        <p14:creationId xmlns:p14="http://schemas.microsoft.com/office/powerpoint/2010/main" xmlns="" val="1373161202"/>
      </p:ext>
    </p:extLst>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a:noFill/>
          <a:ln w="9525" algn="ctr">
            <a:noFill/>
            <a:miter lim="800000"/>
          </a:ln>
        </p:spPr>
        <p:txBody>
          <a:bodyPr vert="horz" wrap="square" lIns="72000" tIns="252000" rIns="72000" bIns="36000" numCol="1" anchor="ctr" anchorCtr="0" compatLnSpc="1">
            <a:prstTxWarp prst="textNoShape">
              <a:avLst/>
            </a:prstTxWarp>
          </a:bodyPr>
          <a:lstStyle/>
          <a:p>
            <a:pPr algn="just"/>
            <a:r>
              <a:rPr lang="zh-CN" altLang="en-US">
                <a:latin typeface="微软雅黑" pitchFamily="34" charset="-122"/>
                <a:ea typeface="微软雅黑" pitchFamily="34" charset="-122"/>
              </a:rPr>
              <a:t>合同审批备案系统分析</a:t>
            </a:r>
            <a:endParaRPr lang="en-US">
              <a:latin typeface="微软雅黑" pitchFamily="34" charset="-122"/>
              <a:ea typeface="微软雅黑" pitchFamily="34" charset="-122"/>
            </a:endParaRPr>
          </a:p>
        </p:txBody>
      </p:sp>
      <p:sp>
        <p:nvSpPr>
          <p:cNvPr id="4" name="矩形 3"/>
          <p:cNvSpPr/>
          <p:nvPr/>
        </p:nvSpPr>
        <p:spPr bwMode="auto">
          <a:xfrm>
            <a:off x="195600" y="3231776"/>
            <a:ext cx="2700000" cy="381000"/>
          </a:xfrm>
          <a:prstGeom prst="rect">
            <a:avLst/>
          </a:prstGeom>
          <a:solidFill>
            <a:schemeClr val="accent1"/>
          </a:solidFill>
          <a:effectLst/>
          <a:extLst>
            <a:ext uri="{AF507438-7753-43E0-B8FC-AC1667EBCBE1}">
              <a14:hiddenEffects xmlns="" xmlns:a14="http://schemas.microsoft.com/office/drawing/2010/main">
                <a:effectLst>
                  <a:outerShdw blurRad="40000" dist="20000" dir="5400000" rotWithShape="0">
                    <a:srgbClr val="000000">
                      <a:alpha val="38000"/>
                    </a:srgbClr>
                  </a:outerShdw>
                </a:effectLst>
              </a14:hiddenEffects>
            </a:ext>
          </a:extLst>
        </p:spPr>
        <p:style>
          <a:lnRef idx="1">
            <a:schemeClr val="accent1"/>
          </a:lnRef>
          <a:fillRef idx="2">
            <a:schemeClr val="accent1"/>
          </a:fillRef>
          <a:effectRef idx="1">
            <a:schemeClr val="accent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mj-ea"/>
                <a:ea typeface="+mj-ea"/>
              </a:rPr>
              <a:t>业务覆盖</a:t>
            </a:r>
            <a:endParaRPr lang="en-US" sz="1400" kern="0">
              <a:solidFill>
                <a:schemeClr val="bg1"/>
              </a:solidFill>
              <a:latin typeface="+mj-ea"/>
              <a:ea typeface="+mj-ea"/>
            </a:endParaRPr>
          </a:p>
        </p:txBody>
      </p:sp>
      <p:sp>
        <p:nvSpPr>
          <p:cNvPr id="5" name="矩形 4"/>
          <p:cNvSpPr/>
          <p:nvPr/>
        </p:nvSpPr>
        <p:spPr bwMode="auto">
          <a:xfrm>
            <a:off x="195600" y="3612776"/>
            <a:ext cx="2700000" cy="2667000"/>
          </a:xfrm>
          <a:prstGeom prst="rect">
            <a:avLst/>
          </a:prstGeom>
          <a:noFill/>
          <a:ln>
            <a:solidFill>
              <a:schemeClr val="accent1"/>
            </a:solidFill>
          </a:ln>
          <a:effectLst/>
        </p:spPr>
        <p:style>
          <a:lnRef idx="1">
            <a:schemeClr val="accent1"/>
          </a:lnRef>
          <a:fillRef idx="2">
            <a:schemeClr val="accent1"/>
          </a:fillRef>
          <a:effectRef idx="1">
            <a:schemeClr val="accent1"/>
          </a:effectRef>
          <a:fontRef idx="minor">
            <a:schemeClr val="dk1"/>
          </a:fontRef>
        </p:style>
        <p:txBody>
          <a:bodyPr rtlCol="0" anchor="t"/>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marL="171450" indent="-171450" fontAlgn="auto">
              <a:spcBef>
                <a:spcPct val="0"/>
              </a:spcBef>
              <a:spcAft>
                <a:spcPct val="0"/>
              </a:spcAft>
              <a:buSzPct val="75000"/>
              <a:buFont typeface="Arial" pitchFamily="34" charset="0"/>
              <a:buChar char="•"/>
            </a:pPr>
            <a:r>
              <a:rPr lang="zh-CN" altLang="en-US" sz="1200" b="0" kern="0" smtClean="0">
                <a:solidFill>
                  <a:schemeClr val="tx1"/>
                </a:solidFill>
                <a:latin typeface="+mj-ea"/>
                <a:ea typeface="+mj-ea"/>
              </a:rPr>
              <a:t>合同审批备案系统在一定程度上提升了合规性审查的效率</a:t>
            </a:r>
            <a:endParaRPr lang="en-US" altLang="zh-CN" sz="1200" b="0" kern="0" smtClean="0">
              <a:solidFill>
                <a:schemeClr val="tx1"/>
              </a:solidFill>
              <a:latin typeface="+mj-ea"/>
              <a:ea typeface="+mj-ea"/>
            </a:endParaRPr>
          </a:p>
          <a:p>
            <a:pPr marL="171450" indent="-171450" fontAlgn="auto">
              <a:spcBef>
                <a:spcPct val="0"/>
              </a:spcBef>
              <a:spcAft>
                <a:spcPct val="0"/>
              </a:spcAft>
              <a:buSzPct val="75000"/>
              <a:buFont typeface="Arial" pitchFamily="34" charset="0"/>
              <a:buChar char="•"/>
            </a:pPr>
            <a:endParaRPr lang="en-US" altLang="zh-CN" sz="1200" b="0" kern="0" smtClean="0">
              <a:solidFill>
                <a:schemeClr val="tx1"/>
              </a:solidFill>
              <a:latin typeface="+mj-ea"/>
              <a:ea typeface="+mj-ea"/>
            </a:endParaRPr>
          </a:p>
          <a:p>
            <a:pPr marL="171450" indent="-171450" fontAlgn="auto">
              <a:spcBef>
                <a:spcPct val="0"/>
              </a:spcBef>
              <a:spcAft>
                <a:spcPct val="0"/>
              </a:spcAft>
              <a:buSzPct val="75000"/>
              <a:buFont typeface="Arial" pitchFamily="34" charset="0"/>
              <a:buChar char="•"/>
            </a:pPr>
            <a:r>
              <a:rPr lang="zh-CN" altLang="en-US" sz="1200" b="0" kern="0" smtClean="0">
                <a:solidFill>
                  <a:schemeClr val="tx1"/>
                </a:solidFill>
                <a:latin typeface="+mj-ea"/>
                <a:ea typeface="+mj-ea"/>
              </a:rPr>
              <a:t>在集团范围内实现了合同审批的透明化管理</a:t>
            </a:r>
            <a:endParaRPr lang="en-US" altLang="zh-CN" sz="1200" b="0" kern="0" smtClean="0">
              <a:solidFill>
                <a:schemeClr val="tx1"/>
              </a:solidFill>
              <a:latin typeface="+mj-ea"/>
              <a:ea typeface="+mj-ea"/>
            </a:endParaRPr>
          </a:p>
          <a:p>
            <a:pPr marL="171450" indent="-171450" fontAlgn="auto">
              <a:spcBef>
                <a:spcPct val="0"/>
              </a:spcBef>
              <a:spcAft>
                <a:spcPct val="0"/>
              </a:spcAft>
              <a:buSzPct val="75000"/>
              <a:buFont typeface="Arial" pitchFamily="34" charset="0"/>
              <a:buChar char="•"/>
            </a:pPr>
            <a:endParaRPr lang="en-US" altLang="zh-CN" sz="1200" b="0" kern="0" smtClean="0">
              <a:solidFill>
                <a:schemeClr val="tx1"/>
              </a:solidFill>
              <a:latin typeface="+mj-ea"/>
              <a:ea typeface="+mj-ea"/>
            </a:endParaRPr>
          </a:p>
          <a:p>
            <a:pPr fontAlgn="auto">
              <a:spcBef>
                <a:spcPct val="0"/>
              </a:spcBef>
              <a:spcAft>
                <a:spcPct val="0"/>
              </a:spcAft>
              <a:buSzPct val="75000"/>
            </a:pPr>
            <a:r>
              <a:rPr lang="zh-CN" altLang="en-US" sz="1200" b="0" kern="0" smtClean="0">
                <a:solidFill>
                  <a:schemeClr val="tx1"/>
                </a:solidFill>
                <a:latin typeface="+mj-ea"/>
                <a:ea typeface="+mj-ea"/>
              </a:rPr>
              <a:t>     但我们认为财务部门应该在合同的审批过程进行参与，而不是仅仅对结果进行把关。因为财务需要通过合同中付款条款进行资金预测和风险控制。</a:t>
            </a:r>
            <a:endParaRPr lang="en-US" altLang="zh-CN" sz="1200" b="0" kern="0" smtClean="0">
              <a:solidFill>
                <a:schemeClr val="tx1"/>
              </a:solidFill>
              <a:latin typeface="+mj-ea"/>
              <a:ea typeface="+mj-ea"/>
            </a:endParaRPr>
          </a:p>
        </p:txBody>
      </p:sp>
      <p:sp>
        <p:nvSpPr>
          <p:cNvPr id="6" name="矩形 5"/>
          <p:cNvSpPr/>
          <p:nvPr/>
        </p:nvSpPr>
        <p:spPr bwMode="auto">
          <a:xfrm>
            <a:off x="3011400" y="3231776"/>
            <a:ext cx="3204000" cy="381000"/>
          </a:xfrm>
          <a:prstGeom prst="rect">
            <a:avLst/>
          </a:prstGeom>
          <a:solidFill>
            <a:schemeClr val="accent1"/>
          </a:solidFill>
          <a:effectLst/>
          <a:extLst>
            <a:ext uri="{AF507438-7753-43E0-B8FC-AC1667EBCBE1}">
              <a14:hiddenEffects xmlns="" xmlns:a14="http://schemas.microsoft.com/office/drawing/2010/main">
                <a:effectLst>
                  <a:outerShdw blurRad="40000" dist="20000" dir="5400000" rotWithShape="0">
                    <a:srgbClr val="000000">
                      <a:alpha val="38000"/>
                    </a:srgbClr>
                  </a:outerShdw>
                </a:effectLst>
              </a14:hiddenEffects>
            </a:ext>
          </a:extLst>
        </p:spPr>
        <p:style>
          <a:lnRef idx="1">
            <a:schemeClr val="accent1"/>
          </a:lnRef>
          <a:fillRef idx="2">
            <a:schemeClr val="accent1"/>
          </a:fillRef>
          <a:effectRef idx="1">
            <a:schemeClr val="accent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mj-ea"/>
                <a:ea typeface="+mj-ea"/>
              </a:rPr>
              <a:t>流程效率</a:t>
            </a:r>
            <a:endParaRPr lang="en-US" sz="1400" kern="0">
              <a:solidFill>
                <a:schemeClr val="bg1"/>
              </a:solidFill>
              <a:latin typeface="+mj-ea"/>
              <a:ea typeface="+mj-ea"/>
            </a:endParaRPr>
          </a:p>
        </p:txBody>
      </p:sp>
      <p:sp>
        <p:nvSpPr>
          <p:cNvPr id="7" name="矩形 6"/>
          <p:cNvSpPr/>
          <p:nvPr/>
        </p:nvSpPr>
        <p:spPr bwMode="auto">
          <a:xfrm>
            <a:off x="3011400" y="3612776"/>
            <a:ext cx="3204000" cy="2667000"/>
          </a:xfrm>
          <a:prstGeom prst="rect">
            <a:avLst/>
          </a:prstGeom>
          <a:noFill/>
          <a:ln>
            <a:solidFill>
              <a:schemeClr val="accent1"/>
            </a:solidFill>
          </a:ln>
          <a:effectLst/>
        </p:spPr>
        <p:style>
          <a:lnRef idx="1">
            <a:schemeClr val="accent1"/>
          </a:lnRef>
          <a:fillRef idx="2">
            <a:schemeClr val="accent1"/>
          </a:fillRef>
          <a:effectRef idx="1">
            <a:schemeClr val="accent1"/>
          </a:effectRef>
          <a:fontRef idx="minor">
            <a:schemeClr val="dk1"/>
          </a:fontRef>
        </p:style>
        <p:txBody>
          <a:bodyPr rtlCol="0" anchor="t"/>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fontAlgn="auto">
              <a:spcBef>
                <a:spcPct val="0"/>
              </a:spcBef>
              <a:spcAft>
                <a:spcPct val="0"/>
              </a:spcAft>
              <a:buSzPct val="75000"/>
            </a:pPr>
            <a:r>
              <a:rPr lang="zh-CN" altLang="en-US" sz="1200" b="0" kern="0" smtClean="0">
                <a:solidFill>
                  <a:schemeClr val="tx1"/>
                </a:solidFill>
                <a:latin typeface="+mj-ea"/>
                <a:ea typeface="+mj-ea"/>
              </a:rPr>
              <a:t>系统性能较好：</a:t>
            </a:r>
            <a:endParaRPr lang="en-US" altLang="zh-CN" sz="1200" b="0" kern="0" smtClean="0">
              <a:solidFill>
                <a:schemeClr val="tx1"/>
              </a:solidFill>
              <a:latin typeface="+mj-ea"/>
              <a:ea typeface="+mj-ea"/>
            </a:endParaRPr>
          </a:p>
          <a:p>
            <a:pPr marL="171450" indent="-171450" fontAlgn="auto">
              <a:spcBef>
                <a:spcPct val="0"/>
              </a:spcBef>
              <a:spcAft>
                <a:spcPct val="0"/>
              </a:spcAft>
              <a:buSzPct val="75000"/>
              <a:buFont typeface="Arial" pitchFamily="34" charset="0"/>
              <a:buChar char="•"/>
            </a:pPr>
            <a:r>
              <a:rPr lang="zh-CN" altLang="en-US" sz="1200" b="0" kern="0" smtClean="0">
                <a:solidFill>
                  <a:schemeClr val="tx1"/>
                </a:solidFill>
                <a:latin typeface="+mj-ea"/>
                <a:ea typeface="+mj-ea"/>
              </a:rPr>
              <a:t>系统响应速度基本满意；</a:t>
            </a:r>
            <a:endParaRPr lang="en-US" altLang="zh-CN" sz="1200" b="0" kern="0" smtClean="0">
              <a:solidFill>
                <a:schemeClr val="tx1"/>
              </a:solidFill>
              <a:latin typeface="+mj-ea"/>
              <a:ea typeface="+mj-ea"/>
            </a:endParaRPr>
          </a:p>
          <a:p>
            <a:pPr marL="171450" indent="-171450" fontAlgn="auto">
              <a:spcBef>
                <a:spcPct val="0"/>
              </a:spcBef>
              <a:spcAft>
                <a:spcPct val="0"/>
              </a:spcAft>
              <a:buSzPct val="75000"/>
              <a:buFont typeface="Arial" pitchFamily="34" charset="0"/>
              <a:buChar char="•"/>
            </a:pPr>
            <a:r>
              <a:rPr lang="zh-CN" altLang="en-US" sz="1200" b="0" kern="0" smtClean="0">
                <a:solidFill>
                  <a:schemeClr val="tx1"/>
                </a:solidFill>
                <a:latin typeface="+mj-ea"/>
                <a:ea typeface="+mj-ea"/>
              </a:rPr>
              <a:t>使用便捷，需加强系统稳定性。</a:t>
            </a:r>
            <a:endParaRPr lang="en-US" altLang="zh-CN" sz="1200" b="0" kern="0" smtClean="0">
              <a:solidFill>
                <a:schemeClr val="tx1"/>
              </a:solidFill>
              <a:latin typeface="+mj-ea"/>
              <a:ea typeface="+mj-ea"/>
            </a:endParaRPr>
          </a:p>
          <a:p>
            <a:pPr fontAlgn="auto">
              <a:spcBef>
                <a:spcPct val="0"/>
              </a:spcBef>
              <a:spcAft>
                <a:spcPct val="0"/>
              </a:spcAft>
              <a:buSzPct val="75000"/>
            </a:pPr>
            <a:endParaRPr lang="en-US" altLang="zh-CN" sz="1200" b="0" kern="0" smtClean="0">
              <a:solidFill>
                <a:schemeClr val="tx1"/>
              </a:solidFill>
              <a:latin typeface="+mj-ea"/>
              <a:ea typeface="+mj-ea"/>
            </a:endParaRPr>
          </a:p>
          <a:p>
            <a:pPr fontAlgn="auto">
              <a:spcBef>
                <a:spcPct val="0"/>
              </a:spcBef>
              <a:spcAft>
                <a:spcPct val="0"/>
              </a:spcAft>
              <a:buSzPct val="75000"/>
            </a:pPr>
            <a:r>
              <a:rPr lang="zh-CN" altLang="en-US" sz="1200" b="0" kern="0" smtClean="0">
                <a:solidFill>
                  <a:schemeClr val="tx1"/>
                </a:solidFill>
                <a:latin typeface="+mj-ea"/>
                <a:ea typeface="+mj-ea"/>
              </a:rPr>
              <a:t>系统集成少、加签自定义功能过于灵活，降低流程效率：</a:t>
            </a:r>
            <a:endParaRPr lang="en-US" altLang="zh-CN" sz="1200" b="0" kern="0" smtClean="0">
              <a:solidFill>
                <a:schemeClr val="tx1"/>
              </a:solidFill>
              <a:latin typeface="+mj-ea"/>
              <a:ea typeface="+mj-ea"/>
            </a:endParaRPr>
          </a:p>
          <a:p>
            <a:pPr marL="171450" indent="-171450" fontAlgn="auto">
              <a:spcBef>
                <a:spcPct val="0"/>
              </a:spcBef>
              <a:spcAft>
                <a:spcPct val="0"/>
              </a:spcAft>
              <a:buSzPct val="75000"/>
              <a:buFont typeface="Arial" pitchFamily="34" charset="0"/>
              <a:buChar char="•"/>
            </a:pPr>
            <a:r>
              <a:rPr lang="zh-CN" altLang="en-US" sz="1200" b="0" kern="0" smtClean="0">
                <a:solidFill>
                  <a:schemeClr val="tx1"/>
                </a:solidFill>
                <a:latin typeface="+mj-ea"/>
                <a:ea typeface="+mj-ea"/>
              </a:rPr>
              <a:t>没有与供应链系统物料关联，审批时无法查询合同标的明细清单；</a:t>
            </a:r>
            <a:endParaRPr lang="en-US" altLang="zh-CN" sz="1200" b="0" kern="0" smtClean="0">
              <a:solidFill>
                <a:schemeClr val="tx1"/>
              </a:solidFill>
              <a:latin typeface="+mj-ea"/>
              <a:ea typeface="+mj-ea"/>
            </a:endParaRPr>
          </a:p>
          <a:p>
            <a:pPr marL="171450" indent="-171450" fontAlgn="auto">
              <a:spcBef>
                <a:spcPct val="0"/>
              </a:spcBef>
              <a:spcAft>
                <a:spcPct val="0"/>
              </a:spcAft>
              <a:buSzPct val="75000"/>
              <a:buFont typeface="Arial" pitchFamily="34" charset="0"/>
              <a:buChar char="•"/>
            </a:pPr>
            <a:r>
              <a:rPr lang="zh-CN" altLang="en-US" sz="1200" b="0" kern="0" smtClean="0">
                <a:solidFill>
                  <a:schemeClr val="tx1"/>
                </a:solidFill>
                <a:latin typeface="+mj-ea"/>
                <a:ea typeface="+mj-ea"/>
              </a:rPr>
              <a:t>没有与供应链订单、合同关联，不能直接获取合同执行情况；</a:t>
            </a:r>
            <a:endParaRPr lang="en-US" altLang="zh-CN" sz="1200" b="0" kern="0" smtClean="0">
              <a:solidFill>
                <a:schemeClr val="tx1"/>
              </a:solidFill>
              <a:latin typeface="+mj-ea"/>
              <a:ea typeface="+mj-ea"/>
            </a:endParaRPr>
          </a:p>
          <a:p>
            <a:pPr marL="171450" indent="-171450" fontAlgn="auto">
              <a:spcBef>
                <a:spcPct val="0"/>
              </a:spcBef>
              <a:spcAft>
                <a:spcPct val="0"/>
              </a:spcAft>
              <a:buSzPct val="75000"/>
              <a:buFont typeface="Arial" pitchFamily="34" charset="0"/>
              <a:buChar char="•"/>
            </a:pPr>
            <a:r>
              <a:rPr lang="zh-CN" altLang="en-US" sz="1200" b="0" kern="0">
                <a:solidFill>
                  <a:schemeClr val="tx1"/>
                </a:solidFill>
                <a:latin typeface="+mj-ea"/>
                <a:ea typeface="+mj-ea"/>
              </a:rPr>
              <a:t>没有</a:t>
            </a:r>
            <a:r>
              <a:rPr lang="zh-CN" altLang="en-US" sz="1200" b="0" kern="0" smtClean="0">
                <a:solidFill>
                  <a:schemeClr val="tx1"/>
                </a:solidFill>
                <a:latin typeface="+mj-ea"/>
                <a:ea typeface="+mj-ea"/>
              </a:rPr>
              <a:t>与招标等系统关联，审批时不能随时查看招标、询比价结果</a:t>
            </a:r>
            <a:r>
              <a:rPr lang="zh-CN" altLang="en-US" sz="1200" b="0" kern="0">
                <a:solidFill>
                  <a:schemeClr val="tx1"/>
                </a:solidFill>
                <a:latin typeface="+mj-ea"/>
                <a:ea typeface="+mj-ea"/>
              </a:rPr>
              <a:t>；</a:t>
            </a:r>
            <a:endParaRPr lang="en-US" altLang="zh-CN" sz="1200" b="0" kern="0" smtClean="0">
              <a:solidFill>
                <a:schemeClr val="tx1"/>
              </a:solidFill>
              <a:latin typeface="+mj-ea"/>
              <a:ea typeface="+mj-ea"/>
            </a:endParaRPr>
          </a:p>
          <a:p>
            <a:pPr marL="171450" indent="-171450" fontAlgn="auto">
              <a:spcBef>
                <a:spcPct val="0"/>
              </a:spcBef>
              <a:spcAft>
                <a:spcPct val="0"/>
              </a:spcAft>
              <a:buSzPct val="75000"/>
              <a:buFont typeface="Arial" pitchFamily="34" charset="0"/>
              <a:buChar char="•"/>
            </a:pPr>
            <a:r>
              <a:rPr lang="zh-CN" altLang="en-US" sz="1200" b="0" kern="0">
                <a:solidFill>
                  <a:schemeClr val="tx1"/>
                </a:solidFill>
                <a:latin typeface="+mj-ea"/>
                <a:ea typeface="+mj-ea"/>
              </a:rPr>
              <a:t>使用</a:t>
            </a:r>
            <a:r>
              <a:rPr lang="zh-CN" altLang="en-US" sz="1200" b="0" kern="0" smtClean="0">
                <a:solidFill>
                  <a:schemeClr val="tx1"/>
                </a:solidFill>
                <a:latin typeface="+mj-ea"/>
                <a:ea typeface="+mj-ea"/>
              </a:rPr>
              <a:t>者可以任意在审批环节中设定加签，且系统对此未做</a:t>
            </a:r>
            <a:r>
              <a:rPr lang="zh-CN" altLang="en-US" sz="1200" b="0" kern="0">
                <a:solidFill>
                  <a:schemeClr val="tx1"/>
                </a:solidFill>
                <a:latin typeface="+mj-ea"/>
                <a:ea typeface="+mj-ea"/>
              </a:rPr>
              <a:t>审批</a:t>
            </a:r>
            <a:r>
              <a:rPr lang="zh-CN" altLang="en-US" sz="1200" b="0" kern="0" smtClean="0">
                <a:solidFill>
                  <a:schemeClr val="tx1"/>
                </a:solidFill>
                <a:latin typeface="+mj-ea"/>
                <a:ea typeface="+mj-ea"/>
              </a:rPr>
              <a:t>时间超限控制。</a:t>
            </a:r>
            <a:endParaRPr lang="en-US" sz="1200" b="0" kern="0">
              <a:solidFill>
                <a:schemeClr val="tx1"/>
              </a:solidFill>
              <a:latin typeface="+mj-ea"/>
              <a:ea typeface="+mj-ea"/>
            </a:endParaRPr>
          </a:p>
        </p:txBody>
      </p:sp>
      <p:sp>
        <p:nvSpPr>
          <p:cNvPr id="8" name="矩形 7"/>
          <p:cNvSpPr/>
          <p:nvPr/>
        </p:nvSpPr>
        <p:spPr bwMode="auto">
          <a:xfrm>
            <a:off x="6291600" y="3231776"/>
            <a:ext cx="2700000" cy="381000"/>
          </a:xfrm>
          <a:prstGeom prst="rect">
            <a:avLst/>
          </a:prstGeom>
          <a:solidFill>
            <a:schemeClr val="accent1"/>
          </a:solidFill>
          <a:effectLst/>
          <a:extLst>
            <a:ext uri="{AF507438-7753-43E0-B8FC-AC1667EBCBE1}">
              <a14:hiddenEffects xmlns="" xmlns:a14="http://schemas.microsoft.com/office/drawing/2010/main">
                <a:effectLst>
                  <a:outerShdw blurRad="40000" dist="20000" dir="5400000" rotWithShape="0">
                    <a:srgbClr val="000000">
                      <a:alpha val="38000"/>
                    </a:srgbClr>
                  </a:outerShdw>
                </a:effectLst>
              </a14:hiddenEffects>
            </a:ext>
          </a:extLst>
        </p:spPr>
        <p:style>
          <a:lnRef idx="1">
            <a:schemeClr val="accent1"/>
          </a:lnRef>
          <a:fillRef idx="2">
            <a:schemeClr val="accent1"/>
          </a:fillRef>
          <a:effectRef idx="1">
            <a:schemeClr val="accent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mj-ea"/>
                <a:ea typeface="+mj-ea"/>
              </a:rPr>
              <a:t>未来建议</a:t>
            </a:r>
            <a:endParaRPr lang="en-US" sz="1400" kern="0">
              <a:solidFill>
                <a:schemeClr val="bg1"/>
              </a:solidFill>
              <a:latin typeface="+mj-ea"/>
              <a:ea typeface="+mj-ea"/>
            </a:endParaRPr>
          </a:p>
        </p:txBody>
      </p:sp>
      <p:sp>
        <p:nvSpPr>
          <p:cNvPr id="9" name="矩形 8"/>
          <p:cNvSpPr/>
          <p:nvPr/>
        </p:nvSpPr>
        <p:spPr bwMode="auto">
          <a:xfrm>
            <a:off x="6291600" y="3612776"/>
            <a:ext cx="2700000" cy="2667000"/>
          </a:xfrm>
          <a:prstGeom prst="rect">
            <a:avLst/>
          </a:prstGeom>
          <a:noFill/>
          <a:ln>
            <a:solidFill>
              <a:schemeClr val="accent1"/>
            </a:solidFill>
          </a:ln>
          <a:effectLst/>
        </p:spPr>
        <p:style>
          <a:lnRef idx="1">
            <a:schemeClr val="accent1"/>
          </a:lnRef>
          <a:fillRef idx="2">
            <a:schemeClr val="accent1"/>
          </a:fillRef>
          <a:effectRef idx="1">
            <a:schemeClr val="accent1"/>
          </a:effectRef>
          <a:fontRef idx="minor">
            <a:schemeClr val="dk1"/>
          </a:fontRef>
        </p:style>
        <p:txBody>
          <a:bodyPr rtlCol="0" anchor="t"/>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fontAlgn="auto">
              <a:spcBef>
                <a:spcPct val="0"/>
              </a:spcBef>
              <a:spcAft>
                <a:spcPct val="0"/>
              </a:spcAft>
              <a:buSzPct val="75000"/>
            </a:pPr>
            <a:r>
              <a:rPr lang="zh-CN" altLang="en-US" sz="1200" b="0" kern="0" smtClean="0">
                <a:solidFill>
                  <a:schemeClr val="tx1"/>
                </a:solidFill>
                <a:latin typeface="+mj-ea"/>
                <a:ea typeface="+mj-ea"/>
              </a:rPr>
              <a:t>建议未来保留合同管理系统，进行合同非结构化数据的审批和管理，并通过</a:t>
            </a:r>
            <a:r>
              <a:rPr lang="en-US" altLang="zh-CN" sz="1200" b="0" kern="0" smtClean="0">
                <a:solidFill>
                  <a:schemeClr val="tx1"/>
                </a:solidFill>
                <a:latin typeface="+mj-ea"/>
                <a:ea typeface="+mj-ea"/>
              </a:rPr>
              <a:t>ERP</a:t>
            </a:r>
            <a:r>
              <a:rPr lang="zh-CN" altLang="en-US" sz="1200" b="0" kern="0" smtClean="0">
                <a:solidFill>
                  <a:schemeClr val="tx1"/>
                </a:solidFill>
                <a:latin typeface="+mj-ea"/>
                <a:ea typeface="+mj-ea"/>
              </a:rPr>
              <a:t>的结构化数据集成，实现合同的闭环管理。</a:t>
            </a:r>
            <a:endParaRPr lang="en-US" altLang="zh-CN" sz="1200" b="0" kern="0" smtClean="0">
              <a:solidFill>
                <a:schemeClr val="tx1"/>
              </a:solidFill>
              <a:latin typeface="+mj-ea"/>
              <a:ea typeface="+mj-ea"/>
            </a:endParaRPr>
          </a:p>
          <a:p>
            <a:pPr fontAlgn="auto">
              <a:spcBef>
                <a:spcPct val="0"/>
              </a:spcBef>
              <a:spcAft>
                <a:spcPct val="0"/>
              </a:spcAft>
              <a:buSzPct val="75000"/>
            </a:pPr>
            <a:r>
              <a:rPr lang="en-US" altLang="zh-CN" sz="1200" b="0" kern="0" smtClean="0">
                <a:solidFill>
                  <a:schemeClr val="tx1"/>
                </a:solidFill>
                <a:latin typeface="+mj-ea"/>
                <a:ea typeface="+mj-ea"/>
              </a:rPr>
              <a:t>  </a:t>
            </a:r>
            <a:r>
              <a:rPr lang="zh-CN" altLang="en-US" sz="1200" b="0" kern="0" smtClean="0">
                <a:solidFill>
                  <a:schemeClr val="tx1"/>
                </a:solidFill>
                <a:latin typeface="+mj-ea"/>
                <a:ea typeface="+mj-ea"/>
              </a:rPr>
              <a:t>第一步，在</a:t>
            </a:r>
            <a:r>
              <a:rPr lang="en-US" altLang="zh-CN" sz="1200" b="0" kern="0" smtClean="0">
                <a:solidFill>
                  <a:schemeClr val="tx1"/>
                </a:solidFill>
                <a:latin typeface="+mj-ea"/>
                <a:ea typeface="+mj-ea"/>
              </a:rPr>
              <a:t>ERP</a:t>
            </a:r>
            <a:r>
              <a:rPr lang="zh-CN" altLang="en-US" sz="1200" b="0" kern="0" smtClean="0">
                <a:solidFill>
                  <a:schemeClr val="tx1"/>
                </a:solidFill>
                <a:latin typeface="+mj-ea"/>
                <a:ea typeface="+mj-ea"/>
              </a:rPr>
              <a:t>试点的同时，对合同管理系统进行优化，主要新增系统内自定义加签节点的时效功能；提高审批效率</a:t>
            </a:r>
            <a:endParaRPr lang="en-US" altLang="zh-CN" sz="1200" b="0" kern="0" smtClean="0">
              <a:solidFill>
                <a:schemeClr val="tx1"/>
              </a:solidFill>
              <a:latin typeface="+mj-ea"/>
              <a:ea typeface="+mj-ea"/>
            </a:endParaRPr>
          </a:p>
          <a:p>
            <a:pPr fontAlgn="auto">
              <a:spcBef>
                <a:spcPct val="0"/>
              </a:spcBef>
              <a:spcAft>
                <a:spcPct val="0"/>
              </a:spcAft>
              <a:buSzPct val="75000"/>
            </a:pPr>
            <a:endParaRPr lang="en-US" altLang="zh-CN" sz="1200" b="0" kern="0" smtClean="0">
              <a:solidFill>
                <a:schemeClr val="tx1"/>
              </a:solidFill>
              <a:latin typeface="+mj-ea"/>
              <a:ea typeface="+mj-ea"/>
            </a:endParaRPr>
          </a:p>
          <a:p>
            <a:pPr fontAlgn="auto">
              <a:spcBef>
                <a:spcPct val="0"/>
              </a:spcBef>
              <a:spcAft>
                <a:spcPct val="0"/>
              </a:spcAft>
              <a:buSzPct val="75000"/>
            </a:pPr>
            <a:r>
              <a:rPr lang="zh-CN" altLang="zh-CN" sz="1200" b="0" kern="0" smtClean="0">
                <a:solidFill>
                  <a:schemeClr val="tx1"/>
                </a:solidFill>
                <a:latin typeface="+mj-ea"/>
                <a:ea typeface="+mj-ea"/>
              </a:rPr>
              <a:t>第二步</a:t>
            </a:r>
            <a:r>
              <a:rPr lang="zh-CN" altLang="en-US" sz="1200" b="0" kern="0" smtClean="0">
                <a:solidFill>
                  <a:schemeClr val="tx1"/>
                </a:solidFill>
                <a:latin typeface="+mj-ea"/>
                <a:ea typeface="+mj-ea"/>
              </a:rPr>
              <a:t>：</a:t>
            </a:r>
            <a:endParaRPr lang="en-US" altLang="zh-CN" sz="1200" b="0" kern="0" smtClean="0">
              <a:solidFill>
                <a:schemeClr val="tx1"/>
              </a:solidFill>
              <a:latin typeface="+mj-ea"/>
              <a:ea typeface="+mj-ea"/>
            </a:endParaRPr>
          </a:p>
          <a:p>
            <a:pPr marL="171450" indent="-171450" fontAlgn="auto">
              <a:spcBef>
                <a:spcPct val="0"/>
              </a:spcBef>
              <a:spcAft>
                <a:spcPct val="0"/>
              </a:spcAft>
              <a:buSzPct val="75000"/>
              <a:buFont typeface="Arial" pitchFamily="34" charset="0"/>
              <a:buChar char="•"/>
            </a:pPr>
            <a:r>
              <a:rPr lang="en-US" altLang="zh-CN" sz="1200" b="0" kern="0" smtClean="0">
                <a:solidFill>
                  <a:schemeClr val="tx1"/>
                </a:solidFill>
                <a:latin typeface="+mj-ea"/>
                <a:ea typeface="+mj-ea"/>
              </a:rPr>
              <a:t>ERP</a:t>
            </a:r>
            <a:r>
              <a:rPr lang="zh-CN" altLang="en-US" sz="1200" b="0" kern="0" smtClean="0">
                <a:solidFill>
                  <a:schemeClr val="tx1"/>
                </a:solidFill>
                <a:latin typeface="+mj-ea"/>
                <a:ea typeface="+mj-ea"/>
              </a:rPr>
              <a:t>推广阶段，在集团内进行审批流程的优化并实现统一和标准化，同时</a:t>
            </a:r>
            <a:r>
              <a:rPr lang="zh-CN" altLang="zh-CN" sz="1200" b="0" kern="0" smtClean="0">
                <a:solidFill>
                  <a:schemeClr val="tx1"/>
                </a:solidFill>
                <a:latin typeface="+mj-ea"/>
                <a:ea typeface="+mj-ea"/>
              </a:rPr>
              <a:t>进行</a:t>
            </a:r>
            <a:r>
              <a:rPr lang="zh-CN" altLang="en-US" sz="1200" b="0" kern="0" smtClean="0">
                <a:solidFill>
                  <a:schemeClr val="tx1"/>
                </a:solidFill>
                <a:latin typeface="+mj-ea"/>
                <a:ea typeface="+mj-ea"/>
              </a:rPr>
              <a:t>系统</a:t>
            </a:r>
            <a:r>
              <a:rPr lang="zh-CN" altLang="zh-CN" sz="1200" b="0" kern="0" smtClean="0">
                <a:solidFill>
                  <a:schemeClr val="tx1"/>
                </a:solidFill>
                <a:latin typeface="+mj-ea"/>
                <a:ea typeface="+mj-ea"/>
              </a:rPr>
              <a:t>功</a:t>
            </a:r>
            <a:r>
              <a:rPr lang="zh-CN" altLang="zh-CN" sz="1200" b="0" kern="0">
                <a:solidFill>
                  <a:schemeClr val="tx1"/>
                </a:solidFill>
                <a:latin typeface="+mj-ea"/>
                <a:ea typeface="+mj-ea"/>
              </a:rPr>
              <a:t>能</a:t>
            </a:r>
            <a:r>
              <a:rPr lang="zh-CN" altLang="zh-CN" sz="1200" b="0" kern="0" smtClean="0">
                <a:solidFill>
                  <a:schemeClr val="tx1"/>
                </a:solidFill>
                <a:latin typeface="+mj-ea"/>
                <a:ea typeface="+mj-ea"/>
              </a:rPr>
              <a:t>完善</a:t>
            </a:r>
            <a:r>
              <a:rPr lang="zh-CN" altLang="en-US" sz="1200" b="0" kern="0" smtClean="0">
                <a:solidFill>
                  <a:schemeClr val="tx1"/>
                </a:solidFill>
                <a:latin typeface="+mj-ea"/>
                <a:ea typeface="+mj-ea"/>
              </a:rPr>
              <a:t>与优化</a:t>
            </a:r>
            <a:r>
              <a:rPr lang="zh-CN" altLang="zh-CN" sz="1200" b="0" kern="0" smtClean="0">
                <a:solidFill>
                  <a:schemeClr val="tx1"/>
                </a:solidFill>
                <a:latin typeface="+mj-ea"/>
                <a:ea typeface="+mj-ea"/>
              </a:rPr>
              <a:t>，</a:t>
            </a:r>
            <a:r>
              <a:rPr lang="zh-CN" altLang="zh-CN" sz="1200" b="0" kern="0">
                <a:solidFill>
                  <a:schemeClr val="tx1"/>
                </a:solidFill>
                <a:latin typeface="+mj-ea"/>
                <a:ea typeface="+mj-ea"/>
              </a:rPr>
              <a:t>重点建设合同分析，经济监管等</a:t>
            </a:r>
            <a:r>
              <a:rPr lang="zh-CN" altLang="zh-CN" sz="1200" b="0" kern="0" smtClean="0">
                <a:solidFill>
                  <a:schemeClr val="tx1"/>
                </a:solidFill>
                <a:latin typeface="+mj-ea"/>
                <a:ea typeface="+mj-ea"/>
              </a:rPr>
              <a:t>功能</a:t>
            </a:r>
            <a:r>
              <a:rPr lang="zh-CN" altLang="en-US" sz="1200" b="0" kern="0" smtClean="0">
                <a:solidFill>
                  <a:schemeClr val="tx1"/>
                </a:solidFill>
                <a:latin typeface="+mj-ea"/>
                <a:ea typeface="+mj-ea"/>
              </a:rPr>
              <a:t>。</a:t>
            </a:r>
            <a:endParaRPr lang="en-US" altLang="zh-CN" sz="1200" b="0" kern="0" smtClean="0">
              <a:solidFill>
                <a:schemeClr val="tx1"/>
              </a:solidFill>
              <a:latin typeface="+mj-ea"/>
              <a:ea typeface="+mj-ea"/>
            </a:endParaRPr>
          </a:p>
          <a:p>
            <a:pPr marL="171450" indent="-171450" fontAlgn="auto">
              <a:spcBef>
                <a:spcPct val="0"/>
              </a:spcBef>
              <a:spcAft>
                <a:spcPct val="0"/>
              </a:spcAft>
              <a:buSzPct val="75000"/>
              <a:buFont typeface="Arial" pitchFamily="34" charset="0"/>
              <a:buChar char="•"/>
            </a:pPr>
            <a:endParaRPr lang="en-US" altLang="zh-CN" sz="1200" b="0" kern="0" smtClean="0">
              <a:solidFill>
                <a:schemeClr val="tx1"/>
              </a:solidFill>
              <a:latin typeface="+mj-ea"/>
              <a:ea typeface="+mj-ea"/>
            </a:endParaRPr>
          </a:p>
          <a:p>
            <a:pPr marL="171450" indent="-171450" fontAlgn="auto">
              <a:spcBef>
                <a:spcPct val="0"/>
              </a:spcBef>
              <a:spcAft>
                <a:spcPct val="0"/>
              </a:spcAft>
              <a:buSzPct val="75000"/>
            </a:pPr>
            <a:endParaRPr lang="en-US" altLang="zh-CN" sz="1200" b="0" kern="0">
              <a:solidFill>
                <a:schemeClr val="tx1"/>
              </a:solidFill>
              <a:latin typeface="+mj-ea"/>
              <a:ea typeface="+mj-ea"/>
            </a:endParaRPr>
          </a:p>
        </p:txBody>
      </p:sp>
      <p:sp>
        <p:nvSpPr>
          <p:cNvPr id="13" name="矩形 12"/>
          <p:cNvSpPr/>
          <p:nvPr/>
        </p:nvSpPr>
        <p:spPr bwMode="auto">
          <a:xfrm>
            <a:off x="195600" y="2743200"/>
            <a:ext cx="2520000" cy="381000"/>
          </a:xfrm>
          <a:prstGeom prst="rect">
            <a:avLst/>
          </a:prstGeom>
          <a:noFill/>
          <a:ln>
            <a:noFill/>
          </a:ln>
          <a:effectLst/>
          <a:extLst>
            <a:ext uri="{AF507438-7753-43E0-B8FC-AC1667EBCBE1}">
              <a14:hiddenEffects xmlns="" xmlns:a14="http://schemas.microsoft.com/office/drawing/2010/main">
                <a:effectLst>
                  <a:outerShdw blurRad="40000" dist="20000" dir="5400000" rotWithShape="0">
                    <a:srgbClr val="000000">
                      <a:alpha val="38000"/>
                    </a:srgbClr>
                  </a:outerShdw>
                </a:effectLst>
              </a14:hiddenEffects>
            </a:ext>
          </a:extLst>
        </p:spPr>
        <p:style>
          <a:lnRef idx="1">
            <a:schemeClr val="accent1"/>
          </a:lnRef>
          <a:fillRef idx="2">
            <a:schemeClr val="accent1"/>
          </a:fillRef>
          <a:effectRef idx="1">
            <a:schemeClr val="accent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fontAlgn="auto">
              <a:spcBef>
                <a:spcPct val="0"/>
              </a:spcBef>
              <a:spcAft>
                <a:spcPct val="0"/>
              </a:spcAft>
              <a:buSzPct val="75000"/>
            </a:pPr>
            <a:r>
              <a:rPr lang="zh-CN" altLang="en-US" sz="1400" kern="0" smtClean="0">
                <a:solidFill>
                  <a:schemeClr val="tx1"/>
                </a:solidFill>
                <a:latin typeface="+mj-ea"/>
                <a:ea typeface="+mj-ea"/>
              </a:rPr>
              <a:t>现状分析</a:t>
            </a:r>
            <a:endParaRPr lang="en-US" sz="1400" kern="0">
              <a:solidFill>
                <a:schemeClr val="tx1"/>
              </a:solidFill>
              <a:latin typeface="+mj-ea"/>
              <a:ea typeface="+mj-ea"/>
            </a:endParaRPr>
          </a:p>
        </p:txBody>
      </p:sp>
      <p:sp>
        <p:nvSpPr>
          <p:cNvPr id="19" name="矩形 18"/>
          <p:cNvSpPr/>
          <p:nvPr/>
        </p:nvSpPr>
        <p:spPr bwMode="auto">
          <a:xfrm>
            <a:off x="6007936" y="1066800"/>
            <a:ext cx="2520000" cy="429492"/>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rtlCol="0" anchor="t"/>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fontAlgn="auto">
              <a:spcBef>
                <a:spcPct val="0"/>
              </a:spcBef>
              <a:spcAft>
                <a:spcPct val="0"/>
              </a:spcAft>
              <a:buSzPct val="75000"/>
            </a:pPr>
            <a:r>
              <a:rPr lang="zh-CN" altLang="en-US" sz="1400" b="0" kern="0">
                <a:solidFill>
                  <a:schemeClr val="tx1"/>
                </a:solidFill>
                <a:latin typeface="+mj-ea"/>
                <a:ea typeface="+mj-ea"/>
              </a:rPr>
              <a:t>组织</a:t>
            </a:r>
            <a:r>
              <a:rPr lang="zh-CN" altLang="en-US" sz="1400" b="0" kern="0" smtClean="0">
                <a:solidFill>
                  <a:schemeClr val="tx1"/>
                </a:solidFill>
                <a:latin typeface="+mj-ea"/>
                <a:ea typeface="+mj-ea"/>
              </a:rPr>
              <a:t>范围：</a:t>
            </a:r>
            <a:endParaRPr lang="en-US" altLang="zh-CN" sz="1400" b="0" kern="0" smtClean="0">
              <a:solidFill>
                <a:schemeClr val="tx1"/>
              </a:solidFill>
              <a:latin typeface="+mj-ea"/>
              <a:ea typeface="+mj-ea"/>
            </a:endParaRPr>
          </a:p>
          <a:p>
            <a:pPr fontAlgn="auto">
              <a:spcBef>
                <a:spcPct val="0"/>
              </a:spcBef>
              <a:spcAft>
                <a:spcPct val="0"/>
              </a:spcAft>
              <a:buSzPct val="75000"/>
            </a:pPr>
            <a:r>
              <a:rPr lang="zh-CN" altLang="en-US" sz="1400" b="0" kern="0" smtClean="0">
                <a:solidFill>
                  <a:schemeClr val="tx1"/>
                </a:solidFill>
                <a:latin typeface="+mj-ea"/>
                <a:ea typeface="+mj-ea"/>
              </a:rPr>
              <a:t>全股份公司</a:t>
            </a:r>
            <a:endParaRPr lang="en-US" sz="1400" b="0" kern="0">
              <a:solidFill>
                <a:schemeClr val="tx1"/>
              </a:solidFill>
              <a:latin typeface="+mj-ea"/>
              <a:ea typeface="+mj-ea"/>
            </a:endParaRPr>
          </a:p>
        </p:txBody>
      </p:sp>
      <p:sp>
        <p:nvSpPr>
          <p:cNvPr id="17" name="矩形 16"/>
          <p:cNvSpPr/>
          <p:nvPr/>
        </p:nvSpPr>
        <p:spPr bwMode="auto">
          <a:xfrm>
            <a:off x="195600" y="1751019"/>
            <a:ext cx="5238491" cy="381000"/>
          </a:xfrm>
          <a:prstGeom prst="rect">
            <a:avLst/>
          </a:prstGeom>
          <a:solidFill>
            <a:schemeClr val="accent1"/>
          </a:solidFill>
          <a:effectLst/>
          <a:extLst>
            <a:ext uri="{AF507438-7753-43E0-B8FC-AC1667EBCBE1}">
              <a14:hiddenEffects xmlns="" xmlns:a14="http://schemas.microsoft.com/office/drawing/2010/main">
                <a:effectLst>
                  <a:outerShdw blurRad="40000" dist="20000" dir="5400000" rotWithShape="0">
                    <a:srgbClr val="000000">
                      <a:alpha val="38000"/>
                    </a:srgbClr>
                  </a:outerShdw>
                </a:effectLst>
              </a14:hiddenEffects>
            </a:ext>
          </a:extLst>
        </p:spPr>
        <p:style>
          <a:lnRef idx="1">
            <a:schemeClr val="accent1"/>
          </a:lnRef>
          <a:fillRef idx="2">
            <a:schemeClr val="accent1"/>
          </a:fillRef>
          <a:effectRef idx="1">
            <a:schemeClr val="accent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mj-ea"/>
                <a:ea typeface="+mj-ea"/>
              </a:rPr>
              <a:t>系统功能</a:t>
            </a:r>
            <a:endParaRPr lang="en-US" sz="1400" kern="0">
              <a:solidFill>
                <a:schemeClr val="bg1"/>
              </a:solidFill>
              <a:latin typeface="+mj-ea"/>
              <a:ea typeface="+mj-ea"/>
            </a:endParaRPr>
          </a:p>
        </p:txBody>
      </p:sp>
      <p:sp>
        <p:nvSpPr>
          <p:cNvPr id="18" name="矩形 17"/>
          <p:cNvSpPr/>
          <p:nvPr/>
        </p:nvSpPr>
        <p:spPr bwMode="auto">
          <a:xfrm>
            <a:off x="195600" y="2132020"/>
            <a:ext cx="5238491" cy="611180"/>
          </a:xfrm>
          <a:prstGeom prst="rect">
            <a:avLst/>
          </a:prstGeom>
          <a:noFill/>
          <a:ln>
            <a:solidFill>
              <a:schemeClr val="accent1"/>
            </a:solidFill>
          </a:ln>
          <a:effectLst/>
        </p:spPr>
        <p:style>
          <a:lnRef idx="1">
            <a:schemeClr val="accent1"/>
          </a:lnRef>
          <a:fillRef idx="2">
            <a:schemeClr val="accent1"/>
          </a:fillRef>
          <a:effectRef idx="1">
            <a:schemeClr val="accent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endParaRPr lang="en-US" altLang="zh-CN" sz="1400" b="0" kern="0" smtClean="0">
              <a:solidFill>
                <a:schemeClr val="tx1"/>
              </a:solidFill>
              <a:latin typeface="+mj-ea"/>
              <a:ea typeface="+mj-ea"/>
            </a:endParaRPr>
          </a:p>
        </p:txBody>
      </p:sp>
      <p:sp>
        <p:nvSpPr>
          <p:cNvPr id="3" name="矩形 2"/>
          <p:cNvSpPr/>
          <p:nvPr/>
        </p:nvSpPr>
        <p:spPr bwMode="auto">
          <a:xfrm>
            <a:off x="457200" y="2256710"/>
            <a:ext cx="828000" cy="35329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200" b="0" kern="0" smtClean="0">
                <a:solidFill>
                  <a:schemeClr val="tx1"/>
                </a:solidFill>
                <a:latin typeface="+mj-ea"/>
                <a:ea typeface="+mj-ea"/>
              </a:rPr>
              <a:t>经济合同基础管理</a:t>
            </a:r>
            <a:endParaRPr lang="en-US" sz="1200" b="0" kern="0">
              <a:solidFill>
                <a:schemeClr val="tx1"/>
              </a:solidFill>
              <a:latin typeface="+mj-ea"/>
              <a:ea typeface="+mj-ea"/>
            </a:endParaRPr>
          </a:p>
        </p:txBody>
      </p:sp>
      <p:sp>
        <p:nvSpPr>
          <p:cNvPr id="15" name="矩形 14"/>
          <p:cNvSpPr/>
          <p:nvPr/>
        </p:nvSpPr>
        <p:spPr bwMode="auto">
          <a:xfrm>
            <a:off x="1445291" y="2256710"/>
            <a:ext cx="828000" cy="35329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200" b="0" kern="0" smtClean="0">
                <a:solidFill>
                  <a:schemeClr val="tx1"/>
                </a:solidFill>
                <a:latin typeface="+mj-ea"/>
                <a:ea typeface="+mj-ea"/>
              </a:rPr>
              <a:t>经济合同审批过程</a:t>
            </a:r>
            <a:endParaRPr lang="en-US" sz="1200" b="0" kern="0">
              <a:solidFill>
                <a:schemeClr val="tx1"/>
              </a:solidFill>
              <a:latin typeface="+mj-ea"/>
              <a:ea typeface="+mj-ea"/>
            </a:endParaRPr>
          </a:p>
        </p:txBody>
      </p:sp>
      <p:sp>
        <p:nvSpPr>
          <p:cNvPr id="16" name="矩形 15"/>
          <p:cNvSpPr/>
          <p:nvPr/>
        </p:nvSpPr>
        <p:spPr bwMode="auto">
          <a:xfrm>
            <a:off x="2433382" y="2256710"/>
            <a:ext cx="828000" cy="35329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200" b="0" kern="0" smtClean="0">
                <a:solidFill>
                  <a:schemeClr val="tx1"/>
                </a:solidFill>
                <a:latin typeface="+mj-ea"/>
                <a:ea typeface="+mj-ea"/>
              </a:rPr>
              <a:t>经济合同执行管理</a:t>
            </a:r>
            <a:endParaRPr lang="en-US" sz="1200" b="0" kern="0">
              <a:solidFill>
                <a:schemeClr val="tx1"/>
              </a:solidFill>
              <a:latin typeface="+mj-ea"/>
              <a:ea typeface="+mj-ea"/>
            </a:endParaRPr>
          </a:p>
        </p:txBody>
      </p:sp>
      <p:sp>
        <p:nvSpPr>
          <p:cNvPr id="20" name="矩形 19"/>
          <p:cNvSpPr/>
          <p:nvPr/>
        </p:nvSpPr>
        <p:spPr bwMode="auto">
          <a:xfrm>
            <a:off x="3421473" y="2256710"/>
            <a:ext cx="828000" cy="35329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200" b="0" kern="0" smtClean="0">
                <a:solidFill>
                  <a:schemeClr val="tx1"/>
                </a:solidFill>
                <a:latin typeface="+mj-ea"/>
                <a:ea typeface="+mj-ea"/>
              </a:rPr>
              <a:t>经济合同备案管理</a:t>
            </a:r>
            <a:endParaRPr lang="en-US" sz="1200" b="0" kern="0">
              <a:solidFill>
                <a:schemeClr val="tx1"/>
              </a:solidFill>
              <a:latin typeface="+mj-ea"/>
              <a:ea typeface="+mj-ea"/>
            </a:endParaRPr>
          </a:p>
        </p:txBody>
      </p:sp>
      <p:sp>
        <p:nvSpPr>
          <p:cNvPr id="21" name="矩形 20"/>
          <p:cNvSpPr/>
          <p:nvPr/>
        </p:nvSpPr>
        <p:spPr bwMode="auto">
          <a:xfrm>
            <a:off x="4409563" y="2256710"/>
            <a:ext cx="828000" cy="35329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200" b="0" kern="0" smtClean="0">
                <a:solidFill>
                  <a:schemeClr val="tx1"/>
                </a:solidFill>
                <a:latin typeface="+mj-ea"/>
                <a:ea typeface="+mj-ea"/>
              </a:rPr>
              <a:t>客户管理</a:t>
            </a:r>
            <a:endParaRPr lang="en-US" sz="1200" b="0" kern="0">
              <a:solidFill>
                <a:schemeClr val="tx1"/>
              </a:solidFill>
              <a:latin typeface="+mj-ea"/>
              <a:ea typeface="+mj-ea"/>
            </a:endParaRPr>
          </a:p>
        </p:txBody>
      </p:sp>
      <p:sp>
        <p:nvSpPr>
          <p:cNvPr id="22" name="TextBox 21"/>
          <p:cNvSpPr txBox="1"/>
          <p:nvPr/>
        </p:nvSpPr>
        <p:spPr>
          <a:xfrm>
            <a:off x="152400" y="1143000"/>
            <a:ext cx="5715000" cy="523220"/>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spcBef>
                <a:spcPts val="600"/>
              </a:spcBef>
            </a:pPr>
            <a:r>
              <a:rPr lang="zh-CN" altLang="en-US" sz="1400" b="0" smtClean="0">
                <a:solidFill>
                  <a:schemeClr val="tx1"/>
                </a:solidFill>
                <a:latin typeface="+mj-ea"/>
                <a:ea typeface="+mj-ea"/>
              </a:rPr>
              <a:t>需求经办部门在系统内提交合同之后，由主管部门、审计、法律等审批备案。通过审批后在系统打印二维条形码之后，由财务部门进行审批。</a:t>
            </a:r>
            <a:r>
              <a:rPr lang="en-US" altLang="zh-CN" sz="1400" b="0" smtClean="0">
                <a:solidFill>
                  <a:schemeClr val="tx1"/>
                </a:solidFill>
                <a:latin typeface="+mj-ea"/>
                <a:ea typeface="+mj-ea"/>
              </a:rPr>
              <a:t> </a:t>
            </a:r>
            <a:endParaRPr lang="zh-CN" altLang="en-US" sz="1400" b="0" smtClean="0">
              <a:solidFill>
                <a:schemeClr val="tx1"/>
              </a:solidFill>
              <a:latin typeface="+mj-ea"/>
              <a:ea typeface="+mj-ea"/>
            </a:endParaRPr>
          </a:p>
        </p:txBody>
      </p:sp>
      <p:sp>
        <p:nvSpPr>
          <p:cNvPr id="30" name="Rectangle 29"/>
          <p:cNvSpPr/>
          <p:nvPr/>
        </p:nvSpPr>
        <p:spPr bwMode="auto">
          <a:xfrm>
            <a:off x="8029700" y="1865323"/>
            <a:ext cx="838200" cy="180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endParaRPr lang="zh-CN" altLang="en-US" sz="1000" kern="0">
              <a:solidFill>
                <a:schemeClr val="tx1"/>
              </a:solidFill>
              <a:latin typeface="+mj-ea"/>
              <a:ea typeface="+mj-ea"/>
            </a:endParaRPr>
          </a:p>
        </p:txBody>
      </p:sp>
      <p:sp>
        <p:nvSpPr>
          <p:cNvPr id="31" name="矩形 8"/>
          <p:cNvSpPr>
            <a:spLocks noChangeArrowheads="1"/>
          </p:cNvSpPr>
          <p:nvPr>
            <p:custDataLst>
              <p:tags r:id="rId2"/>
            </p:custDataLst>
          </p:nvPr>
        </p:nvSpPr>
        <p:spPr bwMode="auto">
          <a:xfrm>
            <a:off x="6448300" y="1865323"/>
            <a:ext cx="1565275" cy="180000"/>
          </a:xfrm>
          <a:prstGeom prst="rect">
            <a:avLst/>
          </a:prstGeom>
        </p:spPr>
        <p:style>
          <a:lnRef idx="1">
            <a:schemeClr val="accent2"/>
          </a:lnRef>
          <a:fillRef idx="2">
            <a:schemeClr val="accent2"/>
          </a:fillRef>
          <a:effectRef idx="1">
            <a:schemeClr val="accent2"/>
          </a:effectRef>
          <a:fontRef idx="minor">
            <a:schemeClr val="dk1"/>
          </a:fontRef>
        </p:style>
        <p:txBody>
          <a:bodyPr wrap="none" tIns="82800" bIns="18288" anchor="b"/>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a:buFont typeface="Wingdings" pitchFamily="2" charset="2"/>
              <a:buNone/>
            </a:pPr>
            <a:r>
              <a:rPr lang="en-US" altLang="zh-CN" sz="1000" smtClean="0">
                <a:solidFill>
                  <a:schemeClr val="tx1"/>
                </a:solidFill>
                <a:latin typeface="+mj-ea"/>
                <a:ea typeface="+mj-ea"/>
              </a:rPr>
              <a:t>8</a:t>
            </a:r>
            <a:r>
              <a:rPr lang="zh-CN" altLang="en-US" sz="1000" smtClean="0">
                <a:solidFill>
                  <a:schemeClr val="tx1"/>
                </a:solidFill>
                <a:latin typeface="+mj-ea"/>
                <a:ea typeface="+mj-ea"/>
              </a:rPr>
              <a:t>个月</a:t>
            </a:r>
            <a:r>
              <a:rPr lang="en-US" altLang="zh-CN" sz="1000" smtClean="0">
                <a:solidFill>
                  <a:schemeClr val="tx1"/>
                </a:solidFill>
                <a:latin typeface="+mj-ea"/>
                <a:ea typeface="+mj-ea"/>
              </a:rPr>
              <a:t>+2</a:t>
            </a:r>
            <a:r>
              <a:rPr lang="zh-CN" altLang="en-US" sz="1000" smtClean="0">
                <a:solidFill>
                  <a:schemeClr val="tx1"/>
                </a:solidFill>
                <a:latin typeface="+mj-ea"/>
                <a:ea typeface="+mj-ea"/>
              </a:rPr>
              <a:t>个月</a:t>
            </a:r>
            <a:endParaRPr lang="en-US" altLang="zh-CN" sz="1000" smtClean="0">
              <a:solidFill>
                <a:schemeClr val="tx1"/>
              </a:solidFill>
              <a:latin typeface="+mj-ea"/>
              <a:ea typeface="+mj-ea"/>
            </a:endParaRPr>
          </a:p>
        </p:txBody>
      </p:sp>
      <p:sp>
        <p:nvSpPr>
          <p:cNvPr id="32" name="TextBox 31"/>
          <p:cNvSpPr txBox="1"/>
          <p:nvPr/>
        </p:nvSpPr>
        <p:spPr>
          <a:xfrm>
            <a:off x="6096000" y="1600200"/>
            <a:ext cx="9144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en-US" altLang="zh-CN" sz="1200" b="0" smtClean="0">
                <a:solidFill>
                  <a:schemeClr val="tx1"/>
                </a:solidFill>
                <a:latin typeface="微软雅黑" pitchFamily="34" charset="-122"/>
                <a:ea typeface="微软雅黑" pitchFamily="34" charset="-122"/>
              </a:rPr>
              <a:t>2013/05</a:t>
            </a:r>
            <a:endParaRPr lang="zh-CN" altLang="en-US" sz="1200" b="0" smtClean="0">
              <a:solidFill>
                <a:schemeClr val="tx1"/>
              </a:solidFill>
              <a:latin typeface="微软雅黑" pitchFamily="34" charset="-122"/>
              <a:ea typeface="微软雅黑" pitchFamily="34" charset="-122"/>
            </a:endParaRPr>
          </a:p>
        </p:txBody>
      </p:sp>
      <p:sp>
        <p:nvSpPr>
          <p:cNvPr id="34" name="TextBox 33"/>
          <p:cNvSpPr txBox="1"/>
          <p:nvPr/>
        </p:nvSpPr>
        <p:spPr>
          <a:xfrm>
            <a:off x="5562600" y="2057400"/>
            <a:ext cx="432000" cy="246221"/>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en-US" altLang="zh-CN" sz="1000" b="0" smtClean="0">
                <a:solidFill>
                  <a:schemeClr val="tx1"/>
                </a:solidFill>
                <a:latin typeface="微软雅黑" pitchFamily="34" charset="-122"/>
                <a:ea typeface="微软雅黑" pitchFamily="34" charset="-122"/>
              </a:rPr>
              <a:t>ERP</a:t>
            </a:r>
            <a:endParaRPr lang="zh-CN" altLang="en-US" sz="1000" b="0" smtClean="0">
              <a:solidFill>
                <a:schemeClr val="tx1"/>
              </a:solidFill>
              <a:latin typeface="微软雅黑" pitchFamily="34" charset="-122"/>
              <a:ea typeface="微软雅黑" pitchFamily="34" charset="-122"/>
            </a:endParaRPr>
          </a:p>
        </p:txBody>
      </p:sp>
      <p:sp>
        <p:nvSpPr>
          <p:cNvPr id="35" name="Rectangle 34"/>
          <p:cNvSpPr/>
          <p:nvPr/>
        </p:nvSpPr>
        <p:spPr>
          <a:xfrm>
            <a:off x="6448300" y="2072045"/>
            <a:ext cx="689611" cy="246221"/>
          </a:xfrm>
          <a:prstGeom prst="rect">
            <a:avLst/>
          </a:prstGeom>
        </p:spPr>
        <p:txBody>
          <a:bodyPr wrap="none">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buFont typeface="Wingdings" pitchFamily="2" charset="2"/>
              <a:buNone/>
            </a:pPr>
            <a:r>
              <a:rPr lang="en-US" altLang="zh-CN" sz="1000" b="0" smtClean="0">
                <a:solidFill>
                  <a:schemeClr val="tx1"/>
                </a:solidFill>
                <a:latin typeface="+mj-ea"/>
                <a:ea typeface="微软雅黑" pitchFamily="34" charset="-122"/>
              </a:rPr>
              <a:t>ERP</a:t>
            </a:r>
            <a:r>
              <a:rPr lang="zh-CN" altLang="en-US" sz="1000" b="0" smtClean="0">
                <a:solidFill>
                  <a:schemeClr val="tx1"/>
                </a:solidFill>
                <a:latin typeface="+mj-ea"/>
                <a:ea typeface="微软雅黑" pitchFamily="34" charset="-122"/>
              </a:rPr>
              <a:t>试点</a:t>
            </a:r>
            <a:endParaRPr lang="en-US" altLang="zh-CN" sz="1000" b="0" smtClean="0">
              <a:solidFill>
                <a:schemeClr val="tx1"/>
              </a:solidFill>
              <a:latin typeface="+mj-ea"/>
              <a:ea typeface="微软雅黑" pitchFamily="34" charset="-122"/>
            </a:endParaRPr>
          </a:p>
        </p:txBody>
      </p:sp>
      <p:sp>
        <p:nvSpPr>
          <p:cNvPr id="36" name="Rectangle 35"/>
          <p:cNvSpPr/>
          <p:nvPr/>
        </p:nvSpPr>
        <p:spPr>
          <a:xfrm>
            <a:off x="8241818" y="2084294"/>
            <a:ext cx="673582" cy="246221"/>
          </a:xfrm>
          <a:prstGeom prst="rect">
            <a:avLst/>
          </a:prstGeom>
        </p:spPr>
        <p:txBody>
          <a:bodyPr wrap="none">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buFont typeface="Wingdings" pitchFamily="2" charset="2"/>
              <a:buNone/>
            </a:pPr>
            <a:r>
              <a:rPr lang="en-US" altLang="zh-CN" sz="1000" b="0" smtClean="0">
                <a:solidFill>
                  <a:schemeClr val="tx1"/>
                </a:solidFill>
                <a:latin typeface="+mj-ea"/>
                <a:ea typeface="微软雅黑" pitchFamily="34" charset="-122"/>
              </a:rPr>
              <a:t>ERP</a:t>
            </a:r>
            <a:r>
              <a:rPr lang="zh-CN" altLang="en-US" sz="1000" b="0" smtClean="0">
                <a:solidFill>
                  <a:schemeClr val="tx1"/>
                </a:solidFill>
                <a:latin typeface="+mj-ea"/>
                <a:ea typeface="微软雅黑" pitchFamily="34" charset="-122"/>
              </a:rPr>
              <a:t>推广</a:t>
            </a:r>
            <a:endParaRPr lang="en-US" altLang="zh-CN" sz="1000" b="0" smtClean="0">
              <a:solidFill>
                <a:schemeClr val="tx1"/>
              </a:solidFill>
              <a:latin typeface="+mj-ea"/>
              <a:ea typeface="微软雅黑" pitchFamily="34" charset="-122"/>
            </a:endParaRPr>
          </a:p>
        </p:txBody>
      </p:sp>
      <p:sp>
        <p:nvSpPr>
          <p:cNvPr id="38" name="TextBox 37"/>
          <p:cNvSpPr txBox="1"/>
          <p:nvPr/>
        </p:nvSpPr>
        <p:spPr>
          <a:xfrm>
            <a:off x="6019800" y="2377461"/>
            <a:ext cx="2133600" cy="861774"/>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82550" indent="-82550" fontAlgn="auto">
              <a:spcBef>
                <a:spcPct val="0"/>
              </a:spcBef>
              <a:spcAft>
                <a:spcPct val="0"/>
              </a:spcAft>
              <a:buSzPct val="75000"/>
              <a:buFont typeface="Arial" pitchFamily="34" charset="0"/>
              <a:buChar char="•"/>
            </a:pPr>
            <a:r>
              <a:rPr lang="zh-CN" altLang="en-US" sz="1000" b="0" kern="0" smtClean="0">
                <a:solidFill>
                  <a:schemeClr val="tx1"/>
                </a:solidFill>
                <a:latin typeface="+mj-ea"/>
                <a:ea typeface="+mj-ea"/>
              </a:rPr>
              <a:t>与</a:t>
            </a:r>
            <a:r>
              <a:rPr lang="en-US" altLang="zh-CN" sz="1000" b="0" kern="0" smtClean="0">
                <a:solidFill>
                  <a:schemeClr val="tx1"/>
                </a:solidFill>
                <a:latin typeface="+mj-ea"/>
                <a:ea typeface="+mj-ea"/>
              </a:rPr>
              <a:t>ERP</a:t>
            </a:r>
            <a:r>
              <a:rPr lang="zh-CN" altLang="en-US" sz="1000" b="0" kern="0" smtClean="0">
                <a:solidFill>
                  <a:schemeClr val="tx1"/>
                </a:solidFill>
                <a:latin typeface="+mj-ea"/>
                <a:ea typeface="+mj-ea"/>
              </a:rPr>
              <a:t>接口</a:t>
            </a:r>
            <a:endParaRPr lang="en-US" altLang="zh-CN" sz="1000" b="0" kern="0" smtClean="0">
              <a:solidFill>
                <a:schemeClr val="tx1"/>
              </a:solidFill>
              <a:latin typeface="+mj-ea"/>
              <a:ea typeface="+mj-ea"/>
            </a:endParaRPr>
          </a:p>
          <a:p>
            <a:pPr marL="82550" indent="-82550" fontAlgn="auto">
              <a:spcBef>
                <a:spcPct val="0"/>
              </a:spcBef>
              <a:spcAft>
                <a:spcPct val="0"/>
              </a:spcAft>
              <a:buSzPct val="75000"/>
              <a:buFont typeface="Arial" pitchFamily="34" charset="0"/>
              <a:buChar char="•"/>
            </a:pPr>
            <a:r>
              <a:rPr lang="zh-CN" altLang="en-US" sz="1000" b="0" kern="0" smtClean="0">
                <a:solidFill>
                  <a:schemeClr val="tx1"/>
                </a:solidFill>
                <a:latin typeface="+mj-ea"/>
                <a:ea typeface="+mj-ea"/>
              </a:rPr>
              <a:t>实现合同审批系统的审批阶点时效功能</a:t>
            </a:r>
            <a:endParaRPr lang="en-US" altLang="zh-CN" sz="1000" b="0" kern="0" smtClean="0">
              <a:solidFill>
                <a:schemeClr val="tx1"/>
              </a:solidFill>
              <a:latin typeface="+mj-ea"/>
              <a:ea typeface="+mj-ea"/>
            </a:endParaRPr>
          </a:p>
          <a:p>
            <a:pPr marL="82550" indent="-82550" fontAlgn="auto">
              <a:spcBef>
                <a:spcPct val="0"/>
              </a:spcBef>
              <a:spcAft>
                <a:spcPct val="0"/>
              </a:spcAft>
              <a:buSzPct val="75000"/>
              <a:buFont typeface="Arial" pitchFamily="34" charset="0"/>
              <a:buChar char="•"/>
            </a:pPr>
            <a:r>
              <a:rPr lang="zh-CN" altLang="en-US" sz="1000" b="0" kern="0" smtClean="0">
                <a:solidFill>
                  <a:schemeClr val="tx1"/>
                </a:solidFill>
                <a:latin typeface="+mj-ea"/>
                <a:ea typeface="+mj-ea"/>
              </a:rPr>
              <a:t>客户管理迁移至</a:t>
            </a:r>
            <a:r>
              <a:rPr lang="en-US" altLang="zh-CN" sz="1000" b="0" kern="0" smtClean="0">
                <a:solidFill>
                  <a:schemeClr val="tx1"/>
                </a:solidFill>
                <a:latin typeface="+mj-ea"/>
                <a:ea typeface="+mj-ea"/>
              </a:rPr>
              <a:t>ERP</a:t>
            </a:r>
          </a:p>
          <a:p>
            <a:pPr marL="82550" indent="-82550" fontAlgn="auto">
              <a:spcBef>
                <a:spcPct val="0"/>
              </a:spcBef>
              <a:spcAft>
                <a:spcPct val="0"/>
              </a:spcAft>
              <a:buSzPct val="75000"/>
              <a:buFont typeface="Arial" pitchFamily="34" charset="0"/>
              <a:buChar char="•"/>
            </a:pPr>
            <a:r>
              <a:rPr lang="zh-CN" altLang="en-US" sz="1000" b="0" kern="0" smtClean="0">
                <a:solidFill>
                  <a:schemeClr val="tx1"/>
                </a:solidFill>
                <a:latin typeface="+mj-ea"/>
                <a:ea typeface="+mj-ea"/>
              </a:rPr>
              <a:t>合同分类编码迁移至编码系统</a:t>
            </a:r>
            <a:endParaRPr lang="en-US" altLang="zh-CN" sz="1000" b="0" kern="0" smtClean="0">
              <a:solidFill>
                <a:schemeClr val="tx1"/>
              </a:solidFill>
              <a:latin typeface="+mj-ea"/>
              <a:ea typeface="+mj-ea"/>
            </a:endParaRPr>
          </a:p>
        </p:txBody>
      </p:sp>
      <p:sp>
        <p:nvSpPr>
          <p:cNvPr id="39" name="TextBox 38"/>
          <p:cNvSpPr txBox="1"/>
          <p:nvPr/>
        </p:nvSpPr>
        <p:spPr>
          <a:xfrm>
            <a:off x="5562600" y="2417802"/>
            <a:ext cx="609600" cy="400110"/>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000" b="0" smtClean="0">
                <a:solidFill>
                  <a:schemeClr val="tx1"/>
                </a:solidFill>
                <a:latin typeface="微软雅黑" pitchFamily="34" charset="-122"/>
                <a:ea typeface="微软雅黑" pitchFamily="34" charset="-122"/>
              </a:rPr>
              <a:t>合同审批备案</a:t>
            </a:r>
          </a:p>
        </p:txBody>
      </p:sp>
      <p:sp>
        <p:nvSpPr>
          <p:cNvPr id="41" name="TextBox 40"/>
          <p:cNvSpPr txBox="1"/>
          <p:nvPr/>
        </p:nvSpPr>
        <p:spPr>
          <a:xfrm>
            <a:off x="7543800" y="1600200"/>
            <a:ext cx="9144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en-US" altLang="zh-CN" sz="1200" b="0" smtClean="0">
                <a:solidFill>
                  <a:schemeClr val="tx1"/>
                </a:solidFill>
                <a:latin typeface="微软雅黑" pitchFamily="34" charset="-122"/>
                <a:ea typeface="微软雅黑" pitchFamily="34" charset="-122"/>
              </a:rPr>
              <a:t>2014/03</a:t>
            </a:r>
            <a:endParaRPr lang="zh-CN" altLang="en-US" sz="1200" b="0" smtClean="0">
              <a:solidFill>
                <a:schemeClr val="tx1"/>
              </a:solidFill>
              <a:latin typeface="微软雅黑" pitchFamily="34" charset="-122"/>
              <a:ea typeface="微软雅黑" pitchFamily="34" charset="-122"/>
            </a:endParaRPr>
          </a:p>
        </p:txBody>
      </p:sp>
      <p:cxnSp>
        <p:nvCxnSpPr>
          <p:cNvPr id="42" name="Straight Connector 41"/>
          <p:cNvCxnSpPr/>
          <p:nvPr/>
        </p:nvCxnSpPr>
        <p:spPr bwMode="auto">
          <a:xfrm>
            <a:off x="6096000" y="2362200"/>
            <a:ext cx="3048000" cy="0"/>
          </a:xfrm>
          <a:prstGeom prst="line">
            <a:avLst/>
          </a:prstGeom>
          <a:ln w="6350">
            <a:prstDash val="dash"/>
          </a:ln>
        </p:spPr>
        <p:style>
          <a:lnRef idx="1">
            <a:schemeClr val="dk1"/>
          </a:lnRef>
          <a:fillRef idx="0">
            <a:schemeClr val="dk1"/>
          </a:fillRef>
          <a:effectRef idx="0">
            <a:schemeClr val="dk1"/>
          </a:effectRef>
          <a:fontRef idx="minor">
            <a:schemeClr val="tx1"/>
          </a:fontRef>
        </p:style>
      </p:cxnSp>
      <p:cxnSp>
        <p:nvCxnSpPr>
          <p:cNvPr id="43" name="Straight Connector 42"/>
          <p:cNvCxnSpPr>
            <a:stCxn id="31" idx="3"/>
          </p:cNvCxnSpPr>
          <p:nvPr/>
        </p:nvCxnSpPr>
        <p:spPr bwMode="auto">
          <a:xfrm flipH="1">
            <a:off x="7990681" y="1955323"/>
            <a:ext cx="22894" cy="1245077"/>
          </a:xfrm>
          <a:prstGeom prst="line">
            <a:avLst/>
          </a:prstGeom>
          <a:ln w="6350">
            <a:prstDash val="dash"/>
          </a:ln>
        </p:spPr>
        <p:style>
          <a:lnRef idx="1">
            <a:schemeClr val="dk1"/>
          </a:lnRef>
          <a:fillRef idx="0">
            <a:schemeClr val="dk1"/>
          </a:fillRef>
          <a:effectRef idx="0">
            <a:schemeClr val="dk1"/>
          </a:effectRef>
          <a:fontRef idx="minor">
            <a:schemeClr val="tx1"/>
          </a:fontRef>
        </p:style>
      </p:cxnSp>
      <p:sp>
        <p:nvSpPr>
          <p:cNvPr id="40" name="TextBox 39"/>
          <p:cNvSpPr txBox="1"/>
          <p:nvPr/>
        </p:nvSpPr>
        <p:spPr>
          <a:xfrm>
            <a:off x="7960659" y="2438400"/>
            <a:ext cx="1295400" cy="707886"/>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82550" indent="-82550" fontAlgn="auto">
              <a:spcBef>
                <a:spcPct val="0"/>
              </a:spcBef>
              <a:spcAft>
                <a:spcPct val="0"/>
              </a:spcAft>
              <a:buSzPct val="75000"/>
              <a:buFont typeface="Arial" pitchFamily="34" charset="0"/>
              <a:buChar char="•"/>
            </a:pPr>
            <a:r>
              <a:rPr lang="zh-CN" altLang="en-US" sz="1000" b="0" kern="0" smtClean="0">
                <a:solidFill>
                  <a:schemeClr val="tx1"/>
                </a:solidFill>
                <a:latin typeface="+mj-ea"/>
                <a:ea typeface="+mj-ea"/>
              </a:rPr>
              <a:t>审批流程标准化</a:t>
            </a:r>
            <a:endParaRPr lang="en-US" altLang="zh-CN" sz="1000" b="0" kern="0" smtClean="0">
              <a:solidFill>
                <a:schemeClr val="tx1"/>
              </a:solidFill>
              <a:latin typeface="+mj-ea"/>
              <a:ea typeface="+mj-ea"/>
            </a:endParaRPr>
          </a:p>
          <a:p>
            <a:pPr marL="82550" indent="-82550" fontAlgn="auto">
              <a:spcBef>
                <a:spcPct val="0"/>
              </a:spcBef>
              <a:spcAft>
                <a:spcPct val="0"/>
              </a:spcAft>
              <a:buSzPct val="75000"/>
              <a:buFont typeface="Arial" pitchFamily="34" charset="0"/>
              <a:buChar char="•"/>
            </a:pPr>
            <a:r>
              <a:rPr lang="zh-CN" altLang="en-US" sz="1000" b="0" kern="0" smtClean="0">
                <a:solidFill>
                  <a:schemeClr val="tx1"/>
                </a:solidFill>
                <a:latin typeface="+mj-ea"/>
                <a:ea typeface="+mj-ea"/>
              </a:rPr>
              <a:t>实现合同分析和经济监管</a:t>
            </a:r>
            <a:endParaRPr lang="en-US" altLang="zh-CN" sz="1000" b="0" kern="0" smtClean="0">
              <a:solidFill>
                <a:schemeClr val="tx1"/>
              </a:solidFill>
              <a:latin typeface="+mj-ea"/>
              <a:ea typeface="+mj-ea"/>
            </a:endParaRPr>
          </a:p>
          <a:p>
            <a:pPr marL="82550" indent="-82550" fontAlgn="auto">
              <a:spcBef>
                <a:spcPct val="0"/>
              </a:spcBef>
              <a:spcAft>
                <a:spcPct val="0"/>
              </a:spcAft>
              <a:buSzPct val="75000"/>
              <a:buFont typeface="Arial" pitchFamily="34" charset="0"/>
              <a:buChar char="•"/>
            </a:pPr>
            <a:endParaRPr lang="en-US" altLang="zh-CN" sz="1000" b="0" kern="0" smtClean="0">
              <a:solidFill>
                <a:schemeClr val="tx1"/>
              </a:solidFill>
              <a:latin typeface="+mj-ea"/>
              <a:ea typeface="+mj-ea"/>
            </a:endParaRPr>
          </a:p>
        </p:txBody>
      </p:sp>
      <p:sp>
        <p:nvSpPr>
          <p:cNvPr id="33" name="Oval 32"/>
          <p:cNvSpPr/>
          <p:nvPr/>
        </p:nvSpPr>
        <p:spPr bwMode="auto">
          <a:xfrm>
            <a:off x="8001000" y="241200"/>
            <a:ext cx="216000" cy="216000"/>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bg1"/>
                </a:solidFill>
                <a:latin typeface="Arial"/>
                <a:ea typeface="微软雅黑"/>
              </a:rPr>
              <a:t>2</a:t>
            </a:r>
            <a:endParaRPr lang="zh-CN" altLang="en-US" sz="1400" kern="0">
              <a:solidFill>
                <a:schemeClr val="bg1"/>
              </a:solidFill>
              <a:latin typeface="Arial"/>
              <a:ea typeface="微软雅黑"/>
            </a:endParaRPr>
          </a:p>
        </p:txBody>
      </p:sp>
      <p:sp>
        <p:nvSpPr>
          <p:cNvPr id="37" name="TextBox 36"/>
          <p:cNvSpPr txBox="1"/>
          <p:nvPr/>
        </p:nvSpPr>
        <p:spPr>
          <a:xfrm>
            <a:off x="8131628" y="228600"/>
            <a:ext cx="11430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b="0" smtClean="0">
                <a:solidFill>
                  <a:schemeClr val="tx1"/>
                </a:solidFill>
                <a:latin typeface="微软雅黑" pitchFamily="34" charset="-122"/>
                <a:ea typeface="微软雅黑" pitchFamily="34" charset="-122"/>
              </a:rPr>
              <a:t>合同管理系统</a:t>
            </a:r>
          </a:p>
        </p:txBody>
      </p:sp>
    </p:spTree>
    <p:extLst>
      <p:ext uri="{BB962C8B-B14F-4D97-AF65-F5344CB8AC3E}">
        <p14:creationId xmlns="" xmlns:p14="http://schemas.microsoft.com/office/powerpoint/2010/main" val="529640380"/>
      </p:ext>
    </p:extLst>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8" name="Freeform 7"/>
          <p:cNvSpPr/>
          <p:nvPr>
            <p:custDataLst>
              <p:tags r:id="rId2"/>
            </p:custDataLst>
          </p:nvPr>
        </p:nvSpPr>
        <p:spPr bwMode="auto">
          <a:xfrm>
            <a:off x="3884413" y="1982400"/>
            <a:ext cx="232174" cy="2736000"/>
          </a:xfrm>
          <a:custGeom>
            <a:cxnLst>
              <a:cxn ang="0">
                <a:pos x="0" y="0"/>
              </a:cxn>
              <a:cxn ang="0">
                <a:pos x="0" y="1440"/>
              </a:cxn>
              <a:cxn ang="0">
                <a:pos x="240" y="720"/>
              </a:cxn>
              <a:cxn ang="0">
                <a:pos x="0" y="0"/>
              </a:cxn>
            </a:cxnLst>
            <a:rect l="0" t="0" r="r" b="b"/>
            <a:pathLst>
              <a:path w="241" h="1441">
                <a:moveTo>
                  <a:pt x="0" y="0"/>
                </a:moveTo>
                <a:lnTo>
                  <a:pt x="0" y="1440"/>
                </a:lnTo>
                <a:lnTo>
                  <a:pt x="240" y="720"/>
                </a:lnTo>
                <a:lnTo>
                  <a:pt x="0" y="0"/>
                </a:lnTo>
              </a:path>
            </a:pathLst>
          </a:custGeom>
          <a:solidFill>
            <a:schemeClr val="accent2"/>
          </a:solidFill>
          <a:ln w="12700" cap="rnd">
            <a:noFill/>
            <a:round/>
            <a:headEnd type="none" w="sm" len="sm"/>
            <a:tailEnd type="none" w="sm" len="sm"/>
          </a:ln>
          <a:effectLst/>
        </p:spPr>
        <p:txBody>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endParaRPr lang="de-DE">
              <a:ea typeface="微软雅黑" pitchFamily="34" charset="-122"/>
            </a:endParaRPr>
          </a:p>
        </p:txBody>
      </p:sp>
      <p:grpSp>
        <p:nvGrpSpPr>
          <p:cNvPr id="2" name="组合 83"/>
          <p:cNvGrpSpPr/>
          <p:nvPr/>
        </p:nvGrpSpPr>
        <p:grpSpPr>
          <a:xfrm>
            <a:off x="304800" y="1537200"/>
            <a:ext cx="3276000" cy="3492000"/>
            <a:chOff x="76199" y="1404943"/>
            <a:chExt cx="3276000" cy="3352800"/>
          </a:xfrm>
        </p:grpSpPr>
        <p:sp>
          <p:nvSpPr>
            <p:cNvPr id="47" name="Rectangle 5"/>
            <p:cNvSpPr/>
            <p:nvPr/>
          </p:nvSpPr>
          <p:spPr bwMode="auto">
            <a:xfrm>
              <a:off x="132572" y="2852743"/>
              <a:ext cx="3196370" cy="838200"/>
            </a:xfrm>
            <a:prstGeom prst="rect">
              <a:avLst/>
            </a:prstGeom>
          </p:spPr>
          <p:style>
            <a:lnRef idx="1">
              <a:schemeClr val="accent3"/>
            </a:lnRef>
            <a:fillRef idx="3">
              <a:schemeClr val="accent3"/>
            </a:fillRef>
            <a:effectRef idx="2">
              <a:schemeClr val="accent3"/>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Arial"/>
                  <a:ea typeface="微软雅黑"/>
                </a:rPr>
                <a:t>合同管理系统</a:t>
              </a:r>
              <a:endParaRPr lang="zh-CN" altLang="en-US" sz="1400" kern="0">
                <a:solidFill>
                  <a:schemeClr val="bg1"/>
                </a:solidFill>
                <a:latin typeface="Arial"/>
                <a:ea typeface="微软雅黑"/>
              </a:endParaRPr>
            </a:p>
          </p:txBody>
        </p:sp>
        <p:sp>
          <p:nvSpPr>
            <p:cNvPr id="48" name="矩形 47"/>
            <p:cNvSpPr/>
            <p:nvPr/>
          </p:nvSpPr>
          <p:spPr bwMode="auto">
            <a:xfrm>
              <a:off x="244406" y="3286543"/>
              <a:ext cx="908442" cy="2520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合同起草</a:t>
              </a:r>
              <a:endParaRPr lang="en-US" sz="1000" kern="0">
                <a:solidFill>
                  <a:schemeClr val="tx1"/>
                </a:solidFill>
                <a:latin typeface="Arial"/>
                <a:ea typeface="微软雅黑"/>
              </a:endParaRPr>
            </a:p>
          </p:txBody>
        </p:sp>
        <p:sp>
          <p:nvSpPr>
            <p:cNvPr id="49" name="矩形 48"/>
            <p:cNvSpPr/>
            <p:nvPr/>
          </p:nvSpPr>
          <p:spPr bwMode="auto">
            <a:xfrm>
              <a:off x="1277058" y="3286543"/>
              <a:ext cx="908442" cy="2520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合同审批</a:t>
              </a:r>
              <a:endParaRPr lang="en-US" sz="1000" kern="0">
                <a:solidFill>
                  <a:schemeClr val="tx1"/>
                </a:solidFill>
                <a:latin typeface="Arial"/>
                <a:ea typeface="微软雅黑"/>
              </a:endParaRPr>
            </a:p>
          </p:txBody>
        </p:sp>
        <p:sp>
          <p:nvSpPr>
            <p:cNvPr id="50" name="矩形 49"/>
            <p:cNvSpPr/>
            <p:nvPr/>
          </p:nvSpPr>
          <p:spPr bwMode="auto">
            <a:xfrm>
              <a:off x="2309709" y="3286543"/>
              <a:ext cx="908442" cy="252000"/>
            </a:xfrm>
            <a:prstGeom prst="rect">
              <a:avLst/>
            </a:prstGeom>
          </p:spPr>
          <p:style>
            <a:lnRef idx="2">
              <a:schemeClr val="dk1"/>
            </a:lnRef>
            <a:fillRef idx="1">
              <a:schemeClr val="lt1"/>
            </a:fillRef>
            <a:effectRef idx="0">
              <a:schemeClr val="dk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合同备案分析</a:t>
              </a:r>
              <a:endParaRPr lang="en-US" sz="1000" kern="0">
                <a:solidFill>
                  <a:schemeClr val="tx1"/>
                </a:solidFill>
                <a:latin typeface="Arial"/>
                <a:ea typeface="微软雅黑"/>
              </a:endParaRPr>
            </a:p>
          </p:txBody>
        </p:sp>
        <p:sp>
          <p:nvSpPr>
            <p:cNvPr id="51" name="Rectangle 6"/>
            <p:cNvSpPr/>
            <p:nvPr/>
          </p:nvSpPr>
          <p:spPr bwMode="auto">
            <a:xfrm>
              <a:off x="134697" y="1404943"/>
              <a:ext cx="3196370" cy="901800"/>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bg1"/>
                  </a:solidFill>
                  <a:latin typeface="Arial"/>
                  <a:ea typeface="微软雅黑"/>
                </a:rPr>
                <a:t>ERP</a:t>
              </a:r>
              <a:endParaRPr lang="zh-CN" altLang="en-US" sz="1400" kern="0">
                <a:solidFill>
                  <a:schemeClr val="bg1"/>
                </a:solidFill>
                <a:latin typeface="Arial"/>
                <a:ea typeface="微软雅黑"/>
              </a:endParaRPr>
            </a:p>
          </p:txBody>
        </p:sp>
        <p:sp>
          <p:nvSpPr>
            <p:cNvPr id="52" name="矩形 51"/>
            <p:cNvSpPr/>
            <p:nvPr/>
          </p:nvSpPr>
          <p:spPr bwMode="auto">
            <a:xfrm>
              <a:off x="281300" y="1660839"/>
              <a:ext cx="908442" cy="2520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生产执行</a:t>
              </a:r>
              <a:endParaRPr lang="en-US" sz="1000" kern="0">
                <a:solidFill>
                  <a:schemeClr val="tx1"/>
                </a:solidFill>
                <a:latin typeface="Arial"/>
                <a:ea typeface="微软雅黑"/>
              </a:endParaRPr>
            </a:p>
          </p:txBody>
        </p:sp>
        <p:sp>
          <p:nvSpPr>
            <p:cNvPr id="53" name="矩形 52"/>
            <p:cNvSpPr/>
            <p:nvPr/>
          </p:nvSpPr>
          <p:spPr bwMode="auto">
            <a:xfrm>
              <a:off x="1304682" y="1660839"/>
              <a:ext cx="908442" cy="2520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a:solidFill>
                    <a:schemeClr val="tx1"/>
                  </a:solidFill>
                  <a:latin typeface="Arial"/>
                  <a:ea typeface="微软雅黑"/>
                </a:rPr>
                <a:t>库存</a:t>
              </a:r>
              <a:r>
                <a:rPr lang="zh-CN" altLang="en-US" sz="1000" kern="0" smtClean="0">
                  <a:solidFill>
                    <a:schemeClr val="tx1"/>
                  </a:solidFill>
                  <a:latin typeface="Arial"/>
                  <a:ea typeface="微软雅黑"/>
                </a:rPr>
                <a:t>管理</a:t>
              </a:r>
              <a:endParaRPr lang="en-US" sz="1000" kern="0">
                <a:solidFill>
                  <a:schemeClr val="tx1"/>
                </a:solidFill>
                <a:latin typeface="Arial"/>
                <a:ea typeface="微软雅黑"/>
              </a:endParaRPr>
            </a:p>
          </p:txBody>
        </p:sp>
        <p:sp>
          <p:nvSpPr>
            <p:cNvPr id="54" name="矩形 53"/>
            <p:cNvSpPr/>
            <p:nvPr/>
          </p:nvSpPr>
          <p:spPr bwMode="auto">
            <a:xfrm>
              <a:off x="2329220" y="1660839"/>
              <a:ext cx="908442" cy="2520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a:solidFill>
                    <a:schemeClr val="tx1"/>
                  </a:solidFill>
                  <a:latin typeface="Arial"/>
                  <a:ea typeface="微软雅黑"/>
                </a:rPr>
                <a:t>财务</a:t>
              </a:r>
              <a:r>
                <a:rPr lang="zh-CN" altLang="en-US" sz="1000" kern="0" smtClean="0">
                  <a:solidFill>
                    <a:schemeClr val="tx1"/>
                  </a:solidFill>
                  <a:latin typeface="Arial"/>
                  <a:ea typeface="微软雅黑"/>
                </a:rPr>
                <a:t>管理</a:t>
              </a:r>
              <a:endParaRPr lang="en-US" sz="1000" kern="0">
                <a:solidFill>
                  <a:schemeClr val="tx1"/>
                </a:solidFill>
                <a:latin typeface="Arial"/>
                <a:ea typeface="微软雅黑"/>
              </a:endParaRPr>
            </a:p>
          </p:txBody>
        </p:sp>
        <p:sp>
          <p:nvSpPr>
            <p:cNvPr id="55" name="Rectangle 9"/>
            <p:cNvSpPr/>
            <p:nvPr/>
          </p:nvSpPr>
          <p:spPr bwMode="auto">
            <a:xfrm>
              <a:off x="132572" y="3995743"/>
              <a:ext cx="3196370" cy="762000"/>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Arial"/>
                  <a:ea typeface="微软雅黑"/>
                </a:rPr>
                <a:t>编码系统</a:t>
              </a:r>
              <a:endParaRPr lang="en-US" altLang="zh-CN" sz="1400" kern="0" smtClean="0">
                <a:solidFill>
                  <a:schemeClr val="bg1"/>
                </a:solidFill>
                <a:latin typeface="Arial"/>
                <a:ea typeface="微软雅黑"/>
              </a:endParaRPr>
            </a:p>
          </p:txBody>
        </p:sp>
        <p:sp>
          <p:nvSpPr>
            <p:cNvPr id="56" name="矩形 55"/>
            <p:cNvSpPr/>
            <p:nvPr/>
          </p:nvSpPr>
          <p:spPr bwMode="auto">
            <a:xfrm>
              <a:off x="1180602" y="4383670"/>
              <a:ext cx="1177610" cy="2520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合同编码</a:t>
              </a:r>
              <a:endParaRPr lang="en-US" sz="1000" kern="0">
                <a:solidFill>
                  <a:schemeClr val="tx1"/>
                </a:solidFill>
                <a:latin typeface="Arial"/>
                <a:ea typeface="微软雅黑"/>
              </a:endParaRPr>
            </a:p>
          </p:txBody>
        </p:sp>
        <p:sp>
          <p:nvSpPr>
            <p:cNvPr id="59" name="矩形 58"/>
            <p:cNvSpPr/>
            <p:nvPr/>
          </p:nvSpPr>
          <p:spPr bwMode="auto">
            <a:xfrm>
              <a:off x="281300" y="1974666"/>
              <a:ext cx="908442" cy="2520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销售管理</a:t>
              </a:r>
              <a:endParaRPr lang="en-US" sz="1000" kern="0">
                <a:solidFill>
                  <a:schemeClr val="tx1"/>
                </a:solidFill>
                <a:latin typeface="Arial"/>
                <a:ea typeface="微软雅黑"/>
              </a:endParaRPr>
            </a:p>
          </p:txBody>
        </p:sp>
        <p:sp>
          <p:nvSpPr>
            <p:cNvPr id="60" name="矩形 59"/>
            <p:cNvSpPr/>
            <p:nvPr/>
          </p:nvSpPr>
          <p:spPr bwMode="auto">
            <a:xfrm>
              <a:off x="2329220" y="1974666"/>
              <a:ext cx="908442" cy="2520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a:solidFill>
                    <a:schemeClr val="tx1"/>
                  </a:solidFill>
                  <a:latin typeface="Arial"/>
                  <a:ea typeface="微软雅黑"/>
                </a:rPr>
                <a:t>采购</a:t>
              </a:r>
              <a:r>
                <a:rPr lang="zh-CN" altLang="en-US" sz="1000" kern="0" smtClean="0">
                  <a:solidFill>
                    <a:schemeClr val="tx1"/>
                  </a:solidFill>
                  <a:latin typeface="Arial"/>
                  <a:ea typeface="微软雅黑"/>
                </a:rPr>
                <a:t>管理</a:t>
              </a:r>
              <a:endParaRPr lang="en-US" sz="1000" kern="0">
                <a:solidFill>
                  <a:schemeClr val="tx1"/>
                </a:solidFill>
                <a:latin typeface="Arial"/>
                <a:ea typeface="微软雅黑"/>
              </a:endParaRPr>
            </a:p>
          </p:txBody>
        </p:sp>
        <p:cxnSp>
          <p:nvCxnSpPr>
            <p:cNvPr id="61" name="直接箭头连接符 60"/>
            <p:cNvCxnSpPr/>
            <p:nvPr/>
          </p:nvCxnSpPr>
          <p:spPr bwMode="auto">
            <a:xfrm flipH="1">
              <a:off x="735521" y="2305488"/>
              <a:ext cx="0" cy="540000"/>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sp>
          <p:nvSpPr>
            <p:cNvPr id="62" name="TextBox 61"/>
            <p:cNvSpPr txBox="1"/>
            <p:nvPr/>
          </p:nvSpPr>
          <p:spPr>
            <a:xfrm>
              <a:off x="76199" y="2333288"/>
              <a:ext cx="659322" cy="461665"/>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b="0" smtClean="0">
                  <a:solidFill>
                    <a:schemeClr val="tx1"/>
                  </a:solidFill>
                  <a:latin typeface="+mj-ea"/>
                  <a:ea typeface="+mj-ea"/>
                </a:rPr>
                <a:t>合同执行情况</a:t>
              </a:r>
            </a:p>
          </p:txBody>
        </p:sp>
        <p:cxnSp>
          <p:nvCxnSpPr>
            <p:cNvPr id="63" name="直接箭头连接符 62"/>
            <p:cNvCxnSpPr/>
            <p:nvPr/>
          </p:nvCxnSpPr>
          <p:spPr bwMode="auto">
            <a:xfrm flipH="1" flipV="1">
              <a:off x="1032626" y="2305488"/>
              <a:ext cx="0" cy="540000"/>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sp>
          <p:nvSpPr>
            <p:cNvPr id="64" name="TextBox 63"/>
            <p:cNvSpPr txBox="1"/>
            <p:nvPr/>
          </p:nvSpPr>
          <p:spPr>
            <a:xfrm>
              <a:off x="1084421" y="2333288"/>
              <a:ext cx="517945" cy="461665"/>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b="0">
                  <a:solidFill>
                    <a:schemeClr val="tx1"/>
                  </a:solidFill>
                  <a:latin typeface="+mj-ea"/>
                  <a:ea typeface="+mj-ea"/>
                </a:rPr>
                <a:t>销售合同</a:t>
              </a:r>
              <a:endParaRPr lang="zh-CN" altLang="en-US" sz="1200" b="0" smtClean="0">
                <a:solidFill>
                  <a:schemeClr val="tx1"/>
                </a:solidFill>
                <a:latin typeface="+mj-ea"/>
                <a:ea typeface="+mj-ea"/>
              </a:endParaRPr>
            </a:p>
          </p:txBody>
        </p:sp>
        <p:cxnSp>
          <p:nvCxnSpPr>
            <p:cNvPr id="65" name="直接箭头连接符 64"/>
            <p:cNvCxnSpPr/>
            <p:nvPr/>
          </p:nvCxnSpPr>
          <p:spPr bwMode="auto">
            <a:xfrm flipH="1">
              <a:off x="2485355" y="2305488"/>
              <a:ext cx="0" cy="540000"/>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sp>
          <p:nvSpPr>
            <p:cNvPr id="66" name="TextBox 65"/>
            <p:cNvSpPr txBox="1"/>
            <p:nvPr/>
          </p:nvSpPr>
          <p:spPr>
            <a:xfrm>
              <a:off x="1826032" y="2333288"/>
              <a:ext cx="659322" cy="461665"/>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b="0" smtClean="0">
                  <a:solidFill>
                    <a:schemeClr val="tx1"/>
                  </a:solidFill>
                  <a:latin typeface="+mj-ea"/>
                  <a:ea typeface="+mj-ea"/>
                </a:rPr>
                <a:t>合同执行情况</a:t>
              </a:r>
            </a:p>
          </p:txBody>
        </p:sp>
        <p:cxnSp>
          <p:nvCxnSpPr>
            <p:cNvPr id="67" name="直接箭头连接符 66"/>
            <p:cNvCxnSpPr/>
            <p:nvPr/>
          </p:nvCxnSpPr>
          <p:spPr bwMode="auto">
            <a:xfrm flipH="1" flipV="1">
              <a:off x="2782459" y="2305488"/>
              <a:ext cx="0" cy="540000"/>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sp>
          <p:nvSpPr>
            <p:cNvPr id="68" name="TextBox 67"/>
            <p:cNvSpPr txBox="1"/>
            <p:nvPr/>
          </p:nvSpPr>
          <p:spPr>
            <a:xfrm>
              <a:off x="2834254" y="2333288"/>
              <a:ext cx="517945" cy="461665"/>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b="0">
                  <a:solidFill>
                    <a:schemeClr val="tx1"/>
                  </a:solidFill>
                  <a:latin typeface="+mj-ea"/>
                  <a:ea typeface="+mj-ea"/>
                </a:rPr>
                <a:t>采购</a:t>
              </a:r>
              <a:r>
                <a:rPr lang="zh-CN" altLang="en-US" sz="1200" b="0" smtClean="0">
                  <a:solidFill>
                    <a:schemeClr val="tx1"/>
                  </a:solidFill>
                  <a:latin typeface="+mj-ea"/>
                  <a:ea typeface="+mj-ea"/>
                </a:rPr>
                <a:t>合同</a:t>
              </a:r>
            </a:p>
          </p:txBody>
        </p:sp>
        <p:cxnSp>
          <p:nvCxnSpPr>
            <p:cNvPr id="69" name="直接箭头连接符 68"/>
            <p:cNvCxnSpPr/>
            <p:nvPr/>
          </p:nvCxnSpPr>
          <p:spPr bwMode="auto">
            <a:xfrm flipH="1" flipV="1">
              <a:off x="1678963" y="3679662"/>
              <a:ext cx="0" cy="288000"/>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sp>
          <p:nvSpPr>
            <p:cNvPr id="70" name="TextBox 69"/>
            <p:cNvSpPr txBox="1"/>
            <p:nvPr/>
          </p:nvSpPr>
          <p:spPr>
            <a:xfrm>
              <a:off x="1730757" y="3707462"/>
              <a:ext cx="822646"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b="0" smtClean="0">
                  <a:solidFill>
                    <a:schemeClr val="tx1"/>
                  </a:solidFill>
                  <a:latin typeface="+mj-ea"/>
                  <a:ea typeface="+mj-ea"/>
                </a:rPr>
                <a:t>合同编码</a:t>
              </a:r>
            </a:p>
          </p:txBody>
        </p:sp>
      </p:grpSp>
      <p:sp>
        <p:nvSpPr>
          <p:cNvPr id="71" name="标题 1"/>
          <p:cNvSpPr>
            <a:spLocks noGrp="1"/>
          </p:cNvSpPr>
          <p:nvPr>
            <p:ph type="title"/>
          </p:nvPr>
        </p:nvSpPr>
        <p:spPr>
          <a:xfrm>
            <a:off x="1314450" y="0"/>
            <a:ext cx="7829550" cy="1052513"/>
          </a:xfrm>
          <a:noFill/>
          <a:ln w="9525" algn="ctr">
            <a:noFill/>
            <a:miter lim="800000"/>
          </a:ln>
        </p:spPr>
        <p:txBody>
          <a:bodyPr vert="horz" wrap="square" lIns="72000" tIns="252000" rIns="72000" bIns="36000" numCol="1" anchor="ctr" anchorCtr="0" compatLnSpc="1">
            <a:prstTxWarp prst="textNoShape">
              <a:avLst/>
            </a:prstTxWarp>
          </a:bodyPr>
          <a:lstStyle/>
          <a:p>
            <a:pPr algn="just"/>
            <a:r>
              <a:rPr lang="zh-CN" altLang="en-US">
                <a:latin typeface="微软雅黑" pitchFamily="34" charset="-122"/>
                <a:ea typeface="微软雅黑" pitchFamily="34" charset="-122"/>
              </a:rPr>
              <a:t>以合同管理系统为核心，与周边系统的功能分界及数据流向设计概览</a:t>
            </a:r>
            <a:endParaRPr lang="en-US">
              <a:latin typeface="微软雅黑" pitchFamily="34" charset="-122"/>
              <a:ea typeface="微软雅黑" pitchFamily="34" charset="-122"/>
            </a:endParaRPr>
          </a:p>
        </p:txBody>
      </p:sp>
      <p:grpSp>
        <p:nvGrpSpPr>
          <p:cNvPr id="3" name="组合 84"/>
          <p:cNvGrpSpPr/>
          <p:nvPr/>
        </p:nvGrpSpPr>
        <p:grpSpPr>
          <a:xfrm>
            <a:off x="4419599" y="1537200"/>
            <a:ext cx="4388721" cy="3462055"/>
            <a:chOff x="4419599" y="1352400"/>
            <a:chExt cx="4388721" cy="3462055"/>
          </a:xfrm>
        </p:grpSpPr>
        <p:sp>
          <p:nvSpPr>
            <p:cNvPr id="6" name="Rectangle 5"/>
            <p:cNvSpPr/>
            <p:nvPr/>
          </p:nvSpPr>
          <p:spPr bwMode="auto">
            <a:xfrm>
              <a:off x="5983381" y="2285400"/>
              <a:ext cx="1273957" cy="1584000"/>
            </a:xfrm>
            <a:prstGeom prst="rect">
              <a:avLst/>
            </a:prstGeom>
          </p:spPr>
          <p:style>
            <a:lnRef idx="1">
              <a:schemeClr val="accent3"/>
            </a:lnRef>
            <a:fillRef idx="3">
              <a:schemeClr val="accent3"/>
            </a:fillRef>
            <a:effectRef idx="2">
              <a:schemeClr val="accent3"/>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Arial"/>
                  <a:ea typeface="微软雅黑"/>
                </a:rPr>
                <a:t>合同管理系统</a:t>
              </a:r>
              <a:endParaRPr lang="zh-CN" altLang="en-US" sz="1400" kern="0">
                <a:solidFill>
                  <a:schemeClr val="bg1"/>
                </a:solidFill>
                <a:latin typeface="Arial"/>
                <a:ea typeface="微软雅黑"/>
              </a:endParaRPr>
            </a:p>
          </p:txBody>
        </p:sp>
        <p:sp>
          <p:nvSpPr>
            <p:cNvPr id="7" name="Rectangle 6"/>
            <p:cNvSpPr/>
            <p:nvPr/>
          </p:nvSpPr>
          <p:spPr bwMode="auto">
            <a:xfrm>
              <a:off x="4419600" y="1352400"/>
              <a:ext cx="4356000" cy="609600"/>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bg1"/>
                  </a:solidFill>
                  <a:latin typeface="Arial"/>
                  <a:ea typeface="微软雅黑"/>
                </a:rPr>
                <a:t>ERP</a:t>
              </a:r>
              <a:endParaRPr lang="zh-CN" altLang="en-US" sz="1400" kern="0">
                <a:solidFill>
                  <a:schemeClr val="bg1"/>
                </a:solidFill>
                <a:latin typeface="Arial"/>
                <a:ea typeface="微软雅黑"/>
              </a:endParaRPr>
            </a:p>
          </p:txBody>
        </p:sp>
        <p:sp>
          <p:nvSpPr>
            <p:cNvPr id="10" name="Rectangle 9"/>
            <p:cNvSpPr/>
            <p:nvPr/>
          </p:nvSpPr>
          <p:spPr bwMode="auto">
            <a:xfrm>
              <a:off x="4419599" y="4151899"/>
              <a:ext cx="4356000" cy="662556"/>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Arial"/>
                  <a:ea typeface="微软雅黑"/>
                </a:rPr>
                <a:t>编码系统</a:t>
              </a:r>
              <a:endParaRPr lang="en-US" altLang="zh-CN" sz="1400" kern="0" smtClean="0">
                <a:solidFill>
                  <a:schemeClr val="bg1"/>
                </a:solidFill>
                <a:latin typeface="Arial"/>
                <a:ea typeface="微软雅黑"/>
              </a:endParaRPr>
            </a:p>
          </p:txBody>
        </p:sp>
        <p:sp>
          <p:nvSpPr>
            <p:cNvPr id="11" name="矩形 10"/>
            <p:cNvSpPr/>
            <p:nvPr/>
          </p:nvSpPr>
          <p:spPr bwMode="auto">
            <a:xfrm>
              <a:off x="6183644" y="2687400"/>
              <a:ext cx="922229" cy="2520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合同起草</a:t>
              </a:r>
              <a:endParaRPr lang="en-US" sz="1000" kern="0">
                <a:solidFill>
                  <a:schemeClr val="tx1"/>
                </a:solidFill>
                <a:latin typeface="Arial"/>
                <a:ea typeface="微软雅黑"/>
              </a:endParaRPr>
            </a:p>
          </p:txBody>
        </p:sp>
        <p:sp>
          <p:nvSpPr>
            <p:cNvPr id="16" name="TextBox 15"/>
            <p:cNvSpPr txBox="1"/>
            <p:nvPr/>
          </p:nvSpPr>
          <p:spPr>
            <a:xfrm>
              <a:off x="5474565" y="3426149"/>
              <a:ext cx="525805" cy="461665"/>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b="0">
                  <a:solidFill>
                    <a:schemeClr val="tx1"/>
                  </a:solidFill>
                  <a:latin typeface="+mj-ea"/>
                  <a:ea typeface="+mj-ea"/>
                </a:rPr>
                <a:t>销售合同</a:t>
              </a:r>
              <a:endParaRPr lang="zh-CN" altLang="en-US" sz="1200" b="0" smtClean="0">
                <a:solidFill>
                  <a:schemeClr val="tx1"/>
                </a:solidFill>
                <a:latin typeface="+mj-ea"/>
                <a:ea typeface="+mj-ea"/>
              </a:endParaRPr>
            </a:p>
          </p:txBody>
        </p:sp>
        <p:sp>
          <p:nvSpPr>
            <p:cNvPr id="18" name="TextBox 17"/>
            <p:cNvSpPr txBox="1"/>
            <p:nvPr/>
          </p:nvSpPr>
          <p:spPr>
            <a:xfrm>
              <a:off x="7190841" y="2706335"/>
              <a:ext cx="669328" cy="461665"/>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b="0" smtClean="0">
                  <a:solidFill>
                    <a:schemeClr val="tx1"/>
                  </a:solidFill>
                  <a:latin typeface="+mj-ea"/>
                  <a:ea typeface="+mj-ea"/>
                </a:rPr>
                <a:t>合同执行情况</a:t>
              </a:r>
            </a:p>
          </p:txBody>
        </p:sp>
        <p:sp>
          <p:nvSpPr>
            <p:cNvPr id="20" name="TextBox 19"/>
            <p:cNvSpPr txBox="1"/>
            <p:nvPr/>
          </p:nvSpPr>
          <p:spPr>
            <a:xfrm>
              <a:off x="7262602" y="3320400"/>
              <a:ext cx="525805" cy="461665"/>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b="0">
                  <a:solidFill>
                    <a:schemeClr val="tx1"/>
                  </a:solidFill>
                  <a:latin typeface="+mj-ea"/>
                  <a:ea typeface="+mj-ea"/>
                </a:rPr>
                <a:t>采购</a:t>
              </a:r>
              <a:r>
                <a:rPr lang="zh-CN" altLang="en-US" sz="1200" b="0" smtClean="0">
                  <a:solidFill>
                    <a:schemeClr val="tx1"/>
                  </a:solidFill>
                  <a:latin typeface="+mj-ea"/>
                  <a:ea typeface="+mj-ea"/>
                </a:rPr>
                <a:t>合同</a:t>
              </a:r>
            </a:p>
          </p:txBody>
        </p:sp>
        <p:sp>
          <p:nvSpPr>
            <p:cNvPr id="21" name="矩形 20"/>
            <p:cNvSpPr/>
            <p:nvPr/>
          </p:nvSpPr>
          <p:spPr bwMode="auto">
            <a:xfrm>
              <a:off x="5962905" y="4495800"/>
              <a:ext cx="1195482" cy="2520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合同编码</a:t>
              </a:r>
              <a:endParaRPr lang="en-US" sz="1000" kern="0">
                <a:solidFill>
                  <a:schemeClr val="tx1"/>
                </a:solidFill>
                <a:latin typeface="Arial"/>
                <a:ea typeface="微软雅黑"/>
              </a:endParaRPr>
            </a:p>
          </p:txBody>
        </p:sp>
        <p:sp>
          <p:nvSpPr>
            <p:cNvPr id="22" name="矩形 21"/>
            <p:cNvSpPr/>
            <p:nvPr/>
          </p:nvSpPr>
          <p:spPr bwMode="auto">
            <a:xfrm>
              <a:off x="5051389" y="1621341"/>
              <a:ext cx="922229" cy="2520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生产执行</a:t>
              </a:r>
              <a:endParaRPr lang="en-US" sz="1000" kern="0">
                <a:solidFill>
                  <a:schemeClr val="tx1"/>
                </a:solidFill>
                <a:latin typeface="Arial"/>
                <a:ea typeface="微软雅黑"/>
              </a:endParaRPr>
            </a:p>
          </p:txBody>
        </p:sp>
        <p:sp>
          <p:nvSpPr>
            <p:cNvPr id="23" name="矩形 22"/>
            <p:cNvSpPr/>
            <p:nvPr/>
          </p:nvSpPr>
          <p:spPr bwMode="auto">
            <a:xfrm>
              <a:off x="6090302" y="1621341"/>
              <a:ext cx="922229" cy="2520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a:solidFill>
                    <a:schemeClr val="tx1"/>
                  </a:solidFill>
                  <a:latin typeface="Arial"/>
                  <a:ea typeface="微软雅黑"/>
                </a:rPr>
                <a:t>库存</a:t>
              </a:r>
              <a:r>
                <a:rPr lang="zh-CN" altLang="en-US" sz="1000" kern="0" smtClean="0">
                  <a:solidFill>
                    <a:schemeClr val="tx1"/>
                  </a:solidFill>
                  <a:latin typeface="Arial"/>
                  <a:ea typeface="微软雅黑"/>
                </a:rPr>
                <a:t>管理</a:t>
              </a:r>
              <a:endParaRPr lang="en-US" sz="1000" kern="0">
                <a:solidFill>
                  <a:schemeClr val="tx1"/>
                </a:solidFill>
                <a:latin typeface="Arial"/>
                <a:ea typeface="微软雅黑"/>
              </a:endParaRPr>
            </a:p>
          </p:txBody>
        </p:sp>
        <p:sp>
          <p:nvSpPr>
            <p:cNvPr id="24" name="矩形 23"/>
            <p:cNvSpPr/>
            <p:nvPr/>
          </p:nvSpPr>
          <p:spPr bwMode="auto">
            <a:xfrm>
              <a:off x="7130389" y="1621341"/>
              <a:ext cx="922229" cy="2520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a:solidFill>
                    <a:schemeClr val="tx1"/>
                  </a:solidFill>
                  <a:latin typeface="Arial"/>
                  <a:ea typeface="微软雅黑"/>
                </a:rPr>
                <a:t>财务</a:t>
              </a:r>
              <a:r>
                <a:rPr lang="zh-CN" altLang="en-US" sz="1000" kern="0" smtClean="0">
                  <a:solidFill>
                    <a:schemeClr val="tx1"/>
                  </a:solidFill>
                  <a:latin typeface="Arial"/>
                  <a:ea typeface="微软雅黑"/>
                </a:rPr>
                <a:t>管理</a:t>
              </a:r>
              <a:endParaRPr lang="en-US" sz="1000" kern="0">
                <a:solidFill>
                  <a:schemeClr val="tx1"/>
                </a:solidFill>
                <a:latin typeface="Arial"/>
                <a:ea typeface="微软雅黑"/>
              </a:endParaRPr>
            </a:p>
          </p:txBody>
        </p:sp>
        <p:cxnSp>
          <p:nvCxnSpPr>
            <p:cNvPr id="29" name="直接箭头连接符 28"/>
            <p:cNvCxnSpPr/>
            <p:nvPr/>
          </p:nvCxnSpPr>
          <p:spPr bwMode="auto">
            <a:xfrm flipH="1" flipV="1">
              <a:off x="6564239" y="3886200"/>
              <a:ext cx="0" cy="288000"/>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sp>
          <p:nvSpPr>
            <p:cNvPr id="30" name="TextBox 29"/>
            <p:cNvSpPr txBox="1"/>
            <p:nvPr/>
          </p:nvSpPr>
          <p:spPr>
            <a:xfrm>
              <a:off x="6616820" y="3914000"/>
              <a:ext cx="83513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b="0" smtClean="0">
                  <a:solidFill>
                    <a:schemeClr val="tx1"/>
                  </a:solidFill>
                  <a:latin typeface="+mj-ea"/>
                  <a:ea typeface="+mj-ea"/>
                </a:rPr>
                <a:t>合同编码</a:t>
              </a:r>
            </a:p>
          </p:txBody>
        </p:sp>
        <p:cxnSp>
          <p:nvCxnSpPr>
            <p:cNvPr id="34" name="直接箭头连接符 33"/>
            <p:cNvCxnSpPr/>
            <p:nvPr/>
          </p:nvCxnSpPr>
          <p:spPr bwMode="auto">
            <a:xfrm flipH="1" flipV="1">
              <a:off x="4873107" y="1962000"/>
              <a:ext cx="0" cy="324000"/>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sp>
          <p:nvSpPr>
            <p:cNvPr id="35" name="TextBox 34"/>
            <p:cNvSpPr txBox="1"/>
            <p:nvPr/>
          </p:nvSpPr>
          <p:spPr>
            <a:xfrm>
              <a:off x="4919792" y="1962000"/>
              <a:ext cx="891582"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b="0" smtClean="0">
                  <a:solidFill>
                    <a:schemeClr val="tx1"/>
                  </a:solidFill>
                  <a:latin typeface="+mj-ea"/>
                  <a:ea typeface="+mj-ea"/>
                </a:rPr>
                <a:t>销售</a:t>
              </a:r>
              <a:r>
                <a:rPr lang="zh-CN" altLang="en-US" sz="1200" b="0">
                  <a:solidFill>
                    <a:schemeClr val="tx1"/>
                  </a:solidFill>
                  <a:latin typeface="+mj-ea"/>
                  <a:ea typeface="+mj-ea"/>
                </a:rPr>
                <a:t>合同</a:t>
              </a:r>
              <a:endParaRPr lang="zh-CN" altLang="en-US" sz="1200" b="0" smtClean="0">
                <a:solidFill>
                  <a:schemeClr val="tx1"/>
                </a:solidFill>
                <a:latin typeface="+mj-ea"/>
                <a:ea typeface="+mj-ea"/>
              </a:endParaRPr>
            </a:p>
          </p:txBody>
        </p:sp>
        <p:cxnSp>
          <p:nvCxnSpPr>
            <p:cNvPr id="38" name="直接箭头连接符 37"/>
            <p:cNvCxnSpPr/>
            <p:nvPr/>
          </p:nvCxnSpPr>
          <p:spPr bwMode="auto">
            <a:xfrm flipH="1" flipV="1">
              <a:off x="7980320" y="1934200"/>
              <a:ext cx="0" cy="324000"/>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sp>
          <p:nvSpPr>
            <p:cNvPr id="39" name="TextBox 38"/>
            <p:cNvSpPr txBox="1"/>
            <p:nvPr/>
          </p:nvSpPr>
          <p:spPr>
            <a:xfrm>
              <a:off x="7980320" y="1962000"/>
              <a:ext cx="8280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b="0" smtClean="0">
                  <a:solidFill>
                    <a:schemeClr val="tx1"/>
                  </a:solidFill>
                  <a:latin typeface="+mj-ea"/>
                  <a:ea typeface="+mj-ea"/>
                </a:rPr>
                <a:t>采购合同</a:t>
              </a:r>
            </a:p>
          </p:txBody>
        </p:sp>
        <p:sp>
          <p:nvSpPr>
            <p:cNvPr id="8" name="Rectangle 7"/>
            <p:cNvSpPr/>
            <p:nvPr/>
          </p:nvSpPr>
          <p:spPr bwMode="auto">
            <a:xfrm>
              <a:off x="4419600" y="2284962"/>
              <a:ext cx="1054983" cy="1584000"/>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bg1"/>
                  </a:solidFill>
                  <a:latin typeface="Arial"/>
                  <a:ea typeface="微软雅黑"/>
                </a:rPr>
                <a:t>CRM</a:t>
              </a:r>
              <a:endParaRPr lang="zh-CN" altLang="en-US" sz="1400" kern="0">
                <a:solidFill>
                  <a:schemeClr val="bg1"/>
                </a:solidFill>
                <a:latin typeface="Arial"/>
                <a:ea typeface="微软雅黑"/>
              </a:endParaRPr>
            </a:p>
          </p:txBody>
        </p:sp>
        <p:sp>
          <p:nvSpPr>
            <p:cNvPr id="12" name="矩形 11"/>
            <p:cNvSpPr/>
            <p:nvPr/>
          </p:nvSpPr>
          <p:spPr bwMode="auto">
            <a:xfrm>
              <a:off x="4501369" y="2575800"/>
              <a:ext cx="444036" cy="3960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商机管理</a:t>
              </a:r>
              <a:endParaRPr lang="en-US" sz="1000" kern="0">
                <a:solidFill>
                  <a:schemeClr val="tx1"/>
                </a:solidFill>
                <a:latin typeface="Arial"/>
                <a:ea typeface="微软雅黑"/>
              </a:endParaRPr>
            </a:p>
          </p:txBody>
        </p:sp>
        <p:sp>
          <p:nvSpPr>
            <p:cNvPr id="25" name="矩形 24"/>
            <p:cNvSpPr/>
            <p:nvPr/>
          </p:nvSpPr>
          <p:spPr bwMode="auto">
            <a:xfrm>
              <a:off x="4488350" y="2985727"/>
              <a:ext cx="444036" cy="3960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客户管理</a:t>
              </a:r>
              <a:endParaRPr lang="en-US" sz="1000" kern="0">
                <a:solidFill>
                  <a:schemeClr val="tx1"/>
                </a:solidFill>
                <a:latin typeface="Arial"/>
                <a:ea typeface="微软雅黑"/>
              </a:endParaRPr>
            </a:p>
          </p:txBody>
        </p:sp>
        <p:sp>
          <p:nvSpPr>
            <p:cNvPr id="26" name="矩形 25"/>
            <p:cNvSpPr/>
            <p:nvPr/>
          </p:nvSpPr>
          <p:spPr bwMode="auto">
            <a:xfrm>
              <a:off x="4989315" y="2985727"/>
              <a:ext cx="444036" cy="3960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销售订单</a:t>
              </a:r>
              <a:endParaRPr lang="en-US" sz="1000" kern="0">
                <a:solidFill>
                  <a:schemeClr val="tx1"/>
                </a:solidFill>
                <a:latin typeface="Arial"/>
                <a:ea typeface="微软雅黑"/>
              </a:endParaRPr>
            </a:p>
          </p:txBody>
        </p:sp>
        <p:sp>
          <p:nvSpPr>
            <p:cNvPr id="31" name="矩形 30"/>
            <p:cNvSpPr/>
            <p:nvPr/>
          </p:nvSpPr>
          <p:spPr bwMode="auto">
            <a:xfrm>
              <a:off x="4493475" y="3414000"/>
              <a:ext cx="444036" cy="3960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售后服务</a:t>
              </a:r>
              <a:endParaRPr lang="en-US" sz="1000" kern="0">
                <a:solidFill>
                  <a:schemeClr val="tx1"/>
                </a:solidFill>
                <a:latin typeface="Arial"/>
                <a:ea typeface="微软雅黑"/>
              </a:endParaRPr>
            </a:p>
          </p:txBody>
        </p:sp>
        <p:sp>
          <p:nvSpPr>
            <p:cNvPr id="40" name="矩形 39"/>
            <p:cNvSpPr/>
            <p:nvPr/>
          </p:nvSpPr>
          <p:spPr bwMode="auto">
            <a:xfrm>
              <a:off x="4989315" y="2575800"/>
              <a:ext cx="444036" cy="3960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电子商务</a:t>
              </a:r>
              <a:endParaRPr lang="en-US" sz="1000" kern="0">
                <a:solidFill>
                  <a:schemeClr val="tx1"/>
                </a:solidFill>
                <a:latin typeface="Arial"/>
                <a:ea typeface="微软雅黑"/>
              </a:endParaRPr>
            </a:p>
          </p:txBody>
        </p:sp>
        <p:sp>
          <p:nvSpPr>
            <p:cNvPr id="41" name="矩形 40"/>
            <p:cNvSpPr/>
            <p:nvPr/>
          </p:nvSpPr>
          <p:spPr bwMode="auto">
            <a:xfrm>
              <a:off x="4989315" y="3414000"/>
              <a:ext cx="444036" cy="3960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渠道管理</a:t>
              </a:r>
              <a:endParaRPr lang="en-US" sz="1000" kern="0">
                <a:solidFill>
                  <a:schemeClr val="tx1"/>
                </a:solidFill>
                <a:latin typeface="Arial"/>
                <a:ea typeface="微软雅黑"/>
              </a:endParaRPr>
            </a:p>
          </p:txBody>
        </p:sp>
        <p:sp>
          <p:nvSpPr>
            <p:cNvPr id="9" name="Rectangle 8"/>
            <p:cNvSpPr/>
            <p:nvPr/>
          </p:nvSpPr>
          <p:spPr bwMode="auto">
            <a:xfrm>
              <a:off x="7763425" y="2284963"/>
              <a:ext cx="1012175" cy="1584000"/>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bg1"/>
                  </a:solidFill>
                  <a:latin typeface="Arial"/>
                  <a:ea typeface="微软雅黑"/>
                </a:rPr>
                <a:t>SRM</a:t>
              </a:r>
              <a:endParaRPr lang="zh-CN" altLang="en-US" sz="1400" kern="0">
                <a:solidFill>
                  <a:schemeClr val="bg1"/>
                </a:solidFill>
                <a:latin typeface="Arial"/>
                <a:ea typeface="微软雅黑"/>
              </a:endParaRPr>
            </a:p>
          </p:txBody>
        </p:sp>
        <p:sp>
          <p:nvSpPr>
            <p:cNvPr id="42" name="矩形 41"/>
            <p:cNvSpPr/>
            <p:nvPr/>
          </p:nvSpPr>
          <p:spPr bwMode="auto">
            <a:xfrm>
              <a:off x="7859633" y="2575800"/>
              <a:ext cx="819759" cy="2160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电子采购</a:t>
              </a:r>
              <a:endParaRPr lang="en-US" sz="1000" kern="0">
                <a:solidFill>
                  <a:schemeClr val="tx1"/>
                </a:solidFill>
                <a:latin typeface="Arial"/>
                <a:ea typeface="微软雅黑"/>
              </a:endParaRPr>
            </a:p>
          </p:txBody>
        </p:sp>
        <p:sp>
          <p:nvSpPr>
            <p:cNvPr id="43" name="矩形 42"/>
            <p:cNvSpPr/>
            <p:nvPr/>
          </p:nvSpPr>
          <p:spPr bwMode="auto">
            <a:xfrm>
              <a:off x="7859633" y="3072627"/>
              <a:ext cx="819759" cy="2160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供应商协同</a:t>
              </a:r>
              <a:endParaRPr lang="en-US" sz="1000" kern="0">
                <a:solidFill>
                  <a:schemeClr val="tx1"/>
                </a:solidFill>
                <a:latin typeface="Arial"/>
                <a:ea typeface="微软雅黑"/>
              </a:endParaRPr>
            </a:p>
          </p:txBody>
        </p:sp>
        <p:sp>
          <p:nvSpPr>
            <p:cNvPr id="44" name="矩形 43"/>
            <p:cNvSpPr/>
            <p:nvPr/>
          </p:nvSpPr>
          <p:spPr bwMode="auto">
            <a:xfrm>
              <a:off x="7859633" y="3594000"/>
              <a:ext cx="819759" cy="2160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招</a:t>
              </a:r>
              <a:r>
                <a:rPr lang="zh-CN" altLang="en-US" sz="1000" kern="0">
                  <a:solidFill>
                    <a:schemeClr val="tx1"/>
                  </a:solidFill>
                  <a:latin typeface="Arial"/>
                  <a:ea typeface="微软雅黑"/>
                </a:rPr>
                <a:t>议</a:t>
              </a:r>
              <a:r>
                <a:rPr lang="zh-CN" altLang="en-US" sz="1000" kern="0" smtClean="0">
                  <a:solidFill>
                    <a:schemeClr val="tx1"/>
                  </a:solidFill>
                  <a:latin typeface="Arial"/>
                  <a:ea typeface="微软雅黑"/>
                </a:rPr>
                <a:t>标管理</a:t>
              </a:r>
              <a:endParaRPr lang="en-US" sz="1000" kern="0">
                <a:solidFill>
                  <a:schemeClr val="tx1"/>
                </a:solidFill>
                <a:latin typeface="Arial"/>
                <a:ea typeface="微软雅黑"/>
              </a:endParaRPr>
            </a:p>
          </p:txBody>
        </p:sp>
        <p:sp>
          <p:nvSpPr>
            <p:cNvPr id="45" name="矩形 44"/>
            <p:cNvSpPr/>
            <p:nvPr/>
          </p:nvSpPr>
          <p:spPr bwMode="auto">
            <a:xfrm>
              <a:off x="6183644" y="3054627"/>
              <a:ext cx="922229" cy="2520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合同审批</a:t>
              </a:r>
              <a:endParaRPr lang="en-US" sz="1000" kern="0">
                <a:solidFill>
                  <a:schemeClr val="tx1"/>
                </a:solidFill>
                <a:latin typeface="Arial"/>
                <a:ea typeface="微软雅黑"/>
              </a:endParaRPr>
            </a:p>
          </p:txBody>
        </p:sp>
        <p:sp>
          <p:nvSpPr>
            <p:cNvPr id="46" name="矩形 45"/>
            <p:cNvSpPr/>
            <p:nvPr/>
          </p:nvSpPr>
          <p:spPr bwMode="auto">
            <a:xfrm>
              <a:off x="6183644" y="3449400"/>
              <a:ext cx="922229" cy="252000"/>
            </a:xfrm>
            <a:prstGeom prst="rect">
              <a:avLst/>
            </a:prstGeom>
          </p:spPr>
          <p:style>
            <a:lnRef idx="2">
              <a:schemeClr val="dk1"/>
            </a:lnRef>
            <a:fillRef idx="1">
              <a:schemeClr val="lt1"/>
            </a:fillRef>
            <a:effectRef idx="0">
              <a:schemeClr val="dk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合同备案分析</a:t>
              </a:r>
              <a:endParaRPr lang="en-US" sz="1000" kern="0">
                <a:solidFill>
                  <a:schemeClr val="tx1"/>
                </a:solidFill>
                <a:latin typeface="Arial"/>
                <a:ea typeface="微软雅黑"/>
              </a:endParaRPr>
            </a:p>
          </p:txBody>
        </p:sp>
        <p:cxnSp>
          <p:nvCxnSpPr>
            <p:cNvPr id="32" name="直接箭头连接符 31"/>
            <p:cNvCxnSpPr/>
            <p:nvPr/>
          </p:nvCxnSpPr>
          <p:spPr bwMode="auto">
            <a:xfrm>
              <a:off x="7294947" y="3304164"/>
              <a:ext cx="461114" cy="0"/>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cxnSp>
          <p:nvCxnSpPr>
            <p:cNvPr id="73" name="直接箭头连接符 72"/>
            <p:cNvCxnSpPr/>
            <p:nvPr/>
          </p:nvCxnSpPr>
          <p:spPr bwMode="auto">
            <a:xfrm flipH="1">
              <a:off x="7286866" y="3182178"/>
              <a:ext cx="477276" cy="0"/>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cxnSp>
          <p:nvCxnSpPr>
            <p:cNvPr id="74" name="直接箭头连接符 73"/>
            <p:cNvCxnSpPr/>
            <p:nvPr/>
          </p:nvCxnSpPr>
          <p:spPr bwMode="auto">
            <a:xfrm flipH="1">
              <a:off x="5498830" y="3304164"/>
              <a:ext cx="477276" cy="0"/>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cxnSp>
          <p:nvCxnSpPr>
            <p:cNvPr id="75" name="直接箭头连接符 74"/>
            <p:cNvCxnSpPr/>
            <p:nvPr/>
          </p:nvCxnSpPr>
          <p:spPr bwMode="auto">
            <a:xfrm>
              <a:off x="5506911" y="3182178"/>
              <a:ext cx="461114" cy="0"/>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sp>
          <p:nvSpPr>
            <p:cNvPr id="76" name="TextBox 75"/>
            <p:cNvSpPr txBox="1"/>
            <p:nvPr/>
          </p:nvSpPr>
          <p:spPr>
            <a:xfrm>
              <a:off x="5402804" y="2706335"/>
              <a:ext cx="669328" cy="461665"/>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b="0" smtClean="0">
                  <a:solidFill>
                    <a:schemeClr val="tx1"/>
                  </a:solidFill>
                  <a:latin typeface="+mj-ea"/>
                  <a:ea typeface="+mj-ea"/>
                </a:rPr>
                <a:t>合同执行情况</a:t>
              </a:r>
            </a:p>
          </p:txBody>
        </p:sp>
      </p:grpSp>
      <p:sp>
        <p:nvSpPr>
          <p:cNvPr id="79" name="TextBox 78"/>
          <p:cNvSpPr txBox="1"/>
          <p:nvPr/>
        </p:nvSpPr>
        <p:spPr>
          <a:xfrm>
            <a:off x="368400" y="5203448"/>
            <a:ext cx="8407200" cy="892552"/>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285750" indent="-285750">
              <a:spcBef>
                <a:spcPts val="600"/>
              </a:spcBef>
              <a:buFont typeface="Arial" pitchFamily="34" charset="0"/>
              <a:buChar char="•"/>
            </a:pPr>
            <a:r>
              <a:rPr lang="zh-CN" altLang="en-US" sz="1400" b="0" smtClean="0">
                <a:solidFill>
                  <a:schemeClr val="tx1"/>
                </a:solidFill>
                <a:latin typeface="+mj-ea"/>
                <a:ea typeface="+mj-ea"/>
              </a:rPr>
              <a:t>合同管理系统将管理合同从起草至合同审批签订的整个过程，同时也保留对合同的备案分析功能；</a:t>
            </a:r>
            <a:endParaRPr lang="en-US" altLang="zh-CN" sz="1400" b="0" smtClean="0">
              <a:solidFill>
                <a:schemeClr val="tx1"/>
              </a:solidFill>
              <a:latin typeface="+mj-ea"/>
              <a:ea typeface="+mj-ea"/>
            </a:endParaRPr>
          </a:p>
          <a:p>
            <a:pPr marL="285750" indent="-285750">
              <a:spcBef>
                <a:spcPts val="600"/>
              </a:spcBef>
              <a:buFont typeface="Arial" pitchFamily="34" charset="0"/>
              <a:buChar char="•"/>
            </a:pPr>
            <a:r>
              <a:rPr lang="zh-CN" altLang="en-US" sz="1400" b="0" smtClean="0">
                <a:solidFill>
                  <a:schemeClr val="tx1"/>
                </a:solidFill>
                <a:latin typeface="+mj-ea"/>
                <a:ea typeface="+mj-ea"/>
              </a:rPr>
              <a:t>编码系统作为集团信息系统编码的源泉，向合同管理提供合同编码；</a:t>
            </a:r>
            <a:endParaRPr lang="en-US" altLang="zh-CN" sz="1400" b="0" smtClean="0">
              <a:solidFill>
                <a:schemeClr val="tx1"/>
              </a:solidFill>
              <a:latin typeface="+mj-ea"/>
              <a:ea typeface="+mj-ea"/>
            </a:endParaRPr>
          </a:p>
          <a:p>
            <a:pPr marL="285750" indent="-285750">
              <a:spcBef>
                <a:spcPts val="600"/>
              </a:spcBef>
              <a:buFont typeface="Arial" pitchFamily="34" charset="0"/>
              <a:buChar char="•"/>
            </a:pPr>
            <a:r>
              <a:rPr lang="zh-CN" altLang="en-US" sz="1400" b="0" smtClean="0">
                <a:solidFill>
                  <a:schemeClr val="tx1"/>
                </a:solidFill>
                <a:latin typeface="+mj-ea"/>
                <a:ea typeface="+mj-ea"/>
              </a:rPr>
              <a:t>审批签订后的合同，在相应的业务系统内执行。</a:t>
            </a:r>
          </a:p>
        </p:txBody>
      </p:sp>
      <p:cxnSp>
        <p:nvCxnSpPr>
          <p:cNvPr id="87" name="直接连接符 86"/>
          <p:cNvCxnSpPr/>
          <p:nvPr/>
        </p:nvCxnSpPr>
        <p:spPr bwMode="auto">
          <a:xfrm>
            <a:off x="304800" y="1447800"/>
            <a:ext cx="1313622"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88" name="直接连接符 87"/>
          <p:cNvCxnSpPr/>
          <p:nvPr/>
        </p:nvCxnSpPr>
        <p:spPr bwMode="auto">
          <a:xfrm>
            <a:off x="4419599" y="1447800"/>
            <a:ext cx="1313622" cy="0"/>
          </a:xfrm>
          <a:prstGeom prst="line">
            <a:avLst/>
          </a:prstGeom>
          <a:ln w="19050"/>
        </p:spPr>
        <p:style>
          <a:lnRef idx="1">
            <a:schemeClr val="dk1"/>
          </a:lnRef>
          <a:fillRef idx="0">
            <a:schemeClr val="dk1"/>
          </a:fillRef>
          <a:effectRef idx="0">
            <a:schemeClr val="dk1"/>
          </a:effectRef>
          <a:fontRef idx="minor">
            <a:schemeClr val="tx1"/>
          </a:fontRef>
        </p:style>
      </p:cxnSp>
      <p:sp>
        <p:nvSpPr>
          <p:cNvPr id="89" name="TextBox 88"/>
          <p:cNvSpPr txBox="1"/>
          <p:nvPr/>
        </p:nvSpPr>
        <p:spPr>
          <a:xfrm>
            <a:off x="304800" y="1170801"/>
            <a:ext cx="1261884" cy="276999"/>
          </a:xfrm>
          <a:prstGeom prst="rect">
            <a:avLst/>
          </a:prstGeom>
          <a:noFill/>
        </p:spPr>
        <p:txBody>
          <a:bodyPr wrap="non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b="0" smtClean="0">
                <a:solidFill>
                  <a:schemeClr val="tx1"/>
                </a:solidFill>
                <a:ea typeface="微软雅黑" pitchFamily="34" charset="-122"/>
              </a:rPr>
              <a:t>信息化建设初期</a:t>
            </a:r>
            <a:endParaRPr lang="en-US" sz="1200" b="0" smtClean="0">
              <a:solidFill>
                <a:schemeClr val="tx1"/>
              </a:solidFill>
              <a:ea typeface="微软雅黑" pitchFamily="34" charset="-122"/>
            </a:endParaRPr>
          </a:p>
        </p:txBody>
      </p:sp>
      <p:sp>
        <p:nvSpPr>
          <p:cNvPr id="90" name="TextBox 89"/>
          <p:cNvSpPr txBox="1"/>
          <p:nvPr/>
        </p:nvSpPr>
        <p:spPr>
          <a:xfrm>
            <a:off x="4419599" y="1170801"/>
            <a:ext cx="1877437" cy="276999"/>
          </a:xfrm>
          <a:prstGeom prst="rect">
            <a:avLst/>
          </a:prstGeom>
          <a:noFill/>
        </p:spPr>
        <p:txBody>
          <a:bodyPr wrap="non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b="0" smtClean="0">
                <a:solidFill>
                  <a:schemeClr val="tx1"/>
                </a:solidFill>
                <a:ea typeface="微软雅黑" pitchFamily="34" charset="-122"/>
              </a:rPr>
              <a:t>信息化建设深入应用阶段</a:t>
            </a:r>
            <a:endParaRPr lang="en-US" sz="1200" b="0" smtClean="0">
              <a:solidFill>
                <a:schemeClr val="tx1"/>
              </a:solidFill>
              <a:ea typeface="微软雅黑" pitchFamily="34" charset="-122"/>
            </a:endParaRPr>
          </a:p>
        </p:txBody>
      </p:sp>
      <p:sp>
        <p:nvSpPr>
          <p:cNvPr id="72" name="Oval 71"/>
          <p:cNvSpPr/>
          <p:nvPr/>
        </p:nvSpPr>
        <p:spPr bwMode="auto">
          <a:xfrm>
            <a:off x="8001000" y="241200"/>
            <a:ext cx="216000" cy="216000"/>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bg1"/>
                </a:solidFill>
                <a:latin typeface="Arial"/>
                <a:ea typeface="微软雅黑"/>
              </a:rPr>
              <a:t>2</a:t>
            </a:r>
            <a:endParaRPr lang="zh-CN" altLang="en-US" sz="1400" kern="0">
              <a:solidFill>
                <a:schemeClr val="bg1"/>
              </a:solidFill>
              <a:latin typeface="Arial"/>
              <a:ea typeface="微软雅黑"/>
            </a:endParaRPr>
          </a:p>
        </p:txBody>
      </p:sp>
      <p:sp>
        <p:nvSpPr>
          <p:cNvPr id="77" name="TextBox 76"/>
          <p:cNvSpPr txBox="1"/>
          <p:nvPr/>
        </p:nvSpPr>
        <p:spPr>
          <a:xfrm>
            <a:off x="8131628" y="228600"/>
            <a:ext cx="11430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b="0" smtClean="0">
                <a:solidFill>
                  <a:schemeClr val="tx1"/>
                </a:solidFill>
                <a:latin typeface="微软雅黑" pitchFamily="34" charset="-122"/>
                <a:ea typeface="微软雅黑" pitchFamily="34" charset="-122"/>
              </a:rPr>
              <a:t>合同管理系统</a:t>
            </a:r>
          </a:p>
        </p:txBody>
      </p:sp>
    </p:spTree>
  </p:cSld>
  <p:clrMapOvr>
    <a:masterClrMapping/>
  </p:clrMapOvr>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a:noFill/>
          <a:ln w="9525" algn="ctr">
            <a:noFill/>
            <a:miter lim="800000"/>
          </a:ln>
        </p:spPr>
        <p:txBody>
          <a:bodyPr vert="horz" wrap="square" lIns="72000" tIns="252000" rIns="72000" bIns="36000" numCol="1" anchor="ctr" anchorCtr="0" compatLnSpc="1">
            <a:prstTxWarp prst="textNoShape">
              <a:avLst/>
            </a:prstTxWarp>
          </a:bodyPr>
          <a:lstStyle/>
          <a:p>
            <a:pPr algn="just"/>
            <a:r>
              <a:rPr lang="zh-CN" altLang="en-US">
                <a:latin typeface="微软雅黑" pitchFamily="34" charset="-122"/>
                <a:ea typeface="微软雅黑" pitchFamily="34" charset="-122"/>
              </a:rPr>
              <a:t>未来合同审批备案系统与相关业务系统的业务集成接口方案建议</a:t>
            </a:r>
            <a:endParaRPr lang="en-US">
              <a:latin typeface="微软雅黑" pitchFamily="34" charset="-122"/>
              <a:ea typeface="微软雅黑" pitchFamily="34" charset="-122"/>
            </a:endParaRPr>
          </a:p>
        </p:txBody>
      </p:sp>
      <p:graphicFrame>
        <p:nvGraphicFramePr>
          <p:cNvPr id="5" name="Content Placeholder 4"/>
          <p:cNvGraphicFramePr>
            <a:graphicFrameLocks noGrp="1"/>
          </p:cNvGraphicFramePr>
          <p:nvPr>
            <p:ph idx="1"/>
            <p:extLst>
              <p:ext uri="{D42A27DB-BD31-4B8C-83A1-F6EECF244321}">
                <p14:modId xmlns="" xmlns:p14="http://schemas.microsoft.com/office/powerpoint/2010/main" val="2405221553"/>
              </p:ext>
            </p:extLst>
          </p:nvPr>
        </p:nvGraphicFramePr>
        <p:xfrm>
          <a:off x="609600" y="1748684"/>
          <a:ext cx="7848600" cy="3360632"/>
        </p:xfrm>
        <a:graphic>
          <a:graphicData uri="http://schemas.openxmlformats.org/drawingml/2006/table">
            <a:tbl>
              <a:tblPr firstRow="1" bandRow="1">
                <a:tableStyleId>{5C22544A-7EE6-4342-B048-85BDC9FD1C3A}</a:tableStyleId>
              </a:tblPr>
              <a:tblGrid>
                <a:gridCol w="1389856"/>
                <a:gridCol w="4248944"/>
                <a:gridCol w="2209800"/>
              </a:tblGrid>
              <a:tr h="395907">
                <a:tc>
                  <a:txBody>
                    <a:bodyPr vert="horz" wrap="square"/>
                    <a:lstStyle/>
                    <a:p>
                      <a:r>
                        <a:rPr lang="zh-CN" altLang="cy-GB" sz="1200" smtClean="0">
                          <a:latin typeface="微软雅黑" pitchFamily="34" charset="-122"/>
                          <a:ea typeface="微软雅黑" pitchFamily="34" charset="-122"/>
                        </a:rPr>
                        <a:t>系统集成需求点</a:t>
                      </a:r>
                      <a:endParaRPr lang="cy-GB" sz="1200">
                        <a:latin typeface="微软雅黑" pitchFamily="34" charset="-122"/>
                        <a:ea typeface="微软雅黑" pitchFamily="34" charset="-122"/>
                      </a:endParaRPr>
                    </a:p>
                  </a:txBody>
                  <a:tcPr/>
                </a:tc>
                <a:tc>
                  <a:txBody>
                    <a:bodyPr vert="horz" wrap="square"/>
                    <a:lstStyle/>
                    <a:p>
                      <a:r>
                        <a:rPr lang="zh-CN" altLang="cy-GB" sz="1200" smtClean="0">
                          <a:latin typeface="微软雅黑" pitchFamily="34" charset="-122"/>
                          <a:ea typeface="微软雅黑" pitchFamily="34" charset="-122"/>
                        </a:rPr>
                        <a:t>系统集成方案</a:t>
                      </a:r>
                      <a:endParaRPr lang="cy-GB" sz="1200">
                        <a:latin typeface="微软雅黑" pitchFamily="34" charset="-122"/>
                        <a:ea typeface="微软雅黑" pitchFamily="34" charset="-122"/>
                      </a:endParaRPr>
                    </a:p>
                  </a:txBody>
                  <a:tcPr/>
                </a:tc>
                <a:tc>
                  <a:txBody>
                    <a:bodyPr vert="horz" wrap="square"/>
                    <a:lstStyle/>
                    <a:p>
                      <a:r>
                        <a:rPr lang="zh-CN" altLang="cy-GB" sz="1200" smtClean="0">
                          <a:latin typeface="微软雅黑" pitchFamily="34" charset="-122"/>
                          <a:ea typeface="微软雅黑" pitchFamily="34" charset="-122"/>
                        </a:rPr>
                        <a:t>传输方向</a:t>
                      </a:r>
                      <a:endParaRPr lang="cy-GB" sz="1200">
                        <a:latin typeface="微软雅黑" pitchFamily="34" charset="-122"/>
                        <a:ea typeface="微软雅黑" pitchFamily="34" charset="-122"/>
                      </a:endParaRPr>
                    </a:p>
                  </a:txBody>
                  <a:tcPr/>
                </a:tc>
              </a:tr>
              <a:tr h="861605">
                <a:tc>
                  <a:txBody>
                    <a:bodyPr vert="horz" wrap="square"/>
                    <a:lstStyle/>
                    <a:p>
                      <a:pPr marL="0" algn="l" defTabSz="914400" rtl="0" eaLnBrk="1" latinLnBrk="0" hangingPunct="1"/>
                      <a:r>
                        <a:rPr lang="zh-CN" altLang="en-US" sz="1200" kern="1200" smtClean="0">
                          <a:solidFill>
                            <a:schemeClr val="dk1"/>
                          </a:solidFill>
                          <a:latin typeface="微软雅黑" pitchFamily="34" charset="-122"/>
                          <a:ea typeface="微软雅黑" pitchFamily="34" charset="-122"/>
                          <a:cs typeface="+mn-cs"/>
                        </a:rPr>
                        <a:t>合同编码</a:t>
                      </a:r>
                      <a:endParaRPr lang="cy-GB" sz="1200" kern="1200">
                        <a:solidFill>
                          <a:schemeClr val="dk1"/>
                        </a:solidFill>
                        <a:latin typeface="微软雅黑" pitchFamily="34" charset="-122"/>
                        <a:ea typeface="微软雅黑" pitchFamily="34" charset="-122"/>
                        <a:cs typeface="+mn-cs"/>
                      </a:endParaRPr>
                    </a:p>
                  </a:txBody>
                  <a:tcPr/>
                </a:tc>
                <a:tc>
                  <a:txBody>
                    <a:bodyPr vert="horz" wrap="square"/>
                    <a:lstStyle/>
                    <a:p>
                      <a:pPr marL="0" marR="0" lvl="0" indent="0" algn="l" defTabSz="914400" rtl="0" eaLnBrk="1" fontAlgn="auto" latinLnBrk="0" hangingPunct="1">
                        <a:lnSpc>
                          <a:spcPct val="100000"/>
                        </a:lnSpc>
                        <a:spcBef>
                          <a:spcPct val="0"/>
                        </a:spcBef>
                        <a:spcAft>
                          <a:spcPct val="0"/>
                        </a:spcAft>
                        <a:buClrTx/>
                        <a:buSzTx/>
                        <a:buFontTx/>
                        <a:buNone/>
                        <a:defRPr/>
                      </a:pPr>
                      <a:r>
                        <a:rPr lang="zh-CN" altLang="en-US" sz="1200" kern="1200" smtClean="0">
                          <a:solidFill>
                            <a:schemeClr val="dk1"/>
                          </a:solidFill>
                          <a:latin typeface="微软雅黑" pitchFamily="34" charset="-122"/>
                          <a:ea typeface="微软雅黑" pitchFamily="34" charset="-122"/>
                          <a:cs typeface="+mn-cs"/>
                        </a:rPr>
                        <a:t>合同编码由编码系统产生，并传递至合同审批备案系统，再由合同审批备案系统将审批完成的合同传递至相关业务系统。</a:t>
                      </a:r>
                    </a:p>
                  </a:txBody>
                  <a:tcPr/>
                </a:tc>
                <a:tc>
                  <a:txBody>
                    <a:bodyPr vert="horz" wrap="square"/>
                    <a:lstStyle/>
                    <a:p>
                      <a:pPr marL="0" algn="l" defTabSz="914400" rtl="0" eaLnBrk="1" latinLnBrk="0" hangingPunct="1"/>
                      <a:r>
                        <a:rPr lang="zh-CN" altLang="en-US" sz="1200" kern="1200" smtClean="0">
                          <a:solidFill>
                            <a:schemeClr val="dk1"/>
                          </a:solidFill>
                          <a:latin typeface="微软雅黑" pitchFamily="34" charset="-122"/>
                          <a:ea typeface="微软雅黑" pitchFamily="34" charset="-122"/>
                          <a:cs typeface="+mn-cs"/>
                        </a:rPr>
                        <a:t>编码系统</a:t>
                      </a:r>
                      <a:r>
                        <a:rPr lang="en-US" altLang="zh-CN" sz="1200" kern="1200" smtClean="0">
                          <a:solidFill>
                            <a:schemeClr val="dk1"/>
                          </a:solidFill>
                          <a:latin typeface="微软雅黑" pitchFamily="34" charset="-122"/>
                          <a:ea typeface="微软雅黑" pitchFamily="34" charset="-122"/>
                          <a:cs typeface="+mn-cs"/>
                          <a:sym typeface="Wingdings" pitchFamily="2" charset="2"/>
                        </a:rPr>
                        <a:t></a:t>
                      </a:r>
                      <a:r>
                        <a:rPr lang="zh-CN" altLang="en-US" sz="1200" kern="1200" smtClean="0">
                          <a:solidFill>
                            <a:schemeClr val="dk1"/>
                          </a:solidFill>
                          <a:latin typeface="微软雅黑" pitchFamily="34" charset="-122"/>
                          <a:ea typeface="微软雅黑" pitchFamily="34" charset="-122"/>
                          <a:cs typeface="+mn-cs"/>
                          <a:sym typeface="Wingdings" pitchFamily="2" charset="2"/>
                        </a:rPr>
                        <a:t>合同审批备案系统</a:t>
                      </a:r>
                      <a:endParaRPr lang="cy-GB" sz="1200" kern="1200">
                        <a:solidFill>
                          <a:schemeClr val="dk1"/>
                        </a:solidFill>
                        <a:latin typeface="微软雅黑" pitchFamily="34" charset="-122"/>
                        <a:ea typeface="微软雅黑" pitchFamily="34" charset="-122"/>
                        <a:cs typeface="+mn-cs"/>
                      </a:endParaRPr>
                    </a:p>
                  </a:txBody>
                  <a:tcPr/>
                </a:tc>
              </a:tr>
              <a:tr h="419581">
                <a:tc>
                  <a:txBody>
                    <a:bodyPr vert="horz" wrap="square"/>
                    <a:lstStyle/>
                    <a:p>
                      <a:pPr marL="0" algn="l" defTabSz="914400" rtl="0" eaLnBrk="1" latinLnBrk="0" hangingPunct="1"/>
                      <a:r>
                        <a:rPr lang="zh-CN" altLang="en-US" sz="1200" kern="1200" smtClean="0">
                          <a:solidFill>
                            <a:schemeClr val="dk1"/>
                          </a:solidFill>
                          <a:latin typeface="微软雅黑" pitchFamily="34" charset="-122"/>
                          <a:ea typeface="微软雅黑" pitchFamily="34" charset="-122"/>
                          <a:cs typeface="+mn-cs"/>
                        </a:rPr>
                        <a:t>销售合同</a:t>
                      </a:r>
                      <a:endParaRPr lang="cy-GB" sz="1200" kern="1200">
                        <a:solidFill>
                          <a:schemeClr val="dk1"/>
                        </a:solidFill>
                        <a:latin typeface="微软雅黑" pitchFamily="34" charset="-122"/>
                        <a:ea typeface="微软雅黑" pitchFamily="34" charset="-122"/>
                        <a:cs typeface="+mn-cs"/>
                      </a:endParaRPr>
                    </a:p>
                  </a:txBody>
                  <a:tcPr/>
                </a:tc>
                <a:tc>
                  <a:txBody>
                    <a:bodyPr vert="horz" wrap="square"/>
                    <a:lstStyle/>
                    <a:p>
                      <a:pPr marL="0" marR="0" indent="0" algn="l" defTabSz="914400" rtl="0" eaLnBrk="1" fontAlgn="auto" latinLnBrk="0" hangingPunct="1">
                        <a:lnSpc>
                          <a:spcPct val="100000"/>
                        </a:lnSpc>
                        <a:spcBef>
                          <a:spcPct val="0"/>
                        </a:spcBef>
                        <a:spcAft>
                          <a:spcPct val="0"/>
                        </a:spcAft>
                        <a:buClrTx/>
                        <a:buSzTx/>
                        <a:buFontTx/>
                        <a:buNone/>
                        <a:defRPr/>
                      </a:pPr>
                      <a:r>
                        <a:rPr lang="zh-CN" altLang="en-US" sz="1200" kern="1200" smtClean="0">
                          <a:solidFill>
                            <a:schemeClr val="dk1"/>
                          </a:solidFill>
                          <a:latin typeface="微软雅黑" pitchFamily="34" charset="-122"/>
                          <a:ea typeface="微软雅黑" pitchFamily="34" charset="-122"/>
                          <a:cs typeface="+mn-cs"/>
                        </a:rPr>
                        <a:t>销售合同在合同审批备案系统审批完成后，传递至业务系统执行。在信息化建设初期，由</a:t>
                      </a:r>
                      <a:r>
                        <a:rPr lang="en-US" altLang="zh-CN" sz="1200" kern="1200" smtClean="0">
                          <a:solidFill>
                            <a:schemeClr val="dk1"/>
                          </a:solidFill>
                          <a:latin typeface="微软雅黑" pitchFamily="34" charset="-122"/>
                          <a:ea typeface="微软雅黑" pitchFamily="34" charset="-122"/>
                          <a:cs typeface="+mn-cs"/>
                        </a:rPr>
                        <a:t>ERP</a:t>
                      </a:r>
                      <a:r>
                        <a:rPr lang="zh-CN" altLang="en-US" sz="1200" kern="1200" smtClean="0">
                          <a:solidFill>
                            <a:schemeClr val="dk1"/>
                          </a:solidFill>
                          <a:latin typeface="微软雅黑" pitchFamily="34" charset="-122"/>
                          <a:ea typeface="微软雅黑" pitchFamily="34" charset="-122"/>
                          <a:cs typeface="+mn-cs"/>
                        </a:rPr>
                        <a:t>执行合同；在深化应用阶段，由</a:t>
                      </a:r>
                      <a:r>
                        <a:rPr lang="en-US" altLang="zh-CN" sz="1200" kern="1200" smtClean="0">
                          <a:solidFill>
                            <a:schemeClr val="dk1"/>
                          </a:solidFill>
                          <a:latin typeface="微软雅黑" pitchFamily="34" charset="-122"/>
                          <a:ea typeface="微软雅黑" pitchFamily="34" charset="-122"/>
                          <a:cs typeface="+mn-cs"/>
                        </a:rPr>
                        <a:t>CRM+ERP</a:t>
                      </a:r>
                      <a:r>
                        <a:rPr lang="zh-CN" altLang="en-US" sz="1200" kern="1200" smtClean="0">
                          <a:solidFill>
                            <a:schemeClr val="dk1"/>
                          </a:solidFill>
                          <a:latin typeface="微软雅黑" pitchFamily="34" charset="-122"/>
                          <a:ea typeface="微软雅黑" pitchFamily="34" charset="-122"/>
                          <a:cs typeface="+mn-cs"/>
                        </a:rPr>
                        <a:t>执行合同。</a:t>
                      </a:r>
                    </a:p>
                  </a:txBody>
                  <a:tcPr/>
                </a:tc>
                <a:tc>
                  <a:txBody>
                    <a:bodyPr vert="horz" wrap="square"/>
                    <a:lstStyle/>
                    <a:p>
                      <a:pPr marL="0" algn="l" defTabSz="914400" rtl="0" eaLnBrk="1" latinLnBrk="0" hangingPunct="1"/>
                      <a:r>
                        <a:rPr lang="zh-CN" altLang="en-US" sz="1200" kern="1200" smtClean="0">
                          <a:solidFill>
                            <a:schemeClr val="dk1"/>
                          </a:solidFill>
                          <a:latin typeface="微软雅黑" pitchFamily="34" charset="-122"/>
                          <a:ea typeface="微软雅黑" pitchFamily="34" charset="-122"/>
                          <a:cs typeface="+mn-cs"/>
                        </a:rPr>
                        <a:t>合同审批备案系统</a:t>
                      </a:r>
                      <a:r>
                        <a:rPr lang="en-US" altLang="zh-CN" sz="1200" kern="1200" smtClean="0">
                          <a:solidFill>
                            <a:schemeClr val="dk1"/>
                          </a:solidFill>
                          <a:latin typeface="微软雅黑" pitchFamily="34" charset="-122"/>
                          <a:ea typeface="微软雅黑" pitchFamily="34" charset="-122"/>
                          <a:cs typeface="+mn-cs"/>
                          <a:sym typeface="Wingdings" pitchFamily="2" charset="2"/>
                        </a:rPr>
                        <a:t>ERP</a:t>
                      </a:r>
                      <a:r>
                        <a:rPr lang="zh-CN" altLang="en-US" sz="1200" kern="1200" smtClean="0">
                          <a:solidFill>
                            <a:schemeClr val="dk1"/>
                          </a:solidFill>
                          <a:latin typeface="微软雅黑" pitchFamily="34" charset="-122"/>
                          <a:ea typeface="微软雅黑" pitchFamily="34" charset="-122"/>
                          <a:cs typeface="+mn-cs"/>
                          <a:sym typeface="Wingdings" pitchFamily="2" charset="2"/>
                        </a:rPr>
                        <a:t>系统</a:t>
                      </a:r>
                      <a:endParaRPr lang="en-US" altLang="zh-CN" sz="1200" kern="1200" smtClean="0">
                        <a:solidFill>
                          <a:schemeClr val="dk1"/>
                        </a:solidFill>
                        <a:latin typeface="微软雅黑" pitchFamily="34" charset="-122"/>
                        <a:ea typeface="微软雅黑" pitchFamily="34" charset="-122"/>
                        <a:cs typeface="+mn-cs"/>
                        <a:sym typeface="Wingdings" pitchFamily="2" charset="2"/>
                      </a:endParaRPr>
                    </a:p>
                    <a:p>
                      <a:pPr marL="0" algn="l" defTabSz="914400" rtl="0" eaLnBrk="1" latinLnBrk="0" hangingPunct="1"/>
                      <a:r>
                        <a:rPr lang="zh-CN" altLang="en-US" sz="1200" kern="1200" smtClean="0">
                          <a:solidFill>
                            <a:schemeClr val="dk1"/>
                          </a:solidFill>
                          <a:latin typeface="微软雅黑" pitchFamily="34" charset="-122"/>
                          <a:ea typeface="微软雅黑" pitchFamily="34" charset="-122"/>
                          <a:cs typeface="+mn-cs"/>
                          <a:sym typeface="Wingdings" pitchFamily="2" charset="2"/>
                        </a:rPr>
                        <a:t>合同审批备案系统</a:t>
                      </a:r>
                      <a:r>
                        <a:rPr lang="en-US" altLang="zh-CN" sz="1200" kern="1200" smtClean="0">
                          <a:solidFill>
                            <a:schemeClr val="dk1"/>
                          </a:solidFill>
                          <a:latin typeface="微软雅黑" pitchFamily="34" charset="-122"/>
                          <a:ea typeface="微软雅黑" pitchFamily="34" charset="-122"/>
                          <a:cs typeface="+mn-cs"/>
                          <a:sym typeface="Wingdings" pitchFamily="2" charset="2"/>
                        </a:rPr>
                        <a:t>CRM</a:t>
                      </a:r>
                      <a:r>
                        <a:rPr lang="zh-CN" altLang="en-US" sz="1200" kern="1200" smtClean="0">
                          <a:solidFill>
                            <a:schemeClr val="dk1"/>
                          </a:solidFill>
                          <a:latin typeface="微软雅黑" pitchFamily="34" charset="-122"/>
                          <a:ea typeface="微软雅黑" pitchFamily="34" charset="-122"/>
                          <a:cs typeface="+mn-cs"/>
                          <a:sym typeface="Wingdings" pitchFamily="2" charset="2"/>
                        </a:rPr>
                        <a:t>系统</a:t>
                      </a:r>
                      <a:endParaRPr lang="cy-GB" sz="1200" kern="1200">
                        <a:solidFill>
                          <a:schemeClr val="dk1"/>
                        </a:solidFill>
                        <a:latin typeface="微软雅黑" pitchFamily="34" charset="-122"/>
                        <a:ea typeface="微软雅黑" pitchFamily="34" charset="-122"/>
                        <a:cs typeface="+mn-cs"/>
                      </a:endParaRPr>
                    </a:p>
                  </a:txBody>
                  <a:tcPr/>
                </a:tc>
              </a:tr>
              <a:tr h="419581">
                <a:tc>
                  <a:txBody>
                    <a:bodyPr vert="horz" wrap="square"/>
                    <a:lstStyle/>
                    <a:p>
                      <a:pPr marL="0" algn="l" defTabSz="914400" rtl="0" eaLnBrk="1" latinLnBrk="0" hangingPunct="1"/>
                      <a:r>
                        <a:rPr lang="zh-CN" altLang="en-US" sz="1200" kern="1200" smtClean="0">
                          <a:solidFill>
                            <a:schemeClr val="dk1"/>
                          </a:solidFill>
                          <a:latin typeface="微软雅黑" pitchFamily="34" charset="-122"/>
                          <a:ea typeface="微软雅黑" pitchFamily="34" charset="-122"/>
                          <a:cs typeface="+mn-cs"/>
                        </a:rPr>
                        <a:t>采购合同</a:t>
                      </a:r>
                      <a:endParaRPr lang="cy-GB" sz="1200" kern="1200">
                        <a:solidFill>
                          <a:schemeClr val="dk1"/>
                        </a:solidFill>
                        <a:latin typeface="微软雅黑" pitchFamily="34" charset="-122"/>
                        <a:ea typeface="微软雅黑" pitchFamily="34" charset="-122"/>
                        <a:cs typeface="+mn-cs"/>
                      </a:endParaRPr>
                    </a:p>
                  </a:txBody>
                  <a:tcPr/>
                </a:tc>
                <a:tc>
                  <a:txBody>
                    <a:bodyPr vert="horz" wrap="square"/>
                    <a:lstStyle/>
                    <a:p>
                      <a:pPr marL="0" marR="0" indent="0" algn="l" defTabSz="914400" rtl="0" eaLnBrk="1" fontAlgn="auto" latinLnBrk="0" hangingPunct="1">
                        <a:lnSpc>
                          <a:spcPct val="100000"/>
                        </a:lnSpc>
                        <a:spcBef>
                          <a:spcPct val="0"/>
                        </a:spcBef>
                        <a:spcAft>
                          <a:spcPct val="0"/>
                        </a:spcAft>
                        <a:buClrTx/>
                        <a:buSzTx/>
                        <a:buFontTx/>
                        <a:buNone/>
                        <a:defRPr/>
                      </a:pPr>
                      <a:r>
                        <a:rPr lang="zh-CN" altLang="en-US" sz="1200" kern="1200" smtClean="0">
                          <a:solidFill>
                            <a:schemeClr val="dk1"/>
                          </a:solidFill>
                          <a:latin typeface="微软雅黑" pitchFamily="34" charset="-122"/>
                          <a:ea typeface="微软雅黑" pitchFamily="34" charset="-122"/>
                          <a:cs typeface="+mn-cs"/>
                        </a:rPr>
                        <a:t>销售合同在合同审批备案系统审批完成后，传递至业务系统执行。在信息化建设初期，由</a:t>
                      </a:r>
                      <a:r>
                        <a:rPr lang="en-US" altLang="zh-CN" sz="1200" kern="1200" smtClean="0">
                          <a:solidFill>
                            <a:schemeClr val="dk1"/>
                          </a:solidFill>
                          <a:latin typeface="微软雅黑" pitchFamily="34" charset="-122"/>
                          <a:ea typeface="微软雅黑" pitchFamily="34" charset="-122"/>
                          <a:cs typeface="+mn-cs"/>
                        </a:rPr>
                        <a:t>ERP</a:t>
                      </a:r>
                      <a:r>
                        <a:rPr lang="zh-CN" altLang="en-US" sz="1200" kern="1200" smtClean="0">
                          <a:solidFill>
                            <a:schemeClr val="dk1"/>
                          </a:solidFill>
                          <a:latin typeface="微软雅黑" pitchFamily="34" charset="-122"/>
                          <a:ea typeface="微软雅黑" pitchFamily="34" charset="-122"/>
                          <a:cs typeface="+mn-cs"/>
                        </a:rPr>
                        <a:t>执行合同；在深化应用阶段，由</a:t>
                      </a:r>
                      <a:r>
                        <a:rPr lang="en-US" altLang="zh-CN" sz="1200" kern="1200" smtClean="0">
                          <a:solidFill>
                            <a:schemeClr val="dk1"/>
                          </a:solidFill>
                          <a:latin typeface="微软雅黑" pitchFamily="34" charset="-122"/>
                          <a:ea typeface="微软雅黑" pitchFamily="34" charset="-122"/>
                          <a:cs typeface="+mn-cs"/>
                        </a:rPr>
                        <a:t>SRM+ERP</a:t>
                      </a:r>
                      <a:r>
                        <a:rPr lang="zh-CN" altLang="en-US" sz="1200" kern="1200" smtClean="0">
                          <a:solidFill>
                            <a:schemeClr val="dk1"/>
                          </a:solidFill>
                          <a:latin typeface="微软雅黑" pitchFamily="34" charset="-122"/>
                          <a:ea typeface="微软雅黑" pitchFamily="34" charset="-122"/>
                          <a:cs typeface="+mn-cs"/>
                        </a:rPr>
                        <a:t>执行合同。</a:t>
                      </a:r>
                    </a:p>
                  </a:txBody>
                  <a:tcPr/>
                </a:tc>
                <a:tc>
                  <a:txBody>
                    <a:bodyPr vert="horz" wrap="square"/>
                    <a:lstStyle/>
                    <a:p>
                      <a:pPr marL="0" algn="l" defTabSz="914400" rtl="0" eaLnBrk="1" latinLnBrk="0" hangingPunct="1"/>
                      <a:r>
                        <a:rPr lang="zh-CN" altLang="en-US" sz="1200" kern="1200" smtClean="0">
                          <a:solidFill>
                            <a:schemeClr val="dk1"/>
                          </a:solidFill>
                          <a:latin typeface="微软雅黑" pitchFamily="34" charset="-122"/>
                          <a:ea typeface="微软雅黑" pitchFamily="34" charset="-122"/>
                          <a:cs typeface="+mn-cs"/>
                        </a:rPr>
                        <a:t>合同审批备案系统</a:t>
                      </a:r>
                      <a:r>
                        <a:rPr lang="en-US" altLang="zh-CN" sz="1200" kern="1200" smtClean="0">
                          <a:solidFill>
                            <a:schemeClr val="dk1"/>
                          </a:solidFill>
                          <a:latin typeface="微软雅黑" pitchFamily="34" charset="-122"/>
                          <a:ea typeface="微软雅黑" pitchFamily="34" charset="-122"/>
                          <a:cs typeface="+mn-cs"/>
                          <a:sym typeface="Wingdings" pitchFamily="2" charset="2"/>
                        </a:rPr>
                        <a:t>ERP</a:t>
                      </a:r>
                      <a:r>
                        <a:rPr lang="zh-CN" altLang="en-US" sz="1200" kern="1200" smtClean="0">
                          <a:solidFill>
                            <a:schemeClr val="dk1"/>
                          </a:solidFill>
                          <a:latin typeface="微软雅黑" pitchFamily="34" charset="-122"/>
                          <a:ea typeface="微软雅黑" pitchFamily="34" charset="-122"/>
                          <a:cs typeface="+mn-cs"/>
                          <a:sym typeface="Wingdings" pitchFamily="2" charset="2"/>
                        </a:rPr>
                        <a:t>系统</a:t>
                      </a:r>
                      <a:endParaRPr lang="en-US" altLang="zh-CN" sz="1200" kern="1200" smtClean="0">
                        <a:solidFill>
                          <a:schemeClr val="dk1"/>
                        </a:solidFill>
                        <a:latin typeface="微软雅黑" pitchFamily="34" charset="-122"/>
                        <a:ea typeface="微软雅黑" pitchFamily="34" charset="-122"/>
                        <a:cs typeface="+mn-cs"/>
                        <a:sym typeface="Wingdings" pitchFamily="2" charset="2"/>
                      </a:endParaRPr>
                    </a:p>
                    <a:p>
                      <a:pPr marL="0" algn="l" defTabSz="914400" rtl="0" eaLnBrk="1" latinLnBrk="0" hangingPunct="1"/>
                      <a:r>
                        <a:rPr lang="zh-CN" altLang="en-US" sz="1200" kern="1200" smtClean="0">
                          <a:solidFill>
                            <a:schemeClr val="dk1"/>
                          </a:solidFill>
                          <a:latin typeface="微软雅黑" pitchFamily="34" charset="-122"/>
                          <a:ea typeface="微软雅黑" pitchFamily="34" charset="-122"/>
                          <a:cs typeface="+mn-cs"/>
                          <a:sym typeface="Wingdings" pitchFamily="2" charset="2"/>
                        </a:rPr>
                        <a:t>合同审批备案系统</a:t>
                      </a:r>
                      <a:r>
                        <a:rPr lang="en-US" altLang="zh-CN" sz="1200" kern="1200" smtClean="0">
                          <a:solidFill>
                            <a:schemeClr val="dk1"/>
                          </a:solidFill>
                          <a:latin typeface="微软雅黑" pitchFamily="34" charset="-122"/>
                          <a:ea typeface="微软雅黑" pitchFamily="34" charset="-122"/>
                          <a:cs typeface="+mn-cs"/>
                          <a:sym typeface="Wingdings" pitchFamily="2" charset="2"/>
                        </a:rPr>
                        <a:t>SRM</a:t>
                      </a:r>
                      <a:r>
                        <a:rPr lang="zh-CN" altLang="en-US" sz="1200" kern="1200" smtClean="0">
                          <a:solidFill>
                            <a:schemeClr val="dk1"/>
                          </a:solidFill>
                          <a:latin typeface="微软雅黑" pitchFamily="34" charset="-122"/>
                          <a:ea typeface="微软雅黑" pitchFamily="34" charset="-122"/>
                          <a:cs typeface="+mn-cs"/>
                          <a:sym typeface="Wingdings" pitchFamily="2" charset="2"/>
                        </a:rPr>
                        <a:t>系统</a:t>
                      </a:r>
                      <a:endParaRPr lang="cy-GB" altLang="zh-CN" sz="1200" kern="1200" smtClean="0">
                        <a:solidFill>
                          <a:schemeClr val="dk1"/>
                        </a:solidFill>
                        <a:latin typeface="微软雅黑" pitchFamily="34" charset="-122"/>
                        <a:ea typeface="微软雅黑" pitchFamily="34" charset="-122"/>
                        <a:cs typeface="+mn-cs"/>
                      </a:endParaRPr>
                    </a:p>
                  </a:txBody>
                  <a:tcPr/>
                </a:tc>
              </a:tr>
              <a:tr h="419581">
                <a:tc>
                  <a:txBody>
                    <a:bodyPr vert="horz" wrap="square"/>
                    <a:lstStyle/>
                    <a:p>
                      <a:pPr marL="0" algn="l" defTabSz="914400" rtl="0" eaLnBrk="1" latinLnBrk="0" hangingPunct="1"/>
                      <a:r>
                        <a:rPr lang="zh-CN" altLang="en-US" sz="1200" kern="1200" smtClean="0">
                          <a:solidFill>
                            <a:schemeClr val="dk1"/>
                          </a:solidFill>
                          <a:latin typeface="微软雅黑" pitchFamily="34" charset="-122"/>
                          <a:ea typeface="微软雅黑" pitchFamily="34" charset="-122"/>
                          <a:cs typeface="+mn-cs"/>
                        </a:rPr>
                        <a:t>合同执行情况</a:t>
                      </a:r>
                      <a:endParaRPr lang="cy-GB" sz="1200" kern="1200">
                        <a:solidFill>
                          <a:schemeClr val="dk1"/>
                        </a:solidFill>
                        <a:latin typeface="微软雅黑" pitchFamily="34" charset="-122"/>
                        <a:ea typeface="微软雅黑" pitchFamily="34" charset="-122"/>
                        <a:cs typeface="+mn-cs"/>
                      </a:endParaRPr>
                    </a:p>
                  </a:txBody>
                  <a:tcPr/>
                </a:tc>
                <a:tc>
                  <a:txBody>
                    <a:bodyPr vert="horz" wrap="square"/>
                    <a:lstStyle/>
                    <a:p>
                      <a:pPr marL="0" marR="0" indent="0" algn="l" defTabSz="914400" rtl="0" eaLnBrk="1" fontAlgn="auto" latinLnBrk="0" hangingPunct="1">
                        <a:lnSpc>
                          <a:spcPct val="100000"/>
                        </a:lnSpc>
                        <a:spcBef>
                          <a:spcPct val="0"/>
                        </a:spcBef>
                        <a:spcAft>
                          <a:spcPct val="0"/>
                        </a:spcAft>
                        <a:buClrTx/>
                        <a:buSzTx/>
                        <a:buFontTx/>
                        <a:buNone/>
                        <a:defRPr/>
                      </a:pPr>
                      <a:r>
                        <a:rPr lang="zh-CN" altLang="en-US" sz="1200" kern="1200" smtClean="0">
                          <a:solidFill>
                            <a:schemeClr val="dk1"/>
                          </a:solidFill>
                          <a:latin typeface="微软雅黑" pitchFamily="34" charset="-122"/>
                          <a:ea typeface="微软雅黑" pitchFamily="34" charset="-122"/>
                          <a:cs typeface="+mn-cs"/>
                        </a:rPr>
                        <a:t>合同执行后，相应的执行信息由业务系统（</a:t>
                      </a:r>
                      <a:r>
                        <a:rPr lang="en-US" altLang="zh-CN" sz="1200" kern="1200" smtClean="0">
                          <a:solidFill>
                            <a:schemeClr val="dk1"/>
                          </a:solidFill>
                          <a:latin typeface="微软雅黑" pitchFamily="34" charset="-122"/>
                          <a:ea typeface="微软雅黑" pitchFamily="34" charset="-122"/>
                          <a:cs typeface="+mn-cs"/>
                        </a:rPr>
                        <a:t>ERP/CRM/SRM</a:t>
                      </a:r>
                      <a:r>
                        <a:rPr lang="zh-CN" altLang="en-US" sz="1200" kern="1200" smtClean="0">
                          <a:solidFill>
                            <a:schemeClr val="dk1"/>
                          </a:solidFill>
                          <a:latin typeface="微软雅黑" pitchFamily="34" charset="-122"/>
                          <a:ea typeface="微软雅黑" pitchFamily="34" charset="-122"/>
                          <a:cs typeface="+mn-cs"/>
                        </a:rPr>
                        <a:t>）回传至合同审批备案系统，以进行相关分析。</a:t>
                      </a:r>
                      <a:endParaRPr lang="cy-GB" sz="1200" kern="1200">
                        <a:solidFill>
                          <a:schemeClr val="dk1"/>
                        </a:solidFill>
                        <a:latin typeface="微软雅黑" pitchFamily="34" charset="-122"/>
                        <a:ea typeface="微软雅黑" pitchFamily="34" charset="-122"/>
                        <a:cs typeface="+mn-cs"/>
                      </a:endParaRPr>
                    </a:p>
                  </a:txBody>
                  <a:tcPr/>
                </a:tc>
                <a:tc>
                  <a:txBody>
                    <a:bodyPr vert="horz" wrap="square"/>
                    <a:lstStyle/>
                    <a:p>
                      <a:pPr marL="0" algn="l" defTabSz="914400" rtl="0" eaLnBrk="1" latinLnBrk="0" hangingPunct="1"/>
                      <a:r>
                        <a:rPr lang="en-US" altLang="zh-CN" sz="1200" kern="1200" smtClean="0">
                          <a:solidFill>
                            <a:schemeClr val="dk1"/>
                          </a:solidFill>
                          <a:latin typeface="微软雅黑" pitchFamily="34" charset="-122"/>
                          <a:ea typeface="微软雅黑" pitchFamily="34" charset="-122"/>
                          <a:cs typeface="+mn-cs"/>
                        </a:rPr>
                        <a:t>ERP</a:t>
                      </a:r>
                      <a:r>
                        <a:rPr lang="zh-CN" altLang="en-US" sz="1200" kern="1200" smtClean="0">
                          <a:solidFill>
                            <a:schemeClr val="dk1"/>
                          </a:solidFill>
                          <a:latin typeface="微软雅黑" pitchFamily="34" charset="-122"/>
                          <a:ea typeface="微软雅黑" pitchFamily="34" charset="-122"/>
                          <a:cs typeface="+mn-cs"/>
                        </a:rPr>
                        <a:t>系统</a:t>
                      </a:r>
                      <a:r>
                        <a:rPr lang="en-US" altLang="zh-CN" sz="1200" kern="1200" smtClean="0">
                          <a:solidFill>
                            <a:schemeClr val="dk1"/>
                          </a:solidFill>
                          <a:latin typeface="微软雅黑" pitchFamily="34" charset="-122"/>
                          <a:ea typeface="微软雅黑" pitchFamily="34" charset="-122"/>
                          <a:cs typeface="+mn-cs"/>
                          <a:sym typeface="Wingdings" pitchFamily="2" charset="2"/>
                        </a:rPr>
                        <a:t></a:t>
                      </a:r>
                      <a:r>
                        <a:rPr lang="zh-CN" altLang="en-US" sz="1200" kern="1200" smtClean="0">
                          <a:solidFill>
                            <a:schemeClr val="dk1"/>
                          </a:solidFill>
                          <a:latin typeface="微软雅黑" pitchFamily="34" charset="-122"/>
                          <a:ea typeface="微软雅黑" pitchFamily="34" charset="-122"/>
                          <a:cs typeface="+mn-cs"/>
                          <a:sym typeface="Wingdings" pitchFamily="2" charset="2"/>
                        </a:rPr>
                        <a:t>合同审批备案系统</a:t>
                      </a:r>
                      <a:endParaRPr lang="en-US" altLang="zh-CN" sz="1200" kern="1200" smtClean="0">
                        <a:solidFill>
                          <a:schemeClr val="dk1"/>
                        </a:solidFill>
                        <a:latin typeface="微软雅黑" pitchFamily="34" charset="-122"/>
                        <a:ea typeface="微软雅黑" pitchFamily="34" charset="-122"/>
                        <a:cs typeface="+mn-cs"/>
                        <a:sym typeface="Wingdings" pitchFamily="2" charset="2"/>
                      </a:endParaRPr>
                    </a:p>
                    <a:p>
                      <a:pPr marL="0" marR="0" indent="0" algn="l" defTabSz="914400" rtl="0" eaLnBrk="1" fontAlgn="auto" latinLnBrk="0" hangingPunct="1">
                        <a:lnSpc>
                          <a:spcPct val="100000"/>
                        </a:lnSpc>
                        <a:spcBef>
                          <a:spcPct val="0"/>
                        </a:spcBef>
                        <a:spcAft>
                          <a:spcPct val="0"/>
                        </a:spcAft>
                        <a:buClrTx/>
                        <a:buSzTx/>
                        <a:buFontTx/>
                        <a:buNone/>
                        <a:defRPr/>
                      </a:pPr>
                      <a:r>
                        <a:rPr lang="en-US" altLang="zh-CN" sz="1200" kern="1200" smtClean="0">
                          <a:solidFill>
                            <a:schemeClr val="dk1"/>
                          </a:solidFill>
                          <a:latin typeface="微软雅黑" pitchFamily="34" charset="-122"/>
                          <a:ea typeface="微软雅黑" pitchFamily="34" charset="-122"/>
                          <a:cs typeface="+mn-cs"/>
                        </a:rPr>
                        <a:t>CRM</a:t>
                      </a:r>
                      <a:r>
                        <a:rPr lang="zh-CN" altLang="en-US" sz="1200" kern="1200" smtClean="0">
                          <a:solidFill>
                            <a:schemeClr val="dk1"/>
                          </a:solidFill>
                          <a:latin typeface="微软雅黑" pitchFamily="34" charset="-122"/>
                          <a:ea typeface="微软雅黑" pitchFamily="34" charset="-122"/>
                          <a:cs typeface="+mn-cs"/>
                        </a:rPr>
                        <a:t>系统</a:t>
                      </a:r>
                      <a:r>
                        <a:rPr lang="en-US" altLang="zh-CN" sz="1200" kern="1200" smtClean="0">
                          <a:solidFill>
                            <a:schemeClr val="dk1"/>
                          </a:solidFill>
                          <a:latin typeface="微软雅黑" pitchFamily="34" charset="-122"/>
                          <a:ea typeface="微软雅黑" pitchFamily="34" charset="-122"/>
                          <a:cs typeface="+mn-cs"/>
                          <a:sym typeface="Wingdings" pitchFamily="2" charset="2"/>
                        </a:rPr>
                        <a:t></a:t>
                      </a:r>
                      <a:r>
                        <a:rPr lang="zh-CN" altLang="en-US" sz="1200" kern="1200" smtClean="0">
                          <a:solidFill>
                            <a:schemeClr val="dk1"/>
                          </a:solidFill>
                          <a:latin typeface="微软雅黑" pitchFamily="34" charset="-122"/>
                          <a:ea typeface="微软雅黑" pitchFamily="34" charset="-122"/>
                          <a:cs typeface="+mn-cs"/>
                          <a:sym typeface="Wingdings" pitchFamily="2" charset="2"/>
                        </a:rPr>
                        <a:t>合同审批备案系统</a:t>
                      </a:r>
                      <a:endParaRPr lang="en-US" altLang="zh-CN" sz="1200" kern="1200" smtClean="0">
                        <a:solidFill>
                          <a:schemeClr val="dk1"/>
                        </a:solidFill>
                        <a:latin typeface="微软雅黑" pitchFamily="34" charset="-122"/>
                        <a:ea typeface="微软雅黑" pitchFamily="34" charset="-122"/>
                        <a:cs typeface="+mn-cs"/>
                        <a:sym typeface="Wingdings" pitchFamily="2" charset="2"/>
                      </a:endParaRPr>
                    </a:p>
                    <a:p>
                      <a:pPr marL="0" marR="0" indent="0" algn="l" defTabSz="914400" rtl="0" eaLnBrk="1" fontAlgn="auto" latinLnBrk="0" hangingPunct="1">
                        <a:lnSpc>
                          <a:spcPct val="100000"/>
                        </a:lnSpc>
                        <a:spcBef>
                          <a:spcPct val="0"/>
                        </a:spcBef>
                        <a:spcAft>
                          <a:spcPct val="0"/>
                        </a:spcAft>
                        <a:buClrTx/>
                        <a:buSzTx/>
                        <a:buFontTx/>
                        <a:buNone/>
                        <a:defRPr/>
                      </a:pPr>
                      <a:r>
                        <a:rPr lang="en-US" altLang="zh-CN" sz="1200" kern="1200" smtClean="0">
                          <a:solidFill>
                            <a:schemeClr val="dk1"/>
                          </a:solidFill>
                          <a:latin typeface="微软雅黑" pitchFamily="34" charset="-122"/>
                          <a:ea typeface="微软雅黑" pitchFamily="34" charset="-122"/>
                          <a:cs typeface="+mn-cs"/>
                        </a:rPr>
                        <a:t>SRM</a:t>
                      </a:r>
                      <a:r>
                        <a:rPr lang="zh-CN" altLang="en-US" sz="1200" kern="1200" smtClean="0">
                          <a:solidFill>
                            <a:schemeClr val="dk1"/>
                          </a:solidFill>
                          <a:latin typeface="微软雅黑" pitchFamily="34" charset="-122"/>
                          <a:ea typeface="微软雅黑" pitchFamily="34" charset="-122"/>
                          <a:cs typeface="+mn-cs"/>
                        </a:rPr>
                        <a:t>系统</a:t>
                      </a:r>
                      <a:r>
                        <a:rPr lang="en-US" altLang="zh-CN" sz="1200" kern="1200" smtClean="0">
                          <a:solidFill>
                            <a:schemeClr val="dk1"/>
                          </a:solidFill>
                          <a:latin typeface="微软雅黑" pitchFamily="34" charset="-122"/>
                          <a:ea typeface="微软雅黑" pitchFamily="34" charset="-122"/>
                          <a:cs typeface="+mn-cs"/>
                          <a:sym typeface="Wingdings" pitchFamily="2" charset="2"/>
                        </a:rPr>
                        <a:t></a:t>
                      </a:r>
                      <a:r>
                        <a:rPr lang="zh-CN" altLang="en-US" sz="1200" kern="1200" smtClean="0">
                          <a:solidFill>
                            <a:schemeClr val="dk1"/>
                          </a:solidFill>
                          <a:latin typeface="微软雅黑" pitchFamily="34" charset="-122"/>
                          <a:ea typeface="微软雅黑" pitchFamily="34" charset="-122"/>
                          <a:cs typeface="+mn-cs"/>
                          <a:sym typeface="Wingdings" pitchFamily="2" charset="2"/>
                        </a:rPr>
                        <a:t>合同审批备案系统</a:t>
                      </a:r>
                      <a:endParaRPr lang="en-US" altLang="zh-CN" sz="1200" kern="1200" smtClean="0">
                        <a:solidFill>
                          <a:schemeClr val="dk1"/>
                        </a:solidFill>
                        <a:latin typeface="微软雅黑" pitchFamily="34" charset="-122"/>
                        <a:ea typeface="微软雅黑" pitchFamily="34" charset="-122"/>
                        <a:cs typeface="+mn-cs"/>
                        <a:sym typeface="Wingdings" pitchFamily="2" charset="2"/>
                      </a:endParaRPr>
                    </a:p>
                    <a:p>
                      <a:pPr marL="0" algn="l" defTabSz="914400" rtl="0" eaLnBrk="1" latinLnBrk="0" hangingPunct="1"/>
                      <a:endParaRPr lang="cy-GB" sz="1200" kern="1200">
                        <a:solidFill>
                          <a:schemeClr val="dk1"/>
                        </a:solidFill>
                        <a:latin typeface="微软雅黑" pitchFamily="34" charset="-122"/>
                        <a:ea typeface="微软雅黑" pitchFamily="34" charset="-122"/>
                        <a:cs typeface="+mn-cs"/>
                      </a:endParaRPr>
                    </a:p>
                  </a:txBody>
                  <a:tcPr/>
                </a:tc>
              </a:tr>
            </a:tbl>
          </a:graphicData>
        </a:graphic>
      </p:graphicFrame>
      <p:sp>
        <p:nvSpPr>
          <p:cNvPr id="4" name="Oval 3"/>
          <p:cNvSpPr/>
          <p:nvPr/>
        </p:nvSpPr>
        <p:spPr bwMode="auto">
          <a:xfrm>
            <a:off x="8001000" y="241200"/>
            <a:ext cx="216000" cy="216000"/>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bg1"/>
                </a:solidFill>
                <a:latin typeface="Arial"/>
                <a:ea typeface="微软雅黑"/>
              </a:rPr>
              <a:t>2</a:t>
            </a:r>
            <a:endParaRPr lang="zh-CN" altLang="en-US" sz="1400" kern="0">
              <a:solidFill>
                <a:schemeClr val="bg1"/>
              </a:solidFill>
              <a:latin typeface="Arial"/>
              <a:ea typeface="微软雅黑"/>
            </a:endParaRPr>
          </a:p>
        </p:txBody>
      </p:sp>
      <p:sp>
        <p:nvSpPr>
          <p:cNvPr id="6" name="TextBox 5"/>
          <p:cNvSpPr txBox="1"/>
          <p:nvPr/>
        </p:nvSpPr>
        <p:spPr>
          <a:xfrm>
            <a:off x="8131628" y="228600"/>
            <a:ext cx="11430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b="0" smtClean="0">
                <a:solidFill>
                  <a:schemeClr val="tx1"/>
                </a:solidFill>
                <a:latin typeface="微软雅黑" pitchFamily="34" charset="-122"/>
                <a:ea typeface="微软雅黑" pitchFamily="34" charset="-122"/>
              </a:rPr>
              <a:t>合同管理系统</a:t>
            </a:r>
          </a:p>
        </p:txBody>
      </p:sp>
    </p:spTree>
    <p:extLst>
      <p:ext uri="{BB962C8B-B14F-4D97-AF65-F5344CB8AC3E}">
        <p14:creationId xmlns="" xmlns:p14="http://schemas.microsoft.com/office/powerpoint/2010/main" val="3986865819"/>
      </p:ext>
    </p:extLst>
  </p:cSld>
  <p:clrMapOvr>
    <a:masterClrMapping/>
  </p:clrMapOvr>
  <p:transition/>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4" name="Title 1"/>
          <p:cNvSpPr>
            <a:spLocks noGrp="1"/>
          </p:cNvSpPr>
          <p:nvPr>
            <p:ph type="title"/>
          </p:nvPr>
        </p:nvSpPr>
        <p:spPr>
          <a:xfrm>
            <a:off x="1314450" y="0"/>
            <a:ext cx="7829550" cy="1052513"/>
          </a:xfrm>
        </p:spPr>
        <p:txBody>
          <a:bodyPr/>
          <a:lstStyle/>
          <a:p>
            <a:r>
              <a:rPr lang="zh-CN" altLang="en-US" smtClean="0"/>
              <a:t>根据业务调研和需求讨论，制定了冀东水泥质量管理业务的总体框架</a:t>
            </a:r>
            <a:endParaRPr lang="zh-CN" altLang="en-US">
              <a:latin typeface="微软雅黑" pitchFamily="34" charset="-122"/>
              <a:ea typeface="微软雅黑" pitchFamily="34" charset="-122"/>
            </a:endParaRPr>
          </a:p>
        </p:txBody>
      </p:sp>
      <p:sp>
        <p:nvSpPr>
          <p:cNvPr id="113" name="Rectangle 5"/>
          <p:cNvSpPr>
            <a:spLocks noChangeArrowheads="1"/>
          </p:cNvSpPr>
          <p:nvPr/>
        </p:nvSpPr>
        <p:spPr bwMode="auto">
          <a:xfrm>
            <a:off x="3643313" y="7197659"/>
            <a:ext cx="936000" cy="2160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cy-GB" sz="1000" b="0" kern="0">
                <a:solidFill>
                  <a:schemeClr val="tx1"/>
                </a:solidFill>
                <a:latin typeface="Arial"/>
                <a:ea typeface="微软雅黑"/>
                <a:sym typeface="方正准圆简体" pitchFamily="2" charset="-122"/>
              </a:rPr>
              <a:t>综合管理</a:t>
            </a:r>
            <a:endParaRPr lang="zh-CN" altLang="en-US" sz="1000" b="0" kern="0">
              <a:solidFill>
                <a:schemeClr val="tx1"/>
              </a:solidFill>
              <a:latin typeface="Arial"/>
              <a:ea typeface="微软雅黑"/>
              <a:sym typeface="方正准圆简体" pitchFamily="2" charset="-122"/>
            </a:endParaRPr>
          </a:p>
        </p:txBody>
      </p:sp>
      <p:grpSp>
        <p:nvGrpSpPr>
          <p:cNvPr id="66" name="Group 65"/>
          <p:cNvGrpSpPr/>
          <p:nvPr/>
        </p:nvGrpSpPr>
        <p:grpSpPr>
          <a:xfrm>
            <a:off x="3048000" y="4132992"/>
            <a:ext cx="5778600" cy="1649146"/>
            <a:chOff x="3060600" y="2465654"/>
            <a:chExt cx="5778600" cy="1649146"/>
          </a:xfrm>
        </p:grpSpPr>
        <p:sp>
          <p:nvSpPr>
            <p:cNvPr id="95" name="矩形 1"/>
            <p:cNvSpPr/>
            <p:nvPr/>
          </p:nvSpPr>
          <p:spPr bwMode="auto">
            <a:xfrm>
              <a:off x="3060600" y="2530800"/>
              <a:ext cx="1448519" cy="1584000"/>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微软雅黑" pitchFamily="34" charset="-122"/>
                  <a:ea typeface="微软雅黑" pitchFamily="34" charset="-122"/>
                </a:rPr>
                <a:t>质量数据采集</a:t>
              </a:r>
              <a:endParaRPr lang="zh-CN" altLang="en-US" sz="1400" kern="0">
                <a:solidFill>
                  <a:schemeClr val="bg1"/>
                </a:solidFill>
                <a:latin typeface="微软雅黑" pitchFamily="34" charset="-122"/>
                <a:ea typeface="微软雅黑" pitchFamily="34" charset="-122"/>
              </a:endParaRPr>
            </a:p>
          </p:txBody>
        </p:sp>
        <p:sp>
          <p:nvSpPr>
            <p:cNvPr id="96" name="矩形 2"/>
            <p:cNvSpPr/>
            <p:nvPr/>
          </p:nvSpPr>
          <p:spPr bwMode="auto">
            <a:xfrm>
              <a:off x="3136800" y="2856297"/>
              <a:ext cx="1371599" cy="272938"/>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进厂原燃材料数据采集</a:t>
              </a:r>
              <a:endParaRPr lang="zh-CN" altLang="en-US" sz="1000" b="0" kern="0">
                <a:solidFill>
                  <a:schemeClr val="tx1"/>
                </a:solidFill>
                <a:latin typeface="微软雅黑" pitchFamily="34" charset="-122"/>
                <a:ea typeface="微软雅黑" pitchFamily="34" charset="-122"/>
              </a:endParaRPr>
            </a:p>
          </p:txBody>
        </p:sp>
        <p:sp>
          <p:nvSpPr>
            <p:cNvPr id="117" name="矩形 10"/>
            <p:cNvSpPr/>
            <p:nvPr/>
          </p:nvSpPr>
          <p:spPr bwMode="auto">
            <a:xfrm>
              <a:off x="3136800" y="3277425"/>
              <a:ext cx="1371600"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生产过程物料数据采集</a:t>
              </a:r>
              <a:endParaRPr lang="zh-CN" altLang="en-US" sz="1000" b="0" kern="0">
                <a:solidFill>
                  <a:schemeClr val="tx1"/>
                </a:solidFill>
                <a:latin typeface="微软雅黑" pitchFamily="34" charset="-122"/>
                <a:ea typeface="微软雅黑" pitchFamily="34" charset="-122"/>
              </a:endParaRPr>
            </a:p>
          </p:txBody>
        </p:sp>
        <p:sp>
          <p:nvSpPr>
            <p:cNvPr id="120" name="矩形 12"/>
            <p:cNvSpPr/>
            <p:nvPr/>
          </p:nvSpPr>
          <p:spPr bwMode="auto">
            <a:xfrm>
              <a:off x="3136800" y="3698553"/>
              <a:ext cx="1371600" cy="272938"/>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各品种水泥数据采集</a:t>
              </a:r>
              <a:endParaRPr lang="zh-CN" altLang="en-US" sz="1000" b="0" kern="0">
                <a:solidFill>
                  <a:schemeClr val="tx1"/>
                </a:solidFill>
                <a:latin typeface="微软雅黑" pitchFamily="34" charset="-122"/>
                <a:ea typeface="微软雅黑" pitchFamily="34" charset="-122"/>
              </a:endParaRPr>
            </a:p>
          </p:txBody>
        </p:sp>
        <p:sp>
          <p:nvSpPr>
            <p:cNvPr id="157" name="矩形 1"/>
            <p:cNvSpPr/>
            <p:nvPr/>
          </p:nvSpPr>
          <p:spPr bwMode="auto">
            <a:xfrm>
              <a:off x="4575259" y="2519445"/>
              <a:ext cx="1368000" cy="1584000"/>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微软雅黑" pitchFamily="34" charset="-122"/>
                  <a:ea typeface="微软雅黑" pitchFamily="34" charset="-122"/>
                </a:rPr>
                <a:t>质量数据分析</a:t>
              </a:r>
              <a:endParaRPr lang="zh-CN" altLang="en-US" sz="1400" kern="0">
                <a:solidFill>
                  <a:schemeClr val="bg1"/>
                </a:solidFill>
                <a:latin typeface="微软雅黑" pitchFamily="34" charset="-122"/>
                <a:ea typeface="微软雅黑" pitchFamily="34" charset="-122"/>
              </a:endParaRPr>
            </a:p>
          </p:txBody>
        </p:sp>
        <p:sp>
          <p:nvSpPr>
            <p:cNvPr id="158" name="Rectangle 157"/>
            <p:cNvSpPr/>
            <p:nvPr/>
          </p:nvSpPr>
          <p:spPr bwMode="auto">
            <a:xfrm>
              <a:off x="4727658" y="2845760"/>
              <a:ext cx="1116401"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专业岗位数据分析</a:t>
              </a:r>
              <a:endParaRPr lang="zh-CN" altLang="en-US" sz="1000" b="0" kern="0">
                <a:solidFill>
                  <a:schemeClr val="tx1"/>
                </a:solidFill>
                <a:latin typeface="微软雅黑" pitchFamily="34" charset="-122"/>
                <a:ea typeface="微软雅黑" pitchFamily="34" charset="-122"/>
              </a:endParaRPr>
            </a:p>
          </p:txBody>
        </p:sp>
        <p:sp>
          <p:nvSpPr>
            <p:cNvPr id="160" name="Rectangle 159"/>
            <p:cNvSpPr/>
            <p:nvPr/>
          </p:nvSpPr>
          <p:spPr bwMode="auto">
            <a:xfrm>
              <a:off x="4727658" y="3285611"/>
              <a:ext cx="1116401"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管理层数据分析</a:t>
              </a:r>
              <a:endParaRPr lang="zh-CN" altLang="en-US" sz="1000" b="0" kern="0">
                <a:solidFill>
                  <a:schemeClr val="tx1"/>
                </a:solidFill>
                <a:latin typeface="微软雅黑" pitchFamily="34" charset="-122"/>
                <a:ea typeface="微软雅黑" pitchFamily="34" charset="-122"/>
              </a:endParaRPr>
            </a:p>
          </p:txBody>
        </p:sp>
        <p:sp>
          <p:nvSpPr>
            <p:cNvPr id="162" name="Rectangle 161"/>
            <p:cNvSpPr/>
            <p:nvPr/>
          </p:nvSpPr>
          <p:spPr bwMode="auto">
            <a:xfrm>
              <a:off x="4727658" y="3736219"/>
              <a:ext cx="1116401"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质量检验指标</a:t>
              </a:r>
              <a:endParaRPr lang="zh-CN" altLang="en-US" sz="1000" b="0" kern="0">
                <a:solidFill>
                  <a:schemeClr val="tx1"/>
                </a:solidFill>
                <a:latin typeface="微软雅黑" pitchFamily="34" charset="-122"/>
                <a:ea typeface="微软雅黑" pitchFamily="34" charset="-122"/>
              </a:endParaRPr>
            </a:p>
          </p:txBody>
        </p:sp>
        <p:sp>
          <p:nvSpPr>
            <p:cNvPr id="193" name="矩形 1"/>
            <p:cNvSpPr/>
            <p:nvPr/>
          </p:nvSpPr>
          <p:spPr bwMode="auto">
            <a:xfrm>
              <a:off x="6003330" y="2508686"/>
              <a:ext cx="1497401" cy="1584000"/>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微软雅黑" pitchFamily="34" charset="-122"/>
                  <a:ea typeface="微软雅黑" pitchFamily="34" charset="-122"/>
                </a:rPr>
                <a:t>实验样本信息管理</a:t>
              </a:r>
              <a:endParaRPr lang="zh-CN" altLang="en-US" sz="1400" kern="0">
                <a:solidFill>
                  <a:schemeClr val="bg1"/>
                </a:solidFill>
                <a:latin typeface="微软雅黑" pitchFamily="34" charset="-122"/>
                <a:ea typeface="微软雅黑" pitchFamily="34" charset="-122"/>
              </a:endParaRPr>
            </a:p>
          </p:txBody>
        </p:sp>
        <p:sp>
          <p:nvSpPr>
            <p:cNvPr id="194" name="Rectangle 193"/>
            <p:cNvSpPr/>
            <p:nvPr/>
          </p:nvSpPr>
          <p:spPr bwMode="auto">
            <a:xfrm>
              <a:off x="6169154" y="3050642"/>
              <a:ext cx="1255377"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实验室样本信息管理</a:t>
              </a:r>
              <a:endParaRPr lang="zh-CN" altLang="en-US" sz="1000" b="0" kern="0">
                <a:solidFill>
                  <a:schemeClr val="tx1"/>
                </a:solidFill>
                <a:latin typeface="微软雅黑" pitchFamily="34" charset="-122"/>
                <a:ea typeface="微软雅黑" pitchFamily="34" charset="-122"/>
              </a:endParaRPr>
            </a:p>
          </p:txBody>
        </p:sp>
        <p:sp>
          <p:nvSpPr>
            <p:cNvPr id="195" name="Rectangle 194"/>
            <p:cNvSpPr/>
            <p:nvPr/>
          </p:nvSpPr>
          <p:spPr bwMode="auto">
            <a:xfrm>
              <a:off x="6169154" y="3378774"/>
              <a:ext cx="1255377"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外来样本信息管理</a:t>
              </a:r>
              <a:endParaRPr lang="zh-CN" altLang="en-US" sz="1000" b="0" kern="0">
                <a:solidFill>
                  <a:schemeClr val="tx1"/>
                </a:solidFill>
                <a:latin typeface="微软雅黑" pitchFamily="34" charset="-122"/>
                <a:ea typeface="微软雅黑" pitchFamily="34" charset="-122"/>
              </a:endParaRPr>
            </a:p>
          </p:txBody>
        </p:sp>
        <p:sp>
          <p:nvSpPr>
            <p:cNvPr id="207" name="矩形 35"/>
            <p:cNvSpPr/>
            <p:nvPr/>
          </p:nvSpPr>
          <p:spPr bwMode="auto">
            <a:xfrm>
              <a:off x="7571257" y="2508686"/>
              <a:ext cx="1198889" cy="1584000"/>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微软雅黑" pitchFamily="34" charset="-122"/>
                  <a:ea typeface="微软雅黑" pitchFamily="34" charset="-122"/>
                </a:rPr>
                <a:t>实验室设备及药液管理</a:t>
              </a:r>
              <a:endParaRPr lang="zh-CN" altLang="en-US" sz="1400" kern="0">
                <a:solidFill>
                  <a:schemeClr val="bg1"/>
                </a:solidFill>
                <a:latin typeface="微软雅黑" pitchFamily="34" charset="-122"/>
                <a:ea typeface="微软雅黑" pitchFamily="34" charset="-122"/>
              </a:endParaRPr>
            </a:p>
          </p:txBody>
        </p:sp>
        <p:sp>
          <p:nvSpPr>
            <p:cNvPr id="83" name="Rectangle 82"/>
            <p:cNvSpPr/>
            <p:nvPr/>
          </p:nvSpPr>
          <p:spPr bwMode="auto">
            <a:xfrm>
              <a:off x="7662996" y="3638960"/>
              <a:ext cx="987918"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实验室药液管理</a:t>
              </a:r>
              <a:endParaRPr lang="zh-CN" altLang="en-US" sz="1000" b="0" kern="0">
                <a:solidFill>
                  <a:schemeClr val="tx1"/>
                </a:solidFill>
                <a:latin typeface="微软雅黑" pitchFamily="34" charset="-122"/>
                <a:ea typeface="微软雅黑" pitchFamily="34" charset="-122"/>
              </a:endParaRPr>
            </a:p>
          </p:txBody>
        </p:sp>
        <p:sp>
          <p:nvSpPr>
            <p:cNvPr id="84" name="Rectangle 83"/>
            <p:cNvSpPr/>
            <p:nvPr/>
          </p:nvSpPr>
          <p:spPr bwMode="auto">
            <a:xfrm>
              <a:off x="7647738" y="3039404"/>
              <a:ext cx="1013934"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实验室设备管理</a:t>
              </a:r>
              <a:endParaRPr lang="zh-CN" altLang="en-US" sz="1000" b="0" kern="0">
                <a:solidFill>
                  <a:schemeClr val="tx1"/>
                </a:solidFill>
                <a:latin typeface="微软雅黑" pitchFamily="34" charset="-122"/>
                <a:ea typeface="微软雅黑" pitchFamily="34" charset="-122"/>
              </a:endParaRPr>
            </a:p>
          </p:txBody>
        </p:sp>
        <p:sp>
          <p:nvSpPr>
            <p:cNvPr id="51" name="Oval 50"/>
            <p:cNvSpPr/>
            <p:nvPr/>
          </p:nvSpPr>
          <p:spPr bwMode="auto">
            <a:xfrm>
              <a:off x="4322832" y="2476412"/>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1</a:t>
              </a:r>
              <a:endParaRPr lang="zh-CN" altLang="en-US" sz="1400" kern="0">
                <a:solidFill>
                  <a:schemeClr val="tx1"/>
                </a:solidFill>
                <a:latin typeface="Arial"/>
                <a:ea typeface="微软雅黑"/>
              </a:endParaRPr>
            </a:p>
          </p:txBody>
        </p:sp>
        <p:sp>
          <p:nvSpPr>
            <p:cNvPr id="52" name="Oval 51"/>
            <p:cNvSpPr/>
            <p:nvPr/>
          </p:nvSpPr>
          <p:spPr bwMode="auto">
            <a:xfrm>
              <a:off x="5760768" y="2465654"/>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1</a:t>
              </a:r>
              <a:endParaRPr lang="zh-CN" altLang="en-US" sz="1400" kern="0">
                <a:solidFill>
                  <a:schemeClr val="tx1"/>
                </a:solidFill>
                <a:latin typeface="Arial"/>
                <a:ea typeface="微软雅黑"/>
              </a:endParaRPr>
            </a:p>
          </p:txBody>
        </p:sp>
        <p:sp>
          <p:nvSpPr>
            <p:cNvPr id="54" name="Oval 53"/>
            <p:cNvSpPr/>
            <p:nvPr/>
          </p:nvSpPr>
          <p:spPr bwMode="auto">
            <a:xfrm>
              <a:off x="7327800" y="2476412"/>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2</a:t>
              </a:r>
              <a:endParaRPr lang="zh-CN" altLang="en-US" sz="1400" kern="0">
                <a:solidFill>
                  <a:schemeClr val="tx1"/>
                </a:solidFill>
                <a:latin typeface="Arial"/>
                <a:ea typeface="微软雅黑"/>
              </a:endParaRPr>
            </a:p>
          </p:txBody>
        </p:sp>
        <p:sp>
          <p:nvSpPr>
            <p:cNvPr id="55" name="Oval 54"/>
            <p:cNvSpPr/>
            <p:nvPr/>
          </p:nvSpPr>
          <p:spPr bwMode="auto">
            <a:xfrm>
              <a:off x="8623200" y="2476412"/>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2</a:t>
              </a:r>
              <a:endParaRPr lang="zh-CN" altLang="en-US" sz="1400" kern="0">
                <a:solidFill>
                  <a:schemeClr val="tx1"/>
                </a:solidFill>
                <a:latin typeface="Arial"/>
                <a:ea typeface="微软雅黑"/>
              </a:endParaRPr>
            </a:p>
          </p:txBody>
        </p:sp>
      </p:grpSp>
      <p:grpSp>
        <p:nvGrpSpPr>
          <p:cNvPr id="64" name="Group 63"/>
          <p:cNvGrpSpPr/>
          <p:nvPr/>
        </p:nvGrpSpPr>
        <p:grpSpPr>
          <a:xfrm>
            <a:off x="3048000" y="2440672"/>
            <a:ext cx="5715000" cy="1600200"/>
            <a:chOff x="3060600" y="4343400"/>
            <a:chExt cx="5715000" cy="1600200"/>
          </a:xfrm>
        </p:grpSpPr>
        <p:sp>
          <p:nvSpPr>
            <p:cNvPr id="90" name="矩形 1"/>
            <p:cNvSpPr/>
            <p:nvPr/>
          </p:nvSpPr>
          <p:spPr bwMode="auto">
            <a:xfrm>
              <a:off x="3060600" y="4354816"/>
              <a:ext cx="1460262" cy="1584000"/>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微软雅黑" pitchFamily="34" charset="-122"/>
                  <a:ea typeface="微软雅黑" pitchFamily="34" charset="-122"/>
                </a:rPr>
                <a:t>质量动态对标</a:t>
              </a:r>
              <a:endParaRPr lang="zh-CN" altLang="en-US" sz="1400" kern="0">
                <a:solidFill>
                  <a:schemeClr val="bg1"/>
                </a:solidFill>
                <a:latin typeface="微软雅黑" pitchFamily="34" charset="-122"/>
                <a:ea typeface="微软雅黑" pitchFamily="34" charset="-122"/>
              </a:endParaRPr>
            </a:p>
          </p:txBody>
        </p:sp>
        <p:sp>
          <p:nvSpPr>
            <p:cNvPr id="91" name="矩形 2"/>
            <p:cNvSpPr/>
            <p:nvPr/>
          </p:nvSpPr>
          <p:spPr bwMode="auto">
            <a:xfrm>
              <a:off x="3256646" y="4669554"/>
              <a:ext cx="1203268"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质量指标执行分析</a:t>
              </a:r>
              <a:endParaRPr lang="zh-CN" altLang="en-US" sz="1000" b="0" kern="0">
                <a:solidFill>
                  <a:schemeClr val="tx1"/>
                </a:solidFill>
                <a:latin typeface="微软雅黑" pitchFamily="34" charset="-122"/>
                <a:ea typeface="微软雅黑" pitchFamily="34" charset="-122"/>
              </a:endParaRPr>
            </a:p>
          </p:txBody>
        </p:sp>
        <p:sp>
          <p:nvSpPr>
            <p:cNvPr id="93" name="矩形 12"/>
            <p:cNvSpPr/>
            <p:nvPr/>
          </p:nvSpPr>
          <p:spPr bwMode="auto">
            <a:xfrm>
              <a:off x="3251473" y="5268558"/>
              <a:ext cx="1202400" cy="272938"/>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质量缺陷</a:t>
              </a:r>
              <a:r>
                <a:rPr lang="en-US" altLang="zh-CN" sz="1000" b="0" kern="0" smtClean="0">
                  <a:solidFill>
                    <a:schemeClr val="tx1"/>
                  </a:solidFill>
                  <a:latin typeface="微软雅黑" pitchFamily="34" charset="-122"/>
                  <a:ea typeface="微软雅黑" pitchFamily="34" charset="-122"/>
                </a:rPr>
                <a:t>/</a:t>
              </a:r>
              <a:r>
                <a:rPr lang="zh-CN" altLang="en-US" sz="1000" b="0" kern="0" smtClean="0">
                  <a:solidFill>
                    <a:schemeClr val="tx1"/>
                  </a:solidFill>
                  <a:latin typeface="微软雅黑" pitchFamily="34" charset="-122"/>
                  <a:ea typeface="微软雅黑" pitchFamily="34" charset="-122"/>
                </a:rPr>
                <a:t>异常诊断</a:t>
              </a:r>
              <a:endParaRPr lang="zh-CN" altLang="en-US" sz="1000" b="0" kern="0">
                <a:solidFill>
                  <a:schemeClr val="tx1"/>
                </a:solidFill>
                <a:latin typeface="微软雅黑" pitchFamily="34" charset="-122"/>
                <a:ea typeface="微软雅黑" pitchFamily="34" charset="-122"/>
              </a:endParaRPr>
            </a:p>
          </p:txBody>
        </p:sp>
        <p:sp>
          <p:nvSpPr>
            <p:cNvPr id="101" name="矩形 1"/>
            <p:cNvSpPr/>
            <p:nvPr/>
          </p:nvSpPr>
          <p:spPr bwMode="auto">
            <a:xfrm>
              <a:off x="4742304" y="4348842"/>
              <a:ext cx="1513242" cy="1584000"/>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微软雅黑" pitchFamily="34" charset="-122"/>
                  <a:ea typeface="微软雅黑" pitchFamily="34" charset="-122"/>
                </a:rPr>
                <a:t>质量纠纷及监督</a:t>
              </a:r>
              <a:endParaRPr lang="zh-CN" altLang="en-US" sz="1400" kern="0">
                <a:solidFill>
                  <a:schemeClr val="bg1"/>
                </a:solidFill>
                <a:latin typeface="微软雅黑" pitchFamily="34" charset="-122"/>
                <a:ea typeface="微软雅黑" pitchFamily="34" charset="-122"/>
              </a:endParaRPr>
            </a:p>
          </p:txBody>
        </p:sp>
        <p:sp>
          <p:nvSpPr>
            <p:cNvPr id="102" name="Rectangle 101"/>
            <p:cNvSpPr/>
            <p:nvPr/>
          </p:nvSpPr>
          <p:spPr bwMode="auto">
            <a:xfrm>
              <a:off x="4766486" y="4675754"/>
              <a:ext cx="1478302"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进厂原燃材料纠纷及监督</a:t>
              </a:r>
              <a:endParaRPr lang="zh-CN" altLang="en-US" sz="1000" b="0" kern="0">
                <a:solidFill>
                  <a:schemeClr val="tx1"/>
                </a:solidFill>
                <a:latin typeface="微软雅黑" pitchFamily="34" charset="-122"/>
                <a:ea typeface="微软雅黑" pitchFamily="34" charset="-122"/>
              </a:endParaRPr>
            </a:p>
          </p:txBody>
        </p:sp>
        <p:sp>
          <p:nvSpPr>
            <p:cNvPr id="105" name="矩形 1"/>
            <p:cNvSpPr/>
            <p:nvPr/>
          </p:nvSpPr>
          <p:spPr bwMode="auto">
            <a:xfrm>
              <a:off x="6471600" y="4359600"/>
              <a:ext cx="2304000" cy="1584000"/>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微软雅黑" pitchFamily="34" charset="-122"/>
                  <a:ea typeface="微软雅黑" pitchFamily="34" charset="-122"/>
                </a:rPr>
                <a:t>质量监控与分析</a:t>
              </a:r>
              <a:endParaRPr lang="zh-CN" altLang="en-US" sz="1400" kern="0">
                <a:solidFill>
                  <a:schemeClr val="bg1"/>
                </a:solidFill>
                <a:latin typeface="微软雅黑" pitchFamily="34" charset="-122"/>
                <a:ea typeface="微软雅黑" pitchFamily="34" charset="-122"/>
              </a:endParaRPr>
            </a:p>
          </p:txBody>
        </p:sp>
        <p:sp>
          <p:nvSpPr>
            <p:cNvPr id="106" name="Rectangle 105"/>
            <p:cNvSpPr/>
            <p:nvPr/>
          </p:nvSpPr>
          <p:spPr bwMode="auto">
            <a:xfrm>
              <a:off x="6572876" y="4697270"/>
              <a:ext cx="1041724"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质量数据监控</a:t>
              </a:r>
              <a:endParaRPr lang="zh-CN" altLang="en-US" sz="1000" b="0" kern="0">
                <a:solidFill>
                  <a:schemeClr val="tx1"/>
                </a:solidFill>
                <a:latin typeface="微软雅黑" pitchFamily="34" charset="-122"/>
                <a:ea typeface="微软雅黑" pitchFamily="34" charset="-122"/>
              </a:endParaRPr>
            </a:p>
          </p:txBody>
        </p:sp>
        <p:sp>
          <p:nvSpPr>
            <p:cNvPr id="107" name="Rectangle 106"/>
            <p:cNvSpPr/>
            <p:nvPr/>
          </p:nvSpPr>
          <p:spPr bwMode="auto">
            <a:xfrm>
              <a:off x="6572876" y="5153994"/>
              <a:ext cx="1041724"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质量配比</a:t>
              </a:r>
              <a:endParaRPr lang="zh-CN" altLang="en-US" sz="1000" b="0" kern="0">
                <a:solidFill>
                  <a:schemeClr val="tx1"/>
                </a:solidFill>
                <a:latin typeface="微软雅黑" pitchFamily="34" charset="-122"/>
                <a:ea typeface="微软雅黑" pitchFamily="34" charset="-122"/>
              </a:endParaRPr>
            </a:p>
          </p:txBody>
        </p:sp>
        <p:sp>
          <p:nvSpPr>
            <p:cNvPr id="108" name="Rectangle 107"/>
            <p:cNvSpPr/>
            <p:nvPr/>
          </p:nvSpPr>
          <p:spPr bwMode="auto">
            <a:xfrm>
              <a:off x="6572876" y="5578444"/>
              <a:ext cx="1041724"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消耗及成本分析</a:t>
              </a:r>
              <a:endParaRPr lang="zh-CN" altLang="en-US" sz="1000" b="0" kern="0">
                <a:solidFill>
                  <a:schemeClr val="tx1"/>
                </a:solidFill>
                <a:latin typeface="微软雅黑" pitchFamily="34" charset="-122"/>
                <a:ea typeface="微软雅黑" pitchFamily="34" charset="-122"/>
              </a:endParaRPr>
            </a:p>
          </p:txBody>
        </p:sp>
        <p:sp>
          <p:nvSpPr>
            <p:cNvPr id="47" name="Rectangle 46"/>
            <p:cNvSpPr/>
            <p:nvPr/>
          </p:nvSpPr>
          <p:spPr bwMode="auto">
            <a:xfrm>
              <a:off x="4764714" y="5011040"/>
              <a:ext cx="1478302"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水泥售后纠纷及监督</a:t>
              </a:r>
              <a:endParaRPr lang="zh-CN" altLang="en-US" sz="1000" b="0" kern="0">
                <a:solidFill>
                  <a:schemeClr val="tx1"/>
                </a:solidFill>
                <a:latin typeface="微软雅黑" pitchFamily="34" charset="-122"/>
                <a:ea typeface="微软雅黑" pitchFamily="34" charset="-122"/>
              </a:endParaRPr>
            </a:p>
          </p:txBody>
        </p:sp>
        <p:sp>
          <p:nvSpPr>
            <p:cNvPr id="48" name="Rectangle 47"/>
            <p:cNvSpPr/>
            <p:nvPr/>
          </p:nvSpPr>
          <p:spPr bwMode="auto">
            <a:xfrm>
              <a:off x="4777260" y="5378600"/>
              <a:ext cx="1478302"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其他质量纠纷及监督</a:t>
              </a:r>
              <a:endParaRPr lang="zh-CN" altLang="en-US" sz="1000" b="0" kern="0">
                <a:solidFill>
                  <a:schemeClr val="tx1"/>
                </a:solidFill>
                <a:latin typeface="微软雅黑" pitchFamily="34" charset="-122"/>
                <a:ea typeface="微软雅黑" pitchFamily="34" charset="-122"/>
              </a:endParaRPr>
            </a:p>
          </p:txBody>
        </p:sp>
        <p:sp>
          <p:nvSpPr>
            <p:cNvPr id="49" name="Rectangle 48"/>
            <p:cNvSpPr/>
            <p:nvPr/>
          </p:nvSpPr>
          <p:spPr bwMode="auto">
            <a:xfrm>
              <a:off x="7679148" y="4696674"/>
              <a:ext cx="1041724"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样品对比分析</a:t>
              </a:r>
              <a:endParaRPr lang="zh-CN" altLang="en-US" sz="1000" b="0" kern="0">
                <a:solidFill>
                  <a:schemeClr val="tx1"/>
                </a:solidFill>
                <a:latin typeface="微软雅黑" pitchFamily="34" charset="-122"/>
                <a:ea typeface="微软雅黑" pitchFamily="34" charset="-122"/>
              </a:endParaRPr>
            </a:p>
          </p:txBody>
        </p:sp>
        <p:sp>
          <p:nvSpPr>
            <p:cNvPr id="53" name="Oval 52"/>
            <p:cNvSpPr/>
            <p:nvPr/>
          </p:nvSpPr>
          <p:spPr bwMode="auto">
            <a:xfrm>
              <a:off x="8547000" y="4343400"/>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1</a:t>
              </a:r>
              <a:endParaRPr lang="zh-CN" altLang="en-US" sz="1400" kern="0">
                <a:solidFill>
                  <a:schemeClr val="tx1"/>
                </a:solidFill>
                <a:latin typeface="Arial"/>
                <a:ea typeface="微软雅黑"/>
              </a:endParaRPr>
            </a:p>
          </p:txBody>
        </p:sp>
        <p:sp>
          <p:nvSpPr>
            <p:cNvPr id="56" name="Oval 55"/>
            <p:cNvSpPr/>
            <p:nvPr/>
          </p:nvSpPr>
          <p:spPr bwMode="auto">
            <a:xfrm>
              <a:off x="6108600" y="4343400"/>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2</a:t>
              </a:r>
              <a:endParaRPr lang="zh-CN" altLang="en-US" sz="1400" kern="0">
                <a:solidFill>
                  <a:schemeClr val="tx1"/>
                </a:solidFill>
                <a:latin typeface="Arial"/>
                <a:ea typeface="微软雅黑"/>
              </a:endParaRPr>
            </a:p>
          </p:txBody>
        </p:sp>
        <p:sp>
          <p:nvSpPr>
            <p:cNvPr id="57" name="Oval 56"/>
            <p:cNvSpPr/>
            <p:nvPr/>
          </p:nvSpPr>
          <p:spPr bwMode="auto">
            <a:xfrm>
              <a:off x="4345242" y="4343400"/>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2</a:t>
              </a:r>
              <a:endParaRPr lang="zh-CN" altLang="en-US" sz="1400" kern="0">
                <a:solidFill>
                  <a:schemeClr val="tx1"/>
                </a:solidFill>
                <a:latin typeface="Arial"/>
                <a:ea typeface="微软雅黑"/>
              </a:endParaRPr>
            </a:p>
          </p:txBody>
        </p:sp>
      </p:grpSp>
      <p:sp>
        <p:nvSpPr>
          <p:cNvPr id="58" name="Oval 57"/>
          <p:cNvSpPr/>
          <p:nvPr/>
        </p:nvSpPr>
        <p:spPr bwMode="auto">
          <a:xfrm>
            <a:off x="228600" y="6075378"/>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endParaRPr lang="zh-CN" altLang="en-US" sz="1400" kern="0">
              <a:solidFill>
                <a:schemeClr val="tx1"/>
              </a:solidFill>
              <a:latin typeface="Arial"/>
              <a:ea typeface="微软雅黑"/>
            </a:endParaRPr>
          </a:p>
        </p:txBody>
      </p:sp>
      <p:sp>
        <p:nvSpPr>
          <p:cNvPr id="59" name="TextBox 58"/>
          <p:cNvSpPr txBox="1"/>
          <p:nvPr/>
        </p:nvSpPr>
        <p:spPr>
          <a:xfrm>
            <a:off x="533400" y="6047601"/>
            <a:ext cx="11430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b="0" smtClean="0">
                <a:solidFill>
                  <a:schemeClr val="tx1"/>
                </a:solidFill>
                <a:latin typeface="微软雅黑" pitchFamily="34" charset="-122"/>
                <a:ea typeface="微软雅黑" pitchFamily="34" charset="-122"/>
              </a:rPr>
              <a:t>需求优先级</a:t>
            </a:r>
          </a:p>
        </p:txBody>
      </p:sp>
      <p:sp>
        <p:nvSpPr>
          <p:cNvPr id="39" name="Oval 38"/>
          <p:cNvSpPr/>
          <p:nvPr/>
        </p:nvSpPr>
        <p:spPr bwMode="auto">
          <a:xfrm>
            <a:off x="8001000" y="241200"/>
            <a:ext cx="216000" cy="216000"/>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bg1"/>
                </a:solidFill>
                <a:latin typeface="Arial"/>
                <a:ea typeface="微软雅黑"/>
              </a:rPr>
              <a:t>3</a:t>
            </a:r>
            <a:endParaRPr lang="zh-CN" altLang="en-US" sz="1400" kern="0">
              <a:solidFill>
                <a:schemeClr val="bg1"/>
              </a:solidFill>
              <a:latin typeface="Arial"/>
              <a:ea typeface="微软雅黑"/>
            </a:endParaRPr>
          </a:p>
        </p:txBody>
      </p:sp>
      <p:sp>
        <p:nvSpPr>
          <p:cNvPr id="40" name="TextBox 39"/>
          <p:cNvSpPr txBox="1"/>
          <p:nvPr/>
        </p:nvSpPr>
        <p:spPr>
          <a:xfrm>
            <a:off x="8131628" y="228600"/>
            <a:ext cx="11430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b="0" smtClean="0">
                <a:solidFill>
                  <a:schemeClr val="tx1"/>
                </a:solidFill>
                <a:latin typeface="微软雅黑" pitchFamily="34" charset="-122"/>
                <a:ea typeface="微软雅黑" pitchFamily="34" charset="-122"/>
              </a:rPr>
              <a:t>质检管理系统</a:t>
            </a:r>
          </a:p>
        </p:txBody>
      </p:sp>
      <p:sp>
        <p:nvSpPr>
          <p:cNvPr id="42" name="Rectangle 65"/>
          <p:cNvSpPr>
            <a:spLocks noChangeArrowheads="1"/>
          </p:cNvSpPr>
          <p:nvPr/>
        </p:nvSpPr>
        <p:spPr bwMode="auto">
          <a:xfrm>
            <a:off x="152400" y="1443038"/>
            <a:ext cx="1050925" cy="1604962"/>
          </a:xfrm>
          <a:prstGeom prst="rect">
            <a:avLst/>
          </a:prstGeom>
          <a:solidFill>
            <a:srgbClr val="7889FB"/>
          </a:solidFill>
          <a:ln w="9525">
            <a:noFill/>
            <a:miter lim="800000"/>
          </a:ln>
          <a:effectLst>
            <a:prstShdw prst="shdw17" dist="17961" dir="2700000">
              <a:srgbClr val="7889FB">
                <a:gamma/>
                <a:shade val="60000"/>
                <a:invGamma/>
              </a:srgbClr>
            </a:prstShdw>
          </a:effectLst>
        </p:spPr>
        <p:txBody>
          <a:bodyPr wrap="none"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r>
              <a:rPr kumimoji="1" lang="zh-CN" altLang="en-US" sz="1400" b="1" i="0" u="none" strike="noStrike" kern="0" cap="none" spc="0" normalizeH="0" baseline="0" noProof="0">
                <a:ln>
                  <a:noFill/>
                </a:ln>
                <a:solidFill>
                  <a:srgbClr val="FFFFFF"/>
                </a:solidFill>
                <a:effectLst/>
                <a:uLnTx/>
                <a:uFillTx/>
                <a:latin typeface="微软雅黑" pitchFamily="34" charset="-122"/>
                <a:ea typeface="微软雅黑" pitchFamily="34" charset="-122"/>
              </a:rPr>
              <a:t>水泥总部</a:t>
            </a:r>
          </a:p>
        </p:txBody>
      </p:sp>
      <p:sp>
        <p:nvSpPr>
          <p:cNvPr id="43" name="Rectangle 66"/>
          <p:cNvSpPr>
            <a:spLocks noChangeArrowheads="1"/>
          </p:cNvSpPr>
          <p:nvPr/>
        </p:nvSpPr>
        <p:spPr bwMode="auto">
          <a:xfrm>
            <a:off x="152400" y="3603009"/>
            <a:ext cx="1050925" cy="838200"/>
          </a:xfrm>
          <a:prstGeom prst="rect">
            <a:avLst/>
          </a:prstGeom>
          <a:solidFill>
            <a:srgbClr val="7889FB"/>
          </a:solidFill>
          <a:ln w="9525">
            <a:noFill/>
            <a:miter lim="800000"/>
          </a:ln>
          <a:effectLst>
            <a:prstShdw prst="shdw17" dist="17961" dir="2700000">
              <a:srgbClr val="7889FB">
                <a:gamma/>
                <a:shade val="60000"/>
                <a:invGamma/>
              </a:srgbClr>
            </a:prstShdw>
          </a:effectLst>
        </p:spPr>
        <p:txBody>
          <a:bodyPr wrap="none"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r>
              <a:rPr kumimoji="1" lang="zh-CN" altLang="en-US" sz="1400" b="1" i="0" u="none" strike="noStrike" kern="0" cap="none" spc="0" normalizeH="0" baseline="0" noProof="0">
                <a:ln>
                  <a:noFill/>
                </a:ln>
                <a:solidFill>
                  <a:srgbClr val="FFFFFF"/>
                </a:solidFill>
                <a:effectLst/>
                <a:uLnTx/>
                <a:uFillTx/>
                <a:latin typeface="微软雅黑" pitchFamily="34" charset="-122"/>
                <a:ea typeface="微软雅黑" pitchFamily="34" charset="-122"/>
              </a:rPr>
              <a:t>大区</a:t>
            </a:r>
          </a:p>
        </p:txBody>
      </p:sp>
      <p:sp>
        <p:nvSpPr>
          <p:cNvPr id="44" name="Rectangle 67"/>
          <p:cNvSpPr>
            <a:spLocks noChangeArrowheads="1"/>
          </p:cNvSpPr>
          <p:nvPr/>
        </p:nvSpPr>
        <p:spPr bwMode="auto">
          <a:xfrm>
            <a:off x="152400" y="5165725"/>
            <a:ext cx="1050925" cy="625475"/>
          </a:xfrm>
          <a:prstGeom prst="rect">
            <a:avLst/>
          </a:prstGeom>
          <a:solidFill>
            <a:srgbClr val="7889FB"/>
          </a:solidFill>
          <a:ln w="9525">
            <a:noFill/>
            <a:miter lim="800000"/>
          </a:ln>
          <a:effectLst>
            <a:prstShdw prst="shdw17" dist="17961" dir="2700000">
              <a:srgbClr val="7889FB">
                <a:gamma/>
                <a:shade val="60000"/>
                <a:invGamma/>
              </a:srgbClr>
            </a:prstShdw>
          </a:effectLst>
        </p:spPr>
        <p:txBody>
          <a:bodyPr wrap="none"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r>
              <a:rPr kumimoji="1" lang="zh-CN" altLang="en-US" sz="1400" b="1" i="0" u="none" strike="noStrike" kern="0" cap="none" spc="0" normalizeH="0" baseline="0" noProof="0">
                <a:ln>
                  <a:noFill/>
                </a:ln>
                <a:solidFill>
                  <a:srgbClr val="FFFFFF"/>
                </a:solidFill>
                <a:effectLst/>
                <a:uLnTx/>
                <a:uFillTx/>
                <a:latin typeface="微软雅黑" pitchFamily="34" charset="-122"/>
                <a:ea typeface="微软雅黑" pitchFamily="34" charset="-122"/>
              </a:rPr>
              <a:t>子公司</a:t>
            </a:r>
          </a:p>
        </p:txBody>
      </p:sp>
      <p:sp>
        <p:nvSpPr>
          <p:cNvPr id="45" name="TextBox 8"/>
          <p:cNvSpPr txBox="1">
            <a:spLocks noChangeArrowheads="1"/>
          </p:cNvSpPr>
          <p:nvPr/>
        </p:nvSpPr>
        <p:spPr bwMode="auto">
          <a:xfrm>
            <a:off x="1355725" y="1951464"/>
            <a:ext cx="1344613" cy="830997"/>
          </a:xfrm>
          <a:prstGeom prst="rect">
            <a:avLst/>
          </a:prstGeom>
          <a:noFill/>
          <a:ln w="28575">
            <a:solidFill>
              <a:srgbClr val="7889FB">
                <a:lumMod val="75000"/>
              </a:srgbClr>
            </a:solidFill>
            <a:miter lim="800000"/>
          </a:ln>
        </p:spPr>
        <p:txBody>
          <a:bodyPr anchor="ctr">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r>
              <a:rPr kumimoji="0" lang="zh-CN" altLang="en-US" sz="12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质量政策、质量标准、质量研究、质量人员管理、中央实验室</a:t>
            </a:r>
            <a:endParaRPr kumimoji="0" lang="en-US" altLang="zh-CN" sz="12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46" name="TextBox 98"/>
          <p:cNvSpPr txBox="1">
            <a:spLocks noChangeArrowheads="1"/>
          </p:cNvSpPr>
          <p:nvPr/>
        </p:nvSpPr>
        <p:spPr bwMode="auto">
          <a:xfrm>
            <a:off x="1355725" y="3581400"/>
            <a:ext cx="1344613" cy="830997"/>
          </a:xfrm>
          <a:prstGeom prst="rect">
            <a:avLst/>
          </a:prstGeom>
          <a:noFill/>
          <a:ln w="28575">
            <a:solidFill>
              <a:srgbClr val="7889FB">
                <a:lumMod val="75000"/>
              </a:srgbClr>
            </a:solidFill>
            <a:miter lim="800000"/>
          </a:ln>
        </p:spPr>
        <p:txBody>
          <a:bodyPr>
            <a:spAutoFit/>
          </a:bodyPr>
          <a:lstStyle>
            <a:defPPr>
              <a:defRPr lang="en-US"/>
            </a:defPPr>
            <a:lvl1pPr algn="l" rtl="0" eaLnBrk="0" fontAlgn="base" hangingPunct="0">
              <a:spcBef>
                <a:spcPct val="0"/>
              </a:spcBef>
              <a:spcAft>
                <a:spcPct val="0"/>
              </a:spcAft>
              <a:defRPr sz="1600" b="1" kern="1200">
                <a:solidFill>
                  <a:schemeClr val="tx1"/>
                </a:solidFill>
                <a:latin typeface="Arial"/>
                <a:ea typeface="宋体" pitchFamily="2" charset="-122"/>
                <a:cs typeface="+mn-cs"/>
              </a:defRPr>
            </a:lvl1pPr>
            <a:lvl2pPr marL="742950" indent="-285750" algn="l" rtl="0" eaLnBrk="0" fontAlgn="base" hangingPunct="0">
              <a:spcBef>
                <a:spcPct val="0"/>
              </a:spcBef>
              <a:spcAft>
                <a:spcPct val="0"/>
              </a:spcAft>
              <a:defRPr sz="1600" b="1" kern="1200">
                <a:solidFill>
                  <a:schemeClr val="tx1"/>
                </a:solidFill>
                <a:latin typeface="Arial"/>
                <a:ea typeface="宋体" pitchFamily="2" charset="-122"/>
                <a:cs typeface="+mn-cs"/>
              </a:defRPr>
            </a:lvl2pPr>
            <a:lvl3pPr marL="1143000" indent="-228600" algn="l" rtl="0" eaLnBrk="0" fontAlgn="base" hangingPunct="0">
              <a:spcBef>
                <a:spcPct val="0"/>
              </a:spcBef>
              <a:spcAft>
                <a:spcPct val="0"/>
              </a:spcAft>
              <a:defRPr sz="1600" b="1" kern="1200">
                <a:solidFill>
                  <a:schemeClr val="tx1"/>
                </a:solidFill>
                <a:latin typeface="Arial"/>
                <a:ea typeface="宋体" pitchFamily="2" charset="-122"/>
                <a:cs typeface="+mn-cs"/>
              </a:defRPr>
            </a:lvl3pPr>
            <a:lvl4pPr marL="1600200" indent="-228600" algn="l" rtl="0" eaLnBrk="0" fontAlgn="base" hangingPunct="0">
              <a:spcBef>
                <a:spcPct val="0"/>
              </a:spcBef>
              <a:spcAft>
                <a:spcPct val="0"/>
              </a:spcAft>
              <a:defRPr sz="1600" b="1" kern="1200">
                <a:solidFill>
                  <a:schemeClr val="tx1"/>
                </a:solidFill>
                <a:latin typeface="Arial"/>
                <a:ea typeface="宋体" pitchFamily="2" charset="-122"/>
                <a:cs typeface="+mn-cs"/>
              </a:defRPr>
            </a:lvl4pPr>
            <a:lvl5pPr marL="2057400" indent="-228600" algn="l" rtl="0" eaLnBrk="0" fontAlgn="base" hangingPunct="0">
              <a:spcBef>
                <a:spcPct val="0"/>
              </a:spcBef>
              <a:spcAft>
                <a:spcPct val="0"/>
              </a:spcAft>
              <a:defRPr sz="1600" b="1" kern="1200">
                <a:solidFill>
                  <a:schemeClr val="tx1"/>
                </a:solidFill>
                <a:latin typeface="Arial"/>
                <a:ea typeface="宋体" pitchFamily="2" charset="-122"/>
                <a:cs typeface="+mn-cs"/>
              </a:defRPr>
            </a:lvl5pPr>
            <a:lvl6pPr marL="2514600" indent="-228600" algn="l" defTabSz="914400" rtl="0" eaLnBrk="0" fontAlgn="base" latinLnBrk="0" hangingPunct="0">
              <a:spcBef>
                <a:spcPct val="0"/>
              </a:spcBef>
              <a:spcAft>
                <a:spcPct val="0"/>
              </a:spcAft>
              <a:defRPr sz="1600" b="1" kern="1200">
                <a:solidFill>
                  <a:schemeClr val="tx1"/>
                </a:solidFill>
                <a:latin typeface="Arial"/>
                <a:ea typeface="宋体" pitchFamily="2" charset="-122"/>
                <a:cs typeface="+mn-cs"/>
              </a:defRPr>
            </a:lvl6pPr>
            <a:lvl7pPr marL="2971800" indent="-228600" algn="l" defTabSz="914400" rtl="0" eaLnBrk="0" fontAlgn="base" latinLnBrk="0" hangingPunct="0">
              <a:spcBef>
                <a:spcPct val="0"/>
              </a:spcBef>
              <a:spcAft>
                <a:spcPct val="0"/>
              </a:spcAft>
              <a:defRPr sz="1600" b="1" kern="1200">
                <a:solidFill>
                  <a:schemeClr val="tx1"/>
                </a:solidFill>
                <a:latin typeface="Arial"/>
                <a:ea typeface="宋体" pitchFamily="2" charset="-122"/>
                <a:cs typeface="+mn-cs"/>
              </a:defRPr>
            </a:lvl7pPr>
            <a:lvl8pPr marL="3429000" indent="-228600" algn="l" defTabSz="914400" rtl="0" eaLnBrk="0" fontAlgn="base" latinLnBrk="0" hangingPunct="0">
              <a:spcBef>
                <a:spcPct val="0"/>
              </a:spcBef>
              <a:spcAft>
                <a:spcPct val="0"/>
              </a:spcAft>
              <a:defRPr sz="1600" b="1" kern="1200">
                <a:solidFill>
                  <a:schemeClr val="tx1"/>
                </a:solidFill>
                <a:latin typeface="Arial"/>
                <a:ea typeface="宋体" pitchFamily="2" charset="-122"/>
                <a:cs typeface="+mn-cs"/>
              </a:defRPr>
            </a:lvl8pPr>
            <a:lvl9pPr marL="3886200" indent="-228600" algn="l" defTabSz="914400" rtl="0" eaLnBrk="0" fontAlgn="base" latinLnBrk="0" hangingPunct="0">
              <a:spcBef>
                <a:spcPct val="0"/>
              </a:spcBef>
              <a:spcAft>
                <a:spcPct val="0"/>
              </a:spcAft>
              <a:defRPr sz="1600" b="1" kern="1200">
                <a:solidFill>
                  <a:schemeClr val="tx1"/>
                </a:solidFill>
                <a:latin typeface="Arial"/>
                <a:ea typeface="宋体" pitchFamily="2" charset="-122"/>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r>
              <a:rPr lang="zh-CN" altLang="en-US" sz="1200" b="0" kern="0" smtClean="0">
                <a:solidFill>
                  <a:srgbClr val="000000"/>
                </a:solidFill>
                <a:latin typeface="微软雅黑" pitchFamily="34" charset="-122"/>
                <a:ea typeface="微软雅黑" pitchFamily="34" charset="-122"/>
              </a:rPr>
              <a:t>生产、采购、质量协调、指导、监控、管理，区域实验室</a:t>
            </a:r>
          </a:p>
        </p:txBody>
      </p:sp>
      <p:sp>
        <p:nvSpPr>
          <p:cNvPr id="50" name="TextBox 99"/>
          <p:cNvSpPr txBox="1">
            <a:spLocks noChangeArrowheads="1"/>
          </p:cNvSpPr>
          <p:nvPr/>
        </p:nvSpPr>
        <p:spPr bwMode="auto">
          <a:xfrm>
            <a:off x="1371600" y="5213350"/>
            <a:ext cx="1344613" cy="577850"/>
          </a:xfrm>
          <a:prstGeom prst="rect">
            <a:avLst/>
          </a:prstGeom>
          <a:noFill/>
          <a:ln w="28575">
            <a:solidFill>
              <a:srgbClr val="1E3AF8"/>
            </a:solidFill>
            <a:miter lim="800000"/>
          </a:ln>
        </p:spPr>
        <p:txBody>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r>
              <a:rPr kumimoji="0" lang="zh-CN" altLang="en-US" sz="1200" b="0" i="0" u="none" strike="noStrike" kern="0" cap="none" spc="0" normalizeH="0" baseline="0" noProof="0" smtClean="0">
                <a:ln>
                  <a:noFill/>
                </a:ln>
                <a:solidFill>
                  <a:srgbClr val="000000"/>
                </a:solidFill>
                <a:effectLst/>
                <a:uLnTx/>
                <a:uFillTx/>
                <a:latin typeface="微软雅黑" pitchFamily="34" charset="-122"/>
                <a:ea typeface="微软雅黑" pitchFamily="34" charset="-122"/>
              </a:rPr>
              <a:t>生产过程、收发货过程质量控制</a:t>
            </a:r>
          </a:p>
        </p:txBody>
      </p:sp>
      <p:cxnSp>
        <p:nvCxnSpPr>
          <p:cNvPr id="60" name="直接箭头连接符 82"/>
          <p:cNvCxnSpPr>
            <a:cxnSpLocks noChangeShapeType="1"/>
            <a:stCxn id="42" idx="2"/>
            <a:endCxn id="43" idx="0"/>
          </p:cNvCxnSpPr>
          <p:nvPr/>
        </p:nvCxnSpPr>
        <p:spPr bwMode="auto">
          <a:xfrm flipH="1">
            <a:off x="677863" y="3048000"/>
            <a:ext cx="0" cy="555009"/>
          </a:xfrm>
          <a:prstGeom prst="straightConnector1">
            <a:avLst/>
          </a:prstGeom>
          <a:noFill/>
          <a:ln w="6350">
            <a:solidFill>
              <a:srgbClr val="000000"/>
            </a:solidFill>
            <a:miter lim="800000"/>
            <a:tailEnd type="arrow" w="med" len="med"/>
          </a:ln>
        </p:spPr>
      </p:cxnSp>
      <p:cxnSp>
        <p:nvCxnSpPr>
          <p:cNvPr id="61" name="直接箭头连接符 83"/>
          <p:cNvCxnSpPr>
            <a:cxnSpLocks noChangeShapeType="1"/>
            <a:stCxn id="43" idx="2"/>
            <a:endCxn id="44" idx="0"/>
          </p:cNvCxnSpPr>
          <p:nvPr/>
        </p:nvCxnSpPr>
        <p:spPr bwMode="auto">
          <a:xfrm flipH="1">
            <a:off x="677863" y="4441209"/>
            <a:ext cx="0" cy="724516"/>
          </a:xfrm>
          <a:prstGeom prst="straightConnector1">
            <a:avLst/>
          </a:prstGeom>
          <a:noFill/>
          <a:ln w="6350">
            <a:solidFill>
              <a:srgbClr val="000000"/>
            </a:solidFill>
            <a:miter lim="800000"/>
            <a:tailEnd type="arrow" w="med" len="med"/>
          </a:ln>
        </p:spPr>
      </p:cxnSp>
      <p:sp>
        <p:nvSpPr>
          <p:cNvPr id="62" name="TextBox 86"/>
          <p:cNvSpPr txBox="1">
            <a:spLocks noChangeArrowheads="1"/>
          </p:cNvSpPr>
          <p:nvPr/>
        </p:nvSpPr>
        <p:spPr bwMode="auto">
          <a:xfrm>
            <a:off x="185738" y="3177558"/>
            <a:ext cx="500062" cy="461665"/>
          </a:xfrm>
          <a:prstGeom prst="rect">
            <a:avLst/>
          </a:prstGeom>
          <a:noFill/>
          <a:ln w="9525">
            <a:noFill/>
            <a:miter lim="800000"/>
          </a:ln>
        </p:spPr>
        <p:txBody>
          <a:bodyPr wrap="square">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r>
              <a:rPr kumimoji="0" lang="zh-CN" altLang="en-US" sz="12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战略控制</a:t>
            </a:r>
          </a:p>
        </p:txBody>
      </p:sp>
      <p:sp>
        <p:nvSpPr>
          <p:cNvPr id="63" name="TextBox 87"/>
          <p:cNvSpPr txBox="1">
            <a:spLocks noChangeArrowheads="1"/>
          </p:cNvSpPr>
          <p:nvPr/>
        </p:nvSpPr>
        <p:spPr bwMode="auto">
          <a:xfrm>
            <a:off x="152400" y="4560888"/>
            <a:ext cx="609600" cy="461665"/>
          </a:xfrm>
          <a:prstGeom prst="rect">
            <a:avLst/>
          </a:prstGeom>
          <a:noFill/>
          <a:ln w="9525">
            <a:noFill/>
            <a:miter lim="800000"/>
          </a:ln>
        </p:spPr>
        <p:txBody>
          <a:bodyPr wrap="square">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r>
              <a:rPr kumimoji="0" lang="zh-CN" altLang="en-US" sz="12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运营管控</a:t>
            </a:r>
          </a:p>
        </p:txBody>
      </p:sp>
      <p:sp>
        <p:nvSpPr>
          <p:cNvPr id="65" name="Rectangle 64"/>
          <p:cNvSpPr/>
          <p:nvPr/>
        </p:nvSpPr>
        <p:spPr bwMode="auto">
          <a:xfrm>
            <a:off x="3048000" y="1295400"/>
            <a:ext cx="5715000" cy="1066800"/>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微软雅黑" pitchFamily="34" charset="-122"/>
                <a:ea typeface="微软雅黑" pitchFamily="34" charset="-122"/>
              </a:rPr>
              <a:t>质量控制和决策</a:t>
            </a:r>
            <a:endParaRPr lang="zh-CN" altLang="en-US" sz="1400" kern="0">
              <a:solidFill>
                <a:schemeClr val="bg1"/>
              </a:solidFill>
              <a:latin typeface="微软雅黑" pitchFamily="34" charset="-122"/>
              <a:ea typeface="微软雅黑" pitchFamily="34" charset="-122"/>
            </a:endParaRPr>
          </a:p>
        </p:txBody>
      </p:sp>
      <p:sp>
        <p:nvSpPr>
          <p:cNvPr id="67" name="Rectangle 66"/>
          <p:cNvSpPr/>
          <p:nvPr/>
        </p:nvSpPr>
        <p:spPr bwMode="auto">
          <a:xfrm>
            <a:off x="3124200" y="1981200"/>
            <a:ext cx="1008000"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质量分析</a:t>
            </a:r>
            <a:endParaRPr lang="zh-CN" altLang="en-US" sz="1000" b="0" kern="0">
              <a:solidFill>
                <a:schemeClr val="tx1"/>
              </a:solidFill>
              <a:latin typeface="微软雅黑" pitchFamily="34" charset="-122"/>
              <a:ea typeface="微软雅黑" pitchFamily="34" charset="-122"/>
            </a:endParaRPr>
          </a:p>
        </p:txBody>
      </p:sp>
      <p:sp>
        <p:nvSpPr>
          <p:cNvPr id="68" name="Rectangle 67"/>
          <p:cNvSpPr/>
          <p:nvPr/>
        </p:nvSpPr>
        <p:spPr bwMode="auto">
          <a:xfrm>
            <a:off x="4586400" y="1981200"/>
            <a:ext cx="900000"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质量标准</a:t>
            </a:r>
            <a:endParaRPr lang="zh-CN" altLang="en-US" sz="1000" b="0" kern="0">
              <a:solidFill>
                <a:schemeClr val="tx1"/>
              </a:solidFill>
              <a:latin typeface="微软雅黑" pitchFamily="34" charset="-122"/>
              <a:ea typeface="微软雅黑" pitchFamily="34" charset="-122"/>
            </a:endParaRPr>
          </a:p>
        </p:txBody>
      </p:sp>
      <p:sp>
        <p:nvSpPr>
          <p:cNvPr id="69" name="Oval 68"/>
          <p:cNvSpPr/>
          <p:nvPr/>
        </p:nvSpPr>
        <p:spPr bwMode="auto">
          <a:xfrm>
            <a:off x="8610600" y="1676400"/>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1</a:t>
            </a:r>
            <a:endParaRPr lang="zh-CN" altLang="en-US" sz="1400" kern="0">
              <a:solidFill>
                <a:schemeClr val="tx1"/>
              </a:solidFill>
              <a:latin typeface="Arial"/>
              <a:ea typeface="微软雅黑"/>
            </a:endParaRPr>
          </a:p>
        </p:txBody>
      </p:sp>
      <p:sp>
        <p:nvSpPr>
          <p:cNvPr id="70" name="Rectangle 69"/>
          <p:cNvSpPr/>
          <p:nvPr/>
        </p:nvSpPr>
        <p:spPr bwMode="auto">
          <a:xfrm>
            <a:off x="6050600" y="1600200"/>
            <a:ext cx="900000"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技术研究</a:t>
            </a:r>
            <a:endParaRPr lang="zh-CN" altLang="en-US" sz="1000" b="0" kern="0">
              <a:solidFill>
                <a:schemeClr val="tx1"/>
              </a:solidFill>
              <a:latin typeface="微软雅黑" pitchFamily="34" charset="-122"/>
              <a:ea typeface="微软雅黑" pitchFamily="34" charset="-122"/>
            </a:endParaRPr>
          </a:p>
        </p:txBody>
      </p:sp>
      <p:sp>
        <p:nvSpPr>
          <p:cNvPr id="71" name="Rectangle 70"/>
          <p:cNvSpPr/>
          <p:nvPr/>
        </p:nvSpPr>
        <p:spPr bwMode="auto">
          <a:xfrm>
            <a:off x="6061496" y="1981200"/>
            <a:ext cx="900000"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质量绩效</a:t>
            </a:r>
            <a:endParaRPr lang="zh-CN" altLang="en-US" sz="1000" b="0" kern="0">
              <a:solidFill>
                <a:schemeClr val="tx1"/>
              </a:solidFill>
              <a:latin typeface="微软雅黑" pitchFamily="34" charset="-122"/>
              <a:ea typeface="微软雅黑" pitchFamily="34" charset="-122"/>
            </a:endParaRPr>
          </a:p>
        </p:txBody>
      </p:sp>
      <p:sp>
        <p:nvSpPr>
          <p:cNvPr id="72" name="Rectangle 71"/>
          <p:cNvSpPr/>
          <p:nvPr/>
        </p:nvSpPr>
        <p:spPr bwMode="auto">
          <a:xfrm>
            <a:off x="7418696" y="1981200"/>
            <a:ext cx="900000"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质量认证</a:t>
            </a:r>
            <a:endParaRPr lang="zh-CN" altLang="en-US" sz="1000" b="0" kern="0">
              <a:solidFill>
                <a:schemeClr val="tx1"/>
              </a:solidFill>
              <a:latin typeface="微软雅黑" pitchFamily="34" charset="-122"/>
              <a:ea typeface="微软雅黑" pitchFamily="34" charset="-122"/>
            </a:endParaRPr>
          </a:p>
        </p:txBody>
      </p:sp>
      <p:sp>
        <p:nvSpPr>
          <p:cNvPr id="73" name="Rectangle 72"/>
          <p:cNvSpPr/>
          <p:nvPr/>
        </p:nvSpPr>
        <p:spPr bwMode="auto">
          <a:xfrm>
            <a:off x="7405800" y="1600200"/>
            <a:ext cx="900000"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综合利用</a:t>
            </a:r>
            <a:endParaRPr lang="zh-CN" altLang="en-US" sz="1000" b="0" kern="0">
              <a:solidFill>
                <a:schemeClr val="tx1"/>
              </a:solidFill>
              <a:latin typeface="微软雅黑" pitchFamily="34" charset="-122"/>
              <a:ea typeface="微软雅黑" pitchFamily="34" charset="-122"/>
            </a:endParaRPr>
          </a:p>
        </p:txBody>
      </p:sp>
      <p:sp>
        <p:nvSpPr>
          <p:cNvPr id="74" name="Rectangle 73"/>
          <p:cNvSpPr/>
          <p:nvPr/>
        </p:nvSpPr>
        <p:spPr bwMode="auto">
          <a:xfrm>
            <a:off x="3124200" y="1600200"/>
            <a:ext cx="1008000"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产品质量和售后</a:t>
            </a:r>
            <a:endParaRPr lang="zh-CN" altLang="en-US" sz="1000" b="0" kern="0">
              <a:solidFill>
                <a:schemeClr val="tx1"/>
              </a:solidFill>
              <a:latin typeface="微软雅黑" pitchFamily="34" charset="-122"/>
              <a:ea typeface="微软雅黑" pitchFamily="34" charset="-122"/>
            </a:endParaRPr>
          </a:p>
        </p:txBody>
      </p:sp>
      <p:sp>
        <p:nvSpPr>
          <p:cNvPr id="75" name="Rectangle 74"/>
          <p:cNvSpPr/>
          <p:nvPr/>
        </p:nvSpPr>
        <p:spPr bwMode="auto">
          <a:xfrm>
            <a:off x="4587400" y="1600200"/>
            <a:ext cx="900000"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商标管理</a:t>
            </a:r>
            <a:endParaRPr lang="zh-CN" altLang="en-US" sz="1000" b="0" kern="0">
              <a:solidFill>
                <a:schemeClr val="tx1"/>
              </a:solidFill>
              <a:latin typeface="微软雅黑" pitchFamily="34" charset="-122"/>
              <a:ea typeface="微软雅黑" pitchFamily="34" charset="-122"/>
            </a:endParaRPr>
          </a:p>
        </p:txBody>
      </p:sp>
    </p:spTree>
    <p:extLst>
      <p:ext uri="{BB962C8B-B14F-4D97-AF65-F5344CB8AC3E}">
        <p14:creationId xmlns:p14="http://schemas.microsoft.com/office/powerpoint/2010/main" xmlns="" val="1373161202"/>
      </p:ext>
    </p:extLst>
  </p:cSld>
  <p:clrMapOvr>
    <a:masterClrMapping/>
  </p:clrMapOvr>
  <p:transition/>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4" name="Title 1"/>
          <p:cNvSpPr>
            <a:spLocks noGrp="1"/>
          </p:cNvSpPr>
          <p:nvPr>
            <p:ph type="title"/>
          </p:nvPr>
        </p:nvSpPr>
        <p:spPr>
          <a:xfrm>
            <a:off x="1314450" y="0"/>
            <a:ext cx="7829550" cy="1052513"/>
          </a:xfrm>
        </p:spPr>
        <p:txBody>
          <a:bodyPr/>
          <a:lstStyle/>
          <a:p>
            <a:r>
              <a:rPr lang="zh-CN" altLang="en-US" smtClean="0"/>
              <a:t>根据业务调研和需求讨论，制定了冀东水泥质量管理业务的总体框架</a:t>
            </a:r>
            <a:endParaRPr lang="zh-CN" altLang="en-US">
              <a:latin typeface="微软雅黑" pitchFamily="34" charset="-122"/>
              <a:ea typeface="微软雅黑" pitchFamily="34" charset="-122"/>
            </a:endParaRPr>
          </a:p>
        </p:txBody>
      </p:sp>
      <p:sp>
        <p:nvSpPr>
          <p:cNvPr id="113" name="Rectangle 5"/>
          <p:cNvSpPr>
            <a:spLocks noChangeArrowheads="1"/>
          </p:cNvSpPr>
          <p:nvPr/>
        </p:nvSpPr>
        <p:spPr bwMode="auto">
          <a:xfrm>
            <a:off x="3643313" y="7197659"/>
            <a:ext cx="936000" cy="2160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cy-GB" sz="1000" b="0" kern="0">
                <a:solidFill>
                  <a:schemeClr val="tx1"/>
                </a:solidFill>
                <a:latin typeface="Arial"/>
                <a:ea typeface="微软雅黑"/>
                <a:sym typeface="方正准圆简体" pitchFamily="2" charset="-122"/>
              </a:rPr>
              <a:t>综合管理</a:t>
            </a:r>
            <a:endParaRPr lang="zh-CN" altLang="en-US" sz="1000" b="0" kern="0">
              <a:solidFill>
                <a:schemeClr val="tx1"/>
              </a:solidFill>
              <a:latin typeface="Arial"/>
              <a:ea typeface="微软雅黑"/>
              <a:sym typeface="方正准圆简体" pitchFamily="2" charset="-122"/>
            </a:endParaRPr>
          </a:p>
        </p:txBody>
      </p:sp>
      <p:sp>
        <p:nvSpPr>
          <p:cNvPr id="39" name="TextBox 38"/>
          <p:cNvSpPr txBox="1"/>
          <p:nvPr/>
        </p:nvSpPr>
        <p:spPr>
          <a:xfrm>
            <a:off x="1600200" y="6047601"/>
            <a:ext cx="11430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en-US" altLang="zh-CN" sz="1200" b="0" smtClean="0">
                <a:solidFill>
                  <a:schemeClr val="tx1"/>
                </a:solidFill>
                <a:latin typeface="微软雅黑" pitchFamily="34" charset="-122"/>
                <a:ea typeface="微软雅黑" pitchFamily="34" charset="-122"/>
              </a:rPr>
              <a:t>ERP</a:t>
            </a:r>
            <a:r>
              <a:rPr lang="zh-CN" altLang="en-US" sz="1200" b="0" smtClean="0">
                <a:solidFill>
                  <a:schemeClr val="tx1"/>
                </a:solidFill>
                <a:latin typeface="微软雅黑" pitchFamily="34" charset="-122"/>
                <a:ea typeface="微软雅黑" pitchFamily="34" charset="-122"/>
              </a:rPr>
              <a:t>系统覆盖</a:t>
            </a:r>
          </a:p>
        </p:txBody>
      </p:sp>
      <p:sp>
        <p:nvSpPr>
          <p:cNvPr id="40" name="TextBox 39"/>
          <p:cNvSpPr txBox="1"/>
          <p:nvPr/>
        </p:nvSpPr>
        <p:spPr>
          <a:xfrm>
            <a:off x="3429000" y="6030558"/>
            <a:ext cx="11430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b="0" smtClean="0">
                <a:solidFill>
                  <a:schemeClr val="tx1"/>
                </a:solidFill>
                <a:latin typeface="微软雅黑" pitchFamily="34" charset="-122"/>
                <a:ea typeface="微软雅黑" pitchFamily="34" charset="-122"/>
              </a:rPr>
              <a:t>专业系统覆盖</a:t>
            </a:r>
          </a:p>
        </p:txBody>
      </p:sp>
      <p:sp>
        <p:nvSpPr>
          <p:cNvPr id="41" name="Rectangle 40"/>
          <p:cNvSpPr/>
          <p:nvPr/>
        </p:nvSpPr>
        <p:spPr bwMode="auto">
          <a:xfrm>
            <a:off x="4800600" y="6096000"/>
            <a:ext cx="381000" cy="152400"/>
          </a:xfrm>
          <a:prstGeom prst="rect">
            <a:avLst/>
          </a:prstGeom>
          <a:solidFill>
            <a:schemeClr val="bg1">
              <a:lumMod val="85000"/>
              <a:alpha val="46000"/>
            </a:schemeClr>
          </a:solidFill>
        </p:spPr>
        <p:style>
          <a:lnRef idx="1">
            <a:schemeClr val="dk1"/>
          </a:lnRef>
          <a:fillRef idx="2">
            <a:schemeClr val="dk1"/>
          </a:fillRef>
          <a:effectRef idx="1">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endParaRPr lang="zh-CN" altLang="en-US" sz="1400" u="sng" kern="0">
              <a:solidFill>
                <a:schemeClr val="tx1"/>
              </a:solidFill>
              <a:latin typeface="Arial"/>
              <a:ea typeface="微软雅黑"/>
            </a:endParaRPr>
          </a:p>
        </p:txBody>
      </p:sp>
      <p:sp>
        <p:nvSpPr>
          <p:cNvPr id="42" name="TextBox 41"/>
          <p:cNvSpPr txBox="1"/>
          <p:nvPr/>
        </p:nvSpPr>
        <p:spPr>
          <a:xfrm>
            <a:off x="5257800" y="6019800"/>
            <a:ext cx="11430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b="0" smtClean="0">
                <a:solidFill>
                  <a:schemeClr val="tx1"/>
                </a:solidFill>
                <a:latin typeface="微软雅黑" pitchFamily="34" charset="-122"/>
                <a:ea typeface="微软雅黑" pitchFamily="34" charset="-122"/>
              </a:rPr>
              <a:t>系统外处理</a:t>
            </a:r>
          </a:p>
        </p:txBody>
      </p:sp>
      <p:sp>
        <p:nvSpPr>
          <p:cNvPr id="43" name="Rectangle 29"/>
          <p:cNvSpPr>
            <a:spLocks noChangeArrowheads="1"/>
          </p:cNvSpPr>
          <p:nvPr/>
        </p:nvSpPr>
        <p:spPr bwMode="auto">
          <a:xfrm>
            <a:off x="1251600" y="6088727"/>
            <a:ext cx="348600" cy="159673"/>
          </a:xfrm>
          <a:prstGeom prst="rect">
            <a:avLst/>
          </a:prstGeom>
          <a:solidFill>
            <a:schemeClr val="accent6">
              <a:alpha val="46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44" name="Rectangle 29"/>
          <p:cNvSpPr>
            <a:spLocks noChangeArrowheads="1"/>
          </p:cNvSpPr>
          <p:nvPr/>
        </p:nvSpPr>
        <p:spPr bwMode="auto">
          <a:xfrm>
            <a:off x="2819400" y="6096000"/>
            <a:ext cx="381000" cy="152400"/>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grpSp>
        <p:nvGrpSpPr>
          <p:cNvPr id="88" name="Group 87"/>
          <p:cNvGrpSpPr/>
          <p:nvPr/>
        </p:nvGrpSpPr>
        <p:grpSpPr>
          <a:xfrm>
            <a:off x="1495656" y="4343400"/>
            <a:ext cx="5927824" cy="1676400"/>
            <a:chOff x="1524000" y="2616994"/>
            <a:chExt cx="5927824" cy="1676400"/>
          </a:xfrm>
        </p:grpSpPr>
        <p:sp>
          <p:nvSpPr>
            <p:cNvPr id="95" name="矩形 1"/>
            <p:cNvSpPr/>
            <p:nvPr/>
          </p:nvSpPr>
          <p:spPr bwMode="auto">
            <a:xfrm>
              <a:off x="1524000" y="2709394"/>
              <a:ext cx="1448519" cy="1584000"/>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微软雅黑" pitchFamily="34" charset="-122"/>
                  <a:ea typeface="微软雅黑" pitchFamily="34" charset="-122"/>
                </a:rPr>
                <a:t>质量数据采集</a:t>
              </a:r>
              <a:endParaRPr lang="zh-CN" altLang="en-US" sz="1400" kern="0">
                <a:solidFill>
                  <a:schemeClr val="bg1"/>
                </a:solidFill>
                <a:latin typeface="微软雅黑" pitchFamily="34" charset="-122"/>
                <a:ea typeface="微软雅黑" pitchFamily="34" charset="-122"/>
              </a:endParaRPr>
            </a:p>
          </p:txBody>
        </p:sp>
        <p:sp>
          <p:nvSpPr>
            <p:cNvPr id="96" name="矩形 2"/>
            <p:cNvSpPr/>
            <p:nvPr/>
          </p:nvSpPr>
          <p:spPr bwMode="auto">
            <a:xfrm>
              <a:off x="1600200" y="3034891"/>
              <a:ext cx="1371599" cy="272938"/>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进厂原燃材料数据采集</a:t>
              </a:r>
              <a:endParaRPr lang="zh-CN" altLang="en-US" sz="1000" b="0" kern="0">
                <a:solidFill>
                  <a:schemeClr val="tx1"/>
                </a:solidFill>
                <a:latin typeface="微软雅黑" pitchFamily="34" charset="-122"/>
                <a:ea typeface="微软雅黑" pitchFamily="34" charset="-122"/>
              </a:endParaRPr>
            </a:p>
          </p:txBody>
        </p:sp>
        <p:sp>
          <p:nvSpPr>
            <p:cNvPr id="117" name="矩形 10"/>
            <p:cNvSpPr/>
            <p:nvPr/>
          </p:nvSpPr>
          <p:spPr bwMode="auto">
            <a:xfrm>
              <a:off x="1600200" y="3456019"/>
              <a:ext cx="1371600"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生产过程物料数据采集</a:t>
              </a:r>
              <a:endParaRPr lang="zh-CN" altLang="en-US" sz="1000" b="0" kern="0">
                <a:solidFill>
                  <a:schemeClr val="tx1"/>
                </a:solidFill>
                <a:latin typeface="微软雅黑" pitchFamily="34" charset="-122"/>
                <a:ea typeface="微软雅黑" pitchFamily="34" charset="-122"/>
              </a:endParaRPr>
            </a:p>
          </p:txBody>
        </p:sp>
        <p:sp>
          <p:nvSpPr>
            <p:cNvPr id="120" name="矩形 12"/>
            <p:cNvSpPr/>
            <p:nvPr/>
          </p:nvSpPr>
          <p:spPr bwMode="auto">
            <a:xfrm>
              <a:off x="1600200" y="3877147"/>
              <a:ext cx="1371600" cy="272938"/>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各品种水泥数据采集</a:t>
              </a:r>
              <a:endParaRPr lang="zh-CN" altLang="en-US" sz="1000" b="0" kern="0">
                <a:solidFill>
                  <a:schemeClr val="tx1"/>
                </a:solidFill>
                <a:latin typeface="微软雅黑" pitchFamily="34" charset="-122"/>
                <a:ea typeface="微软雅黑" pitchFamily="34" charset="-122"/>
              </a:endParaRPr>
            </a:p>
          </p:txBody>
        </p:sp>
        <p:sp>
          <p:nvSpPr>
            <p:cNvPr id="157" name="矩形 1"/>
            <p:cNvSpPr/>
            <p:nvPr/>
          </p:nvSpPr>
          <p:spPr bwMode="auto">
            <a:xfrm>
              <a:off x="3038659" y="2698039"/>
              <a:ext cx="1368000" cy="1584000"/>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微软雅黑" pitchFamily="34" charset="-122"/>
                  <a:ea typeface="微软雅黑" pitchFamily="34" charset="-122"/>
                </a:rPr>
                <a:t>质量数据分析</a:t>
              </a:r>
              <a:endParaRPr lang="zh-CN" altLang="en-US" sz="1400" kern="0">
                <a:solidFill>
                  <a:schemeClr val="bg1"/>
                </a:solidFill>
                <a:latin typeface="微软雅黑" pitchFamily="34" charset="-122"/>
                <a:ea typeface="微软雅黑" pitchFamily="34" charset="-122"/>
              </a:endParaRPr>
            </a:p>
          </p:txBody>
        </p:sp>
        <p:sp>
          <p:nvSpPr>
            <p:cNvPr id="158" name="Rectangle 157"/>
            <p:cNvSpPr/>
            <p:nvPr/>
          </p:nvSpPr>
          <p:spPr bwMode="auto">
            <a:xfrm>
              <a:off x="3191058" y="3024354"/>
              <a:ext cx="1116401"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专业岗位数据分析</a:t>
              </a:r>
              <a:endParaRPr lang="zh-CN" altLang="en-US" sz="1000" b="0" kern="0">
                <a:solidFill>
                  <a:schemeClr val="tx1"/>
                </a:solidFill>
                <a:latin typeface="微软雅黑" pitchFamily="34" charset="-122"/>
                <a:ea typeface="微软雅黑" pitchFamily="34" charset="-122"/>
              </a:endParaRPr>
            </a:p>
          </p:txBody>
        </p:sp>
        <p:sp>
          <p:nvSpPr>
            <p:cNvPr id="160" name="Rectangle 159"/>
            <p:cNvSpPr/>
            <p:nvPr/>
          </p:nvSpPr>
          <p:spPr bwMode="auto">
            <a:xfrm>
              <a:off x="3191058" y="3464205"/>
              <a:ext cx="1116401"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管理层数据分析</a:t>
              </a:r>
              <a:endParaRPr lang="zh-CN" altLang="en-US" sz="1000" b="0" kern="0">
                <a:solidFill>
                  <a:schemeClr val="tx1"/>
                </a:solidFill>
                <a:latin typeface="微软雅黑" pitchFamily="34" charset="-122"/>
                <a:ea typeface="微软雅黑" pitchFamily="34" charset="-122"/>
              </a:endParaRPr>
            </a:p>
          </p:txBody>
        </p:sp>
        <p:sp>
          <p:nvSpPr>
            <p:cNvPr id="162" name="Rectangle 161"/>
            <p:cNvSpPr/>
            <p:nvPr/>
          </p:nvSpPr>
          <p:spPr bwMode="auto">
            <a:xfrm>
              <a:off x="3191058" y="3914813"/>
              <a:ext cx="1116401"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质量检验指标</a:t>
              </a:r>
              <a:endParaRPr lang="zh-CN" altLang="en-US" sz="1000" b="0" kern="0">
                <a:solidFill>
                  <a:schemeClr val="tx1"/>
                </a:solidFill>
                <a:latin typeface="微软雅黑" pitchFamily="34" charset="-122"/>
                <a:ea typeface="微软雅黑" pitchFamily="34" charset="-122"/>
              </a:endParaRPr>
            </a:p>
          </p:txBody>
        </p:sp>
        <p:sp>
          <p:nvSpPr>
            <p:cNvPr id="193" name="矩形 1"/>
            <p:cNvSpPr/>
            <p:nvPr/>
          </p:nvSpPr>
          <p:spPr bwMode="auto">
            <a:xfrm>
              <a:off x="4466729" y="2687280"/>
              <a:ext cx="1656000" cy="1584000"/>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微软雅黑" pitchFamily="34" charset="-122"/>
                  <a:ea typeface="微软雅黑" pitchFamily="34" charset="-122"/>
                </a:rPr>
                <a:t>实验样本信息</a:t>
              </a:r>
              <a:r>
                <a:rPr lang="zh-CN" altLang="cy-GB" sz="1400" kern="0" smtClean="0">
                  <a:solidFill>
                    <a:schemeClr val="bg1"/>
                  </a:solidFill>
                  <a:latin typeface="微软雅黑" pitchFamily="34" charset="-122"/>
                  <a:ea typeface="微软雅黑" pitchFamily="34" charset="-122"/>
                </a:rPr>
                <a:t>管理</a:t>
              </a:r>
              <a:endParaRPr lang="zh-CN" altLang="en-US" sz="1400" kern="0">
                <a:solidFill>
                  <a:schemeClr val="bg1"/>
                </a:solidFill>
                <a:latin typeface="微软雅黑" pitchFamily="34" charset="-122"/>
                <a:ea typeface="微软雅黑" pitchFamily="34" charset="-122"/>
              </a:endParaRPr>
            </a:p>
          </p:txBody>
        </p:sp>
        <p:sp>
          <p:nvSpPr>
            <p:cNvPr id="194" name="Rectangle 193"/>
            <p:cNvSpPr/>
            <p:nvPr/>
          </p:nvSpPr>
          <p:spPr bwMode="auto">
            <a:xfrm>
              <a:off x="4632554" y="3014192"/>
              <a:ext cx="1255377"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实验室样本信息管理</a:t>
              </a:r>
              <a:endParaRPr lang="zh-CN" altLang="en-US" sz="1000" b="0" kern="0">
                <a:solidFill>
                  <a:schemeClr val="tx1"/>
                </a:solidFill>
                <a:latin typeface="微软雅黑" pitchFamily="34" charset="-122"/>
                <a:ea typeface="微软雅黑" pitchFamily="34" charset="-122"/>
              </a:endParaRPr>
            </a:p>
          </p:txBody>
        </p:sp>
        <p:sp>
          <p:nvSpPr>
            <p:cNvPr id="195" name="Rectangle 194"/>
            <p:cNvSpPr/>
            <p:nvPr/>
          </p:nvSpPr>
          <p:spPr bwMode="auto">
            <a:xfrm>
              <a:off x="4632554" y="3470916"/>
              <a:ext cx="1255377"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外来样本信息管理</a:t>
              </a:r>
              <a:endParaRPr lang="zh-CN" altLang="en-US" sz="1000" b="0" kern="0">
                <a:solidFill>
                  <a:schemeClr val="tx1"/>
                </a:solidFill>
                <a:latin typeface="微软雅黑" pitchFamily="34" charset="-122"/>
                <a:ea typeface="微软雅黑" pitchFamily="34" charset="-122"/>
              </a:endParaRPr>
            </a:p>
          </p:txBody>
        </p:sp>
        <p:sp>
          <p:nvSpPr>
            <p:cNvPr id="207" name="矩形 35"/>
            <p:cNvSpPr/>
            <p:nvPr/>
          </p:nvSpPr>
          <p:spPr bwMode="auto">
            <a:xfrm>
              <a:off x="6191824" y="2687280"/>
              <a:ext cx="1260000" cy="1584000"/>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微软雅黑" pitchFamily="34" charset="-122"/>
                  <a:ea typeface="微软雅黑" pitchFamily="34" charset="-122"/>
                </a:rPr>
                <a:t>实验室设备及药液管理</a:t>
              </a:r>
              <a:endParaRPr lang="zh-CN" altLang="en-US" sz="1400" kern="0">
                <a:solidFill>
                  <a:schemeClr val="bg1"/>
                </a:solidFill>
                <a:latin typeface="微软雅黑" pitchFamily="34" charset="-122"/>
                <a:ea typeface="微软雅黑" pitchFamily="34" charset="-122"/>
              </a:endParaRPr>
            </a:p>
          </p:txBody>
        </p:sp>
        <p:sp>
          <p:nvSpPr>
            <p:cNvPr id="83" name="Rectangle 82"/>
            <p:cNvSpPr/>
            <p:nvPr/>
          </p:nvSpPr>
          <p:spPr bwMode="auto">
            <a:xfrm>
              <a:off x="6126396" y="3817554"/>
              <a:ext cx="987918"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实验室药液管理</a:t>
              </a:r>
              <a:endParaRPr lang="zh-CN" altLang="en-US" sz="1000" b="0" kern="0">
                <a:solidFill>
                  <a:schemeClr val="tx1"/>
                </a:solidFill>
                <a:latin typeface="微软雅黑" pitchFamily="34" charset="-122"/>
                <a:ea typeface="微软雅黑" pitchFamily="34" charset="-122"/>
              </a:endParaRPr>
            </a:p>
          </p:txBody>
        </p:sp>
        <p:sp>
          <p:nvSpPr>
            <p:cNvPr id="84" name="Rectangle 83"/>
            <p:cNvSpPr/>
            <p:nvPr/>
          </p:nvSpPr>
          <p:spPr bwMode="auto">
            <a:xfrm>
              <a:off x="6111138" y="3217998"/>
              <a:ext cx="1013934"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实验室设备管理</a:t>
              </a:r>
              <a:endParaRPr lang="zh-CN" altLang="en-US" sz="1000" b="0" kern="0">
                <a:solidFill>
                  <a:schemeClr val="tx1"/>
                </a:solidFill>
                <a:latin typeface="微软雅黑" pitchFamily="34" charset="-122"/>
                <a:ea typeface="微软雅黑" pitchFamily="34" charset="-122"/>
              </a:endParaRPr>
            </a:p>
          </p:txBody>
        </p:sp>
        <p:sp>
          <p:nvSpPr>
            <p:cNvPr id="51" name="Oval 50"/>
            <p:cNvSpPr/>
            <p:nvPr/>
          </p:nvSpPr>
          <p:spPr bwMode="auto">
            <a:xfrm>
              <a:off x="2786232" y="2655006"/>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1</a:t>
              </a:r>
              <a:endParaRPr lang="zh-CN" altLang="en-US" sz="1400" kern="0">
                <a:solidFill>
                  <a:schemeClr val="tx1"/>
                </a:solidFill>
                <a:latin typeface="Arial"/>
                <a:ea typeface="微软雅黑"/>
              </a:endParaRPr>
            </a:p>
          </p:txBody>
        </p:sp>
        <p:sp>
          <p:nvSpPr>
            <p:cNvPr id="52" name="Oval 51"/>
            <p:cNvSpPr/>
            <p:nvPr/>
          </p:nvSpPr>
          <p:spPr bwMode="auto">
            <a:xfrm>
              <a:off x="4224168" y="2644248"/>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1</a:t>
              </a:r>
              <a:endParaRPr lang="zh-CN" altLang="en-US" sz="1400" kern="0">
                <a:solidFill>
                  <a:schemeClr val="tx1"/>
                </a:solidFill>
                <a:latin typeface="Arial"/>
                <a:ea typeface="微软雅黑"/>
              </a:endParaRPr>
            </a:p>
          </p:txBody>
        </p:sp>
        <p:sp>
          <p:nvSpPr>
            <p:cNvPr id="54" name="Oval 53"/>
            <p:cNvSpPr/>
            <p:nvPr/>
          </p:nvSpPr>
          <p:spPr bwMode="auto">
            <a:xfrm>
              <a:off x="5895744" y="2616994"/>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2</a:t>
              </a:r>
              <a:endParaRPr lang="zh-CN" altLang="en-US" sz="1400" kern="0">
                <a:solidFill>
                  <a:schemeClr val="tx1"/>
                </a:solidFill>
                <a:latin typeface="Arial"/>
                <a:ea typeface="微软雅黑"/>
              </a:endParaRPr>
            </a:p>
          </p:txBody>
        </p:sp>
        <p:sp>
          <p:nvSpPr>
            <p:cNvPr id="55" name="Oval 54"/>
            <p:cNvSpPr/>
            <p:nvPr/>
          </p:nvSpPr>
          <p:spPr bwMode="auto">
            <a:xfrm>
              <a:off x="7086600" y="2655006"/>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2</a:t>
              </a:r>
              <a:endParaRPr lang="zh-CN" altLang="en-US" sz="1400" kern="0">
                <a:solidFill>
                  <a:schemeClr val="tx1"/>
                </a:solidFill>
                <a:latin typeface="Arial"/>
                <a:ea typeface="微软雅黑"/>
              </a:endParaRPr>
            </a:p>
          </p:txBody>
        </p:sp>
        <p:sp>
          <p:nvSpPr>
            <p:cNvPr id="45" name="Rectangle 29"/>
            <p:cNvSpPr>
              <a:spLocks noChangeArrowheads="1"/>
            </p:cNvSpPr>
            <p:nvPr/>
          </p:nvSpPr>
          <p:spPr bwMode="auto">
            <a:xfrm>
              <a:off x="1600200" y="3047656"/>
              <a:ext cx="762000" cy="252000"/>
            </a:xfrm>
            <a:prstGeom prst="rect">
              <a:avLst/>
            </a:prstGeom>
            <a:solidFill>
              <a:schemeClr val="accent6">
                <a:alpha val="46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46" name="Rectangle 29"/>
            <p:cNvSpPr>
              <a:spLocks noChangeArrowheads="1"/>
            </p:cNvSpPr>
            <p:nvPr/>
          </p:nvSpPr>
          <p:spPr bwMode="auto">
            <a:xfrm>
              <a:off x="2372958" y="3047658"/>
              <a:ext cx="576000" cy="252000"/>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62" name="Rectangle 29"/>
            <p:cNvSpPr>
              <a:spLocks noChangeArrowheads="1"/>
            </p:cNvSpPr>
            <p:nvPr/>
          </p:nvSpPr>
          <p:spPr bwMode="auto">
            <a:xfrm>
              <a:off x="1588548" y="3873312"/>
              <a:ext cx="762000" cy="252000"/>
            </a:xfrm>
            <a:prstGeom prst="rect">
              <a:avLst/>
            </a:prstGeom>
            <a:solidFill>
              <a:schemeClr val="accent6">
                <a:alpha val="46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63" name="Rectangle 29"/>
            <p:cNvSpPr>
              <a:spLocks noChangeArrowheads="1"/>
            </p:cNvSpPr>
            <p:nvPr/>
          </p:nvSpPr>
          <p:spPr bwMode="auto">
            <a:xfrm>
              <a:off x="2361306" y="3873314"/>
              <a:ext cx="576000" cy="252000"/>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64" name="Rectangle 29"/>
            <p:cNvSpPr>
              <a:spLocks noChangeArrowheads="1"/>
            </p:cNvSpPr>
            <p:nvPr/>
          </p:nvSpPr>
          <p:spPr bwMode="auto">
            <a:xfrm>
              <a:off x="1600200" y="3449280"/>
              <a:ext cx="1371600" cy="272526"/>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65" name="Rectangle 29"/>
            <p:cNvSpPr>
              <a:spLocks noChangeArrowheads="1"/>
            </p:cNvSpPr>
            <p:nvPr/>
          </p:nvSpPr>
          <p:spPr bwMode="auto">
            <a:xfrm>
              <a:off x="3200400" y="3036006"/>
              <a:ext cx="1066800" cy="272526"/>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66" name="Rectangle 29"/>
            <p:cNvSpPr>
              <a:spLocks noChangeArrowheads="1"/>
            </p:cNvSpPr>
            <p:nvPr/>
          </p:nvSpPr>
          <p:spPr bwMode="auto">
            <a:xfrm>
              <a:off x="3200400" y="3449280"/>
              <a:ext cx="1066800" cy="272526"/>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67" name="Rectangle 29"/>
            <p:cNvSpPr>
              <a:spLocks noChangeArrowheads="1"/>
            </p:cNvSpPr>
            <p:nvPr/>
          </p:nvSpPr>
          <p:spPr bwMode="auto">
            <a:xfrm>
              <a:off x="3200400" y="3906480"/>
              <a:ext cx="1067694" cy="272526"/>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68" name="Rectangle 29"/>
            <p:cNvSpPr>
              <a:spLocks noChangeArrowheads="1"/>
            </p:cNvSpPr>
            <p:nvPr/>
          </p:nvSpPr>
          <p:spPr bwMode="auto">
            <a:xfrm>
              <a:off x="4643208" y="2997994"/>
              <a:ext cx="1217412" cy="272526"/>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69" name="Rectangle 29"/>
            <p:cNvSpPr>
              <a:spLocks noChangeArrowheads="1"/>
            </p:cNvSpPr>
            <p:nvPr/>
          </p:nvSpPr>
          <p:spPr bwMode="auto">
            <a:xfrm>
              <a:off x="4643208" y="3455194"/>
              <a:ext cx="1217412" cy="272526"/>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70" name="Rectangle 29"/>
            <p:cNvSpPr>
              <a:spLocks noChangeArrowheads="1"/>
            </p:cNvSpPr>
            <p:nvPr/>
          </p:nvSpPr>
          <p:spPr bwMode="auto">
            <a:xfrm>
              <a:off x="6096000" y="3808764"/>
              <a:ext cx="1008000" cy="272526"/>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71" name="Rectangle 29"/>
            <p:cNvSpPr>
              <a:spLocks noChangeArrowheads="1"/>
            </p:cNvSpPr>
            <p:nvPr/>
          </p:nvSpPr>
          <p:spPr bwMode="auto">
            <a:xfrm>
              <a:off x="6119304" y="3209922"/>
              <a:ext cx="1008000" cy="272526"/>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grpSp>
      <p:grpSp>
        <p:nvGrpSpPr>
          <p:cNvPr id="89" name="Group 88"/>
          <p:cNvGrpSpPr/>
          <p:nvPr/>
        </p:nvGrpSpPr>
        <p:grpSpPr>
          <a:xfrm>
            <a:off x="1524000" y="2743200"/>
            <a:ext cx="5895000" cy="1600200"/>
            <a:chOff x="1524000" y="4354158"/>
            <a:chExt cx="5895000" cy="1600200"/>
          </a:xfrm>
        </p:grpSpPr>
        <p:sp>
          <p:nvSpPr>
            <p:cNvPr id="90" name="矩形 1"/>
            <p:cNvSpPr/>
            <p:nvPr/>
          </p:nvSpPr>
          <p:spPr bwMode="auto">
            <a:xfrm>
              <a:off x="1524000" y="4365574"/>
              <a:ext cx="1460262" cy="1584000"/>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微软雅黑" pitchFamily="34" charset="-122"/>
                  <a:ea typeface="微软雅黑" pitchFamily="34" charset="-122"/>
                </a:rPr>
                <a:t>质量动态对标</a:t>
              </a:r>
              <a:endParaRPr lang="zh-CN" altLang="en-US" sz="1400" kern="0">
                <a:solidFill>
                  <a:schemeClr val="bg1"/>
                </a:solidFill>
                <a:latin typeface="微软雅黑" pitchFamily="34" charset="-122"/>
                <a:ea typeface="微软雅黑" pitchFamily="34" charset="-122"/>
              </a:endParaRPr>
            </a:p>
          </p:txBody>
        </p:sp>
        <p:sp>
          <p:nvSpPr>
            <p:cNvPr id="91" name="矩形 2"/>
            <p:cNvSpPr/>
            <p:nvPr/>
          </p:nvSpPr>
          <p:spPr bwMode="auto">
            <a:xfrm>
              <a:off x="1720046" y="4680312"/>
              <a:ext cx="1203268"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质量指标执行分析</a:t>
              </a:r>
              <a:endParaRPr lang="zh-CN" altLang="en-US" sz="1000" b="0" kern="0">
                <a:solidFill>
                  <a:schemeClr val="tx1"/>
                </a:solidFill>
                <a:latin typeface="微软雅黑" pitchFamily="34" charset="-122"/>
                <a:ea typeface="微软雅黑" pitchFamily="34" charset="-122"/>
              </a:endParaRPr>
            </a:p>
          </p:txBody>
        </p:sp>
        <p:sp>
          <p:nvSpPr>
            <p:cNvPr id="93" name="矩形 12"/>
            <p:cNvSpPr/>
            <p:nvPr/>
          </p:nvSpPr>
          <p:spPr bwMode="auto">
            <a:xfrm>
              <a:off x="1714873" y="5279316"/>
              <a:ext cx="1202400" cy="272938"/>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质量缺陷</a:t>
              </a:r>
              <a:r>
                <a:rPr lang="en-US" altLang="zh-CN" sz="1000" b="0" kern="0" smtClean="0">
                  <a:solidFill>
                    <a:schemeClr val="tx1"/>
                  </a:solidFill>
                  <a:latin typeface="微软雅黑" pitchFamily="34" charset="-122"/>
                  <a:ea typeface="微软雅黑" pitchFamily="34" charset="-122"/>
                </a:rPr>
                <a:t>/</a:t>
              </a:r>
              <a:r>
                <a:rPr lang="zh-CN" altLang="en-US" sz="1000" b="0" kern="0" smtClean="0">
                  <a:solidFill>
                    <a:schemeClr val="tx1"/>
                  </a:solidFill>
                  <a:latin typeface="微软雅黑" pitchFamily="34" charset="-122"/>
                  <a:ea typeface="微软雅黑" pitchFamily="34" charset="-122"/>
                </a:rPr>
                <a:t>异常诊断</a:t>
              </a:r>
              <a:endParaRPr lang="zh-CN" altLang="en-US" sz="1000" b="0" kern="0">
                <a:solidFill>
                  <a:schemeClr val="tx1"/>
                </a:solidFill>
                <a:latin typeface="微软雅黑" pitchFamily="34" charset="-122"/>
                <a:ea typeface="微软雅黑" pitchFamily="34" charset="-122"/>
              </a:endParaRPr>
            </a:p>
          </p:txBody>
        </p:sp>
        <p:sp>
          <p:nvSpPr>
            <p:cNvPr id="101" name="矩形 1"/>
            <p:cNvSpPr/>
            <p:nvPr/>
          </p:nvSpPr>
          <p:spPr bwMode="auto">
            <a:xfrm>
              <a:off x="3205704" y="4359600"/>
              <a:ext cx="1513242" cy="1584000"/>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微软雅黑" pitchFamily="34" charset="-122"/>
                  <a:ea typeface="微软雅黑" pitchFamily="34" charset="-122"/>
                </a:rPr>
                <a:t>质量纠纷及监督</a:t>
              </a:r>
              <a:endParaRPr lang="zh-CN" altLang="en-US" sz="1400" kern="0">
                <a:solidFill>
                  <a:schemeClr val="bg1"/>
                </a:solidFill>
                <a:latin typeface="微软雅黑" pitchFamily="34" charset="-122"/>
                <a:ea typeface="微软雅黑" pitchFamily="34" charset="-122"/>
              </a:endParaRPr>
            </a:p>
          </p:txBody>
        </p:sp>
        <p:sp>
          <p:nvSpPr>
            <p:cNvPr id="102" name="Rectangle 101"/>
            <p:cNvSpPr/>
            <p:nvPr/>
          </p:nvSpPr>
          <p:spPr bwMode="auto">
            <a:xfrm>
              <a:off x="3229886" y="4686512"/>
              <a:ext cx="1478302"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进厂原燃材料纠纷及监督</a:t>
              </a:r>
              <a:endParaRPr lang="zh-CN" altLang="en-US" sz="1000" b="0" kern="0">
                <a:solidFill>
                  <a:schemeClr val="tx1"/>
                </a:solidFill>
                <a:latin typeface="微软雅黑" pitchFamily="34" charset="-122"/>
                <a:ea typeface="微软雅黑" pitchFamily="34" charset="-122"/>
              </a:endParaRPr>
            </a:p>
          </p:txBody>
        </p:sp>
        <p:sp>
          <p:nvSpPr>
            <p:cNvPr id="105" name="矩形 1"/>
            <p:cNvSpPr/>
            <p:nvPr/>
          </p:nvSpPr>
          <p:spPr bwMode="auto">
            <a:xfrm>
              <a:off x="4935000" y="4370358"/>
              <a:ext cx="2484000" cy="1584000"/>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微软雅黑" pitchFamily="34" charset="-122"/>
                  <a:ea typeface="微软雅黑" pitchFamily="34" charset="-122"/>
                </a:rPr>
                <a:t>质量监控与分析</a:t>
              </a:r>
              <a:endParaRPr lang="zh-CN" altLang="en-US" sz="1400" kern="0">
                <a:solidFill>
                  <a:schemeClr val="bg1"/>
                </a:solidFill>
                <a:latin typeface="微软雅黑" pitchFamily="34" charset="-122"/>
                <a:ea typeface="微软雅黑" pitchFamily="34" charset="-122"/>
              </a:endParaRPr>
            </a:p>
          </p:txBody>
        </p:sp>
        <p:sp>
          <p:nvSpPr>
            <p:cNvPr id="106" name="Rectangle 105"/>
            <p:cNvSpPr/>
            <p:nvPr/>
          </p:nvSpPr>
          <p:spPr bwMode="auto">
            <a:xfrm>
              <a:off x="5036276" y="4708028"/>
              <a:ext cx="1041724"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质量数据监控</a:t>
              </a:r>
              <a:endParaRPr lang="zh-CN" altLang="en-US" sz="1000" b="0" kern="0">
                <a:solidFill>
                  <a:schemeClr val="tx1"/>
                </a:solidFill>
                <a:latin typeface="微软雅黑" pitchFamily="34" charset="-122"/>
                <a:ea typeface="微软雅黑" pitchFamily="34" charset="-122"/>
              </a:endParaRPr>
            </a:p>
          </p:txBody>
        </p:sp>
        <p:sp>
          <p:nvSpPr>
            <p:cNvPr id="107" name="Rectangle 106"/>
            <p:cNvSpPr/>
            <p:nvPr/>
          </p:nvSpPr>
          <p:spPr bwMode="auto">
            <a:xfrm>
              <a:off x="5036276" y="5164752"/>
              <a:ext cx="1041724"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质量配比</a:t>
              </a:r>
              <a:endParaRPr lang="zh-CN" altLang="en-US" sz="1000" b="0" kern="0">
                <a:solidFill>
                  <a:schemeClr val="tx1"/>
                </a:solidFill>
                <a:latin typeface="微软雅黑" pitchFamily="34" charset="-122"/>
                <a:ea typeface="微软雅黑" pitchFamily="34" charset="-122"/>
              </a:endParaRPr>
            </a:p>
          </p:txBody>
        </p:sp>
        <p:sp>
          <p:nvSpPr>
            <p:cNvPr id="108" name="Rectangle 107"/>
            <p:cNvSpPr/>
            <p:nvPr/>
          </p:nvSpPr>
          <p:spPr bwMode="auto">
            <a:xfrm>
              <a:off x="5036276" y="5589202"/>
              <a:ext cx="1041724"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消耗及成本分析</a:t>
              </a:r>
              <a:endParaRPr lang="zh-CN" altLang="en-US" sz="1000" b="0" kern="0">
                <a:solidFill>
                  <a:schemeClr val="tx1"/>
                </a:solidFill>
                <a:latin typeface="微软雅黑" pitchFamily="34" charset="-122"/>
                <a:ea typeface="微软雅黑" pitchFamily="34" charset="-122"/>
              </a:endParaRPr>
            </a:p>
          </p:txBody>
        </p:sp>
        <p:sp>
          <p:nvSpPr>
            <p:cNvPr id="47" name="Rectangle 46"/>
            <p:cNvSpPr/>
            <p:nvPr/>
          </p:nvSpPr>
          <p:spPr bwMode="auto">
            <a:xfrm>
              <a:off x="3228114" y="5021798"/>
              <a:ext cx="1478302"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水泥售后纠纷及监督</a:t>
              </a:r>
              <a:endParaRPr lang="zh-CN" altLang="en-US" sz="1000" b="0" kern="0">
                <a:solidFill>
                  <a:schemeClr val="tx1"/>
                </a:solidFill>
                <a:latin typeface="微软雅黑" pitchFamily="34" charset="-122"/>
                <a:ea typeface="微软雅黑" pitchFamily="34" charset="-122"/>
              </a:endParaRPr>
            </a:p>
          </p:txBody>
        </p:sp>
        <p:sp>
          <p:nvSpPr>
            <p:cNvPr id="48" name="Rectangle 47"/>
            <p:cNvSpPr/>
            <p:nvPr/>
          </p:nvSpPr>
          <p:spPr bwMode="auto">
            <a:xfrm>
              <a:off x="3240660" y="5389358"/>
              <a:ext cx="1478302"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其他质量纠纷及监督</a:t>
              </a:r>
              <a:endParaRPr lang="zh-CN" altLang="en-US" sz="1000" b="0" kern="0">
                <a:solidFill>
                  <a:schemeClr val="tx1"/>
                </a:solidFill>
                <a:latin typeface="微软雅黑" pitchFamily="34" charset="-122"/>
                <a:ea typeface="微软雅黑" pitchFamily="34" charset="-122"/>
              </a:endParaRPr>
            </a:p>
          </p:txBody>
        </p:sp>
        <p:sp>
          <p:nvSpPr>
            <p:cNvPr id="49" name="Rectangle 48"/>
            <p:cNvSpPr/>
            <p:nvPr/>
          </p:nvSpPr>
          <p:spPr bwMode="auto">
            <a:xfrm>
              <a:off x="6142548" y="4707432"/>
              <a:ext cx="1041724"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抽样对比</a:t>
              </a:r>
              <a:endParaRPr lang="zh-CN" altLang="en-US" sz="1000" b="0" kern="0">
                <a:solidFill>
                  <a:schemeClr val="tx1"/>
                </a:solidFill>
                <a:latin typeface="微软雅黑" pitchFamily="34" charset="-122"/>
                <a:ea typeface="微软雅黑" pitchFamily="34" charset="-122"/>
              </a:endParaRPr>
            </a:p>
          </p:txBody>
        </p:sp>
        <p:sp>
          <p:nvSpPr>
            <p:cNvPr id="53" name="Oval 52"/>
            <p:cNvSpPr/>
            <p:nvPr/>
          </p:nvSpPr>
          <p:spPr bwMode="auto">
            <a:xfrm>
              <a:off x="6934200" y="4354158"/>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1</a:t>
              </a:r>
              <a:endParaRPr lang="zh-CN" altLang="en-US" sz="1400" kern="0">
                <a:solidFill>
                  <a:schemeClr val="tx1"/>
                </a:solidFill>
                <a:latin typeface="Arial"/>
                <a:ea typeface="微软雅黑"/>
              </a:endParaRPr>
            </a:p>
          </p:txBody>
        </p:sp>
        <p:sp>
          <p:nvSpPr>
            <p:cNvPr id="56" name="Oval 55"/>
            <p:cNvSpPr/>
            <p:nvPr/>
          </p:nvSpPr>
          <p:spPr bwMode="auto">
            <a:xfrm>
              <a:off x="4572000" y="4354158"/>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2</a:t>
              </a:r>
              <a:endParaRPr lang="zh-CN" altLang="en-US" sz="1400" kern="0">
                <a:solidFill>
                  <a:schemeClr val="tx1"/>
                </a:solidFill>
                <a:latin typeface="Arial"/>
                <a:ea typeface="微软雅黑"/>
              </a:endParaRPr>
            </a:p>
          </p:txBody>
        </p:sp>
        <p:sp>
          <p:nvSpPr>
            <p:cNvPr id="57" name="Oval 56"/>
            <p:cNvSpPr/>
            <p:nvPr/>
          </p:nvSpPr>
          <p:spPr bwMode="auto">
            <a:xfrm>
              <a:off x="2808642" y="4354158"/>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2</a:t>
              </a:r>
              <a:endParaRPr lang="zh-CN" altLang="en-US" sz="1400" kern="0">
                <a:solidFill>
                  <a:schemeClr val="tx1"/>
                </a:solidFill>
                <a:latin typeface="Arial"/>
                <a:ea typeface="微软雅黑"/>
              </a:endParaRPr>
            </a:p>
          </p:txBody>
        </p:sp>
        <p:sp>
          <p:nvSpPr>
            <p:cNvPr id="72" name="Rectangle 29"/>
            <p:cNvSpPr>
              <a:spLocks noChangeArrowheads="1"/>
            </p:cNvSpPr>
            <p:nvPr/>
          </p:nvSpPr>
          <p:spPr bwMode="auto">
            <a:xfrm>
              <a:off x="2133600" y="4658958"/>
              <a:ext cx="802800" cy="272526"/>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73" name="Rectangle 29"/>
            <p:cNvSpPr>
              <a:spLocks noChangeArrowheads="1"/>
            </p:cNvSpPr>
            <p:nvPr/>
          </p:nvSpPr>
          <p:spPr bwMode="auto">
            <a:xfrm>
              <a:off x="1720326" y="4658958"/>
              <a:ext cx="413274" cy="294042"/>
            </a:xfrm>
            <a:prstGeom prst="rect">
              <a:avLst/>
            </a:prstGeom>
            <a:solidFill>
              <a:schemeClr val="accent6">
                <a:alpha val="46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74" name="Rectangle 29"/>
            <p:cNvSpPr>
              <a:spLocks noChangeArrowheads="1"/>
            </p:cNvSpPr>
            <p:nvPr/>
          </p:nvSpPr>
          <p:spPr bwMode="auto">
            <a:xfrm>
              <a:off x="1720326" y="5268558"/>
              <a:ext cx="1175274" cy="272526"/>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75" name="Rectangle 29"/>
            <p:cNvSpPr>
              <a:spLocks noChangeArrowheads="1"/>
            </p:cNvSpPr>
            <p:nvPr/>
          </p:nvSpPr>
          <p:spPr bwMode="auto">
            <a:xfrm>
              <a:off x="3200400" y="4692126"/>
              <a:ext cx="838200" cy="957432"/>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77" name="Rectangle 29"/>
            <p:cNvSpPr>
              <a:spLocks noChangeArrowheads="1"/>
            </p:cNvSpPr>
            <p:nvPr/>
          </p:nvSpPr>
          <p:spPr bwMode="auto">
            <a:xfrm>
              <a:off x="5029200" y="4713642"/>
              <a:ext cx="2133600" cy="707316"/>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78" name="Rectangle 29"/>
            <p:cNvSpPr>
              <a:spLocks noChangeArrowheads="1"/>
            </p:cNvSpPr>
            <p:nvPr/>
          </p:nvSpPr>
          <p:spPr bwMode="auto">
            <a:xfrm>
              <a:off x="5029200" y="5573358"/>
              <a:ext cx="685800" cy="294042"/>
            </a:xfrm>
            <a:prstGeom prst="rect">
              <a:avLst/>
            </a:prstGeom>
            <a:solidFill>
              <a:schemeClr val="accent6">
                <a:alpha val="46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79" name="Rectangle 29"/>
            <p:cNvSpPr>
              <a:spLocks noChangeArrowheads="1"/>
            </p:cNvSpPr>
            <p:nvPr/>
          </p:nvSpPr>
          <p:spPr bwMode="auto">
            <a:xfrm>
              <a:off x="5715894" y="5573358"/>
              <a:ext cx="380106" cy="272526"/>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80" name="Rectangle 79"/>
            <p:cNvSpPr/>
            <p:nvPr/>
          </p:nvSpPr>
          <p:spPr bwMode="auto">
            <a:xfrm>
              <a:off x="4038600" y="4702884"/>
              <a:ext cx="685800" cy="946674"/>
            </a:xfrm>
            <a:prstGeom prst="rect">
              <a:avLst/>
            </a:prstGeom>
            <a:solidFill>
              <a:schemeClr val="bg1">
                <a:lumMod val="85000"/>
                <a:alpha val="46000"/>
              </a:schemeClr>
            </a:solidFill>
          </p:spPr>
          <p:style>
            <a:lnRef idx="1">
              <a:schemeClr val="dk1"/>
            </a:lnRef>
            <a:fillRef idx="2">
              <a:schemeClr val="dk1"/>
            </a:fillRef>
            <a:effectRef idx="1">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endParaRPr lang="zh-CN" altLang="en-US" sz="1400" u="sng" kern="0">
                <a:solidFill>
                  <a:schemeClr val="tx1"/>
                </a:solidFill>
                <a:latin typeface="Arial"/>
                <a:ea typeface="微软雅黑"/>
              </a:endParaRPr>
            </a:p>
          </p:txBody>
        </p:sp>
      </p:grpSp>
      <p:sp>
        <p:nvSpPr>
          <p:cNvPr id="76" name="Oval 75"/>
          <p:cNvSpPr/>
          <p:nvPr/>
        </p:nvSpPr>
        <p:spPr bwMode="auto">
          <a:xfrm>
            <a:off x="8001000" y="241200"/>
            <a:ext cx="216000" cy="216000"/>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bg1"/>
                </a:solidFill>
                <a:latin typeface="Arial"/>
                <a:ea typeface="微软雅黑"/>
              </a:rPr>
              <a:t>3</a:t>
            </a:r>
            <a:endParaRPr lang="zh-CN" altLang="en-US" sz="1400" kern="0">
              <a:solidFill>
                <a:schemeClr val="bg1"/>
              </a:solidFill>
              <a:latin typeface="Arial"/>
              <a:ea typeface="微软雅黑"/>
            </a:endParaRPr>
          </a:p>
        </p:txBody>
      </p:sp>
      <p:sp>
        <p:nvSpPr>
          <p:cNvPr id="81" name="TextBox 80"/>
          <p:cNvSpPr txBox="1"/>
          <p:nvPr/>
        </p:nvSpPr>
        <p:spPr>
          <a:xfrm>
            <a:off x="8131628" y="228600"/>
            <a:ext cx="11430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b="0" smtClean="0">
                <a:solidFill>
                  <a:schemeClr val="tx1"/>
                </a:solidFill>
                <a:latin typeface="微软雅黑" pitchFamily="34" charset="-122"/>
                <a:ea typeface="微软雅黑" pitchFamily="34" charset="-122"/>
              </a:rPr>
              <a:t>质检管理系统</a:t>
            </a:r>
          </a:p>
        </p:txBody>
      </p:sp>
      <p:sp>
        <p:nvSpPr>
          <p:cNvPr id="82" name="TextBox 81"/>
          <p:cNvSpPr txBox="1"/>
          <p:nvPr/>
        </p:nvSpPr>
        <p:spPr>
          <a:xfrm>
            <a:off x="838200" y="990600"/>
            <a:ext cx="8077200" cy="584775"/>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b="0" smtClean="0">
                <a:solidFill>
                  <a:schemeClr val="tx1"/>
                </a:solidFill>
                <a:latin typeface="+mj-ea"/>
                <a:ea typeface="+mj-ea"/>
              </a:rPr>
              <a:t>通过信息系统，逐步减少人工数据收集和监控的工作。未来通过三级质检体系建设（包括三级实验室体系）建设，实现高效、集约的质量管理。</a:t>
            </a:r>
          </a:p>
        </p:txBody>
      </p:sp>
      <p:sp>
        <p:nvSpPr>
          <p:cNvPr id="86" name="Up Arrow 85"/>
          <p:cNvSpPr/>
          <p:nvPr/>
        </p:nvSpPr>
        <p:spPr bwMode="auto">
          <a:xfrm>
            <a:off x="7772400" y="1981200"/>
            <a:ext cx="685800" cy="3896958"/>
          </a:xfrm>
          <a:prstGeom prst="upArrow">
            <a:avLst/>
          </a:prstGeom>
        </p:spPr>
        <p:style>
          <a:lnRef idx="1">
            <a:schemeClr val="accent1"/>
          </a:lnRef>
          <a:fillRef idx="2">
            <a:schemeClr val="accent1"/>
          </a:fillRef>
          <a:effectRef idx="1">
            <a:schemeClr val="accent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tx1"/>
                </a:solidFill>
                <a:latin typeface="Arial"/>
                <a:ea typeface="微软雅黑"/>
              </a:rPr>
              <a:t>之下而上实施</a:t>
            </a:r>
            <a:endParaRPr lang="zh-CN" altLang="en-US" sz="1400" kern="0">
              <a:solidFill>
                <a:schemeClr val="tx1"/>
              </a:solidFill>
              <a:latin typeface="Arial"/>
              <a:ea typeface="微软雅黑"/>
            </a:endParaRPr>
          </a:p>
        </p:txBody>
      </p:sp>
      <p:sp>
        <p:nvSpPr>
          <p:cNvPr id="87" name="Down Arrow 86"/>
          <p:cNvSpPr/>
          <p:nvPr/>
        </p:nvSpPr>
        <p:spPr bwMode="auto">
          <a:xfrm>
            <a:off x="457200" y="1981200"/>
            <a:ext cx="685800" cy="4125558"/>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tx1"/>
                </a:solidFill>
                <a:latin typeface="Arial"/>
                <a:ea typeface="微软雅黑"/>
              </a:rPr>
              <a:t>至上而下规划</a:t>
            </a:r>
            <a:endParaRPr lang="zh-CN" altLang="en-US" sz="1400" kern="0">
              <a:solidFill>
                <a:schemeClr val="tx1"/>
              </a:solidFill>
              <a:latin typeface="Arial"/>
              <a:ea typeface="微软雅黑"/>
            </a:endParaRPr>
          </a:p>
        </p:txBody>
      </p:sp>
      <p:sp>
        <p:nvSpPr>
          <p:cNvPr id="111" name="Rectangle 110"/>
          <p:cNvSpPr/>
          <p:nvPr/>
        </p:nvSpPr>
        <p:spPr bwMode="auto">
          <a:xfrm>
            <a:off x="1516040" y="1564944"/>
            <a:ext cx="5904000" cy="1066800"/>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微软雅黑" pitchFamily="34" charset="-122"/>
                <a:ea typeface="微软雅黑" pitchFamily="34" charset="-122"/>
              </a:rPr>
              <a:t>质量控制和决策</a:t>
            </a:r>
            <a:endParaRPr lang="zh-CN" altLang="en-US" sz="1400" kern="0">
              <a:solidFill>
                <a:schemeClr val="bg1"/>
              </a:solidFill>
              <a:latin typeface="微软雅黑" pitchFamily="34" charset="-122"/>
              <a:ea typeface="微软雅黑" pitchFamily="34" charset="-122"/>
            </a:endParaRPr>
          </a:p>
        </p:txBody>
      </p:sp>
      <p:sp>
        <p:nvSpPr>
          <p:cNvPr id="112" name="Rectangle 111"/>
          <p:cNvSpPr/>
          <p:nvPr/>
        </p:nvSpPr>
        <p:spPr bwMode="auto">
          <a:xfrm>
            <a:off x="1592240" y="2250744"/>
            <a:ext cx="1008000"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质量分析</a:t>
            </a:r>
            <a:endParaRPr lang="zh-CN" altLang="en-US" sz="1000" b="0" kern="0">
              <a:solidFill>
                <a:schemeClr val="tx1"/>
              </a:solidFill>
              <a:latin typeface="微软雅黑" pitchFamily="34" charset="-122"/>
              <a:ea typeface="微软雅黑" pitchFamily="34" charset="-122"/>
            </a:endParaRPr>
          </a:p>
        </p:txBody>
      </p:sp>
      <p:sp>
        <p:nvSpPr>
          <p:cNvPr id="114" name="Rectangle 113"/>
          <p:cNvSpPr/>
          <p:nvPr/>
        </p:nvSpPr>
        <p:spPr bwMode="auto">
          <a:xfrm>
            <a:off x="3054440" y="2250744"/>
            <a:ext cx="900000"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质量标准</a:t>
            </a:r>
            <a:endParaRPr lang="zh-CN" altLang="en-US" sz="1000" b="0" kern="0">
              <a:solidFill>
                <a:schemeClr val="tx1"/>
              </a:solidFill>
              <a:latin typeface="微软雅黑" pitchFamily="34" charset="-122"/>
              <a:ea typeface="微软雅黑" pitchFamily="34" charset="-122"/>
            </a:endParaRPr>
          </a:p>
        </p:txBody>
      </p:sp>
      <p:sp>
        <p:nvSpPr>
          <p:cNvPr id="115" name="Oval 114"/>
          <p:cNvSpPr/>
          <p:nvPr/>
        </p:nvSpPr>
        <p:spPr bwMode="auto">
          <a:xfrm>
            <a:off x="7078640" y="1945944"/>
            <a:ext cx="216000" cy="216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tx1"/>
                </a:solidFill>
                <a:latin typeface="Arial"/>
                <a:ea typeface="微软雅黑"/>
              </a:rPr>
              <a:t>1</a:t>
            </a:r>
            <a:endParaRPr lang="zh-CN" altLang="en-US" sz="1400" kern="0">
              <a:solidFill>
                <a:schemeClr val="tx1"/>
              </a:solidFill>
              <a:latin typeface="Arial"/>
              <a:ea typeface="微软雅黑"/>
            </a:endParaRPr>
          </a:p>
        </p:txBody>
      </p:sp>
      <p:sp>
        <p:nvSpPr>
          <p:cNvPr id="116" name="Rectangle 115"/>
          <p:cNvSpPr/>
          <p:nvPr/>
        </p:nvSpPr>
        <p:spPr bwMode="auto">
          <a:xfrm>
            <a:off x="4518640" y="1869744"/>
            <a:ext cx="900000"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技术研究</a:t>
            </a:r>
            <a:endParaRPr lang="zh-CN" altLang="en-US" sz="1000" b="0" kern="0">
              <a:solidFill>
                <a:schemeClr val="tx1"/>
              </a:solidFill>
              <a:latin typeface="微软雅黑" pitchFamily="34" charset="-122"/>
              <a:ea typeface="微软雅黑" pitchFamily="34" charset="-122"/>
            </a:endParaRPr>
          </a:p>
        </p:txBody>
      </p:sp>
      <p:sp>
        <p:nvSpPr>
          <p:cNvPr id="118" name="Rectangle 117"/>
          <p:cNvSpPr/>
          <p:nvPr/>
        </p:nvSpPr>
        <p:spPr bwMode="auto">
          <a:xfrm>
            <a:off x="4529536" y="2250744"/>
            <a:ext cx="900000"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质量绩效</a:t>
            </a:r>
            <a:endParaRPr lang="zh-CN" altLang="en-US" sz="1000" b="0" kern="0">
              <a:solidFill>
                <a:schemeClr val="tx1"/>
              </a:solidFill>
              <a:latin typeface="微软雅黑" pitchFamily="34" charset="-122"/>
              <a:ea typeface="微软雅黑" pitchFamily="34" charset="-122"/>
            </a:endParaRPr>
          </a:p>
        </p:txBody>
      </p:sp>
      <p:sp>
        <p:nvSpPr>
          <p:cNvPr id="119" name="Rectangle 118"/>
          <p:cNvSpPr/>
          <p:nvPr/>
        </p:nvSpPr>
        <p:spPr bwMode="auto">
          <a:xfrm>
            <a:off x="5886736" y="2250744"/>
            <a:ext cx="900000"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质量认证</a:t>
            </a:r>
            <a:endParaRPr lang="zh-CN" altLang="en-US" sz="1000" b="0" kern="0">
              <a:solidFill>
                <a:schemeClr val="tx1"/>
              </a:solidFill>
              <a:latin typeface="微软雅黑" pitchFamily="34" charset="-122"/>
              <a:ea typeface="微软雅黑" pitchFamily="34" charset="-122"/>
            </a:endParaRPr>
          </a:p>
        </p:txBody>
      </p:sp>
      <p:sp>
        <p:nvSpPr>
          <p:cNvPr id="121" name="Rectangle 120"/>
          <p:cNvSpPr/>
          <p:nvPr/>
        </p:nvSpPr>
        <p:spPr bwMode="auto">
          <a:xfrm>
            <a:off x="5873840" y="1869744"/>
            <a:ext cx="900000"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综合利用</a:t>
            </a:r>
            <a:endParaRPr lang="zh-CN" altLang="en-US" sz="1000" b="0" kern="0">
              <a:solidFill>
                <a:schemeClr val="tx1"/>
              </a:solidFill>
              <a:latin typeface="微软雅黑" pitchFamily="34" charset="-122"/>
              <a:ea typeface="微软雅黑" pitchFamily="34" charset="-122"/>
            </a:endParaRPr>
          </a:p>
        </p:txBody>
      </p:sp>
      <p:sp>
        <p:nvSpPr>
          <p:cNvPr id="122" name="Rectangle 121"/>
          <p:cNvSpPr/>
          <p:nvPr/>
        </p:nvSpPr>
        <p:spPr bwMode="auto">
          <a:xfrm>
            <a:off x="1592240" y="1869744"/>
            <a:ext cx="1008000"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产品质量和售后</a:t>
            </a:r>
            <a:endParaRPr lang="zh-CN" altLang="en-US" sz="1000" b="0" kern="0">
              <a:solidFill>
                <a:schemeClr val="tx1"/>
              </a:solidFill>
              <a:latin typeface="微软雅黑" pitchFamily="34" charset="-122"/>
              <a:ea typeface="微软雅黑" pitchFamily="34" charset="-122"/>
            </a:endParaRPr>
          </a:p>
        </p:txBody>
      </p:sp>
      <p:sp>
        <p:nvSpPr>
          <p:cNvPr id="123" name="Rectangle 122"/>
          <p:cNvSpPr/>
          <p:nvPr/>
        </p:nvSpPr>
        <p:spPr bwMode="auto">
          <a:xfrm>
            <a:off x="3055440" y="1869744"/>
            <a:ext cx="900000" cy="2736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b="0" kern="0" smtClean="0">
                <a:solidFill>
                  <a:schemeClr val="tx1"/>
                </a:solidFill>
                <a:latin typeface="微软雅黑" pitchFamily="34" charset="-122"/>
                <a:ea typeface="微软雅黑" pitchFamily="34" charset="-122"/>
              </a:rPr>
              <a:t>商标管理</a:t>
            </a:r>
            <a:endParaRPr lang="zh-CN" altLang="en-US" sz="1000" b="0" kern="0">
              <a:solidFill>
                <a:schemeClr val="tx1"/>
              </a:solidFill>
              <a:latin typeface="微软雅黑" pitchFamily="34" charset="-122"/>
              <a:ea typeface="微软雅黑" pitchFamily="34" charset="-122"/>
            </a:endParaRPr>
          </a:p>
        </p:txBody>
      </p:sp>
      <p:sp>
        <p:nvSpPr>
          <p:cNvPr id="124" name="Rectangle 29"/>
          <p:cNvSpPr>
            <a:spLocks noChangeArrowheads="1"/>
          </p:cNvSpPr>
          <p:nvPr/>
        </p:nvSpPr>
        <p:spPr bwMode="auto">
          <a:xfrm>
            <a:off x="1600200" y="1828800"/>
            <a:ext cx="1008000" cy="304800"/>
          </a:xfrm>
          <a:prstGeom prst="rect">
            <a:avLst/>
          </a:prstGeom>
          <a:solidFill>
            <a:schemeClr val="accent6">
              <a:alpha val="46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a:solidFill>
                <a:srgbClr val="000000"/>
              </a:solidFill>
              <a:latin typeface="微软雅黑"/>
              <a:ea typeface="微软雅黑"/>
              <a:cs typeface="Arial" pitchFamily="34" charset="0"/>
            </a:endParaRPr>
          </a:p>
        </p:txBody>
      </p:sp>
      <p:sp>
        <p:nvSpPr>
          <p:cNvPr id="125" name="Rectangle 29"/>
          <p:cNvSpPr>
            <a:spLocks noChangeArrowheads="1"/>
          </p:cNvSpPr>
          <p:nvPr/>
        </p:nvSpPr>
        <p:spPr bwMode="auto">
          <a:xfrm>
            <a:off x="3048000" y="1828800"/>
            <a:ext cx="900000" cy="304800"/>
          </a:xfrm>
          <a:prstGeom prst="rect">
            <a:avLst/>
          </a:prstGeom>
          <a:solidFill>
            <a:schemeClr val="bg1">
              <a:lumMod val="85000"/>
              <a:alpha val="46000"/>
            </a:schemeClr>
          </a:solidFill>
        </p:spPr>
        <p:style>
          <a:lnRef idx="1">
            <a:schemeClr val="dk1"/>
          </a:lnRef>
          <a:fillRef idx="2">
            <a:schemeClr val="dk1"/>
          </a:fillRef>
          <a:effectRef idx="1">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eaLnBrk="0" fontAlgn="auto" hangingPunct="0">
              <a:spcBef>
                <a:spcPct val="0"/>
              </a:spcBef>
              <a:spcAft>
                <a:spcPct val="0"/>
              </a:spcAft>
              <a:buSzPct val="75000"/>
              <a:defRPr/>
            </a:pPr>
            <a:endParaRPr lang="zh-CN" altLang="en-GB" sz="1400" u="sng" kern="0">
              <a:solidFill>
                <a:schemeClr val="tx1"/>
              </a:solidFill>
              <a:latin typeface="Arial"/>
              <a:ea typeface="微软雅黑"/>
            </a:endParaRPr>
          </a:p>
        </p:txBody>
      </p:sp>
      <p:sp>
        <p:nvSpPr>
          <p:cNvPr id="126" name="Rectangle 29"/>
          <p:cNvSpPr>
            <a:spLocks noChangeArrowheads="1"/>
          </p:cNvSpPr>
          <p:nvPr/>
        </p:nvSpPr>
        <p:spPr bwMode="auto">
          <a:xfrm>
            <a:off x="4495800" y="1828800"/>
            <a:ext cx="900000" cy="304800"/>
          </a:xfrm>
          <a:prstGeom prst="rect">
            <a:avLst/>
          </a:prstGeom>
          <a:solidFill>
            <a:schemeClr val="bg1">
              <a:lumMod val="85000"/>
              <a:alpha val="46000"/>
            </a:schemeClr>
          </a:solidFill>
        </p:spPr>
        <p:style>
          <a:lnRef idx="1">
            <a:schemeClr val="dk1"/>
          </a:lnRef>
          <a:fillRef idx="2">
            <a:schemeClr val="dk1"/>
          </a:fillRef>
          <a:effectRef idx="1">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eaLnBrk="0" fontAlgn="auto" hangingPunct="0">
              <a:spcBef>
                <a:spcPct val="0"/>
              </a:spcBef>
              <a:spcAft>
                <a:spcPct val="0"/>
              </a:spcAft>
              <a:buSzPct val="75000"/>
              <a:defRPr/>
            </a:pPr>
            <a:endParaRPr lang="zh-CN" altLang="en-GB" sz="1400" u="sng" kern="0">
              <a:solidFill>
                <a:schemeClr val="tx1"/>
              </a:solidFill>
              <a:latin typeface="Arial"/>
              <a:ea typeface="微软雅黑"/>
            </a:endParaRPr>
          </a:p>
        </p:txBody>
      </p:sp>
      <p:sp>
        <p:nvSpPr>
          <p:cNvPr id="128" name="Rectangle 29"/>
          <p:cNvSpPr>
            <a:spLocks noChangeArrowheads="1"/>
          </p:cNvSpPr>
          <p:nvPr/>
        </p:nvSpPr>
        <p:spPr bwMode="auto">
          <a:xfrm>
            <a:off x="6324600" y="2272352"/>
            <a:ext cx="442800" cy="228600"/>
          </a:xfrm>
          <a:prstGeom prst="rect">
            <a:avLst/>
          </a:prstGeom>
          <a:solidFill>
            <a:schemeClr val="bg1">
              <a:lumMod val="85000"/>
              <a:alpha val="46000"/>
            </a:schemeClr>
          </a:solidFill>
        </p:spPr>
        <p:style>
          <a:lnRef idx="1">
            <a:schemeClr val="dk1"/>
          </a:lnRef>
          <a:fillRef idx="2">
            <a:schemeClr val="dk1"/>
          </a:fillRef>
          <a:effectRef idx="1">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eaLnBrk="0" fontAlgn="auto" hangingPunct="0">
              <a:spcBef>
                <a:spcPct val="0"/>
              </a:spcBef>
              <a:spcAft>
                <a:spcPct val="0"/>
              </a:spcAft>
              <a:buSzPct val="75000"/>
              <a:defRPr/>
            </a:pPr>
            <a:endParaRPr lang="zh-CN" altLang="en-GB" sz="1400" u="sng" kern="0">
              <a:solidFill>
                <a:schemeClr val="tx1"/>
              </a:solidFill>
              <a:latin typeface="Arial"/>
              <a:ea typeface="微软雅黑"/>
            </a:endParaRPr>
          </a:p>
        </p:txBody>
      </p:sp>
      <p:sp>
        <p:nvSpPr>
          <p:cNvPr id="129" name="Rectangle 29"/>
          <p:cNvSpPr>
            <a:spLocks noChangeArrowheads="1"/>
          </p:cNvSpPr>
          <p:nvPr/>
        </p:nvSpPr>
        <p:spPr bwMode="auto">
          <a:xfrm>
            <a:off x="4495800" y="2209800"/>
            <a:ext cx="936000" cy="304800"/>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30" name="Rectangle 29"/>
          <p:cNvSpPr>
            <a:spLocks noChangeArrowheads="1"/>
          </p:cNvSpPr>
          <p:nvPr/>
        </p:nvSpPr>
        <p:spPr bwMode="auto">
          <a:xfrm>
            <a:off x="3048000" y="2209800"/>
            <a:ext cx="900000" cy="304800"/>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31" name="Rectangle 29"/>
          <p:cNvSpPr>
            <a:spLocks noChangeArrowheads="1"/>
          </p:cNvSpPr>
          <p:nvPr/>
        </p:nvSpPr>
        <p:spPr bwMode="auto">
          <a:xfrm>
            <a:off x="1600200" y="2209800"/>
            <a:ext cx="1008000" cy="304800"/>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defRPr/>
            </a:pPr>
            <a:endParaRPr lang="zh-CN" altLang="en-GB" sz="800" b="1">
              <a:solidFill>
                <a:srgbClr val="000000"/>
              </a:solidFill>
              <a:latin typeface="微软雅黑"/>
              <a:ea typeface="微软雅黑"/>
              <a:cs typeface="Arial" pitchFamily="34" charset="0"/>
            </a:endParaRPr>
          </a:p>
        </p:txBody>
      </p:sp>
      <p:sp>
        <p:nvSpPr>
          <p:cNvPr id="132" name="Rectangle 29"/>
          <p:cNvSpPr>
            <a:spLocks noChangeArrowheads="1"/>
          </p:cNvSpPr>
          <p:nvPr/>
        </p:nvSpPr>
        <p:spPr bwMode="auto">
          <a:xfrm>
            <a:off x="5867400" y="2272352"/>
            <a:ext cx="442800" cy="228600"/>
          </a:xfrm>
          <a:prstGeom prst="rect">
            <a:avLst/>
          </a:prstGeom>
          <a:solidFill>
            <a:srgbClr val="00B050">
              <a:alpha val="45000"/>
            </a:srgb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buSzPct val="75000"/>
              <a:defRPr/>
            </a:pPr>
            <a:endParaRPr lang="zh-CN" altLang="en-GB" sz="800">
              <a:solidFill>
                <a:srgbClr val="000000"/>
              </a:solidFill>
              <a:latin typeface="微软雅黑"/>
              <a:ea typeface="微软雅黑"/>
              <a:cs typeface="Arial" pitchFamily="34" charset="0"/>
            </a:endParaRPr>
          </a:p>
        </p:txBody>
      </p:sp>
      <p:sp>
        <p:nvSpPr>
          <p:cNvPr id="133" name="Rectangle 29"/>
          <p:cNvSpPr>
            <a:spLocks noChangeArrowheads="1"/>
          </p:cNvSpPr>
          <p:nvPr/>
        </p:nvSpPr>
        <p:spPr bwMode="auto">
          <a:xfrm>
            <a:off x="6324600" y="1883392"/>
            <a:ext cx="442800" cy="228600"/>
          </a:xfrm>
          <a:prstGeom prst="rect">
            <a:avLst/>
          </a:prstGeom>
          <a:solidFill>
            <a:schemeClr val="bg1">
              <a:lumMod val="85000"/>
              <a:alpha val="46000"/>
            </a:schemeClr>
          </a:solidFill>
        </p:spPr>
        <p:style>
          <a:lnRef idx="1">
            <a:schemeClr val="dk1"/>
          </a:lnRef>
          <a:fillRef idx="2">
            <a:schemeClr val="dk1"/>
          </a:fillRef>
          <a:effectRef idx="1">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eaLnBrk="0" fontAlgn="auto" hangingPunct="0">
              <a:spcBef>
                <a:spcPct val="0"/>
              </a:spcBef>
              <a:spcAft>
                <a:spcPct val="0"/>
              </a:spcAft>
              <a:buSzPct val="75000"/>
              <a:defRPr/>
            </a:pPr>
            <a:endParaRPr lang="zh-CN" altLang="en-GB" sz="1400" u="sng" kern="0">
              <a:solidFill>
                <a:schemeClr val="tx1"/>
              </a:solidFill>
              <a:latin typeface="Arial"/>
              <a:ea typeface="微软雅黑"/>
            </a:endParaRPr>
          </a:p>
        </p:txBody>
      </p:sp>
      <p:sp>
        <p:nvSpPr>
          <p:cNvPr id="134" name="Rectangle 29"/>
          <p:cNvSpPr>
            <a:spLocks noChangeArrowheads="1"/>
          </p:cNvSpPr>
          <p:nvPr/>
        </p:nvSpPr>
        <p:spPr bwMode="auto">
          <a:xfrm>
            <a:off x="5867400" y="1883392"/>
            <a:ext cx="442800" cy="228600"/>
          </a:xfrm>
          <a:prstGeom prst="rect">
            <a:avLst/>
          </a:prstGeom>
          <a:solidFill>
            <a:schemeClr val="accent6">
              <a:alpha val="46000"/>
            </a:schemeClr>
          </a:solidFill>
          <a:ln w="9525">
            <a:solidFill>
              <a:schemeClr val="tx1"/>
            </a:solidFill>
            <a:miter lim="800000"/>
          </a:ln>
          <a:effectLst/>
        </p:spPr>
        <p:txBody>
          <a:bodyPr lIns="36000" rIns="36000"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eaLnBrk="0" hangingPunct="0">
              <a:buSzPct val="75000"/>
              <a:defRPr/>
            </a:pPr>
            <a:endParaRPr lang="zh-CN" altLang="en-GB" sz="800">
              <a:solidFill>
                <a:srgbClr val="000000"/>
              </a:solidFill>
              <a:latin typeface="微软雅黑"/>
              <a:ea typeface="微软雅黑"/>
              <a:cs typeface="Arial" pitchFamily="34" charset="0"/>
            </a:endParaRPr>
          </a:p>
        </p:txBody>
      </p:sp>
    </p:spTree>
    <p:extLst>
      <p:ext uri="{BB962C8B-B14F-4D97-AF65-F5344CB8AC3E}">
        <p14:creationId xmlns:p14="http://schemas.microsoft.com/office/powerpoint/2010/main" xmlns="" val="1373161202"/>
      </p:ext>
    </p:extLst>
  </p:cSld>
  <p:clrMapOvr>
    <a:masterClrMapping/>
  </p:clrMapOvr>
  <p:transition/>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4" name="Title 1"/>
          <p:cNvSpPr>
            <a:spLocks noGrp="1"/>
          </p:cNvSpPr>
          <p:nvPr>
            <p:ph type="title"/>
          </p:nvPr>
        </p:nvSpPr>
        <p:spPr>
          <a:xfrm>
            <a:off x="1314450" y="0"/>
            <a:ext cx="7829550" cy="1052513"/>
          </a:xfrm>
        </p:spPr>
        <p:txBody>
          <a:bodyPr/>
          <a:lstStyle/>
          <a:p>
            <a:r>
              <a:rPr lang="en-US" altLang="zh-CN" smtClean="0"/>
              <a:t>ERP</a:t>
            </a:r>
            <a:r>
              <a:rPr lang="zh-CN" altLang="en-US" smtClean="0"/>
              <a:t>与质量检验系统接口及数据流向</a:t>
            </a:r>
            <a:endParaRPr lang="zh-CN" altLang="en-US">
              <a:latin typeface="微软雅黑" pitchFamily="34" charset="-122"/>
              <a:ea typeface="微软雅黑" pitchFamily="34" charset="-122"/>
            </a:endParaRPr>
          </a:p>
        </p:txBody>
      </p:sp>
      <p:sp>
        <p:nvSpPr>
          <p:cNvPr id="113" name="Rectangle 5"/>
          <p:cNvSpPr>
            <a:spLocks noChangeArrowheads="1"/>
          </p:cNvSpPr>
          <p:nvPr/>
        </p:nvSpPr>
        <p:spPr bwMode="auto">
          <a:xfrm>
            <a:off x="3643313" y="7197659"/>
            <a:ext cx="936000" cy="216000"/>
          </a:xfrm>
          <a:prstGeom prst="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cy-GB" sz="1000" b="0" kern="0">
                <a:solidFill>
                  <a:schemeClr val="tx1"/>
                </a:solidFill>
                <a:latin typeface="Arial"/>
                <a:ea typeface="微软雅黑"/>
                <a:sym typeface="方正准圆简体" pitchFamily="2" charset="-122"/>
              </a:rPr>
              <a:t>综合管理</a:t>
            </a:r>
            <a:endParaRPr lang="zh-CN" altLang="en-US" sz="1000" b="0" kern="0">
              <a:solidFill>
                <a:schemeClr val="tx1"/>
              </a:solidFill>
              <a:latin typeface="Arial"/>
              <a:ea typeface="微软雅黑"/>
              <a:sym typeface="方正准圆简体" pitchFamily="2" charset="-122"/>
            </a:endParaRPr>
          </a:p>
        </p:txBody>
      </p:sp>
      <p:sp>
        <p:nvSpPr>
          <p:cNvPr id="121" name="Rounded Rectangle 120"/>
          <p:cNvSpPr/>
          <p:nvPr/>
        </p:nvSpPr>
        <p:spPr bwMode="auto">
          <a:xfrm>
            <a:off x="1600200" y="3276600"/>
            <a:ext cx="6019800" cy="1295400"/>
          </a:xfrm>
          <a:prstGeom prst="roundRect">
            <a:avLst>
              <a:gd name="adj" fmla="val 7008"/>
            </a:avLst>
          </a:prstGeom>
        </p:spPr>
        <p:style>
          <a:lnRef idx="2">
            <a:schemeClr val="accent3"/>
          </a:lnRef>
          <a:fillRef idx="1">
            <a:schemeClr val="lt1"/>
          </a:fillRef>
          <a:effectRef idx="0">
            <a:schemeClr val="accent3"/>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endParaRPr lang="zh-CN" altLang="en-US" sz="1400" u="sng" kern="0">
              <a:solidFill>
                <a:schemeClr val="tx1"/>
              </a:solidFill>
              <a:latin typeface="Arial"/>
              <a:ea typeface="微软雅黑"/>
            </a:endParaRPr>
          </a:p>
        </p:txBody>
      </p:sp>
      <p:sp>
        <p:nvSpPr>
          <p:cNvPr id="123" name="Rounded Rectangle 122"/>
          <p:cNvSpPr/>
          <p:nvPr/>
        </p:nvSpPr>
        <p:spPr bwMode="auto">
          <a:xfrm>
            <a:off x="1600200" y="1828800"/>
            <a:ext cx="5943600" cy="533400"/>
          </a:xfrm>
          <a:prstGeom prst="roundRect">
            <a:avLst/>
          </a:prstGeom>
          <a:ln>
            <a:noFill/>
          </a:ln>
        </p:spPr>
        <p:style>
          <a:lnRef idx="1">
            <a:schemeClr val="accent1"/>
          </a:lnRef>
          <a:fillRef idx="2">
            <a:schemeClr val="accent1"/>
          </a:fillRef>
          <a:effectRef idx="1">
            <a:schemeClr val="accent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endParaRPr lang="zh-CN" altLang="en-US" sz="1400" u="sng" kern="0">
              <a:solidFill>
                <a:schemeClr val="tx1"/>
              </a:solidFill>
              <a:latin typeface="Arial"/>
              <a:ea typeface="微软雅黑"/>
            </a:endParaRPr>
          </a:p>
        </p:txBody>
      </p:sp>
      <p:sp>
        <p:nvSpPr>
          <p:cNvPr id="124" name="AutoShape 11"/>
          <p:cNvSpPr>
            <a:spLocks noChangeArrowheads="1"/>
          </p:cNvSpPr>
          <p:nvPr/>
        </p:nvSpPr>
        <p:spPr bwMode="auto">
          <a:xfrm>
            <a:off x="1600200" y="1371600"/>
            <a:ext cx="6019800" cy="915469"/>
          </a:xfrm>
          <a:prstGeom prst="cube">
            <a:avLst>
              <a:gd name="adj" fmla="val 25000"/>
            </a:avLst>
          </a:prstGeom>
          <a:solidFill>
            <a:srgbClr val="99CCFF">
              <a:alpha val="30000"/>
            </a:srgbClr>
          </a:solidFill>
          <a:ln w="9525">
            <a:noFill/>
            <a:miter lim="800000"/>
          </a:ln>
          <a:effectLst/>
        </p:spPr>
        <p:txBody>
          <a:bodyPr wrap="none" anchor="ct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latinLnBrk="1"/>
            <a:endParaRPr kumimoji="1" lang="zh-CN" altLang="zh-CN" sz="1400" b="1">
              <a:solidFill>
                <a:schemeClr val="bg1"/>
              </a:solidFill>
              <a:ea typeface="Gulim" pitchFamily="34" charset="-127"/>
            </a:endParaRPr>
          </a:p>
        </p:txBody>
      </p:sp>
      <p:sp>
        <p:nvSpPr>
          <p:cNvPr id="125" name="TextBox 124"/>
          <p:cNvSpPr txBox="1"/>
          <p:nvPr/>
        </p:nvSpPr>
        <p:spPr>
          <a:xfrm>
            <a:off x="4495800" y="1314833"/>
            <a:ext cx="609600" cy="307777"/>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en-US" altLang="zh-CN" sz="1400" b="0" smtClean="0">
                <a:solidFill>
                  <a:schemeClr val="tx1"/>
                </a:solidFill>
                <a:latin typeface="微软雅黑" pitchFamily="34" charset="-122"/>
                <a:ea typeface="微软雅黑" pitchFamily="34" charset="-122"/>
              </a:rPr>
              <a:t>ERP</a:t>
            </a:r>
            <a:endParaRPr lang="zh-CN" altLang="en-US" sz="1400" b="0" smtClean="0">
              <a:solidFill>
                <a:schemeClr val="tx1"/>
              </a:solidFill>
              <a:latin typeface="微软雅黑" pitchFamily="34" charset="-122"/>
              <a:ea typeface="微软雅黑" pitchFamily="34" charset="-122"/>
            </a:endParaRPr>
          </a:p>
        </p:txBody>
      </p:sp>
      <p:sp>
        <p:nvSpPr>
          <p:cNvPr id="132" name="Rectangle 131"/>
          <p:cNvSpPr/>
          <p:nvPr/>
        </p:nvSpPr>
        <p:spPr bwMode="auto">
          <a:xfrm>
            <a:off x="2819400" y="1948032"/>
            <a:ext cx="762000" cy="304800"/>
          </a:xfrm>
          <a:prstGeom prst="rect">
            <a:avLst/>
          </a:prstGeom>
        </p:spPr>
        <p:style>
          <a:lnRef idx="1">
            <a:schemeClr val="dk1"/>
          </a:lnRef>
          <a:fillRef idx="2">
            <a:schemeClr val="dk1"/>
          </a:fillRef>
          <a:effectRef idx="1">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财务管理</a:t>
            </a:r>
            <a:endParaRPr lang="zh-CN" altLang="en-US" sz="1000" kern="0">
              <a:solidFill>
                <a:schemeClr val="tx1"/>
              </a:solidFill>
              <a:latin typeface="Arial"/>
              <a:ea typeface="微软雅黑"/>
            </a:endParaRPr>
          </a:p>
        </p:txBody>
      </p:sp>
      <p:sp>
        <p:nvSpPr>
          <p:cNvPr id="134" name="Rectangle 133"/>
          <p:cNvSpPr/>
          <p:nvPr/>
        </p:nvSpPr>
        <p:spPr bwMode="auto">
          <a:xfrm>
            <a:off x="3788484" y="1948926"/>
            <a:ext cx="762000" cy="304800"/>
          </a:xfrm>
          <a:prstGeom prst="rect">
            <a:avLst/>
          </a:prstGeom>
        </p:spPr>
        <p:style>
          <a:lnRef idx="1">
            <a:schemeClr val="dk1"/>
          </a:lnRef>
          <a:fillRef idx="2">
            <a:schemeClr val="dk1"/>
          </a:fillRef>
          <a:effectRef idx="1">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生产管理</a:t>
            </a:r>
            <a:endParaRPr lang="zh-CN" altLang="en-US" sz="1000" kern="0">
              <a:solidFill>
                <a:schemeClr val="tx1"/>
              </a:solidFill>
              <a:latin typeface="Arial"/>
              <a:ea typeface="微软雅黑"/>
            </a:endParaRPr>
          </a:p>
        </p:txBody>
      </p:sp>
      <p:sp>
        <p:nvSpPr>
          <p:cNvPr id="135" name="Rectangle 134"/>
          <p:cNvSpPr/>
          <p:nvPr/>
        </p:nvSpPr>
        <p:spPr bwMode="auto">
          <a:xfrm>
            <a:off x="4724400" y="1948926"/>
            <a:ext cx="762000" cy="304800"/>
          </a:xfrm>
          <a:prstGeom prst="rect">
            <a:avLst/>
          </a:prstGeom>
        </p:spPr>
        <p:style>
          <a:lnRef idx="1">
            <a:schemeClr val="dk1"/>
          </a:lnRef>
          <a:fillRef idx="2">
            <a:schemeClr val="dk1"/>
          </a:fillRef>
          <a:effectRef idx="1">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采购及库存管理</a:t>
            </a:r>
            <a:endParaRPr lang="zh-CN" altLang="en-US" sz="1000" kern="0">
              <a:solidFill>
                <a:schemeClr val="tx1"/>
              </a:solidFill>
              <a:latin typeface="Arial"/>
              <a:ea typeface="微软雅黑"/>
            </a:endParaRPr>
          </a:p>
        </p:txBody>
      </p:sp>
      <p:sp>
        <p:nvSpPr>
          <p:cNvPr id="143" name="Rectangle 142"/>
          <p:cNvSpPr/>
          <p:nvPr/>
        </p:nvSpPr>
        <p:spPr bwMode="auto">
          <a:xfrm>
            <a:off x="1828800" y="3602022"/>
            <a:ext cx="972000" cy="3048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质量数据采集</a:t>
            </a:r>
            <a:endParaRPr lang="zh-CN" altLang="en-US" sz="1000" kern="0">
              <a:solidFill>
                <a:schemeClr val="tx1"/>
              </a:solidFill>
              <a:latin typeface="Arial"/>
              <a:ea typeface="微软雅黑"/>
            </a:endParaRPr>
          </a:p>
        </p:txBody>
      </p:sp>
      <p:sp>
        <p:nvSpPr>
          <p:cNvPr id="145" name="Rectangle 144"/>
          <p:cNvSpPr/>
          <p:nvPr/>
        </p:nvSpPr>
        <p:spPr bwMode="auto">
          <a:xfrm>
            <a:off x="3048000" y="3602022"/>
            <a:ext cx="972000" cy="3048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质量检验</a:t>
            </a:r>
            <a:endParaRPr lang="zh-CN" altLang="en-US" sz="1000" kern="0">
              <a:solidFill>
                <a:schemeClr val="tx1"/>
              </a:solidFill>
              <a:latin typeface="Arial"/>
              <a:ea typeface="微软雅黑"/>
            </a:endParaRPr>
          </a:p>
        </p:txBody>
      </p:sp>
      <p:sp>
        <p:nvSpPr>
          <p:cNvPr id="146" name="Rectangle 145"/>
          <p:cNvSpPr/>
          <p:nvPr/>
        </p:nvSpPr>
        <p:spPr bwMode="auto">
          <a:xfrm>
            <a:off x="4285800" y="3602022"/>
            <a:ext cx="972000" cy="3048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质量数据分析</a:t>
            </a:r>
            <a:endParaRPr lang="zh-CN" altLang="en-US" sz="1000" kern="0">
              <a:solidFill>
                <a:schemeClr val="tx1"/>
              </a:solidFill>
              <a:latin typeface="Arial"/>
              <a:ea typeface="微软雅黑"/>
            </a:endParaRPr>
          </a:p>
        </p:txBody>
      </p:sp>
      <p:sp>
        <p:nvSpPr>
          <p:cNvPr id="147" name="Rectangle 146"/>
          <p:cNvSpPr/>
          <p:nvPr/>
        </p:nvSpPr>
        <p:spPr bwMode="auto">
          <a:xfrm>
            <a:off x="5581200" y="3602022"/>
            <a:ext cx="972000" cy="3048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实验室管理</a:t>
            </a:r>
            <a:endParaRPr lang="zh-CN" altLang="en-US" sz="1000" kern="0">
              <a:solidFill>
                <a:schemeClr val="tx1"/>
              </a:solidFill>
              <a:latin typeface="Arial"/>
              <a:ea typeface="微软雅黑"/>
            </a:endParaRPr>
          </a:p>
        </p:txBody>
      </p:sp>
      <p:sp>
        <p:nvSpPr>
          <p:cNvPr id="148" name="Rectangle 147"/>
          <p:cNvSpPr/>
          <p:nvPr/>
        </p:nvSpPr>
        <p:spPr bwMode="auto">
          <a:xfrm>
            <a:off x="1828800" y="4113906"/>
            <a:ext cx="972000" cy="3048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质量对标管理</a:t>
            </a:r>
            <a:endParaRPr lang="zh-CN" altLang="en-US" sz="1000" kern="0">
              <a:solidFill>
                <a:schemeClr val="tx1"/>
              </a:solidFill>
              <a:latin typeface="Arial"/>
              <a:ea typeface="微软雅黑"/>
            </a:endParaRPr>
          </a:p>
        </p:txBody>
      </p:sp>
      <p:sp>
        <p:nvSpPr>
          <p:cNvPr id="149" name="Rectangle 148"/>
          <p:cNvSpPr/>
          <p:nvPr/>
        </p:nvSpPr>
        <p:spPr bwMode="auto">
          <a:xfrm>
            <a:off x="3048000" y="4113906"/>
            <a:ext cx="972000" cy="3048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质量纠纷</a:t>
            </a:r>
            <a:endParaRPr lang="zh-CN" altLang="en-US" sz="1000" kern="0">
              <a:solidFill>
                <a:schemeClr val="tx1"/>
              </a:solidFill>
              <a:latin typeface="Arial"/>
              <a:ea typeface="微软雅黑"/>
            </a:endParaRPr>
          </a:p>
        </p:txBody>
      </p:sp>
      <p:sp>
        <p:nvSpPr>
          <p:cNvPr id="150" name="Rectangle 149"/>
          <p:cNvSpPr/>
          <p:nvPr/>
        </p:nvSpPr>
        <p:spPr bwMode="auto">
          <a:xfrm>
            <a:off x="4285800" y="4113906"/>
            <a:ext cx="972000" cy="3048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质量控制</a:t>
            </a:r>
            <a:endParaRPr lang="zh-CN" altLang="en-US" sz="1000" kern="0">
              <a:solidFill>
                <a:schemeClr val="tx1"/>
              </a:solidFill>
              <a:latin typeface="Arial"/>
              <a:ea typeface="微软雅黑"/>
            </a:endParaRPr>
          </a:p>
        </p:txBody>
      </p:sp>
      <p:sp>
        <p:nvSpPr>
          <p:cNvPr id="153" name="TextBox 152"/>
          <p:cNvSpPr txBox="1"/>
          <p:nvPr/>
        </p:nvSpPr>
        <p:spPr>
          <a:xfrm>
            <a:off x="5943600" y="4267200"/>
            <a:ext cx="11430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b="0" smtClean="0">
                <a:solidFill>
                  <a:srgbClr val="3333FF"/>
                </a:solidFill>
                <a:latin typeface="微软雅黑" pitchFamily="34" charset="-122"/>
                <a:ea typeface="微软雅黑" pitchFamily="34" charset="-122"/>
              </a:rPr>
              <a:t>质量检验系统</a:t>
            </a:r>
          </a:p>
        </p:txBody>
      </p:sp>
      <p:sp>
        <p:nvSpPr>
          <p:cNvPr id="167" name="Up Arrow 166"/>
          <p:cNvSpPr/>
          <p:nvPr/>
        </p:nvSpPr>
        <p:spPr bwMode="auto">
          <a:xfrm>
            <a:off x="3362664" y="2362200"/>
            <a:ext cx="304800" cy="838200"/>
          </a:xfrm>
          <a:prstGeom prst="upArrow">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endParaRPr lang="zh-CN" altLang="en-US" sz="1400" u="sng" kern="0">
              <a:solidFill>
                <a:schemeClr val="tx1"/>
              </a:solidFill>
              <a:latin typeface="Arial"/>
              <a:ea typeface="微软雅黑"/>
            </a:endParaRPr>
          </a:p>
        </p:txBody>
      </p:sp>
      <p:sp>
        <p:nvSpPr>
          <p:cNvPr id="169" name="Down Arrow 168"/>
          <p:cNvSpPr/>
          <p:nvPr/>
        </p:nvSpPr>
        <p:spPr bwMode="auto">
          <a:xfrm>
            <a:off x="4841844" y="2394474"/>
            <a:ext cx="304800" cy="882126"/>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endParaRPr lang="zh-CN" altLang="en-US" sz="1400" u="sng" kern="0">
              <a:solidFill>
                <a:schemeClr val="tx1"/>
              </a:solidFill>
              <a:latin typeface="Arial"/>
              <a:ea typeface="微软雅黑"/>
            </a:endParaRPr>
          </a:p>
        </p:txBody>
      </p:sp>
      <p:sp>
        <p:nvSpPr>
          <p:cNvPr id="38" name="TextBox 37"/>
          <p:cNvSpPr txBox="1"/>
          <p:nvPr/>
        </p:nvSpPr>
        <p:spPr>
          <a:xfrm>
            <a:off x="2667000" y="2495490"/>
            <a:ext cx="838200" cy="400110"/>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000" b="0" smtClean="0">
                <a:latin typeface="微软雅黑" pitchFamily="34" charset="-122"/>
                <a:ea typeface="微软雅黑" pitchFamily="34" charset="-122"/>
              </a:rPr>
              <a:t>质量检验结果信息</a:t>
            </a:r>
          </a:p>
        </p:txBody>
      </p:sp>
      <p:sp>
        <p:nvSpPr>
          <p:cNvPr id="44" name="TextBox 43"/>
          <p:cNvSpPr txBox="1"/>
          <p:nvPr/>
        </p:nvSpPr>
        <p:spPr>
          <a:xfrm>
            <a:off x="5053398" y="2725579"/>
            <a:ext cx="1436148" cy="246221"/>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000" b="0" smtClean="0">
                <a:latin typeface="微软雅黑" pitchFamily="34" charset="-122"/>
                <a:ea typeface="微软雅黑" pitchFamily="34" charset="-122"/>
              </a:rPr>
              <a:t>检验请求信息</a:t>
            </a:r>
          </a:p>
        </p:txBody>
      </p:sp>
      <p:sp>
        <p:nvSpPr>
          <p:cNvPr id="61" name="Rounded Rectangle 60"/>
          <p:cNvSpPr/>
          <p:nvPr/>
        </p:nvSpPr>
        <p:spPr bwMode="auto">
          <a:xfrm>
            <a:off x="1600200" y="5105400"/>
            <a:ext cx="4191000" cy="838200"/>
          </a:xfrm>
          <a:prstGeom prst="roundRect">
            <a:avLst>
              <a:gd name="adj" fmla="val 6399"/>
            </a:avLst>
          </a:prstGeom>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endParaRPr lang="zh-CN" altLang="en-US" sz="1400" u="sng" kern="0">
              <a:solidFill>
                <a:schemeClr val="tx1"/>
              </a:solidFill>
              <a:latin typeface="Arial"/>
              <a:ea typeface="微软雅黑"/>
            </a:endParaRPr>
          </a:p>
        </p:txBody>
      </p:sp>
      <p:sp>
        <p:nvSpPr>
          <p:cNvPr id="62" name="Rectangle 61"/>
          <p:cNvSpPr/>
          <p:nvPr/>
        </p:nvSpPr>
        <p:spPr bwMode="auto">
          <a:xfrm>
            <a:off x="1676400" y="5334000"/>
            <a:ext cx="972000" cy="3048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生产调度管理</a:t>
            </a:r>
            <a:endParaRPr lang="zh-CN" altLang="en-US" sz="1000" kern="0">
              <a:solidFill>
                <a:schemeClr val="tx1"/>
              </a:solidFill>
              <a:latin typeface="Arial"/>
              <a:ea typeface="微软雅黑"/>
            </a:endParaRPr>
          </a:p>
        </p:txBody>
      </p:sp>
      <p:sp>
        <p:nvSpPr>
          <p:cNvPr id="63" name="Rectangle 62"/>
          <p:cNvSpPr/>
          <p:nvPr/>
        </p:nvSpPr>
        <p:spPr bwMode="auto">
          <a:xfrm>
            <a:off x="2694296" y="5334000"/>
            <a:ext cx="972000" cy="3048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生产任务管理</a:t>
            </a:r>
            <a:endParaRPr lang="zh-CN" altLang="en-US" sz="1000" kern="0">
              <a:solidFill>
                <a:schemeClr val="tx1"/>
              </a:solidFill>
              <a:latin typeface="Arial"/>
              <a:ea typeface="微软雅黑"/>
            </a:endParaRPr>
          </a:p>
        </p:txBody>
      </p:sp>
      <p:sp>
        <p:nvSpPr>
          <p:cNvPr id="64" name="Rectangle 63"/>
          <p:cNvSpPr/>
          <p:nvPr/>
        </p:nvSpPr>
        <p:spPr bwMode="auto">
          <a:xfrm>
            <a:off x="3684896" y="5334894"/>
            <a:ext cx="1600200" cy="3048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工厂物料管理（智能发运）</a:t>
            </a:r>
            <a:endParaRPr lang="zh-CN" altLang="en-US" sz="1000" kern="0">
              <a:solidFill>
                <a:schemeClr val="tx1"/>
              </a:solidFill>
              <a:latin typeface="Arial"/>
              <a:ea typeface="微软雅黑"/>
            </a:endParaRPr>
          </a:p>
        </p:txBody>
      </p:sp>
      <p:sp>
        <p:nvSpPr>
          <p:cNvPr id="65" name="TextBox 64"/>
          <p:cNvSpPr txBox="1"/>
          <p:nvPr/>
        </p:nvSpPr>
        <p:spPr>
          <a:xfrm>
            <a:off x="5257800" y="5562600"/>
            <a:ext cx="609600" cy="307777"/>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en-US" altLang="zh-CN" sz="1400" b="0" smtClean="0">
                <a:solidFill>
                  <a:schemeClr val="bg1"/>
                </a:solidFill>
                <a:latin typeface="微软雅黑" pitchFamily="34" charset="-122"/>
                <a:ea typeface="微软雅黑" pitchFamily="34" charset="-122"/>
              </a:rPr>
              <a:t>MES</a:t>
            </a:r>
            <a:endParaRPr lang="zh-CN" altLang="en-US" sz="1400" b="0" smtClean="0">
              <a:solidFill>
                <a:schemeClr val="bg1"/>
              </a:solidFill>
              <a:latin typeface="微软雅黑" pitchFamily="34" charset="-122"/>
              <a:ea typeface="微软雅黑" pitchFamily="34" charset="-122"/>
            </a:endParaRPr>
          </a:p>
        </p:txBody>
      </p:sp>
      <p:sp>
        <p:nvSpPr>
          <p:cNvPr id="66" name="Up Arrow 65"/>
          <p:cNvSpPr/>
          <p:nvPr/>
        </p:nvSpPr>
        <p:spPr bwMode="auto">
          <a:xfrm>
            <a:off x="3363558" y="4572000"/>
            <a:ext cx="304800" cy="501126"/>
          </a:xfrm>
          <a:prstGeom prst="upArrow">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endParaRPr lang="zh-CN" altLang="en-US" sz="1400" u="sng" kern="0">
              <a:solidFill>
                <a:schemeClr val="tx1"/>
              </a:solidFill>
              <a:latin typeface="Arial"/>
              <a:ea typeface="微软雅黑"/>
            </a:endParaRPr>
          </a:p>
        </p:txBody>
      </p:sp>
      <p:sp>
        <p:nvSpPr>
          <p:cNvPr id="68" name="Down Arrow 67"/>
          <p:cNvSpPr/>
          <p:nvPr/>
        </p:nvSpPr>
        <p:spPr bwMode="auto">
          <a:xfrm>
            <a:off x="4832874" y="4572000"/>
            <a:ext cx="304800" cy="533400"/>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endParaRPr lang="zh-CN" altLang="en-US" sz="1400" u="sng" kern="0">
              <a:solidFill>
                <a:schemeClr val="tx1"/>
              </a:solidFill>
              <a:latin typeface="Arial"/>
              <a:ea typeface="微软雅黑"/>
            </a:endParaRPr>
          </a:p>
        </p:txBody>
      </p:sp>
      <p:sp>
        <p:nvSpPr>
          <p:cNvPr id="69" name="TextBox 68"/>
          <p:cNvSpPr txBox="1"/>
          <p:nvPr/>
        </p:nvSpPr>
        <p:spPr>
          <a:xfrm>
            <a:off x="2492190" y="4647306"/>
            <a:ext cx="1066800" cy="246221"/>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000" b="0" smtClean="0">
                <a:latin typeface="微软雅黑" pitchFamily="34" charset="-122"/>
                <a:ea typeface="微软雅黑" pitchFamily="34" charset="-122"/>
              </a:rPr>
              <a:t>生产任务信息</a:t>
            </a:r>
          </a:p>
        </p:txBody>
      </p:sp>
      <p:sp>
        <p:nvSpPr>
          <p:cNvPr id="70" name="TextBox 69"/>
          <p:cNvSpPr txBox="1"/>
          <p:nvPr/>
        </p:nvSpPr>
        <p:spPr>
          <a:xfrm>
            <a:off x="5029200" y="2438400"/>
            <a:ext cx="1436148" cy="246221"/>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000" b="0" smtClean="0">
                <a:latin typeface="微软雅黑" pitchFamily="34" charset="-122"/>
                <a:ea typeface="微软雅黑" pitchFamily="34" charset="-122"/>
              </a:rPr>
              <a:t>采购入库信息</a:t>
            </a:r>
          </a:p>
        </p:txBody>
      </p:sp>
      <p:sp>
        <p:nvSpPr>
          <p:cNvPr id="71" name="TextBox 70"/>
          <p:cNvSpPr txBox="1"/>
          <p:nvPr/>
        </p:nvSpPr>
        <p:spPr>
          <a:xfrm>
            <a:off x="2667000" y="2876490"/>
            <a:ext cx="838200" cy="246221"/>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000" b="0" smtClean="0">
                <a:latin typeface="微软雅黑" pitchFamily="34" charset="-122"/>
                <a:ea typeface="微软雅黑" pitchFamily="34" charset="-122"/>
              </a:rPr>
              <a:t>财务信息</a:t>
            </a:r>
          </a:p>
        </p:txBody>
      </p:sp>
      <p:sp>
        <p:nvSpPr>
          <p:cNvPr id="72" name="TextBox 71"/>
          <p:cNvSpPr txBox="1"/>
          <p:nvPr/>
        </p:nvSpPr>
        <p:spPr>
          <a:xfrm>
            <a:off x="5073126" y="4605168"/>
            <a:ext cx="838200" cy="400110"/>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000" b="0" smtClean="0">
                <a:latin typeface="微软雅黑" pitchFamily="34" charset="-122"/>
                <a:ea typeface="微软雅黑" pitchFamily="34" charset="-122"/>
              </a:rPr>
              <a:t>质量检验结果信息</a:t>
            </a:r>
          </a:p>
        </p:txBody>
      </p:sp>
      <p:sp>
        <p:nvSpPr>
          <p:cNvPr id="73" name="TextBox 72"/>
          <p:cNvSpPr txBox="1"/>
          <p:nvPr/>
        </p:nvSpPr>
        <p:spPr>
          <a:xfrm>
            <a:off x="2514600" y="4859179"/>
            <a:ext cx="1066800" cy="246221"/>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000" b="0" smtClean="0">
                <a:latin typeface="微软雅黑" pitchFamily="34" charset="-122"/>
                <a:ea typeface="微软雅黑" pitchFamily="34" charset="-122"/>
              </a:rPr>
              <a:t>发运信息</a:t>
            </a:r>
          </a:p>
        </p:txBody>
      </p:sp>
      <p:sp>
        <p:nvSpPr>
          <p:cNvPr id="35" name="Oval 34"/>
          <p:cNvSpPr/>
          <p:nvPr/>
        </p:nvSpPr>
        <p:spPr bwMode="auto">
          <a:xfrm>
            <a:off x="8001000" y="241200"/>
            <a:ext cx="216000" cy="216000"/>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bg1"/>
                </a:solidFill>
                <a:latin typeface="Arial"/>
                <a:ea typeface="微软雅黑"/>
              </a:rPr>
              <a:t>3</a:t>
            </a:r>
            <a:endParaRPr lang="zh-CN" altLang="en-US" sz="1400" kern="0">
              <a:solidFill>
                <a:schemeClr val="bg1"/>
              </a:solidFill>
              <a:latin typeface="Arial"/>
              <a:ea typeface="微软雅黑"/>
            </a:endParaRPr>
          </a:p>
        </p:txBody>
      </p:sp>
      <p:sp>
        <p:nvSpPr>
          <p:cNvPr id="36" name="TextBox 35"/>
          <p:cNvSpPr txBox="1"/>
          <p:nvPr/>
        </p:nvSpPr>
        <p:spPr>
          <a:xfrm>
            <a:off x="8131628" y="228600"/>
            <a:ext cx="11430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b="0" smtClean="0">
                <a:solidFill>
                  <a:schemeClr val="tx1"/>
                </a:solidFill>
                <a:latin typeface="微软雅黑" pitchFamily="34" charset="-122"/>
                <a:ea typeface="微软雅黑" pitchFamily="34" charset="-122"/>
              </a:rPr>
              <a:t>质检管理系统</a:t>
            </a:r>
          </a:p>
        </p:txBody>
      </p:sp>
      <p:sp>
        <p:nvSpPr>
          <p:cNvPr id="37" name="Rounded Rectangle 36"/>
          <p:cNvSpPr/>
          <p:nvPr/>
        </p:nvSpPr>
        <p:spPr bwMode="auto">
          <a:xfrm>
            <a:off x="5867400" y="5105400"/>
            <a:ext cx="1676400" cy="838200"/>
          </a:xfrm>
          <a:prstGeom prst="roundRect">
            <a:avLst>
              <a:gd name="adj" fmla="val 6399"/>
            </a:avLst>
          </a:prstGeom>
        </p:spPr>
        <p:style>
          <a:lnRef idx="1">
            <a:schemeClr val="accent6"/>
          </a:lnRef>
          <a:fillRef idx="2">
            <a:schemeClr val="accent6"/>
          </a:fillRef>
          <a:effectRef idx="1">
            <a:schemeClr val="accent6"/>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endParaRPr lang="zh-CN" altLang="en-US" sz="1400" u="sng" kern="0">
              <a:solidFill>
                <a:schemeClr val="tx1"/>
              </a:solidFill>
              <a:latin typeface="Arial"/>
              <a:ea typeface="微软雅黑"/>
            </a:endParaRPr>
          </a:p>
        </p:txBody>
      </p:sp>
      <p:sp>
        <p:nvSpPr>
          <p:cNvPr id="40" name="TextBox 39"/>
          <p:cNvSpPr txBox="1"/>
          <p:nvPr/>
        </p:nvSpPr>
        <p:spPr>
          <a:xfrm>
            <a:off x="5867400" y="5105400"/>
            <a:ext cx="2286000" cy="461665"/>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r>
              <a:rPr lang="zh-CN" altLang="en-US" sz="1200" b="0" smtClean="0">
                <a:solidFill>
                  <a:schemeClr val="tx1"/>
                </a:solidFill>
                <a:latin typeface="微软雅黑" pitchFamily="34" charset="-122"/>
                <a:ea typeface="微软雅黑" pitchFamily="34" charset="-122"/>
              </a:rPr>
              <a:t>生料、熟料烧成、</a:t>
            </a:r>
            <a:endParaRPr lang="en-US" altLang="zh-CN" sz="1200" b="0" smtClean="0">
              <a:solidFill>
                <a:schemeClr val="tx1"/>
              </a:solidFill>
              <a:latin typeface="微软雅黑" pitchFamily="34" charset="-122"/>
              <a:ea typeface="微软雅黑" pitchFamily="34" charset="-122"/>
            </a:endParaRPr>
          </a:p>
          <a:p>
            <a:r>
              <a:rPr lang="zh-CN" altLang="en-US" sz="1200" b="0" smtClean="0">
                <a:solidFill>
                  <a:schemeClr val="tx1"/>
                </a:solidFill>
                <a:latin typeface="微软雅黑" pitchFamily="34" charset="-122"/>
                <a:ea typeface="微软雅黑" pitchFamily="34" charset="-122"/>
              </a:rPr>
              <a:t>水泥粉磨等过程控制</a:t>
            </a:r>
          </a:p>
        </p:txBody>
      </p:sp>
      <p:sp>
        <p:nvSpPr>
          <p:cNvPr id="42" name="TextBox 41"/>
          <p:cNvSpPr txBox="1"/>
          <p:nvPr/>
        </p:nvSpPr>
        <p:spPr>
          <a:xfrm>
            <a:off x="6324600" y="5562600"/>
            <a:ext cx="609600" cy="307777"/>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en-US" altLang="zh-CN" sz="1400" b="0" smtClean="0">
                <a:solidFill>
                  <a:srgbClr val="FF0000"/>
                </a:solidFill>
                <a:latin typeface="微软雅黑" pitchFamily="34" charset="-122"/>
                <a:ea typeface="微软雅黑" pitchFamily="34" charset="-122"/>
              </a:rPr>
              <a:t>DCS</a:t>
            </a:r>
            <a:endParaRPr lang="zh-CN" altLang="en-US" sz="1400" b="0" smtClean="0">
              <a:solidFill>
                <a:srgbClr val="FF0000"/>
              </a:solidFill>
              <a:latin typeface="微软雅黑" pitchFamily="34" charset="-122"/>
              <a:ea typeface="微软雅黑" pitchFamily="34" charset="-122"/>
            </a:endParaRPr>
          </a:p>
        </p:txBody>
      </p:sp>
      <p:sp>
        <p:nvSpPr>
          <p:cNvPr id="43" name="Up Arrow 42"/>
          <p:cNvSpPr/>
          <p:nvPr/>
        </p:nvSpPr>
        <p:spPr bwMode="auto">
          <a:xfrm>
            <a:off x="6553200" y="4572000"/>
            <a:ext cx="304800" cy="501126"/>
          </a:xfrm>
          <a:prstGeom prst="upArrow">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endParaRPr lang="zh-CN" altLang="en-US" sz="1400" u="sng" kern="0">
              <a:solidFill>
                <a:schemeClr val="tx1"/>
              </a:solidFill>
              <a:latin typeface="Arial"/>
              <a:ea typeface="微软雅黑"/>
            </a:endParaRPr>
          </a:p>
        </p:txBody>
      </p:sp>
      <p:sp>
        <p:nvSpPr>
          <p:cNvPr id="45" name="TextBox 44"/>
          <p:cNvSpPr txBox="1"/>
          <p:nvPr/>
        </p:nvSpPr>
        <p:spPr>
          <a:xfrm>
            <a:off x="6858000" y="4648200"/>
            <a:ext cx="838200" cy="400110"/>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000" b="0" smtClean="0">
                <a:latin typeface="微软雅黑" pitchFamily="34" charset="-122"/>
                <a:ea typeface="微软雅黑" pitchFamily="34" charset="-122"/>
              </a:rPr>
              <a:t>生产质量</a:t>
            </a:r>
            <a:br>
              <a:rPr lang="en-US" altLang="zh-CN" sz="1000" b="0" smtClean="0">
                <a:latin typeface="微软雅黑" pitchFamily="34" charset="-122"/>
                <a:ea typeface="微软雅黑" pitchFamily="34" charset="-122"/>
              </a:rPr>
            </a:br>
            <a:r>
              <a:rPr lang="zh-CN" altLang="en-US" sz="1000" b="0" smtClean="0">
                <a:latin typeface="微软雅黑" pitchFamily="34" charset="-122"/>
                <a:ea typeface="微软雅黑" pitchFamily="34" charset="-122"/>
              </a:rPr>
              <a:t>信息</a:t>
            </a:r>
          </a:p>
        </p:txBody>
      </p:sp>
      <p:sp>
        <p:nvSpPr>
          <p:cNvPr id="46" name="Rectangle 45"/>
          <p:cNvSpPr/>
          <p:nvPr/>
        </p:nvSpPr>
        <p:spPr bwMode="auto">
          <a:xfrm>
            <a:off x="5791200" y="1953904"/>
            <a:ext cx="762000" cy="304800"/>
          </a:xfrm>
          <a:prstGeom prst="rect">
            <a:avLst/>
          </a:prstGeom>
        </p:spPr>
        <p:style>
          <a:lnRef idx="1">
            <a:schemeClr val="dk1"/>
          </a:lnRef>
          <a:fillRef idx="2">
            <a:schemeClr val="dk1"/>
          </a:fillRef>
          <a:effectRef idx="1">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000" kern="0" smtClean="0">
                <a:solidFill>
                  <a:schemeClr val="tx1"/>
                </a:solidFill>
                <a:latin typeface="Arial"/>
                <a:ea typeface="微软雅黑"/>
              </a:rPr>
              <a:t>销售管理</a:t>
            </a:r>
            <a:endParaRPr lang="zh-CN" altLang="en-US" sz="1000" kern="0">
              <a:solidFill>
                <a:schemeClr val="tx1"/>
              </a:solidFill>
              <a:latin typeface="Arial"/>
              <a:ea typeface="微软雅黑"/>
            </a:endParaRPr>
          </a:p>
        </p:txBody>
      </p:sp>
    </p:spTree>
    <p:extLst>
      <p:ext uri="{BB962C8B-B14F-4D97-AF65-F5344CB8AC3E}">
        <p14:creationId xmlns:p14="http://schemas.microsoft.com/office/powerpoint/2010/main" xmlns="" val="1373161202"/>
      </p:ext>
    </p:extLst>
  </p:cSld>
  <p:clrMapOvr>
    <a:masterClrMapping/>
  </p:clrMapOvr>
  <p:transition/>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a:noFill/>
          <a:ln w="9525" algn="ctr">
            <a:noFill/>
            <a:miter lim="800000"/>
          </a:ln>
        </p:spPr>
        <p:txBody>
          <a:bodyPr vert="horz" wrap="square" lIns="72000" tIns="252000" rIns="72000" bIns="36000" numCol="1" anchor="ctr" anchorCtr="0" compatLnSpc="1">
            <a:prstTxWarp prst="textNoShape">
              <a:avLst/>
            </a:prstTxWarp>
          </a:bodyPr>
          <a:lstStyle/>
          <a:p>
            <a:r>
              <a:rPr lang="en-US" altLang="zh-CN" smtClean="0">
                <a:latin typeface="+mj-ea"/>
                <a:ea typeface="+mj-ea"/>
              </a:rPr>
              <a:t>EAM</a:t>
            </a:r>
            <a:r>
              <a:rPr lang="zh-CN" altLang="en-US" smtClean="0">
                <a:latin typeface="+mj-ea"/>
                <a:ea typeface="+mj-ea"/>
              </a:rPr>
              <a:t>设备管理系统分析</a:t>
            </a:r>
            <a:endParaRPr lang="en-US">
              <a:latin typeface="+mj-ea"/>
              <a:ea typeface="+mj-ea"/>
            </a:endParaRPr>
          </a:p>
        </p:txBody>
      </p:sp>
      <p:sp>
        <p:nvSpPr>
          <p:cNvPr id="4" name="矩形 3"/>
          <p:cNvSpPr/>
          <p:nvPr/>
        </p:nvSpPr>
        <p:spPr bwMode="auto">
          <a:xfrm>
            <a:off x="332508" y="3657600"/>
            <a:ext cx="1908000" cy="381000"/>
          </a:xfrm>
          <a:prstGeom prst="rect">
            <a:avLst/>
          </a:prstGeom>
          <a:solidFill>
            <a:schemeClr val="accent1"/>
          </a:solidFill>
          <a:effectLst/>
          <a:extLst>
            <a:ext uri="{AF507438-7753-43E0-B8FC-AC1667EBCBE1}">
              <a14:hiddenEffects xmlns="" xmlns:a14="http://schemas.microsoft.com/office/drawing/2010/main">
                <a:effectLst>
                  <a:outerShdw blurRad="40000" dist="20000" dir="5400000" rotWithShape="0">
                    <a:srgbClr val="000000">
                      <a:alpha val="38000"/>
                    </a:srgbClr>
                  </a:outerShdw>
                </a:effectLst>
              </a14:hiddenEffects>
            </a:ext>
          </a:extLst>
        </p:spPr>
        <p:style>
          <a:lnRef idx="1">
            <a:schemeClr val="accent1"/>
          </a:lnRef>
          <a:fillRef idx="2">
            <a:schemeClr val="accent1"/>
          </a:fillRef>
          <a:effectRef idx="1">
            <a:schemeClr val="accent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mj-ea"/>
                <a:ea typeface="+mj-ea"/>
              </a:rPr>
              <a:t>业务覆盖</a:t>
            </a:r>
            <a:endParaRPr lang="en-US" sz="1400" kern="0">
              <a:solidFill>
                <a:schemeClr val="bg1"/>
              </a:solidFill>
              <a:latin typeface="+mj-ea"/>
              <a:ea typeface="+mj-ea"/>
            </a:endParaRPr>
          </a:p>
        </p:txBody>
      </p:sp>
      <p:sp>
        <p:nvSpPr>
          <p:cNvPr id="5" name="矩形 4"/>
          <p:cNvSpPr/>
          <p:nvPr/>
        </p:nvSpPr>
        <p:spPr bwMode="auto">
          <a:xfrm>
            <a:off x="332508" y="4038600"/>
            <a:ext cx="1908000" cy="2209800"/>
          </a:xfrm>
          <a:prstGeom prst="rect">
            <a:avLst/>
          </a:prstGeom>
          <a:noFill/>
          <a:ln>
            <a:solidFill>
              <a:schemeClr val="accent1"/>
            </a:solidFill>
          </a:ln>
          <a:effectLst/>
        </p:spPr>
        <p:style>
          <a:lnRef idx="1">
            <a:schemeClr val="accent1"/>
          </a:lnRef>
          <a:fillRef idx="2">
            <a:schemeClr val="accent1"/>
          </a:fillRef>
          <a:effectRef idx="1">
            <a:schemeClr val="accent1"/>
          </a:effectRef>
          <a:fontRef idx="minor">
            <a:schemeClr val="dk1"/>
          </a:fontRef>
        </p:style>
        <p:txBody>
          <a:bodyPr rtlCol="0" anchor="t"/>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marL="179388" indent="-179388" fontAlgn="auto">
              <a:spcBef>
                <a:spcPct val="0"/>
              </a:spcBef>
              <a:spcAft>
                <a:spcPct val="0"/>
              </a:spcAft>
              <a:buSzPct val="75000"/>
              <a:buFont typeface="Arial" pitchFamily="34" charset="0"/>
              <a:buChar char="•"/>
            </a:pPr>
            <a:r>
              <a:rPr lang="en-US" altLang="zh-CN" sz="1200" b="0" kern="0" smtClean="0">
                <a:solidFill>
                  <a:schemeClr val="tx1"/>
                </a:solidFill>
                <a:latin typeface="+mj-ea"/>
                <a:ea typeface="+mj-ea"/>
              </a:rPr>
              <a:t> </a:t>
            </a:r>
            <a:r>
              <a:rPr lang="zh-CN" altLang="en-US" sz="1200" b="0" kern="0" smtClean="0">
                <a:solidFill>
                  <a:schemeClr val="tx1"/>
                </a:solidFill>
                <a:latin typeface="+mj-ea"/>
                <a:ea typeface="+mj-ea"/>
              </a:rPr>
              <a:t>统一平台进行设备台帐管理；</a:t>
            </a:r>
            <a:endParaRPr lang="en-US" altLang="zh-CN" sz="1200" b="0" kern="0" smtClean="0">
              <a:solidFill>
                <a:schemeClr val="tx1"/>
              </a:solidFill>
              <a:latin typeface="+mj-ea"/>
              <a:ea typeface="+mj-ea"/>
            </a:endParaRPr>
          </a:p>
          <a:p>
            <a:pPr marL="179388" indent="-179388" fontAlgn="auto">
              <a:spcBef>
                <a:spcPct val="0"/>
              </a:spcBef>
              <a:spcAft>
                <a:spcPct val="0"/>
              </a:spcAft>
              <a:buSzPct val="75000"/>
              <a:buFont typeface="Arial" pitchFamily="34" charset="0"/>
              <a:buChar char="•"/>
            </a:pPr>
            <a:r>
              <a:rPr lang="zh-CN" altLang="en-US" sz="1200" b="0" kern="0" smtClean="0">
                <a:solidFill>
                  <a:schemeClr val="tx1"/>
                </a:solidFill>
                <a:latin typeface="+mj-ea"/>
                <a:ea typeface="+mj-ea"/>
              </a:rPr>
              <a:t>点</a:t>
            </a:r>
            <a:r>
              <a:rPr lang="zh-CN" altLang="en-US" sz="1200" b="0" kern="0">
                <a:solidFill>
                  <a:schemeClr val="tx1"/>
                </a:solidFill>
                <a:latin typeface="+mj-ea"/>
                <a:ea typeface="+mj-ea"/>
              </a:rPr>
              <a:t>检管理更为精细精细</a:t>
            </a:r>
            <a:endParaRPr lang="en-US" altLang="zh-CN" sz="1200" b="0" kern="0">
              <a:solidFill>
                <a:schemeClr val="tx1"/>
              </a:solidFill>
              <a:latin typeface="+mj-ea"/>
              <a:ea typeface="+mj-ea"/>
            </a:endParaRPr>
          </a:p>
          <a:p>
            <a:pPr marL="179388" indent="-179388" fontAlgn="auto">
              <a:spcBef>
                <a:spcPct val="0"/>
              </a:spcBef>
              <a:spcAft>
                <a:spcPct val="0"/>
              </a:spcAft>
              <a:buSzPct val="75000"/>
              <a:buFont typeface="Arial" pitchFamily="34" charset="0"/>
              <a:buChar char="•"/>
            </a:pPr>
            <a:r>
              <a:rPr lang="zh-CN" altLang="en-US" sz="1200" b="0" kern="0" smtClean="0">
                <a:solidFill>
                  <a:schemeClr val="tx1"/>
                </a:solidFill>
                <a:latin typeface="+mj-ea"/>
                <a:ea typeface="+mj-ea"/>
              </a:rPr>
              <a:t>工单可追溯、可借鉴，且增强了维修计划性，规范了维修流程，可统计相关备件、工时信息；</a:t>
            </a:r>
            <a:endParaRPr lang="en-US" altLang="zh-CN" sz="1200" b="0" kern="0" smtClean="0">
              <a:solidFill>
                <a:schemeClr val="tx1"/>
              </a:solidFill>
              <a:latin typeface="+mj-ea"/>
              <a:ea typeface="+mj-ea"/>
            </a:endParaRPr>
          </a:p>
          <a:p>
            <a:pPr marL="179388" indent="-179388" fontAlgn="auto">
              <a:spcBef>
                <a:spcPct val="0"/>
              </a:spcBef>
              <a:spcAft>
                <a:spcPct val="0"/>
              </a:spcAft>
              <a:buSzPct val="75000"/>
              <a:buFont typeface="Arial" pitchFamily="34" charset="0"/>
              <a:buChar char="•"/>
            </a:pPr>
            <a:r>
              <a:rPr lang="zh-CN" altLang="en-US" sz="1200" b="0" kern="0" smtClean="0">
                <a:solidFill>
                  <a:schemeClr val="tx1"/>
                </a:solidFill>
                <a:latin typeface="+mj-ea"/>
                <a:ea typeface="+mj-ea"/>
              </a:rPr>
              <a:t>提供</a:t>
            </a:r>
            <a:r>
              <a:rPr lang="zh-CN" altLang="en-US" sz="1200" b="0" kern="0">
                <a:solidFill>
                  <a:schemeClr val="tx1"/>
                </a:solidFill>
                <a:latin typeface="+mj-ea"/>
                <a:ea typeface="+mj-ea"/>
              </a:rPr>
              <a:t>了知识共享平</a:t>
            </a:r>
            <a:r>
              <a:rPr lang="zh-CN" altLang="en-US" sz="1200" b="0" kern="0" smtClean="0">
                <a:solidFill>
                  <a:schemeClr val="tx1"/>
                </a:solidFill>
                <a:latin typeface="+mj-ea"/>
                <a:ea typeface="+mj-ea"/>
              </a:rPr>
              <a:t>台</a:t>
            </a:r>
            <a:endParaRPr lang="en-US" altLang="zh-CN" sz="1200" b="0" kern="0" smtClean="0">
              <a:solidFill>
                <a:schemeClr val="tx1"/>
              </a:solidFill>
              <a:latin typeface="+mj-ea"/>
              <a:ea typeface="+mj-ea"/>
            </a:endParaRPr>
          </a:p>
        </p:txBody>
      </p:sp>
      <p:sp>
        <p:nvSpPr>
          <p:cNvPr id="6" name="矩形 5"/>
          <p:cNvSpPr/>
          <p:nvPr/>
        </p:nvSpPr>
        <p:spPr bwMode="auto">
          <a:xfrm>
            <a:off x="2438400" y="3657600"/>
            <a:ext cx="2376000" cy="381000"/>
          </a:xfrm>
          <a:prstGeom prst="rect">
            <a:avLst/>
          </a:prstGeom>
          <a:solidFill>
            <a:schemeClr val="accent1"/>
          </a:solidFill>
          <a:effectLst/>
          <a:extLst>
            <a:ext uri="{AF507438-7753-43E0-B8FC-AC1667EBCBE1}">
              <a14:hiddenEffects xmlns="" xmlns:a14="http://schemas.microsoft.com/office/drawing/2010/main">
                <a:effectLst>
                  <a:outerShdw blurRad="40000" dist="20000" dir="5400000" rotWithShape="0">
                    <a:srgbClr val="000000">
                      <a:alpha val="38000"/>
                    </a:srgbClr>
                  </a:outerShdw>
                </a:effectLst>
              </a14:hiddenEffects>
            </a:ext>
          </a:extLst>
        </p:spPr>
        <p:style>
          <a:lnRef idx="1">
            <a:schemeClr val="accent1"/>
          </a:lnRef>
          <a:fillRef idx="2">
            <a:schemeClr val="accent1"/>
          </a:fillRef>
          <a:effectRef idx="1">
            <a:schemeClr val="accent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mj-ea"/>
                <a:ea typeface="+mj-ea"/>
              </a:rPr>
              <a:t>应用效果</a:t>
            </a:r>
            <a:endParaRPr lang="en-US" sz="1400" kern="0">
              <a:solidFill>
                <a:schemeClr val="bg1"/>
              </a:solidFill>
              <a:latin typeface="+mj-ea"/>
              <a:ea typeface="+mj-ea"/>
            </a:endParaRPr>
          </a:p>
        </p:txBody>
      </p:sp>
      <p:sp>
        <p:nvSpPr>
          <p:cNvPr id="7" name="矩形 6"/>
          <p:cNvSpPr/>
          <p:nvPr/>
        </p:nvSpPr>
        <p:spPr bwMode="auto">
          <a:xfrm>
            <a:off x="2438400" y="4038600"/>
            <a:ext cx="2376000" cy="2209800"/>
          </a:xfrm>
          <a:prstGeom prst="rect">
            <a:avLst/>
          </a:prstGeom>
          <a:noFill/>
          <a:ln>
            <a:solidFill>
              <a:schemeClr val="accent1"/>
            </a:solidFill>
          </a:ln>
          <a:effectLst/>
        </p:spPr>
        <p:style>
          <a:lnRef idx="1">
            <a:schemeClr val="accent1"/>
          </a:lnRef>
          <a:fillRef idx="2">
            <a:schemeClr val="accent1"/>
          </a:fillRef>
          <a:effectRef idx="1">
            <a:schemeClr val="accent1"/>
          </a:effectRef>
          <a:fontRef idx="minor">
            <a:schemeClr val="dk1"/>
          </a:fontRef>
        </p:style>
        <p:txBody>
          <a:bodyPr rtlCol="0" anchor="t"/>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fontAlgn="auto">
              <a:spcBef>
                <a:spcPct val="0"/>
              </a:spcBef>
              <a:spcAft>
                <a:spcPct val="0"/>
              </a:spcAft>
              <a:buSzPct val="75000"/>
            </a:pPr>
            <a:r>
              <a:rPr lang="zh-CN" altLang="en-US" sz="1200" b="0" kern="0" smtClean="0">
                <a:solidFill>
                  <a:schemeClr val="tx1"/>
                </a:solidFill>
                <a:latin typeface="+mj-ea"/>
                <a:ea typeface="+mj-ea"/>
              </a:rPr>
              <a:t>系统性能较好：</a:t>
            </a:r>
            <a:endParaRPr lang="en-US" altLang="zh-CN" sz="1200" b="0" kern="0" smtClean="0">
              <a:solidFill>
                <a:schemeClr val="tx1"/>
              </a:solidFill>
              <a:latin typeface="+mj-ea"/>
              <a:ea typeface="+mj-ea"/>
            </a:endParaRPr>
          </a:p>
          <a:p>
            <a:pPr marL="179388" indent="-179388" fontAlgn="auto">
              <a:spcBef>
                <a:spcPct val="0"/>
              </a:spcBef>
              <a:spcAft>
                <a:spcPct val="0"/>
              </a:spcAft>
              <a:buSzPct val="75000"/>
              <a:buFont typeface="Arial" pitchFamily="34" charset="0"/>
              <a:buChar char="•"/>
            </a:pPr>
            <a:r>
              <a:rPr lang="zh-CN" altLang="en-US" sz="1200" b="0" kern="0" smtClean="0">
                <a:solidFill>
                  <a:schemeClr val="tx1"/>
                </a:solidFill>
                <a:latin typeface="+mj-ea"/>
                <a:ea typeface="+mj-ea"/>
              </a:rPr>
              <a:t>响应</a:t>
            </a:r>
            <a:r>
              <a:rPr lang="zh-CN" altLang="en-US" sz="1200" b="0" kern="0">
                <a:solidFill>
                  <a:schemeClr val="tx1"/>
                </a:solidFill>
                <a:latin typeface="+mj-ea"/>
                <a:ea typeface="+mj-ea"/>
              </a:rPr>
              <a:t>速度基本达到用户需求</a:t>
            </a:r>
            <a:r>
              <a:rPr lang="zh-CN" altLang="en-US" sz="1200" b="0" kern="0" smtClean="0">
                <a:solidFill>
                  <a:schemeClr val="tx1"/>
                </a:solidFill>
                <a:latin typeface="+mj-ea"/>
                <a:ea typeface="+mj-ea"/>
              </a:rPr>
              <a:t>。</a:t>
            </a:r>
            <a:endParaRPr lang="en-US" altLang="zh-CN" sz="1200" b="0" kern="0" smtClean="0">
              <a:solidFill>
                <a:schemeClr val="tx1"/>
              </a:solidFill>
              <a:latin typeface="+mj-ea"/>
              <a:ea typeface="+mj-ea"/>
            </a:endParaRPr>
          </a:p>
          <a:p>
            <a:pPr fontAlgn="auto">
              <a:spcBef>
                <a:spcPct val="0"/>
              </a:spcBef>
              <a:spcAft>
                <a:spcPct val="0"/>
              </a:spcAft>
              <a:buSzPct val="75000"/>
            </a:pPr>
            <a:endParaRPr lang="en-US" altLang="zh-CN" sz="1200" b="0" kern="0" smtClean="0">
              <a:solidFill>
                <a:schemeClr val="tx1"/>
              </a:solidFill>
              <a:latin typeface="+mj-ea"/>
              <a:ea typeface="+mj-ea"/>
            </a:endParaRPr>
          </a:p>
          <a:p>
            <a:pPr fontAlgn="auto">
              <a:spcBef>
                <a:spcPct val="0"/>
              </a:spcBef>
              <a:spcAft>
                <a:spcPct val="0"/>
              </a:spcAft>
              <a:buSzPct val="75000"/>
            </a:pPr>
            <a:r>
              <a:rPr lang="zh-CN" altLang="en-US" sz="1200" b="0" kern="0" smtClean="0">
                <a:solidFill>
                  <a:schemeClr val="tx1"/>
                </a:solidFill>
                <a:latin typeface="+mj-ea"/>
                <a:ea typeface="+mj-ea"/>
              </a:rPr>
              <a:t>与财务没有集成性：</a:t>
            </a:r>
            <a:endParaRPr lang="en-US" altLang="zh-CN" sz="1200" b="0" kern="0" smtClean="0">
              <a:solidFill>
                <a:schemeClr val="tx1"/>
              </a:solidFill>
              <a:latin typeface="+mj-ea"/>
              <a:ea typeface="+mj-ea"/>
            </a:endParaRPr>
          </a:p>
          <a:p>
            <a:pPr marL="179388" indent="-179388" fontAlgn="auto">
              <a:spcBef>
                <a:spcPct val="0"/>
              </a:spcBef>
              <a:spcAft>
                <a:spcPct val="0"/>
              </a:spcAft>
              <a:buSzPct val="75000"/>
              <a:buFont typeface="Arial" pitchFamily="34" charset="0"/>
              <a:buChar char="•"/>
            </a:pPr>
            <a:r>
              <a:rPr lang="zh-CN" altLang="en-US" sz="1200" b="0" kern="0" smtClean="0">
                <a:solidFill>
                  <a:schemeClr val="tx1"/>
                </a:solidFill>
                <a:latin typeface="+mj-ea"/>
                <a:ea typeface="+mj-ea"/>
              </a:rPr>
              <a:t>资产实物管理与资产价值没有联动；</a:t>
            </a:r>
            <a:endParaRPr lang="en-US" altLang="zh-CN" sz="1200" b="0" kern="0" smtClean="0">
              <a:solidFill>
                <a:schemeClr val="tx1"/>
              </a:solidFill>
              <a:latin typeface="+mj-ea"/>
              <a:ea typeface="+mj-ea"/>
            </a:endParaRPr>
          </a:p>
          <a:p>
            <a:pPr marL="179388" indent="-179388" fontAlgn="auto">
              <a:spcBef>
                <a:spcPct val="0"/>
              </a:spcBef>
              <a:spcAft>
                <a:spcPct val="0"/>
              </a:spcAft>
              <a:buSzPct val="75000"/>
              <a:buFont typeface="Arial" pitchFamily="34" charset="0"/>
              <a:buChar char="•"/>
            </a:pPr>
            <a:r>
              <a:rPr lang="zh-CN" altLang="en-US" sz="1200" b="0" kern="0" smtClean="0">
                <a:solidFill>
                  <a:schemeClr val="tx1"/>
                </a:solidFill>
                <a:latin typeface="+mj-ea"/>
                <a:ea typeface="+mj-ea"/>
              </a:rPr>
              <a:t>设备维修与财务成本没有集成；</a:t>
            </a:r>
            <a:endParaRPr lang="en-US" altLang="zh-CN" sz="1200" b="0" kern="0" smtClean="0">
              <a:solidFill>
                <a:schemeClr val="tx1"/>
              </a:solidFill>
              <a:latin typeface="+mj-ea"/>
              <a:ea typeface="+mj-ea"/>
            </a:endParaRPr>
          </a:p>
          <a:p>
            <a:pPr marL="179388" indent="-179388" fontAlgn="auto">
              <a:spcBef>
                <a:spcPct val="0"/>
              </a:spcBef>
              <a:spcAft>
                <a:spcPct val="0"/>
              </a:spcAft>
              <a:buSzPct val="75000"/>
              <a:buFont typeface="Arial" pitchFamily="34" charset="0"/>
              <a:buChar char="•"/>
            </a:pPr>
            <a:r>
              <a:rPr lang="zh-CN" altLang="en-US" sz="1200" b="0" kern="0">
                <a:solidFill>
                  <a:schemeClr val="tx1"/>
                </a:solidFill>
                <a:latin typeface="+mj-ea"/>
                <a:ea typeface="+mj-ea"/>
              </a:rPr>
              <a:t>对备品备件的采购与库存尚未管理；</a:t>
            </a:r>
            <a:endParaRPr lang="en-US" altLang="zh-CN" sz="1200" b="0" kern="0">
              <a:solidFill>
                <a:schemeClr val="tx1"/>
              </a:solidFill>
              <a:latin typeface="+mj-ea"/>
              <a:ea typeface="+mj-ea"/>
            </a:endParaRPr>
          </a:p>
          <a:p>
            <a:pPr marL="179388" indent="-179388" fontAlgn="auto">
              <a:spcBef>
                <a:spcPct val="0"/>
              </a:spcBef>
              <a:spcAft>
                <a:spcPct val="0"/>
              </a:spcAft>
              <a:buSzPct val="75000"/>
              <a:buFont typeface="Arial" pitchFamily="34" charset="0"/>
              <a:buChar char="•"/>
            </a:pPr>
            <a:r>
              <a:rPr lang="zh-CN" altLang="en-US" sz="1200" b="0" kern="0" smtClean="0">
                <a:solidFill>
                  <a:schemeClr val="tx1"/>
                </a:solidFill>
                <a:latin typeface="+mj-ea"/>
                <a:ea typeface="+mj-ea"/>
              </a:rPr>
              <a:t>对外</a:t>
            </a:r>
            <a:r>
              <a:rPr lang="zh-CN" altLang="en-US" sz="1200" b="0" kern="0">
                <a:solidFill>
                  <a:schemeClr val="tx1"/>
                </a:solidFill>
                <a:latin typeface="+mj-ea"/>
                <a:ea typeface="+mj-ea"/>
              </a:rPr>
              <a:t>委</a:t>
            </a:r>
            <a:r>
              <a:rPr lang="zh-CN" altLang="en-US" sz="1200" b="0" kern="0" smtClean="0">
                <a:solidFill>
                  <a:schemeClr val="tx1"/>
                </a:solidFill>
                <a:latin typeface="+mj-ea"/>
                <a:ea typeface="+mj-ea"/>
              </a:rPr>
              <a:t>服务及其成本没有管理。</a:t>
            </a:r>
            <a:endParaRPr lang="en-US" altLang="zh-CN" sz="1200" b="0" kern="0" smtClean="0">
              <a:solidFill>
                <a:schemeClr val="tx1"/>
              </a:solidFill>
              <a:latin typeface="+mj-ea"/>
              <a:ea typeface="+mj-ea"/>
            </a:endParaRPr>
          </a:p>
        </p:txBody>
      </p:sp>
      <p:sp>
        <p:nvSpPr>
          <p:cNvPr id="8" name="矩形 7"/>
          <p:cNvSpPr/>
          <p:nvPr/>
        </p:nvSpPr>
        <p:spPr bwMode="auto">
          <a:xfrm>
            <a:off x="5029200" y="3657600"/>
            <a:ext cx="3843000" cy="381000"/>
          </a:xfrm>
          <a:prstGeom prst="rect">
            <a:avLst/>
          </a:prstGeom>
          <a:solidFill>
            <a:schemeClr val="accent1"/>
          </a:solidFill>
          <a:effectLst/>
          <a:extLst>
            <a:ext uri="{AF507438-7753-43E0-B8FC-AC1667EBCBE1}">
              <a14:hiddenEffects xmlns="" xmlns:a14="http://schemas.microsoft.com/office/drawing/2010/main">
                <a:effectLst>
                  <a:outerShdw blurRad="40000" dist="20000" dir="5400000" rotWithShape="0">
                    <a:srgbClr val="000000">
                      <a:alpha val="38000"/>
                    </a:srgbClr>
                  </a:outerShdw>
                </a:effectLst>
              </a14:hiddenEffects>
            </a:ext>
          </a:extLst>
        </p:spPr>
        <p:style>
          <a:lnRef idx="1">
            <a:schemeClr val="accent1"/>
          </a:lnRef>
          <a:fillRef idx="2">
            <a:schemeClr val="accent1"/>
          </a:fillRef>
          <a:effectRef idx="1">
            <a:schemeClr val="accent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mj-ea"/>
                <a:ea typeface="+mj-ea"/>
              </a:rPr>
              <a:t>未来建议</a:t>
            </a:r>
            <a:endParaRPr lang="en-US" sz="1400" kern="0">
              <a:solidFill>
                <a:schemeClr val="bg1"/>
              </a:solidFill>
              <a:latin typeface="+mj-ea"/>
              <a:ea typeface="+mj-ea"/>
            </a:endParaRPr>
          </a:p>
        </p:txBody>
      </p:sp>
      <p:sp>
        <p:nvSpPr>
          <p:cNvPr id="9" name="矩形 8"/>
          <p:cNvSpPr/>
          <p:nvPr/>
        </p:nvSpPr>
        <p:spPr bwMode="auto">
          <a:xfrm>
            <a:off x="5029200" y="4038600"/>
            <a:ext cx="3843000" cy="2209800"/>
          </a:xfrm>
          <a:prstGeom prst="rect">
            <a:avLst/>
          </a:prstGeom>
          <a:noFill/>
          <a:ln>
            <a:solidFill>
              <a:schemeClr val="accent1"/>
            </a:solidFill>
          </a:ln>
          <a:effectLst/>
        </p:spPr>
        <p:style>
          <a:lnRef idx="1">
            <a:schemeClr val="accent1"/>
          </a:lnRef>
          <a:fillRef idx="2">
            <a:schemeClr val="accent1"/>
          </a:fillRef>
          <a:effectRef idx="1">
            <a:schemeClr val="accent1"/>
          </a:effectRef>
          <a:fontRef idx="minor">
            <a:schemeClr val="dk1"/>
          </a:fontRef>
        </p:style>
        <p:txBody>
          <a:bodyPr rtlCol="0" anchor="t"/>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fontAlgn="auto">
              <a:spcBef>
                <a:spcPct val="0"/>
              </a:spcBef>
              <a:spcAft>
                <a:spcPct val="0"/>
              </a:spcAft>
              <a:buSzPct val="75000"/>
            </a:pPr>
            <a:r>
              <a:rPr lang="en-US" altLang="zh-CN" sz="1200" b="0" kern="0" smtClean="0">
                <a:solidFill>
                  <a:schemeClr val="tx1"/>
                </a:solidFill>
                <a:latin typeface="+mj-ea"/>
                <a:ea typeface="+mj-ea"/>
              </a:rPr>
              <a:t>IFS</a:t>
            </a:r>
            <a:r>
              <a:rPr lang="zh-CN" altLang="en-US" sz="1200" b="0" kern="0" smtClean="0">
                <a:solidFill>
                  <a:schemeClr val="tx1"/>
                </a:solidFill>
                <a:latin typeface="+mj-ea"/>
                <a:ea typeface="+mj-ea"/>
              </a:rPr>
              <a:t>系统是世界一流产品，为了充分利用原有</a:t>
            </a:r>
            <a:r>
              <a:rPr lang="en-US" altLang="zh-CN" sz="1200" b="0" kern="0" smtClean="0">
                <a:solidFill>
                  <a:schemeClr val="tx1"/>
                </a:solidFill>
                <a:latin typeface="+mj-ea"/>
                <a:ea typeface="+mj-ea"/>
              </a:rPr>
              <a:t>IT</a:t>
            </a:r>
            <a:r>
              <a:rPr lang="zh-CN" altLang="en-US" sz="1200" b="0" kern="0" smtClean="0">
                <a:solidFill>
                  <a:schemeClr val="tx1"/>
                </a:solidFill>
                <a:latin typeface="+mj-ea"/>
                <a:ea typeface="+mj-ea"/>
              </a:rPr>
              <a:t>资产，建议通过</a:t>
            </a:r>
            <a:r>
              <a:rPr lang="en-US" altLang="zh-CN" sz="1200" b="0" kern="0" smtClean="0">
                <a:solidFill>
                  <a:schemeClr val="tx1"/>
                </a:solidFill>
                <a:latin typeface="+mj-ea"/>
                <a:ea typeface="+mj-ea"/>
              </a:rPr>
              <a:t>ERP</a:t>
            </a:r>
            <a:r>
              <a:rPr lang="zh-CN" altLang="en-US" sz="1200" b="0" kern="0" smtClean="0">
                <a:solidFill>
                  <a:schemeClr val="tx1"/>
                </a:solidFill>
                <a:latin typeface="+mj-ea"/>
                <a:ea typeface="+mj-ea"/>
              </a:rPr>
              <a:t>与</a:t>
            </a:r>
            <a:r>
              <a:rPr lang="en-US" altLang="zh-CN" sz="1200" b="0" kern="0" smtClean="0">
                <a:solidFill>
                  <a:schemeClr val="tx1"/>
                </a:solidFill>
                <a:latin typeface="+mj-ea"/>
                <a:ea typeface="+mj-ea"/>
              </a:rPr>
              <a:t>IFS</a:t>
            </a:r>
            <a:r>
              <a:rPr lang="zh-CN" altLang="en-US" sz="1200" b="0" kern="0" smtClean="0">
                <a:solidFill>
                  <a:schemeClr val="tx1"/>
                </a:solidFill>
                <a:latin typeface="+mj-ea"/>
                <a:ea typeface="+mj-ea"/>
              </a:rPr>
              <a:t>接口实现设备资产财务业务一体化。</a:t>
            </a:r>
            <a:endParaRPr lang="en-US" altLang="zh-CN" sz="1200" b="0" kern="0" smtClean="0">
              <a:solidFill>
                <a:schemeClr val="tx1"/>
              </a:solidFill>
              <a:latin typeface="+mj-ea"/>
              <a:ea typeface="+mj-ea"/>
            </a:endParaRPr>
          </a:p>
          <a:p>
            <a:pPr fontAlgn="auto">
              <a:spcBef>
                <a:spcPct val="0"/>
              </a:spcBef>
              <a:spcAft>
                <a:spcPct val="0"/>
              </a:spcAft>
              <a:buSzPct val="75000"/>
            </a:pPr>
            <a:r>
              <a:rPr lang="zh-CN" altLang="zh-CN" sz="1200" b="0" kern="0" smtClean="0">
                <a:solidFill>
                  <a:schemeClr val="tx1"/>
                </a:solidFill>
                <a:latin typeface="+mj-ea"/>
                <a:ea typeface="+mj-ea"/>
              </a:rPr>
              <a:t>第</a:t>
            </a:r>
            <a:r>
              <a:rPr lang="zh-CN" altLang="zh-CN" sz="1200" b="0" kern="0">
                <a:solidFill>
                  <a:schemeClr val="tx1"/>
                </a:solidFill>
                <a:latin typeface="+mj-ea"/>
                <a:ea typeface="+mj-ea"/>
              </a:rPr>
              <a:t>一步</a:t>
            </a:r>
            <a:r>
              <a:rPr lang="zh-CN" altLang="en-US" sz="1200" b="0" kern="0">
                <a:solidFill>
                  <a:schemeClr val="tx1"/>
                </a:solidFill>
                <a:latin typeface="+mj-ea"/>
                <a:ea typeface="+mj-ea"/>
              </a:rPr>
              <a:t>：</a:t>
            </a:r>
            <a:endParaRPr lang="en-US" altLang="zh-CN" sz="1200" b="0" kern="0">
              <a:solidFill>
                <a:schemeClr val="tx1"/>
              </a:solidFill>
              <a:latin typeface="+mj-ea"/>
              <a:ea typeface="+mj-ea"/>
            </a:endParaRPr>
          </a:p>
          <a:p>
            <a:pPr marL="179388" indent="-179388" fontAlgn="auto">
              <a:spcBef>
                <a:spcPct val="0"/>
              </a:spcBef>
              <a:spcAft>
                <a:spcPct val="0"/>
              </a:spcAft>
              <a:buSzPct val="75000"/>
              <a:buFont typeface="Arial" pitchFamily="34" charset="0"/>
              <a:buChar char="•"/>
            </a:pPr>
            <a:r>
              <a:rPr lang="zh-CN" altLang="zh-CN" sz="1200" b="0" kern="0" smtClean="0">
                <a:solidFill>
                  <a:schemeClr val="tx1"/>
                </a:solidFill>
                <a:latin typeface="+mj-ea"/>
                <a:ea typeface="+mj-ea"/>
              </a:rPr>
              <a:t>备品备件分类和编码</a:t>
            </a:r>
            <a:r>
              <a:rPr lang="zh-CN" altLang="en-US" sz="1200" b="0" kern="0" smtClean="0">
                <a:solidFill>
                  <a:schemeClr val="tx1"/>
                </a:solidFill>
                <a:latin typeface="+mj-ea"/>
                <a:ea typeface="+mj-ea"/>
              </a:rPr>
              <a:t>在</a:t>
            </a:r>
            <a:r>
              <a:rPr lang="zh-CN" altLang="zh-CN" sz="1200" b="0" kern="0" smtClean="0">
                <a:solidFill>
                  <a:schemeClr val="tx1"/>
                </a:solidFill>
                <a:latin typeface="+mj-ea"/>
                <a:ea typeface="+mj-ea"/>
              </a:rPr>
              <a:t>集团层面</a:t>
            </a:r>
            <a:r>
              <a:rPr lang="zh-CN" altLang="en-US" sz="1200" b="0" kern="0" smtClean="0">
                <a:solidFill>
                  <a:schemeClr val="tx1"/>
                </a:solidFill>
                <a:latin typeface="+mj-ea"/>
                <a:ea typeface="+mj-ea"/>
              </a:rPr>
              <a:t>的统一与标准化；</a:t>
            </a:r>
            <a:endParaRPr lang="en-US" altLang="zh-CN" sz="1200" b="0" kern="0" smtClean="0">
              <a:solidFill>
                <a:schemeClr val="tx1"/>
              </a:solidFill>
              <a:latin typeface="+mj-ea"/>
              <a:ea typeface="+mj-ea"/>
            </a:endParaRPr>
          </a:p>
          <a:p>
            <a:pPr marL="179388" indent="-179388" fontAlgn="auto">
              <a:spcBef>
                <a:spcPct val="0"/>
              </a:spcBef>
              <a:spcAft>
                <a:spcPct val="0"/>
              </a:spcAft>
              <a:buSzPct val="75000"/>
              <a:buFont typeface="Arial" pitchFamily="34" charset="0"/>
              <a:buChar char="•"/>
            </a:pPr>
            <a:r>
              <a:rPr lang="zh-CN" altLang="zh-CN" sz="1200" b="0" kern="0" smtClean="0">
                <a:solidFill>
                  <a:schemeClr val="tx1"/>
                </a:solidFill>
                <a:latin typeface="+mj-ea"/>
                <a:ea typeface="+mj-ea"/>
              </a:rPr>
              <a:t>与集团</a:t>
            </a:r>
            <a:r>
              <a:rPr lang="en-US" altLang="zh-CN" sz="1200" b="0" kern="0" smtClean="0">
                <a:solidFill>
                  <a:schemeClr val="tx1"/>
                </a:solidFill>
                <a:latin typeface="+mj-ea"/>
                <a:ea typeface="+mj-ea"/>
              </a:rPr>
              <a:t>ERP</a:t>
            </a:r>
            <a:r>
              <a:rPr lang="zh-CN" altLang="zh-CN" sz="1200" b="0" kern="0" smtClean="0">
                <a:solidFill>
                  <a:schemeClr val="tx1"/>
                </a:solidFill>
                <a:latin typeface="+mj-ea"/>
                <a:ea typeface="+mj-ea"/>
              </a:rPr>
              <a:t>集成，</a:t>
            </a:r>
            <a:r>
              <a:rPr lang="zh-CN" altLang="en-US" sz="1200" b="0" kern="0" smtClean="0">
                <a:solidFill>
                  <a:schemeClr val="tx1"/>
                </a:solidFill>
                <a:latin typeface="+mj-ea"/>
                <a:ea typeface="+mj-ea"/>
              </a:rPr>
              <a:t>管理备品备件采购与库存、</a:t>
            </a:r>
            <a:r>
              <a:rPr lang="zh-CN" altLang="zh-CN" sz="1200" b="0" kern="0" smtClean="0">
                <a:solidFill>
                  <a:schemeClr val="tx1"/>
                </a:solidFill>
                <a:latin typeface="+mj-ea"/>
                <a:ea typeface="+mj-ea"/>
              </a:rPr>
              <a:t>维修成本；</a:t>
            </a:r>
            <a:endParaRPr lang="en-US" altLang="zh-CN" sz="1200" b="0" kern="0" smtClean="0">
              <a:solidFill>
                <a:schemeClr val="tx1"/>
              </a:solidFill>
              <a:latin typeface="+mj-ea"/>
              <a:ea typeface="+mj-ea"/>
            </a:endParaRPr>
          </a:p>
          <a:p>
            <a:pPr marL="179388" indent="-179388" fontAlgn="auto">
              <a:spcBef>
                <a:spcPct val="0"/>
              </a:spcBef>
              <a:spcAft>
                <a:spcPct val="0"/>
              </a:spcAft>
              <a:buSzPct val="75000"/>
              <a:buFont typeface="Arial" pitchFamily="34" charset="0"/>
              <a:buChar char="•"/>
            </a:pPr>
            <a:r>
              <a:rPr lang="zh-CN" altLang="en-US" sz="1200" b="0" kern="0" smtClean="0">
                <a:solidFill>
                  <a:schemeClr val="tx1"/>
                </a:solidFill>
                <a:latin typeface="+mj-ea"/>
                <a:ea typeface="+mj-ea"/>
              </a:rPr>
              <a:t>与</a:t>
            </a:r>
            <a:r>
              <a:rPr lang="zh-CN" altLang="en-US" sz="1200" b="0" kern="0">
                <a:solidFill>
                  <a:schemeClr val="tx1"/>
                </a:solidFill>
                <a:latin typeface="+mj-ea"/>
                <a:ea typeface="+mj-ea"/>
              </a:rPr>
              <a:t>集团</a:t>
            </a:r>
            <a:r>
              <a:rPr lang="en-US" altLang="zh-CN" sz="1200" b="0" kern="0">
                <a:solidFill>
                  <a:schemeClr val="tx1"/>
                </a:solidFill>
                <a:latin typeface="+mj-ea"/>
                <a:ea typeface="+mj-ea"/>
              </a:rPr>
              <a:t>ERP</a:t>
            </a:r>
            <a:r>
              <a:rPr lang="zh-CN" altLang="en-US" sz="1200" b="0" kern="0">
                <a:solidFill>
                  <a:schemeClr val="tx1"/>
                </a:solidFill>
                <a:latin typeface="+mj-ea"/>
                <a:ea typeface="+mj-ea"/>
              </a:rPr>
              <a:t>集成，实现设备资产</a:t>
            </a:r>
            <a:r>
              <a:rPr lang="zh-CN" altLang="en-US" sz="1200" b="0" kern="0" smtClean="0">
                <a:solidFill>
                  <a:schemeClr val="tx1"/>
                </a:solidFill>
                <a:latin typeface="+mj-ea"/>
                <a:ea typeface="+mj-ea"/>
              </a:rPr>
              <a:t>联动管理</a:t>
            </a:r>
            <a:r>
              <a:rPr lang="zh-CN" altLang="zh-CN" sz="1200" b="0" kern="0" smtClean="0">
                <a:solidFill>
                  <a:schemeClr val="tx1"/>
                </a:solidFill>
                <a:latin typeface="+mj-ea"/>
                <a:ea typeface="+mj-ea"/>
              </a:rPr>
              <a:t>。</a:t>
            </a:r>
            <a:endParaRPr lang="en-US" altLang="zh-CN" sz="1200" b="0" kern="0">
              <a:solidFill>
                <a:schemeClr val="tx1"/>
              </a:solidFill>
              <a:latin typeface="+mj-ea"/>
              <a:ea typeface="+mj-ea"/>
            </a:endParaRPr>
          </a:p>
          <a:p>
            <a:pPr fontAlgn="auto">
              <a:spcBef>
                <a:spcPct val="0"/>
              </a:spcBef>
              <a:spcAft>
                <a:spcPct val="0"/>
              </a:spcAft>
              <a:buSzPct val="75000"/>
            </a:pPr>
            <a:endParaRPr lang="en-US" altLang="zh-CN" sz="1200" b="0" kern="0" smtClean="0">
              <a:solidFill>
                <a:schemeClr val="tx1"/>
              </a:solidFill>
              <a:latin typeface="+mj-ea"/>
              <a:ea typeface="+mj-ea"/>
            </a:endParaRPr>
          </a:p>
          <a:p>
            <a:pPr fontAlgn="auto">
              <a:spcBef>
                <a:spcPct val="0"/>
              </a:spcBef>
              <a:spcAft>
                <a:spcPct val="0"/>
              </a:spcAft>
              <a:buSzPct val="75000"/>
            </a:pPr>
            <a:r>
              <a:rPr lang="zh-CN" altLang="zh-CN" sz="1200" b="0" kern="0" smtClean="0">
                <a:solidFill>
                  <a:schemeClr val="tx1"/>
                </a:solidFill>
                <a:latin typeface="+mj-ea"/>
                <a:ea typeface="+mj-ea"/>
              </a:rPr>
              <a:t>第二</a:t>
            </a:r>
            <a:r>
              <a:rPr lang="zh-CN" altLang="zh-CN" sz="1200" b="0" kern="0">
                <a:solidFill>
                  <a:schemeClr val="tx1"/>
                </a:solidFill>
                <a:latin typeface="+mj-ea"/>
                <a:ea typeface="+mj-ea"/>
              </a:rPr>
              <a:t>步</a:t>
            </a:r>
            <a:r>
              <a:rPr lang="zh-CN" altLang="en-US" sz="1200" b="0" kern="0">
                <a:solidFill>
                  <a:schemeClr val="tx1"/>
                </a:solidFill>
                <a:latin typeface="+mj-ea"/>
                <a:ea typeface="+mj-ea"/>
              </a:rPr>
              <a:t>：</a:t>
            </a:r>
            <a:endParaRPr lang="en-US" altLang="zh-CN" sz="1200" b="0" kern="0">
              <a:solidFill>
                <a:schemeClr val="tx1"/>
              </a:solidFill>
              <a:latin typeface="+mj-ea"/>
              <a:ea typeface="+mj-ea"/>
            </a:endParaRPr>
          </a:p>
          <a:p>
            <a:pPr marL="179388" indent="-179388" fontAlgn="auto">
              <a:spcBef>
                <a:spcPct val="0"/>
              </a:spcBef>
              <a:spcAft>
                <a:spcPct val="0"/>
              </a:spcAft>
              <a:buSzPct val="75000"/>
              <a:buFont typeface="Arial" pitchFamily="34" charset="0"/>
              <a:buChar char="•"/>
            </a:pPr>
            <a:r>
              <a:rPr lang="en-US" altLang="zh-CN" sz="1200" b="0" kern="0" smtClean="0">
                <a:solidFill>
                  <a:schemeClr val="tx1"/>
                </a:solidFill>
                <a:latin typeface="+mj-ea"/>
                <a:ea typeface="+mj-ea"/>
              </a:rPr>
              <a:t>ERP</a:t>
            </a:r>
            <a:r>
              <a:rPr lang="zh-CN" altLang="en-US" sz="1200" b="0" kern="0" smtClean="0">
                <a:solidFill>
                  <a:schemeClr val="tx1"/>
                </a:solidFill>
                <a:latin typeface="+mj-ea"/>
                <a:ea typeface="+mj-ea"/>
              </a:rPr>
              <a:t>试点单位完成接口集成之后，再与</a:t>
            </a:r>
            <a:r>
              <a:rPr lang="en-US" altLang="zh-CN" sz="1200" b="0" kern="0" smtClean="0">
                <a:solidFill>
                  <a:schemeClr val="tx1"/>
                </a:solidFill>
                <a:latin typeface="+mj-ea"/>
                <a:ea typeface="+mj-ea"/>
              </a:rPr>
              <a:t>ERP</a:t>
            </a:r>
            <a:r>
              <a:rPr lang="zh-CN" altLang="en-US" sz="1200" b="0" kern="0" smtClean="0">
                <a:solidFill>
                  <a:schemeClr val="tx1"/>
                </a:solidFill>
                <a:latin typeface="+mj-ea"/>
                <a:ea typeface="+mj-ea"/>
              </a:rPr>
              <a:t>同步推广</a:t>
            </a:r>
            <a:r>
              <a:rPr lang="en-US" altLang="zh-CN" sz="1200" b="0" kern="0" smtClean="0">
                <a:solidFill>
                  <a:schemeClr val="tx1"/>
                </a:solidFill>
                <a:latin typeface="+mj-ea"/>
                <a:ea typeface="+mj-ea"/>
              </a:rPr>
              <a:t>EAM</a:t>
            </a:r>
            <a:r>
              <a:rPr lang="zh-CN" altLang="en-US" sz="1200" b="0" kern="0" smtClean="0">
                <a:solidFill>
                  <a:schemeClr val="tx1"/>
                </a:solidFill>
                <a:latin typeface="+mj-ea"/>
                <a:ea typeface="+mj-ea"/>
              </a:rPr>
              <a:t>系统。</a:t>
            </a:r>
            <a:endParaRPr lang="zh-CN" altLang="zh-CN" sz="1200" b="0" kern="0">
              <a:solidFill>
                <a:schemeClr val="tx1"/>
              </a:solidFill>
              <a:latin typeface="+mj-ea"/>
              <a:ea typeface="+mj-ea"/>
            </a:endParaRPr>
          </a:p>
        </p:txBody>
      </p:sp>
      <p:sp>
        <p:nvSpPr>
          <p:cNvPr id="13" name="矩形 12"/>
          <p:cNvSpPr/>
          <p:nvPr/>
        </p:nvSpPr>
        <p:spPr bwMode="auto">
          <a:xfrm>
            <a:off x="332509" y="3124200"/>
            <a:ext cx="2520000" cy="381000"/>
          </a:xfrm>
          <a:prstGeom prst="rect">
            <a:avLst/>
          </a:prstGeom>
          <a:noFill/>
          <a:ln>
            <a:noFill/>
          </a:ln>
          <a:effectLst/>
          <a:extLst>
            <a:ext uri="{AF507438-7753-43E0-B8FC-AC1667EBCBE1}">
              <a14:hiddenEffects xmlns="" xmlns:a14="http://schemas.microsoft.com/office/drawing/2010/main">
                <a:effectLst>
                  <a:outerShdw blurRad="40000" dist="20000" dir="5400000" rotWithShape="0">
                    <a:srgbClr val="000000">
                      <a:alpha val="38000"/>
                    </a:srgbClr>
                  </a:outerShdw>
                </a:effectLst>
              </a14:hiddenEffects>
            </a:ext>
          </a:extLst>
        </p:spPr>
        <p:style>
          <a:lnRef idx="1">
            <a:schemeClr val="accent1"/>
          </a:lnRef>
          <a:fillRef idx="2">
            <a:schemeClr val="accent1"/>
          </a:fillRef>
          <a:effectRef idx="1">
            <a:schemeClr val="accent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fontAlgn="auto">
              <a:spcBef>
                <a:spcPct val="0"/>
              </a:spcBef>
              <a:spcAft>
                <a:spcPct val="0"/>
              </a:spcAft>
              <a:buSzPct val="75000"/>
            </a:pPr>
            <a:r>
              <a:rPr lang="zh-CN" altLang="en-US" sz="1400" kern="0" smtClean="0">
                <a:solidFill>
                  <a:schemeClr val="tx1"/>
                </a:solidFill>
                <a:latin typeface="+mj-ea"/>
                <a:ea typeface="+mj-ea"/>
              </a:rPr>
              <a:t>现状分析</a:t>
            </a:r>
            <a:endParaRPr lang="en-US" sz="1400" kern="0">
              <a:solidFill>
                <a:schemeClr val="tx1"/>
              </a:solidFill>
              <a:latin typeface="+mj-ea"/>
              <a:ea typeface="+mj-ea"/>
            </a:endParaRPr>
          </a:p>
        </p:txBody>
      </p:sp>
      <p:sp>
        <p:nvSpPr>
          <p:cNvPr id="17" name="矩形 16"/>
          <p:cNvSpPr/>
          <p:nvPr/>
        </p:nvSpPr>
        <p:spPr bwMode="auto">
          <a:xfrm>
            <a:off x="332509" y="1170709"/>
            <a:ext cx="5238491" cy="381000"/>
          </a:xfrm>
          <a:prstGeom prst="rect">
            <a:avLst/>
          </a:prstGeom>
          <a:solidFill>
            <a:schemeClr val="accent1"/>
          </a:solidFill>
          <a:effectLst/>
          <a:extLst>
            <a:ext uri="{AF507438-7753-43E0-B8FC-AC1667EBCBE1}">
              <a14:hiddenEffects xmlns="" xmlns:a14="http://schemas.microsoft.com/office/drawing/2010/main">
                <a:effectLst>
                  <a:outerShdw blurRad="40000" dist="20000" dir="5400000" rotWithShape="0">
                    <a:srgbClr val="000000">
                      <a:alpha val="38000"/>
                    </a:srgbClr>
                  </a:outerShdw>
                </a:effectLst>
              </a14:hiddenEffects>
            </a:ext>
          </a:extLst>
        </p:spPr>
        <p:style>
          <a:lnRef idx="1">
            <a:schemeClr val="accent1"/>
          </a:lnRef>
          <a:fillRef idx="2">
            <a:schemeClr val="accent1"/>
          </a:fillRef>
          <a:effectRef idx="1">
            <a:schemeClr val="accent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400" kern="0" smtClean="0">
                <a:solidFill>
                  <a:schemeClr val="bg1"/>
                </a:solidFill>
                <a:latin typeface="+mj-ea"/>
                <a:ea typeface="+mj-ea"/>
              </a:rPr>
              <a:t>系统功能</a:t>
            </a:r>
            <a:endParaRPr lang="en-US" sz="1400" kern="0">
              <a:solidFill>
                <a:schemeClr val="bg1"/>
              </a:solidFill>
              <a:latin typeface="+mj-ea"/>
              <a:ea typeface="+mj-ea"/>
            </a:endParaRPr>
          </a:p>
        </p:txBody>
      </p:sp>
      <p:sp>
        <p:nvSpPr>
          <p:cNvPr id="18" name="矩形 17"/>
          <p:cNvSpPr/>
          <p:nvPr/>
        </p:nvSpPr>
        <p:spPr bwMode="auto">
          <a:xfrm>
            <a:off x="332509" y="1551709"/>
            <a:ext cx="5238491" cy="1420091"/>
          </a:xfrm>
          <a:prstGeom prst="rect">
            <a:avLst/>
          </a:prstGeom>
          <a:noFill/>
          <a:ln>
            <a:solidFill>
              <a:schemeClr val="accent1"/>
            </a:solidFill>
          </a:ln>
          <a:effectLst/>
        </p:spPr>
        <p:style>
          <a:lnRef idx="1">
            <a:schemeClr val="accent1"/>
          </a:lnRef>
          <a:fillRef idx="2">
            <a:schemeClr val="accent1"/>
          </a:fillRef>
          <a:effectRef idx="1">
            <a:schemeClr val="accent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endParaRPr lang="en-US" altLang="zh-CN" sz="1400" b="0" kern="0" smtClean="0">
              <a:solidFill>
                <a:schemeClr val="tx1"/>
              </a:solidFill>
              <a:latin typeface="+mj-ea"/>
              <a:ea typeface="+mj-ea"/>
            </a:endParaRPr>
          </a:p>
        </p:txBody>
      </p:sp>
      <p:sp>
        <p:nvSpPr>
          <p:cNvPr id="19" name="矩形 18"/>
          <p:cNvSpPr/>
          <p:nvPr/>
        </p:nvSpPr>
        <p:spPr bwMode="auto">
          <a:xfrm>
            <a:off x="5888536" y="1170708"/>
            <a:ext cx="2874464" cy="1801091"/>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rtlCol="0" anchor="t"/>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fontAlgn="auto">
              <a:spcBef>
                <a:spcPct val="0"/>
              </a:spcBef>
              <a:spcAft>
                <a:spcPct val="0"/>
              </a:spcAft>
              <a:buSzPct val="75000"/>
            </a:pPr>
            <a:r>
              <a:rPr lang="zh-CN" altLang="en-US" sz="1400" b="0" kern="0">
                <a:solidFill>
                  <a:schemeClr val="tx1"/>
                </a:solidFill>
                <a:latin typeface="+mj-ea"/>
                <a:ea typeface="+mj-ea"/>
              </a:rPr>
              <a:t>组织</a:t>
            </a:r>
            <a:r>
              <a:rPr lang="zh-CN" altLang="en-US" sz="1400" b="0" kern="0" smtClean="0">
                <a:solidFill>
                  <a:schemeClr val="tx1"/>
                </a:solidFill>
                <a:latin typeface="+mj-ea"/>
                <a:ea typeface="+mj-ea"/>
              </a:rPr>
              <a:t>范围</a:t>
            </a:r>
            <a:r>
              <a:rPr lang="zh-CN" altLang="en-US" sz="1400" b="0" kern="0">
                <a:solidFill>
                  <a:schemeClr val="tx1"/>
                </a:solidFill>
                <a:latin typeface="+mj-ea"/>
                <a:ea typeface="+mj-ea"/>
              </a:rPr>
              <a:t>：</a:t>
            </a:r>
            <a:endParaRPr lang="en-US" altLang="zh-CN" sz="1400" b="0" kern="0">
              <a:solidFill>
                <a:schemeClr val="tx1"/>
              </a:solidFill>
              <a:latin typeface="+mj-ea"/>
              <a:ea typeface="+mj-ea"/>
            </a:endParaRPr>
          </a:p>
          <a:p>
            <a:pPr fontAlgn="auto">
              <a:spcBef>
                <a:spcPct val="0"/>
              </a:spcBef>
              <a:spcAft>
                <a:spcPct val="0"/>
              </a:spcAft>
              <a:buSzPct val="75000"/>
            </a:pPr>
            <a:r>
              <a:rPr lang="zh-CN" altLang="en-US" sz="1400" b="0" kern="0" smtClean="0">
                <a:solidFill>
                  <a:schemeClr val="tx1"/>
                </a:solidFill>
                <a:latin typeface="+mj-ea"/>
                <a:ea typeface="+mj-ea"/>
              </a:rPr>
              <a:t>子公司：滦</a:t>
            </a:r>
            <a:r>
              <a:rPr lang="zh-CN" altLang="en-US" sz="1400" b="0" kern="0">
                <a:solidFill>
                  <a:schemeClr val="tx1"/>
                </a:solidFill>
                <a:latin typeface="+mj-ea"/>
                <a:ea typeface="+mj-ea"/>
              </a:rPr>
              <a:t>县、</a:t>
            </a:r>
            <a:r>
              <a:rPr lang="zh-CN" altLang="zh-CN" sz="1400" b="0" kern="0">
                <a:solidFill>
                  <a:schemeClr val="tx1"/>
                </a:solidFill>
                <a:latin typeface="+mj-ea"/>
                <a:ea typeface="+mj-ea"/>
              </a:rPr>
              <a:t>凤翔、闻喜、璧</a:t>
            </a:r>
            <a:r>
              <a:rPr lang="zh-CN" altLang="zh-CN" sz="1400" b="0" kern="0" smtClean="0">
                <a:solidFill>
                  <a:schemeClr val="tx1"/>
                </a:solidFill>
                <a:latin typeface="+mj-ea"/>
                <a:ea typeface="+mj-ea"/>
              </a:rPr>
              <a:t>山</a:t>
            </a:r>
            <a:r>
              <a:rPr lang="zh-CN" altLang="en-US" sz="1400" b="0" kern="0" smtClean="0">
                <a:solidFill>
                  <a:schemeClr val="tx1"/>
                </a:solidFill>
                <a:latin typeface="+mj-ea"/>
                <a:ea typeface="+mj-ea"/>
              </a:rPr>
              <a:t>、    </a:t>
            </a:r>
            <a:endParaRPr lang="en-US" altLang="zh-CN" sz="1400" b="0" kern="0" smtClean="0">
              <a:solidFill>
                <a:schemeClr val="tx1"/>
              </a:solidFill>
              <a:latin typeface="+mj-ea"/>
              <a:ea typeface="+mj-ea"/>
            </a:endParaRPr>
          </a:p>
          <a:p>
            <a:pPr fontAlgn="auto">
              <a:spcBef>
                <a:spcPct val="0"/>
              </a:spcBef>
              <a:spcAft>
                <a:spcPct val="0"/>
              </a:spcAft>
              <a:buSzPct val="75000"/>
            </a:pPr>
            <a:r>
              <a:rPr lang="en-US" altLang="zh-CN" sz="1400" b="0" kern="0" smtClean="0">
                <a:solidFill>
                  <a:schemeClr val="tx1"/>
                </a:solidFill>
                <a:latin typeface="+mj-ea"/>
                <a:ea typeface="+mj-ea"/>
              </a:rPr>
              <a:t>              </a:t>
            </a:r>
            <a:r>
              <a:rPr lang="zh-CN" altLang="en-US" sz="1400" b="0" kern="0" smtClean="0">
                <a:solidFill>
                  <a:schemeClr val="tx1"/>
                </a:solidFill>
                <a:latin typeface="+mj-ea"/>
                <a:ea typeface="+mj-ea"/>
              </a:rPr>
              <a:t>合川</a:t>
            </a:r>
            <a:endParaRPr lang="en-US" altLang="zh-CN" sz="1400" b="0" kern="0">
              <a:solidFill>
                <a:schemeClr val="tx1"/>
              </a:solidFill>
              <a:latin typeface="+mj-ea"/>
              <a:ea typeface="+mj-ea"/>
            </a:endParaRPr>
          </a:p>
        </p:txBody>
      </p:sp>
      <p:sp>
        <p:nvSpPr>
          <p:cNvPr id="3" name="矩形 2"/>
          <p:cNvSpPr/>
          <p:nvPr/>
        </p:nvSpPr>
        <p:spPr bwMode="auto">
          <a:xfrm>
            <a:off x="448200" y="1752600"/>
            <a:ext cx="1152000" cy="35329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200" b="0" kern="0" smtClean="0">
                <a:solidFill>
                  <a:schemeClr val="tx1"/>
                </a:solidFill>
                <a:latin typeface="+mj-ea"/>
                <a:ea typeface="+mj-ea"/>
              </a:rPr>
              <a:t>设备台帐</a:t>
            </a:r>
            <a:endParaRPr lang="en-US" sz="1200" b="0" kern="0">
              <a:solidFill>
                <a:schemeClr val="tx1"/>
              </a:solidFill>
              <a:latin typeface="+mj-ea"/>
              <a:ea typeface="+mj-ea"/>
            </a:endParaRPr>
          </a:p>
        </p:txBody>
      </p:sp>
      <p:sp>
        <p:nvSpPr>
          <p:cNvPr id="15" name="矩形 14"/>
          <p:cNvSpPr/>
          <p:nvPr/>
        </p:nvSpPr>
        <p:spPr bwMode="auto">
          <a:xfrm>
            <a:off x="1743600" y="1752600"/>
            <a:ext cx="1152000" cy="35329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200" b="0" kern="0" smtClean="0">
                <a:solidFill>
                  <a:schemeClr val="tx1"/>
                </a:solidFill>
                <a:latin typeface="+mj-ea"/>
                <a:ea typeface="+mj-ea"/>
              </a:rPr>
              <a:t>点检管理</a:t>
            </a:r>
            <a:endParaRPr lang="en-US" sz="1200" b="0" kern="0">
              <a:solidFill>
                <a:schemeClr val="tx1"/>
              </a:solidFill>
              <a:latin typeface="+mj-ea"/>
              <a:ea typeface="+mj-ea"/>
            </a:endParaRPr>
          </a:p>
        </p:txBody>
      </p:sp>
      <p:sp>
        <p:nvSpPr>
          <p:cNvPr id="16" name="矩形 15"/>
          <p:cNvSpPr/>
          <p:nvPr/>
        </p:nvSpPr>
        <p:spPr bwMode="auto">
          <a:xfrm>
            <a:off x="3039000" y="1752600"/>
            <a:ext cx="1152000" cy="35329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200" b="0" kern="0" smtClean="0">
                <a:solidFill>
                  <a:schemeClr val="tx1"/>
                </a:solidFill>
                <a:latin typeface="+mj-ea"/>
                <a:ea typeface="+mj-ea"/>
              </a:rPr>
              <a:t>润滑管理</a:t>
            </a:r>
            <a:endParaRPr lang="en-US" sz="1200" b="0" kern="0">
              <a:solidFill>
                <a:schemeClr val="tx1"/>
              </a:solidFill>
              <a:latin typeface="+mj-ea"/>
              <a:ea typeface="+mj-ea"/>
            </a:endParaRPr>
          </a:p>
        </p:txBody>
      </p:sp>
      <p:sp>
        <p:nvSpPr>
          <p:cNvPr id="20" name="矩形 19"/>
          <p:cNvSpPr/>
          <p:nvPr/>
        </p:nvSpPr>
        <p:spPr bwMode="auto">
          <a:xfrm>
            <a:off x="4334400" y="1752600"/>
            <a:ext cx="1152000" cy="35329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200" b="0" kern="0" smtClean="0">
                <a:solidFill>
                  <a:schemeClr val="tx1"/>
                </a:solidFill>
                <a:latin typeface="+mj-ea"/>
                <a:ea typeface="+mj-ea"/>
              </a:rPr>
              <a:t>维修工单管理</a:t>
            </a:r>
            <a:endParaRPr lang="en-US" sz="1200" b="0" kern="0">
              <a:solidFill>
                <a:schemeClr val="tx1"/>
              </a:solidFill>
              <a:latin typeface="+mj-ea"/>
              <a:ea typeface="+mj-ea"/>
            </a:endParaRPr>
          </a:p>
        </p:txBody>
      </p:sp>
      <p:sp>
        <p:nvSpPr>
          <p:cNvPr id="24" name="矩形 23"/>
          <p:cNvSpPr/>
          <p:nvPr/>
        </p:nvSpPr>
        <p:spPr bwMode="auto">
          <a:xfrm>
            <a:off x="448200" y="2261754"/>
            <a:ext cx="1152000" cy="35329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200" b="0" kern="0" smtClean="0">
                <a:solidFill>
                  <a:schemeClr val="tx1"/>
                </a:solidFill>
                <a:latin typeface="+mj-ea"/>
                <a:ea typeface="+mj-ea"/>
              </a:rPr>
              <a:t>固定资产（实物）管理</a:t>
            </a:r>
            <a:endParaRPr lang="en-US" sz="1200" b="0" kern="0">
              <a:solidFill>
                <a:schemeClr val="tx1"/>
              </a:solidFill>
              <a:latin typeface="+mj-ea"/>
              <a:ea typeface="+mj-ea"/>
            </a:endParaRPr>
          </a:p>
        </p:txBody>
      </p:sp>
      <p:sp>
        <p:nvSpPr>
          <p:cNvPr id="25" name="矩形 24"/>
          <p:cNvSpPr/>
          <p:nvPr/>
        </p:nvSpPr>
        <p:spPr bwMode="auto">
          <a:xfrm>
            <a:off x="1743600" y="2261754"/>
            <a:ext cx="1152000" cy="35329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200" b="0" kern="0" smtClean="0">
                <a:solidFill>
                  <a:schemeClr val="tx1"/>
                </a:solidFill>
                <a:latin typeface="+mj-ea"/>
                <a:ea typeface="+mj-ea"/>
              </a:rPr>
              <a:t>中心知识库</a:t>
            </a:r>
            <a:endParaRPr lang="en-US" sz="1200" b="0" kern="0">
              <a:solidFill>
                <a:schemeClr val="tx1"/>
              </a:solidFill>
              <a:latin typeface="+mj-ea"/>
              <a:ea typeface="+mj-ea"/>
            </a:endParaRPr>
          </a:p>
        </p:txBody>
      </p:sp>
      <p:sp>
        <p:nvSpPr>
          <p:cNvPr id="26" name="Rectangle 25"/>
          <p:cNvSpPr/>
          <p:nvPr/>
        </p:nvSpPr>
        <p:spPr bwMode="auto">
          <a:xfrm>
            <a:off x="7801100" y="2322523"/>
            <a:ext cx="838200" cy="180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endParaRPr lang="zh-CN" altLang="en-US" sz="1000" kern="0">
              <a:solidFill>
                <a:schemeClr val="tx1"/>
              </a:solidFill>
              <a:latin typeface="+mj-ea"/>
              <a:ea typeface="+mj-ea"/>
            </a:endParaRPr>
          </a:p>
        </p:txBody>
      </p:sp>
      <p:sp>
        <p:nvSpPr>
          <p:cNvPr id="29" name="矩形 8"/>
          <p:cNvSpPr>
            <a:spLocks noChangeArrowheads="1"/>
          </p:cNvSpPr>
          <p:nvPr>
            <p:custDataLst>
              <p:tags r:id="rId2"/>
            </p:custDataLst>
          </p:nvPr>
        </p:nvSpPr>
        <p:spPr bwMode="auto">
          <a:xfrm>
            <a:off x="6219700" y="2322523"/>
            <a:ext cx="1565275" cy="180000"/>
          </a:xfrm>
          <a:prstGeom prst="rect">
            <a:avLst/>
          </a:prstGeom>
        </p:spPr>
        <p:style>
          <a:lnRef idx="1">
            <a:schemeClr val="accent2"/>
          </a:lnRef>
          <a:fillRef idx="2">
            <a:schemeClr val="accent2"/>
          </a:fillRef>
          <a:effectRef idx="1">
            <a:schemeClr val="accent2"/>
          </a:effectRef>
          <a:fontRef idx="minor">
            <a:schemeClr val="dk1"/>
          </a:fontRef>
        </p:style>
        <p:txBody>
          <a:bodyPr wrap="none" tIns="82800" bIns="18288" anchor="b"/>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a:buFont typeface="Wingdings" pitchFamily="2" charset="2"/>
              <a:buNone/>
            </a:pPr>
            <a:r>
              <a:rPr lang="en-US" altLang="zh-CN" sz="1000" smtClean="0">
                <a:solidFill>
                  <a:schemeClr val="tx1"/>
                </a:solidFill>
                <a:latin typeface="+mj-ea"/>
                <a:ea typeface="+mj-ea"/>
              </a:rPr>
              <a:t>8</a:t>
            </a:r>
            <a:r>
              <a:rPr lang="zh-CN" altLang="en-US" sz="1000" smtClean="0">
                <a:solidFill>
                  <a:schemeClr val="tx1"/>
                </a:solidFill>
                <a:latin typeface="+mj-ea"/>
                <a:ea typeface="+mj-ea"/>
              </a:rPr>
              <a:t>个月</a:t>
            </a:r>
            <a:r>
              <a:rPr lang="en-US" altLang="zh-CN" sz="1000" smtClean="0">
                <a:solidFill>
                  <a:schemeClr val="tx1"/>
                </a:solidFill>
                <a:latin typeface="+mj-ea"/>
                <a:ea typeface="+mj-ea"/>
              </a:rPr>
              <a:t>+2</a:t>
            </a:r>
            <a:r>
              <a:rPr lang="zh-CN" altLang="en-US" sz="1000" smtClean="0">
                <a:solidFill>
                  <a:schemeClr val="tx1"/>
                </a:solidFill>
                <a:latin typeface="+mj-ea"/>
                <a:ea typeface="+mj-ea"/>
              </a:rPr>
              <a:t>个月</a:t>
            </a:r>
            <a:endParaRPr lang="en-US" altLang="zh-CN" sz="1000" smtClean="0">
              <a:solidFill>
                <a:schemeClr val="tx1"/>
              </a:solidFill>
              <a:latin typeface="+mj-ea"/>
              <a:ea typeface="+mj-ea"/>
            </a:endParaRPr>
          </a:p>
        </p:txBody>
      </p:sp>
      <p:sp>
        <p:nvSpPr>
          <p:cNvPr id="30" name="TextBox 29"/>
          <p:cNvSpPr txBox="1"/>
          <p:nvPr/>
        </p:nvSpPr>
        <p:spPr>
          <a:xfrm>
            <a:off x="5867400" y="2057400"/>
            <a:ext cx="9144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en-US" altLang="zh-CN" sz="1200" b="0" smtClean="0">
                <a:solidFill>
                  <a:schemeClr val="tx1"/>
                </a:solidFill>
                <a:latin typeface="微软雅黑" pitchFamily="34" charset="-122"/>
                <a:ea typeface="微软雅黑" pitchFamily="34" charset="-122"/>
              </a:rPr>
              <a:t>2013/05</a:t>
            </a:r>
            <a:endParaRPr lang="zh-CN" altLang="en-US" sz="1200" b="0" smtClean="0">
              <a:solidFill>
                <a:schemeClr val="tx1"/>
              </a:solidFill>
              <a:latin typeface="微软雅黑" pitchFamily="34" charset="-122"/>
              <a:ea typeface="微软雅黑" pitchFamily="34" charset="-122"/>
            </a:endParaRPr>
          </a:p>
        </p:txBody>
      </p:sp>
      <p:grpSp>
        <p:nvGrpSpPr>
          <p:cNvPr id="10" name="Group 52"/>
          <p:cNvGrpSpPr/>
          <p:nvPr/>
        </p:nvGrpSpPr>
        <p:grpSpPr>
          <a:xfrm>
            <a:off x="5791200" y="2529245"/>
            <a:ext cx="2662797" cy="246221"/>
            <a:chOff x="5791200" y="2709446"/>
            <a:chExt cx="2662797" cy="246221"/>
          </a:xfrm>
        </p:grpSpPr>
        <p:sp>
          <p:nvSpPr>
            <p:cNvPr id="23" name="TextBox 22"/>
            <p:cNvSpPr txBox="1"/>
            <p:nvPr/>
          </p:nvSpPr>
          <p:spPr>
            <a:xfrm>
              <a:off x="5791200" y="2709446"/>
              <a:ext cx="432000" cy="246221"/>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en-US" altLang="zh-CN" sz="1000" b="0" smtClean="0">
                  <a:solidFill>
                    <a:schemeClr val="tx1"/>
                  </a:solidFill>
                  <a:latin typeface="微软雅黑" pitchFamily="34" charset="-122"/>
                  <a:ea typeface="微软雅黑" pitchFamily="34" charset="-122"/>
                </a:rPr>
                <a:t>ERP</a:t>
              </a:r>
              <a:endParaRPr lang="zh-CN" altLang="en-US" sz="1000" b="0" smtClean="0">
                <a:solidFill>
                  <a:schemeClr val="tx1"/>
                </a:solidFill>
                <a:latin typeface="微软雅黑" pitchFamily="34" charset="-122"/>
                <a:ea typeface="微软雅黑" pitchFamily="34" charset="-122"/>
              </a:endParaRPr>
            </a:p>
          </p:txBody>
        </p:sp>
        <p:sp>
          <p:nvSpPr>
            <p:cNvPr id="37" name="Rectangle 36"/>
            <p:cNvSpPr/>
            <p:nvPr/>
          </p:nvSpPr>
          <p:spPr>
            <a:xfrm>
              <a:off x="6219700" y="2709446"/>
              <a:ext cx="689611" cy="246221"/>
            </a:xfrm>
            <a:prstGeom prst="rect">
              <a:avLst/>
            </a:prstGeom>
          </p:spPr>
          <p:txBody>
            <a:bodyPr wrap="none">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buFont typeface="Wingdings" pitchFamily="2" charset="2"/>
                <a:buNone/>
              </a:pPr>
              <a:r>
                <a:rPr lang="en-US" altLang="zh-CN" sz="1000" b="0" smtClean="0">
                  <a:solidFill>
                    <a:schemeClr val="tx1"/>
                  </a:solidFill>
                  <a:latin typeface="+mj-ea"/>
                  <a:ea typeface="微软雅黑" pitchFamily="34" charset="-122"/>
                </a:rPr>
                <a:t>ERP</a:t>
              </a:r>
              <a:r>
                <a:rPr lang="zh-CN" altLang="en-US" sz="1000" b="0" smtClean="0">
                  <a:solidFill>
                    <a:schemeClr val="tx1"/>
                  </a:solidFill>
                  <a:latin typeface="+mj-ea"/>
                  <a:ea typeface="微软雅黑" pitchFamily="34" charset="-122"/>
                </a:rPr>
                <a:t>试点</a:t>
              </a:r>
              <a:endParaRPr lang="en-US" altLang="zh-CN" sz="1000" b="0" smtClean="0">
                <a:solidFill>
                  <a:schemeClr val="tx1"/>
                </a:solidFill>
                <a:latin typeface="+mj-ea"/>
                <a:ea typeface="微软雅黑" pitchFamily="34" charset="-122"/>
              </a:endParaRPr>
            </a:p>
          </p:txBody>
        </p:sp>
        <p:sp>
          <p:nvSpPr>
            <p:cNvPr id="40" name="Rectangle 39"/>
            <p:cNvSpPr/>
            <p:nvPr/>
          </p:nvSpPr>
          <p:spPr>
            <a:xfrm>
              <a:off x="7780415" y="2709446"/>
              <a:ext cx="673582" cy="246221"/>
            </a:xfrm>
            <a:prstGeom prst="rect">
              <a:avLst/>
            </a:prstGeom>
          </p:spPr>
          <p:txBody>
            <a:bodyPr wrap="none">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ctr">
                <a:buFont typeface="Wingdings" pitchFamily="2" charset="2"/>
                <a:buNone/>
              </a:pPr>
              <a:r>
                <a:rPr lang="en-US" altLang="zh-CN" sz="1000" b="0" smtClean="0">
                  <a:solidFill>
                    <a:schemeClr val="tx1"/>
                  </a:solidFill>
                  <a:latin typeface="+mj-ea"/>
                  <a:ea typeface="微软雅黑" pitchFamily="34" charset="-122"/>
                </a:rPr>
                <a:t>ERP</a:t>
              </a:r>
              <a:r>
                <a:rPr lang="zh-CN" altLang="en-US" sz="1000" b="0" smtClean="0">
                  <a:solidFill>
                    <a:schemeClr val="tx1"/>
                  </a:solidFill>
                  <a:latin typeface="+mj-ea"/>
                  <a:ea typeface="微软雅黑" pitchFamily="34" charset="-122"/>
                </a:rPr>
                <a:t>推广</a:t>
              </a:r>
              <a:endParaRPr lang="en-US" altLang="zh-CN" sz="1000" b="0" smtClean="0">
                <a:solidFill>
                  <a:schemeClr val="tx1"/>
                </a:solidFill>
                <a:latin typeface="+mj-ea"/>
                <a:ea typeface="微软雅黑" pitchFamily="34" charset="-122"/>
              </a:endParaRPr>
            </a:p>
          </p:txBody>
        </p:sp>
      </p:grpSp>
      <p:grpSp>
        <p:nvGrpSpPr>
          <p:cNvPr id="11" name="Group 51"/>
          <p:cNvGrpSpPr/>
          <p:nvPr/>
        </p:nvGrpSpPr>
        <p:grpSpPr>
          <a:xfrm>
            <a:off x="5791200" y="2875002"/>
            <a:ext cx="2961279" cy="553998"/>
            <a:chOff x="5791200" y="2951202"/>
            <a:chExt cx="2961279" cy="553998"/>
          </a:xfrm>
        </p:grpSpPr>
        <p:sp>
          <p:nvSpPr>
            <p:cNvPr id="32" name="TextBox 31"/>
            <p:cNvSpPr txBox="1"/>
            <p:nvPr/>
          </p:nvSpPr>
          <p:spPr>
            <a:xfrm>
              <a:off x="6219700" y="2951202"/>
              <a:ext cx="1019300" cy="553998"/>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82550" indent="-82550" algn="ctr" fontAlgn="auto">
                <a:spcBef>
                  <a:spcPct val="0"/>
                </a:spcBef>
                <a:spcAft>
                  <a:spcPct val="0"/>
                </a:spcAft>
                <a:buSzPct val="75000"/>
                <a:buFont typeface="Arial" pitchFamily="34" charset="0"/>
                <a:buChar char="•"/>
              </a:pPr>
              <a:r>
                <a:rPr lang="zh-CN" altLang="en-US" sz="1000" b="0" kern="0" smtClean="0">
                  <a:solidFill>
                    <a:schemeClr val="tx1"/>
                  </a:solidFill>
                  <a:latin typeface="+mj-ea"/>
                  <a:ea typeface="+mj-ea"/>
                </a:rPr>
                <a:t>备品备件</a:t>
              </a:r>
              <a:endParaRPr lang="en-US" altLang="zh-CN" sz="1000" b="0" kern="0" smtClean="0">
                <a:solidFill>
                  <a:schemeClr val="tx1"/>
                </a:solidFill>
                <a:latin typeface="+mj-ea"/>
                <a:ea typeface="+mj-ea"/>
              </a:endParaRPr>
            </a:p>
            <a:p>
              <a:pPr marL="82550" indent="-82550" algn="ctr" fontAlgn="auto">
                <a:spcBef>
                  <a:spcPct val="0"/>
                </a:spcBef>
                <a:spcAft>
                  <a:spcPct val="0"/>
                </a:spcAft>
                <a:buSzPct val="75000"/>
                <a:buFont typeface="Arial" pitchFamily="34" charset="0"/>
                <a:buChar char="•"/>
              </a:pPr>
              <a:r>
                <a:rPr lang="zh-CN" altLang="en-US" sz="1000" b="0" kern="0" smtClean="0">
                  <a:solidFill>
                    <a:schemeClr val="tx1"/>
                  </a:solidFill>
                  <a:latin typeface="+mj-ea"/>
                  <a:ea typeface="+mj-ea"/>
                </a:rPr>
                <a:t>财务集成</a:t>
              </a:r>
              <a:endParaRPr lang="en-US" altLang="zh-CN" sz="1000" b="0" kern="0" smtClean="0">
                <a:solidFill>
                  <a:schemeClr val="tx1"/>
                </a:solidFill>
                <a:latin typeface="+mj-ea"/>
                <a:ea typeface="+mj-ea"/>
              </a:endParaRPr>
            </a:p>
            <a:p>
              <a:pPr marL="82550" indent="-82550" algn="ctr" fontAlgn="auto">
                <a:spcBef>
                  <a:spcPct val="0"/>
                </a:spcBef>
                <a:spcAft>
                  <a:spcPct val="0"/>
                </a:spcAft>
                <a:buSzPct val="75000"/>
                <a:buFont typeface="Arial" pitchFamily="34" charset="0"/>
                <a:buChar char="•"/>
              </a:pPr>
              <a:r>
                <a:rPr lang="zh-CN" altLang="en-US" sz="1000" b="0" kern="0" smtClean="0">
                  <a:solidFill>
                    <a:schemeClr val="tx1"/>
                  </a:solidFill>
                  <a:latin typeface="+mj-ea"/>
                  <a:ea typeface="+mj-ea"/>
                </a:rPr>
                <a:t>资产集成</a:t>
              </a:r>
              <a:endParaRPr lang="zh-CN" altLang="en-US" sz="1000" b="0" kern="0">
                <a:solidFill>
                  <a:schemeClr val="tx1"/>
                </a:solidFill>
                <a:latin typeface="+mj-ea"/>
                <a:ea typeface="+mj-ea"/>
              </a:endParaRPr>
            </a:p>
          </p:txBody>
        </p:sp>
        <p:sp>
          <p:nvSpPr>
            <p:cNvPr id="35" name="TextBox 34"/>
            <p:cNvSpPr txBox="1"/>
            <p:nvPr/>
          </p:nvSpPr>
          <p:spPr>
            <a:xfrm>
              <a:off x="5791200" y="2951202"/>
              <a:ext cx="648000" cy="553998"/>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en-US" altLang="zh-CN" sz="1000" b="0" smtClean="0">
                  <a:solidFill>
                    <a:schemeClr val="tx1"/>
                  </a:solidFill>
                  <a:latin typeface="微软雅黑" pitchFamily="34" charset="-122"/>
                  <a:ea typeface="微软雅黑" pitchFamily="34" charset="-122"/>
                </a:rPr>
                <a:t>EAM</a:t>
              </a:r>
              <a:r>
                <a:rPr lang="zh-CN" altLang="en-US" sz="1000" b="0" smtClean="0">
                  <a:solidFill>
                    <a:schemeClr val="tx1"/>
                  </a:solidFill>
                  <a:latin typeface="微软雅黑" pitchFamily="34" charset="-122"/>
                  <a:ea typeface="微软雅黑" pitchFamily="34" charset="-122"/>
                </a:rPr>
                <a:t>设备管理系统</a:t>
              </a:r>
            </a:p>
          </p:txBody>
        </p:sp>
        <p:sp>
          <p:nvSpPr>
            <p:cNvPr id="43" name="Rectangle 42"/>
            <p:cNvSpPr/>
            <p:nvPr/>
          </p:nvSpPr>
          <p:spPr>
            <a:xfrm>
              <a:off x="7816479" y="2951202"/>
              <a:ext cx="936000" cy="246221"/>
            </a:xfrm>
            <a:prstGeom prst="rect">
              <a:avLst/>
            </a:prstGeom>
          </p:spPr>
          <p:txBody>
            <a:bodyPr wrap="square">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buFont typeface="Wingdings" pitchFamily="2" charset="2"/>
                <a:buNone/>
              </a:pPr>
              <a:r>
                <a:rPr lang="en-US" altLang="zh-CN" sz="1000" b="0" smtClean="0">
                  <a:solidFill>
                    <a:schemeClr val="tx1"/>
                  </a:solidFill>
                  <a:latin typeface="+mj-ea"/>
                  <a:ea typeface="微软雅黑" pitchFamily="34" charset="-122"/>
                </a:rPr>
                <a:t>EAM</a:t>
              </a:r>
              <a:r>
                <a:rPr lang="zh-CN" altLang="en-US" sz="1000" b="0" smtClean="0">
                  <a:solidFill>
                    <a:schemeClr val="tx1"/>
                  </a:solidFill>
                  <a:latin typeface="+mj-ea"/>
                  <a:ea typeface="微软雅黑" pitchFamily="34" charset="-122"/>
                </a:rPr>
                <a:t>设备管理系统推广</a:t>
              </a:r>
              <a:endParaRPr lang="en-US" altLang="zh-CN" sz="1000" b="0" smtClean="0">
                <a:solidFill>
                  <a:schemeClr val="tx1"/>
                </a:solidFill>
                <a:latin typeface="+mj-ea"/>
                <a:ea typeface="微软雅黑" pitchFamily="34" charset="-122"/>
              </a:endParaRPr>
            </a:p>
          </p:txBody>
        </p:sp>
      </p:grpSp>
      <p:sp>
        <p:nvSpPr>
          <p:cNvPr id="46" name="TextBox 45"/>
          <p:cNvSpPr txBox="1"/>
          <p:nvPr/>
        </p:nvSpPr>
        <p:spPr>
          <a:xfrm>
            <a:off x="7315200" y="2057400"/>
            <a:ext cx="9144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en-US" altLang="zh-CN" sz="1200" b="0" smtClean="0">
                <a:solidFill>
                  <a:schemeClr val="tx1"/>
                </a:solidFill>
                <a:latin typeface="微软雅黑" pitchFamily="34" charset="-122"/>
                <a:ea typeface="微软雅黑" pitchFamily="34" charset="-122"/>
              </a:rPr>
              <a:t>2014/03</a:t>
            </a:r>
            <a:endParaRPr lang="zh-CN" altLang="en-US" sz="1200" b="0" smtClean="0">
              <a:solidFill>
                <a:schemeClr val="tx1"/>
              </a:solidFill>
              <a:latin typeface="微软雅黑" pitchFamily="34" charset="-122"/>
              <a:ea typeface="微软雅黑" pitchFamily="34" charset="-122"/>
            </a:endParaRPr>
          </a:p>
        </p:txBody>
      </p:sp>
      <p:cxnSp>
        <p:nvCxnSpPr>
          <p:cNvPr id="48" name="Straight Connector 47"/>
          <p:cNvCxnSpPr/>
          <p:nvPr/>
        </p:nvCxnSpPr>
        <p:spPr bwMode="auto">
          <a:xfrm>
            <a:off x="6166800" y="2825234"/>
            <a:ext cx="2520000" cy="0"/>
          </a:xfrm>
          <a:prstGeom prst="line">
            <a:avLst/>
          </a:prstGeom>
          <a:ln w="6350">
            <a:prstDash val="dash"/>
          </a:ln>
        </p:spPr>
        <p:style>
          <a:lnRef idx="1">
            <a:schemeClr val="dk1"/>
          </a:lnRef>
          <a:fillRef idx="0">
            <a:schemeClr val="dk1"/>
          </a:fillRef>
          <a:effectRef idx="0">
            <a:schemeClr val="dk1"/>
          </a:effectRef>
          <a:fontRef idx="minor">
            <a:schemeClr val="tx1"/>
          </a:fontRef>
        </p:style>
      </p:cxnSp>
      <p:cxnSp>
        <p:nvCxnSpPr>
          <p:cNvPr id="50" name="Straight Connector 49"/>
          <p:cNvCxnSpPr>
            <a:stCxn id="29" idx="3"/>
          </p:cNvCxnSpPr>
          <p:nvPr/>
        </p:nvCxnSpPr>
        <p:spPr bwMode="auto">
          <a:xfrm flipH="1">
            <a:off x="7772400" y="2412523"/>
            <a:ext cx="12575" cy="683876"/>
          </a:xfrm>
          <a:prstGeom prst="line">
            <a:avLst/>
          </a:prstGeom>
          <a:ln w="6350">
            <a:prstDash val="dash"/>
          </a:ln>
        </p:spPr>
        <p:style>
          <a:lnRef idx="1">
            <a:schemeClr val="dk1"/>
          </a:lnRef>
          <a:fillRef idx="0">
            <a:schemeClr val="dk1"/>
          </a:fillRef>
          <a:effectRef idx="0">
            <a:schemeClr val="dk1"/>
          </a:effectRef>
          <a:fontRef idx="minor">
            <a:schemeClr val="tx1"/>
          </a:fontRef>
        </p:style>
      </p:cxnSp>
      <p:sp>
        <p:nvSpPr>
          <p:cNvPr id="33" name="Oval 32"/>
          <p:cNvSpPr/>
          <p:nvPr/>
        </p:nvSpPr>
        <p:spPr bwMode="auto">
          <a:xfrm>
            <a:off x="8001000" y="241200"/>
            <a:ext cx="216000" cy="216000"/>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bg1"/>
                </a:solidFill>
                <a:latin typeface="Arial"/>
                <a:ea typeface="微软雅黑"/>
              </a:rPr>
              <a:t>5</a:t>
            </a:r>
            <a:endParaRPr lang="zh-CN" altLang="en-US" sz="1400" kern="0">
              <a:solidFill>
                <a:schemeClr val="bg1"/>
              </a:solidFill>
              <a:latin typeface="Arial"/>
              <a:ea typeface="微软雅黑"/>
            </a:endParaRPr>
          </a:p>
        </p:txBody>
      </p:sp>
      <p:sp>
        <p:nvSpPr>
          <p:cNvPr id="34" name="TextBox 33"/>
          <p:cNvSpPr txBox="1"/>
          <p:nvPr/>
        </p:nvSpPr>
        <p:spPr>
          <a:xfrm>
            <a:off x="8229600" y="228600"/>
            <a:ext cx="9144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en-US" altLang="zh-CN" sz="1200" b="0" smtClean="0">
                <a:solidFill>
                  <a:schemeClr val="tx1"/>
                </a:solidFill>
                <a:latin typeface="微软雅黑" pitchFamily="34" charset="-122"/>
                <a:ea typeface="微软雅黑" pitchFamily="34" charset="-122"/>
              </a:rPr>
              <a:t>EAM</a:t>
            </a:r>
            <a:r>
              <a:rPr lang="zh-CN" altLang="en-US" sz="1200" b="0" smtClean="0">
                <a:solidFill>
                  <a:schemeClr val="tx1"/>
                </a:solidFill>
                <a:latin typeface="微软雅黑" pitchFamily="34" charset="-122"/>
                <a:ea typeface="微软雅黑" pitchFamily="34" charset="-122"/>
              </a:rPr>
              <a:t>系统</a:t>
            </a:r>
          </a:p>
        </p:txBody>
      </p:sp>
    </p:spTree>
    <p:extLst>
      <p:ext uri="{BB962C8B-B14F-4D97-AF65-F5344CB8AC3E}">
        <p14:creationId xmlns="" xmlns:p14="http://schemas.microsoft.com/office/powerpoint/2010/main" val="2750328779"/>
      </p:ext>
    </p:extLst>
  </p:cSld>
  <p:clrMapOvr>
    <a:masterClrMapping/>
  </p:clrMapOvr>
  <p:transition/>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Rectangle 2"/>
          <p:cNvSpPr/>
          <p:nvPr/>
        </p:nvSpPr>
        <p:spPr bwMode="auto">
          <a:xfrm>
            <a:off x="5715000" y="1676400"/>
            <a:ext cx="1676400" cy="3200400"/>
          </a:xfrm>
          <a:prstGeom prst="rect">
            <a:avLst/>
          </a:prstGeom>
        </p:spPr>
        <p:style>
          <a:lnRef idx="1">
            <a:schemeClr val="accent3"/>
          </a:lnRef>
          <a:fillRef idx="3">
            <a:schemeClr val="accent3"/>
          </a:fillRef>
          <a:effectRef idx="2">
            <a:schemeClr val="accent3"/>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bg1"/>
                </a:solidFill>
                <a:latin typeface="Arial"/>
                <a:ea typeface="微软雅黑"/>
              </a:rPr>
              <a:t>IFS</a:t>
            </a:r>
          </a:p>
        </p:txBody>
      </p:sp>
      <p:sp>
        <p:nvSpPr>
          <p:cNvPr id="5" name="Rectangle 4"/>
          <p:cNvSpPr/>
          <p:nvPr/>
        </p:nvSpPr>
        <p:spPr bwMode="auto">
          <a:xfrm>
            <a:off x="1905000" y="1676400"/>
            <a:ext cx="1676400" cy="3124200"/>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bg1"/>
                </a:solidFill>
                <a:latin typeface="Arial"/>
                <a:ea typeface="微软雅黑"/>
              </a:rPr>
              <a:t>ERP</a:t>
            </a:r>
          </a:p>
        </p:txBody>
      </p:sp>
      <p:sp>
        <p:nvSpPr>
          <p:cNvPr id="8" name="TextBox 7"/>
          <p:cNvSpPr txBox="1"/>
          <p:nvPr/>
        </p:nvSpPr>
        <p:spPr>
          <a:xfrm>
            <a:off x="4150549" y="2189202"/>
            <a:ext cx="954107" cy="276999"/>
          </a:xfrm>
          <a:prstGeom prst="rect">
            <a:avLst/>
          </a:prstGeom>
          <a:noFill/>
        </p:spPr>
        <p:txBody>
          <a:bodyPr wrap="non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b="0" smtClean="0">
                <a:solidFill>
                  <a:schemeClr val="tx1"/>
                </a:solidFill>
                <a:latin typeface="+mj-ea"/>
                <a:ea typeface="+mj-ea"/>
              </a:rPr>
              <a:t>设备主数据</a:t>
            </a:r>
          </a:p>
        </p:txBody>
      </p:sp>
      <p:sp>
        <p:nvSpPr>
          <p:cNvPr id="14" name="TextBox 13"/>
          <p:cNvSpPr txBox="1"/>
          <p:nvPr/>
        </p:nvSpPr>
        <p:spPr>
          <a:xfrm>
            <a:off x="4150549" y="2805591"/>
            <a:ext cx="954107" cy="276999"/>
          </a:xfrm>
          <a:prstGeom prst="rect">
            <a:avLst/>
          </a:prstGeom>
          <a:noFill/>
        </p:spPr>
        <p:txBody>
          <a:bodyPr wrap="non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b="0" smtClean="0">
                <a:solidFill>
                  <a:schemeClr val="tx1"/>
                </a:solidFill>
                <a:latin typeface="+mj-ea"/>
                <a:ea typeface="+mj-ea"/>
              </a:rPr>
              <a:t>备件主数据</a:t>
            </a:r>
          </a:p>
        </p:txBody>
      </p:sp>
      <p:sp>
        <p:nvSpPr>
          <p:cNvPr id="22" name="TextBox 21"/>
          <p:cNvSpPr txBox="1"/>
          <p:nvPr/>
        </p:nvSpPr>
        <p:spPr>
          <a:xfrm>
            <a:off x="4227493" y="3733800"/>
            <a:ext cx="800219" cy="276999"/>
          </a:xfrm>
          <a:prstGeom prst="rect">
            <a:avLst/>
          </a:prstGeom>
          <a:noFill/>
        </p:spPr>
        <p:txBody>
          <a:bodyPr wrap="non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b="0" smtClean="0">
                <a:solidFill>
                  <a:schemeClr val="tx1"/>
                </a:solidFill>
                <a:latin typeface="+mj-ea"/>
                <a:ea typeface="+mj-ea"/>
              </a:rPr>
              <a:t>维修成本</a:t>
            </a:r>
          </a:p>
        </p:txBody>
      </p:sp>
      <p:sp>
        <p:nvSpPr>
          <p:cNvPr id="24" name="TextBox 23"/>
          <p:cNvSpPr txBox="1"/>
          <p:nvPr/>
        </p:nvSpPr>
        <p:spPr>
          <a:xfrm>
            <a:off x="4227493" y="3456801"/>
            <a:ext cx="800219" cy="276999"/>
          </a:xfrm>
          <a:prstGeom prst="rect">
            <a:avLst/>
          </a:prstGeom>
          <a:noFill/>
        </p:spPr>
        <p:txBody>
          <a:bodyPr wrap="non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b="0" smtClean="0">
                <a:solidFill>
                  <a:schemeClr val="tx1"/>
                </a:solidFill>
                <a:latin typeface="+mj-ea"/>
                <a:ea typeface="+mj-ea"/>
              </a:rPr>
              <a:t>采购需求</a:t>
            </a:r>
          </a:p>
        </p:txBody>
      </p:sp>
      <p:sp>
        <p:nvSpPr>
          <p:cNvPr id="26" name="TextBox 25"/>
          <p:cNvSpPr txBox="1"/>
          <p:nvPr/>
        </p:nvSpPr>
        <p:spPr>
          <a:xfrm>
            <a:off x="4073604" y="2466201"/>
            <a:ext cx="1107996" cy="276999"/>
          </a:xfrm>
          <a:prstGeom prst="rect">
            <a:avLst/>
          </a:prstGeom>
          <a:noFill/>
        </p:spPr>
        <p:txBody>
          <a:bodyPr wrap="non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b="0" smtClean="0">
                <a:solidFill>
                  <a:schemeClr val="tx1"/>
                </a:solidFill>
                <a:latin typeface="+mj-ea"/>
                <a:ea typeface="+mj-ea"/>
              </a:rPr>
              <a:t>固定资产编码</a:t>
            </a:r>
          </a:p>
        </p:txBody>
      </p:sp>
      <p:sp>
        <p:nvSpPr>
          <p:cNvPr id="2" name="矩形 1"/>
          <p:cNvSpPr/>
          <p:nvPr/>
        </p:nvSpPr>
        <p:spPr bwMode="auto">
          <a:xfrm>
            <a:off x="2092800" y="2452301"/>
            <a:ext cx="1260000" cy="2520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200" kern="0" smtClean="0">
                <a:solidFill>
                  <a:schemeClr val="tx1"/>
                </a:solidFill>
                <a:latin typeface="Arial"/>
                <a:ea typeface="微软雅黑"/>
              </a:rPr>
              <a:t>固定资产</a:t>
            </a:r>
            <a:endParaRPr lang="en-US" sz="1200" kern="0">
              <a:solidFill>
                <a:schemeClr val="tx1"/>
              </a:solidFill>
              <a:latin typeface="Arial"/>
              <a:ea typeface="微软雅黑"/>
            </a:endParaRPr>
          </a:p>
        </p:txBody>
      </p:sp>
      <p:sp>
        <p:nvSpPr>
          <p:cNvPr id="16" name="矩形 15"/>
          <p:cNvSpPr/>
          <p:nvPr/>
        </p:nvSpPr>
        <p:spPr bwMode="auto">
          <a:xfrm>
            <a:off x="2092800" y="2954551"/>
            <a:ext cx="1260000" cy="2520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200" kern="0" smtClean="0">
                <a:solidFill>
                  <a:schemeClr val="tx1"/>
                </a:solidFill>
                <a:latin typeface="Arial"/>
                <a:ea typeface="微软雅黑"/>
              </a:rPr>
              <a:t>备件管理</a:t>
            </a:r>
            <a:endParaRPr lang="en-US" sz="1200" kern="0">
              <a:solidFill>
                <a:schemeClr val="tx1"/>
              </a:solidFill>
              <a:latin typeface="Arial"/>
              <a:ea typeface="微软雅黑"/>
            </a:endParaRPr>
          </a:p>
        </p:txBody>
      </p:sp>
      <p:sp>
        <p:nvSpPr>
          <p:cNvPr id="17" name="矩形 16"/>
          <p:cNvSpPr/>
          <p:nvPr/>
        </p:nvSpPr>
        <p:spPr bwMode="auto">
          <a:xfrm>
            <a:off x="2092800" y="3470564"/>
            <a:ext cx="1260000" cy="2520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200" kern="0">
                <a:solidFill>
                  <a:schemeClr val="tx1"/>
                </a:solidFill>
                <a:latin typeface="Arial"/>
                <a:ea typeface="微软雅黑"/>
              </a:rPr>
              <a:t>采购</a:t>
            </a:r>
            <a:r>
              <a:rPr lang="zh-CN" altLang="en-US" sz="1200" kern="0" smtClean="0">
                <a:solidFill>
                  <a:schemeClr val="tx1"/>
                </a:solidFill>
                <a:latin typeface="Arial"/>
                <a:ea typeface="微软雅黑"/>
              </a:rPr>
              <a:t>管理</a:t>
            </a:r>
            <a:endParaRPr lang="en-US" sz="1200" kern="0">
              <a:solidFill>
                <a:schemeClr val="tx1"/>
              </a:solidFill>
              <a:latin typeface="Arial"/>
              <a:ea typeface="微软雅黑"/>
            </a:endParaRPr>
          </a:p>
        </p:txBody>
      </p:sp>
      <p:sp>
        <p:nvSpPr>
          <p:cNvPr id="18" name="矩形 17"/>
          <p:cNvSpPr/>
          <p:nvPr/>
        </p:nvSpPr>
        <p:spPr bwMode="auto">
          <a:xfrm>
            <a:off x="2092800" y="3976301"/>
            <a:ext cx="1260000" cy="2520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200" kern="0">
                <a:solidFill>
                  <a:schemeClr val="tx1"/>
                </a:solidFill>
                <a:latin typeface="Arial"/>
                <a:ea typeface="微软雅黑"/>
              </a:rPr>
              <a:t>财务</a:t>
            </a:r>
            <a:r>
              <a:rPr lang="zh-CN" altLang="en-US" sz="1200" kern="0" smtClean="0">
                <a:solidFill>
                  <a:schemeClr val="tx1"/>
                </a:solidFill>
                <a:latin typeface="Arial"/>
                <a:ea typeface="微软雅黑"/>
              </a:rPr>
              <a:t>管理</a:t>
            </a:r>
            <a:endParaRPr lang="en-US" sz="1200" kern="0">
              <a:solidFill>
                <a:schemeClr val="tx1"/>
              </a:solidFill>
              <a:latin typeface="Arial"/>
              <a:ea typeface="微软雅黑"/>
            </a:endParaRPr>
          </a:p>
        </p:txBody>
      </p:sp>
      <p:sp>
        <p:nvSpPr>
          <p:cNvPr id="19" name="矩形 18"/>
          <p:cNvSpPr/>
          <p:nvPr/>
        </p:nvSpPr>
        <p:spPr bwMode="auto">
          <a:xfrm>
            <a:off x="5943600" y="2362200"/>
            <a:ext cx="1260000" cy="2520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200" kern="0" smtClean="0">
                <a:solidFill>
                  <a:schemeClr val="tx1"/>
                </a:solidFill>
                <a:latin typeface="Arial"/>
                <a:ea typeface="微软雅黑"/>
              </a:rPr>
              <a:t>设备台帐</a:t>
            </a:r>
            <a:endParaRPr lang="en-US" sz="1200" kern="0">
              <a:solidFill>
                <a:schemeClr val="tx1"/>
              </a:solidFill>
              <a:latin typeface="Arial"/>
              <a:ea typeface="微软雅黑"/>
            </a:endParaRPr>
          </a:p>
        </p:txBody>
      </p:sp>
      <p:sp>
        <p:nvSpPr>
          <p:cNvPr id="20" name="矩形 19"/>
          <p:cNvSpPr/>
          <p:nvPr/>
        </p:nvSpPr>
        <p:spPr bwMode="auto">
          <a:xfrm>
            <a:off x="5943600" y="2727474"/>
            <a:ext cx="1260000" cy="2520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200" kern="0" smtClean="0">
                <a:solidFill>
                  <a:schemeClr val="tx1"/>
                </a:solidFill>
                <a:latin typeface="Arial"/>
                <a:ea typeface="微软雅黑"/>
              </a:rPr>
              <a:t>点巡检</a:t>
            </a:r>
            <a:endParaRPr lang="en-US" sz="1200" kern="0">
              <a:solidFill>
                <a:schemeClr val="tx1"/>
              </a:solidFill>
              <a:latin typeface="Arial"/>
              <a:ea typeface="微软雅黑"/>
            </a:endParaRPr>
          </a:p>
        </p:txBody>
      </p:sp>
      <p:sp>
        <p:nvSpPr>
          <p:cNvPr id="27" name="矩形 26"/>
          <p:cNvSpPr/>
          <p:nvPr/>
        </p:nvSpPr>
        <p:spPr bwMode="auto">
          <a:xfrm>
            <a:off x="5943600" y="3074894"/>
            <a:ext cx="1260000" cy="2520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200" kern="0" smtClean="0">
                <a:solidFill>
                  <a:schemeClr val="tx1"/>
                </a:solidFill>
                <a:latin typeface="Arial"/>
                <a:ea typeface="微软雅黑"/>
              </a:rPr>
              <a:t>润滑管理</a:t>
            </a:r>
            <a:endParaRPr lang="en-US" sz="1200" kern="0">
              <a:solidFill>
                <a:schemeClr val="tx1"/>
              </a:solidFill>
              <a:latin typeface="Arial"/>
              <a:ea typeface="微软雅黑"/>
            </a:endParaRPr>
          </a:p>
        </p:txBody>
      </p:sp>
      <p:sp>
        <p:nvSpPr>
          <p:cNvPr id="28" name="矩形 27"/>
          <p:cNvSpPr/>
          <p:nvPr/>
        </p:nvSpPr>
        <p:spPr bwMode="auto">
          <a:xfrm>
            <a:off x="5943600" y="3823296"/>
            <a:ext cx="1260000" cy="2520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200" kern="0">
                <a:solidFill>
                  <a:schemeClr val="tx1"/>
                </a:solidFill>
                <a:latin typeface="Arial"/>
                <a:ea typeface="微软雅黑"/>
              </a:rPr>
              <a:t>维修</a:t>
            </a:r>
            <a:r>
              <a:rPr lang="zh-CN" altLang="en-US" sz="1200" kern="0" smtClean="0">
                <a:solidFill>
                  <a:schemeClr val="tx1"/>
                </a:solidFill>
                <a:latin typeface="Arial"/>
                <a:ea typeface="微软雅黑"/>
              </a:rPr>
              <a:t>管理</a:t>
            </a:r>
            <a:endParaRPr lang="en-US" sz="1200" kern="0">
              <a:solidFill>
                <a:schemeClr val="tx1"/>
              </a:solidFill>
              <a:latin typeface="Arial"/>
              <a:ea typeface="微软雅黑"/>
            </a:endParaRPr>
          </a:p>
        </p:txBody>
      </p:sp>
      <p:sp>
        <p:nvSpPr>
          <p:cNvPr id="29" name="矩形 28"/>
          <p:cNvSpPr/>
          <p:nvPr/>
        </p:nvSpPr>
        <p:spPr bwMode="auto">
          <a:xfrm>
            <a:off x="5943600" y="4188570"/>
            <a:ext cx="1260000" cy="2520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200" kern="0">
                <a:solidFill>
                  <a:schemeClr val="tx1"/>
                </a:solidFill>
                <a:latin typeface="Arial"/>
                <a:ea typeface="微软雅黑"/>
              </a:rPr>
              <a:t>预防性维护</a:t>
            </a:r>
            <a:endParaRPr lang="en-US" sz="1200" kern="0">
              <a:solidFill>
                <a:schemeClr val="tx1"/>
              </a:solidFill>
              <a:latin typeface="Arial"/>
              <a:ea typeface="微软雅黑"/>
            </a:endParaRPr>
          </a:p>
        </p:txBody>
      </p:sp>
      <p:sp>
        <p:nvSpPr>
          <p:cNvPr id="30" name="矩形 29"/>
          <p:cNvSpPr/>
          <p:nvPr/>
        </p:nvSpPr>
        <p:spPr bwMode="auto">
          <a:xfrm>
            <a:off x="5943600" y="4553843"/>
            <a:ext cx="1260000" cy="2520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200" kern="0" smtClean="0">
                <a:solidFill>
                  <a:schemeClr val="tx1"/>
                </a:solidFill>
                <a:latin typeface="Arial"/>
                <a:ea typeface="微软雅黑"/>
              </a:rPr>
              <a:t>知识库</a:t>
            </a:r>
            <a:endParaRPr lang="en-US" sz="1200" kern="0">
              <a:solidFill>
                <a:schemeClr val="tx1"/>
              </a:solidFill>
              <a:latin typeface="Arial"/>
              <a:ea typeface="微软雅黑"/>
            </a:endParaRPr>
          </a:p>
        </p:txBody>
      </p:sp>
      <p:sp>
        <p:nvSpPr>
          <p:cNvPr id="31" name="标题 1"/>
          <p:cNvSpPr>
            <a:spLocks noGrp="1"/>
          </p:cNvSpPr>
          <p:nvPr>
            <p:ph type="title"/>
          </p:nvPr>
        </p:nvSpPr>
        <p:spPr>
          <a:xfrm>
            <a:off x="1314450" y="0"/>
            <a:ext cx="7829550" cy="1052513"/>
          </a:xfrm>
          <a:noFill/>
          <a:ln w="9525" algn="ctr">
            <a:noFill/>
            <a:miter lim="800000"/>
          </a:ln>
        </p:spPr>
        <p:txBody>
          <a:bodyPr vert="horz" wrap="square" lIns="72000" tIns="252000" rIns="72000" bIns="36000" numCol="1" anchor="ctr" anchorCtr="0" compatLnSpc="1">
            <a:prstTxWarp prst="textNoShape">
              <a:avLst/>
            </a:prstTxWarp>
          </a:bodyPr>
          <a:lstStyle/>
          <a:p>
            <a:pPr algn="just"/>
            <a:r>
              <a:rPr lang="en-US" altLang="zh-CN">
                <a:latin typeface="微软雅黑" pitchFamily="34" charset="-122"/>
                <a:ea typeface="微软雅黑" pitchFamily="34" charset="-122"/>
              </a:rPr>
              <a:t>EAM</a:t>
            </a:r>
            <a:r>
              <a:rPr lang="zh-CN" altLang="en-US">
                <a:latin typeface="微软雅黑" pitchFamily="34" charset="-122"/>
                <a:ea typeface="微软雅黑" pitchFamily="34" charset="-122"/>
              </a:rPr>
              <a:t>设备管理系统与</a:t>
            </a:r>
            <a:r>
              <a:rPr lang="en-US" altLang="zh-CN">
                <a:latin typeface="微软雅黑" pitchFamily="34" charset="-122"/>
                <a:ea typeface="微软雅黑" pitchFamily="34" charset="-122"/>
              </a:rPr>
              <a:t>ERP</a:t>
            </a:r>
            <a:r>
              <a:rPr lang="zh-CN" altLang="en-US">
                <a:latin typeface="微软雅黑" pitchFamily="34" charset="-122"/>
                <a:ea typeface="微软雅黑" pitchFamily="34" charset="-122"/>
              </a:rPr>
              <a:t>系统的功能分界及数据流向设计概览</a:t>
            </a:r>
            <a:endParaRPr lang="en-US">
              <a:latin typeface="微软雅黑" pitchFamily="34" charset="-122"/>
              <a:ea typeface="微软雅黑" pitchFamily="34" charset="-122"/>
            </a:endParaRPr>
          </a:p>
        </p:txBody>
      </p:sp>
      <p:cxnSp>
        <p:nvCxnSpPr>
          <p:cNvPr id="33" name="直接箭头连接符 32"/>
          <p:cNvCxnSpPr/>
          <p:nvPr/>
        </p:nvCxnSpPr>
        <p:spPr bwMode="auto">
          <a:xfrm flipH="1">
            <a:off x="3658800" y="2466201"/>
            <a:ext cx="1980000" cy="0"/>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cxnSp>
        <p:nvCxnSpPr>
          <p:cNvPr id="35" name="直接箭头连接符 34"/>
          <p:cNvCxnSpPr/>
          <p:nvPr/>
        </p:nvCxnSpPr>
        <p:spPr bwMode="auto">
          <a:xfrm flipV="1">
            <a:off x="3658800" y="3081791"/>
            <a:ext cx="1980000" cy="4309"/>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cxnSp>
        <p:nvCxnSpPr>
          <p:cNvPr id="37" name="直接箭头连接符 36"/>
          <p:cNvCxnSpPr/>
          <p:nvPr/>
        </p:nvCxnSpPr>
        <p:spPr bwMode="auto">
          <a:xfrm flipH="1">
            <a:off x="3658800" y="4000500"/>
            <a:ext cx="1980000" cy="0"/>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cxnSp>
        <p:nvCxnSpPr>
          <p:cNvPr id="39" name="直接箭头连接符 38"/>
          <p:cNvCxnSpPr/>
          <p:nvPr/>
        </p:nvCxnSpPr>
        <p:spPr bwMode="auto">
          <a:xfrm flipH="1">
            <a:off x="3658800" y="3733800"/>
            <a:ext cx="1980000" cy="0"/>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cxnSp>
        <p:nvCxnSpPr>
          <p:cNvPr id="41" name="直接箭头连接符 40"/>
          <p:cNvCxnSpPr/>
          <p:nvPr/>
        </p:nvCxnSpPr>
        <p:spPr bwMode="auto">
          <a:xfrm>
            <a:off x="3658800" y="2743200"/>
            <a:ext cx="1980000" cy="0"/>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sp>
        <p:nvSpPr>
          <p:cNvPr id="34" name="TextBox 33"/>
          <p:cNvSpPr txBox="1"/>
          <p:nvPr/>
        </p:nvSpPr>
        <p:spPr>
          <a:xfrm>
            <a:off x="758918" y="5068459"/>
            <a:ext cx="7626164" cy="1031051"/>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marL="285750" indent="-285750">
              <a:spcBef>
                <a:spcPts val="600"/>
              </a:spcBef>
              <a:buFont typeface="Arial" pitchFamily="34" charset="0"/>
              <a:buChar char="•"/>
            </a:pPr>
            <a:r>
              <a:rPr lang="zh-CN" altLang="en-US" sz="1400" b="0" smtClean="0">
                <a:solidFill>
                  <a:schemeClr val="tx1"/>
                </a:solidFill>
                <a:latin typeface="+mj-ea"/>
                <a:ea typeface="+mj-ea"/>
              </a:rPr>
              <a:t>通过</a:t>
            </a:r>
            <a:r>
              <a:rPr lang="en-US" altLang="zh-CN" sz="1400" b="0" smtClean="0">
                <a:solidFill>
                  <a:schemeClr val="tx1"/>
                </a:solidFill>
                <a:latin typeface="+mj-ea"/>
                <a:ea typeface="+mj-ea"/>
              </a:rPr>
              <a:t>ERP</a:t>
            </a:r>
            <a:r>
              <a:rPr lang="zh-CN" altLang="en-US" sz="1400" b="0" smtClean="0">
                <a:solidFill>
                  <a:schemeClr val="tx1"/>
                </a:solidFill>
                <a:latin typeface="+mj-ea"/>
                <a:ea typeface="+mj-ea"/>
              </a:rPr>
              <a:t>系统对设备资产价值相关信息进行管理，包括固定资产管理、备件的价值（及其相应的采购与库存管理），并由</a:t>
            </a:r>
            <a:r>
              <a:rPr lang="en-US" altLang="zh-CN" sz="1400" b="0" smtClean="0">
                <a:solidFill>
                  <a:schemeClr val="tx1"/>
                </a:solidFill>
                <a:latin typeface="+mj-ea"/>
                <a:ea typeface="+mj-ea"/>
              </a:rPr>
              <a:t>ERP</a:t>
            </a:r>
            <a:r>
              <a:rPr lang="zh-CN" altLang="en-US" sz="1400" b="0" smtClean="0">
                <a:solidFill>
                  <a:schemeClr val="tx1"/>
                </a:solidFill>
                <a:latin typeface="+mj-ea"/>
                <a:ea typeface="+mj-ea"/>
              </a:rPr>
              <a:t>系统记录维修业务的财务成本信息。</a:t>
            </a:r>
            <a:endParaRPr lang="en-US" altLang="zh-CN" sz="1400" b="0" smtClean="0">
              <a:solidFill>
                <a:schemeClr val="tx1"/>
              </a:solidFill>
              <a:latin typeface="+mj-ea"/>
              <a:ea typeface="+mj-ea"/>
            </a:endParaRPr>
          </a:p>
          <a:p>
            <a:pPr marL="285750" indent="-285750">
              <a:spcBef>
                <a:spcPts val="600"/>
              </a:spcBef>
              <a:buFont typeface="Arial" pitchFamily="34" charset="0"/>
              <a:buChar char="•"/>
            </a:pPr>
            <a:r>
              <a:rPr lang="zh-CN" altLang="en-US" sz="1400" b="0" smtClean="0">
                <a:solidFill>
                  <a:schemeClr val="tx1"/>
                </a:solidFill>
                <a:latin typeface="+mj-ea"/>
                <a:ea typeface="+mj-ea"/>
              </a:rPr>
              <a:t>由</a:t>
            </a:r>
            <a:r>
              <a:rPr lang="en-US" altLang="zh-CN" sz="1400" b="0" smtClean="0">
                <a:solidFill>
                  <a:schemeClr val="tx1"/>
                </a:solidFill>
                <a:latin typeface="+mj-ea"/>
                <a:ea typeface="+mj-ea"/>
              </a:rPr>
              <a:t>IFS</a:t>
            </a:r>
            <a:r>
              <a:rPr lang="zh-CN" altLang="en-US" sz="1400" b="0" smtClean="0">
                <a:solidFill>
                  <a:schemeClr val="tx1"/>
                </a:solidFill>
                <a:latin typeface="+mj-ea"/>
                <a:ea typeface="+mj-ea"/>
              </a:rPr>
              <a:t>系统进行设备的专业管理，包括设备（实物）台帐、点巡检、润滑管理、维修管理、采购需求、预防性管理以及相应的经验、技能的知识库。</a:t>
            </a:r>
          </a:p>
        </p:txBody>
      </p:sp>
      <p:sp>
        <p:nvSpPr>
          <p:cNvPr id="36" name="TextBox 35"/>
          <p:cNvSpPr txBox="1"/>
          <p:nvPr/>
        </p:nvSpPr>
        <p:spPr>
          <a:xfrm>
            <a:off x="4227493" y="3072291"/>
            <a:ext cx="800219" cy="276999"/>
          </a:xfrm>
          <a:prstGeom prst="rect">
            <a:avLst/>
          </a:prstGeom>
          <a:noFill/>
        </p:spPr>
        <p:txBody>
          <a:bodyPr wrap="non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zh-CN" altLang="en-US" sz="1200" b="0" smtClean="0">
                <a:solidFill>
                  <a:schemeClr val="tx1"/>
                </a:solidFill>
                <a:latin typeface="+mj-ea"/>
                <a:ea typeface="+mj-ea"/>
              </a:rPr>
              <a:t>备件库存</a:t>
            </a:r>
          </a:p>
        </p:txBody>
      </p:sp>
      <p:cxnSp>
        <p:nvCxnSpPr>
          <p:cNvPr id="38" name="直接箭头连接符 37"/>
          <p:cNvCxnSpPr/>
          <p:nvPr/>
        </p:nvCxnSpPr>
        <p:spPr bwMode="auto">
          <a:xfrm flipV="1">
            <a:off x="3658800" y="3348491"/>
            <a:ext cx="1980000" cy="4309"/>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sp>
        <p:nvSpPr>
          <p:cNvPr id="32" name="矩形 19"/>
          <p:cNvSpPr/>
          <p:nvPr/>
        </p:nvSpPr>
        <p:spPr bwMode="auto">
          <a:xfrm>
            <a:off x="5943600" y="3429000"/>
            <a:ext cx="1260000" cy="2520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algn="l" rtl="0" fontAlgn="base">
              <a:spcBef>
                <a:spcPct val="0"/>
              </a:spcBef>
              <a:spcAft>
                <a:spcPct val="0"/>
              </a:spcAft>
              <a:defRPr sz="1600" b="1" kern="1200">
                <a:solidFill>
                  <a:srgbClr val="000000"/>
                </a:solidFill>
                <a:latin typeface="Franklin Gothic Book"/>
                <a:ea typeface="宋体" pitchFamily="2" charset="-122"/>
                <a:cs typeface="+mn-cs"/>
              </a:defRPr>
            </a:lvl1pPr>
            <a:lvl2pPr marL="457200" algn="l" rtl="0" fontAlgn="base">
              <a:spcBef>
                <a:spcPct val="0"/>
              </a:spcBef>
              <a:spcAft>
                <a:spcPct val="0"/>
              </a:spcAft>
              <a:defRPr sz="1600" b="1" kern="1200">
                <a:solidFill>
                  <a:srgbClr val="000000"/>
                </a:solidFill>
                <a:latin typeface="Franklin Gothic Book"/>
                <a:ea typeface="宋体" pitchFamily="2" charset="-122"/>
                <a:cs typeface="+mn-cs"/>
              </a:defRPr>
            </a:lvl2pPr>
            <a:lvl3pPr marL="914400" algn="l" rtl="0" fontAlgn="base">
              <a:spcBef>
                <a:spcPct val="0"/>
              </a:spcBef>
              <a:spcAft>
                <a:spcPct val="0"/>
              </a:spcAft>
              <a:defRPr sz="1600" b="1" kern="1200">
                <a:solidFill>
                  <a:srgbClr val="000000"/>
                </a:solidFill>
                <a:latin typeface="Franklin Gothic Book"/>
                <a:ea typeface="宋体" pitchFamily="2" charset="-122"/>
                <a:cs typeface="+mn-cs"/>
              </a:defRPr>
            </a:lvl3pPr>
            <a:lvl4pPr marL="1371600" algn="l" rtl="0" fontAlgn="base">
              <a:spcBef>
                <a:spcPct val="0"/>
              </a:spcBef>
              <a:spcAft>
                <a:spcPct val="0"/>
              </a:spcAft>
              <a:defRPr sz="1600" b="1" kern="1200">
                <a:solidFill>
                  <a:srgbClr val="000000"/>
                </a:solidFill>
                <a:latin typeface="Franklin Gothic Book"/>
                <a:ea typeface="宋体" pitchFamily="2" charset="-122"/>
                <a:cs typeface="+mn-cs"/>
              </a:defRPr>
            </a:lvl4pPr>
            <a:lvl5pPr marL="1828800" algn="l" rtl="0" fontAlgn="base">
              <a:spcBef>
                <a:spcPct val="0"/>
              </a:spcBef>
              <a:spcAft>
                <a:spcPct val="0"/>
              </a:spcAft>
              <a:defRPr sz="1600" b="1" kern="1200">
                <a:solidFill>
                  <a:srgbClr val="000000"/>
                </a:solidFill>
                <a:latin typeface="Franklin Gothic Book"/>
                <a:ea typeface="宋体" pitchFamily="2" charset="-122"/>
                <a:cs typeface="+mn-cs"/>
              </a:defRPr>
            </a:lvl5pPr>
            <a:lvl6pPr marL="2286000" algn="l" defTabSz="914400" rtl="0" eaLnBrk="1" latinLnBrk="0" hangingPunct="1">
              <a:defRPr sz="1600" b="1" kern="1200">
                <a:solidFill>
                  <a:srgbClr val="000000"/>
                </a:solidFill>
                <a:latin typeface="Franklin Gothic Book"/>
                <a:ea typeface="宋体" pitchFamily="2" charset="-122"/>
                <a:cs typeface="+mn-cs"/>
              </a:defRPr>
            </a:lvl6pPr>
            <a:lvl7pPr marL="2743200" algn="l" defTabSz="914400" rtl="0" eaLnBrk="1" latinLnBrk="0" hangingPunct="1">
              <a:defRPr sz="1600" b="1" kern="1200">
                <a:solidFill>
                  <a:srgbClr val="000000"/>
                </a:solidFill>
                <a:latin typeface="Franklin Gothic Book"/>
                <a:ea typeface="宋体" pitchFamily="2" charset="-122"/>
                <a:cs typeface="+mn-cs"/>
              </a:defRPr>
            </a:lvl7pPr>
            <a:lvl8pPr marL="3200400" algn="l" defTabSz="914400" rtl="0" eaLnBrk="1" latinLnBrk="0" hangingPunct="1">
              <a:defRPr sz="1600" b="1" kern="1200">
                <a:solidFill>
                  <a:srgbClr val="000000"/>
                </a:solidFill>
                <a:latin typeface="Franklin Gothic Book"/>
                <a:ea typeface="宋体" pitchFamily="2" charset="-122"/>
                <a:cs typeface="+mn-cs"/>
              </a:defRPr>
            </a:lvl8pPr>
            <a:lvl9pPr marL="3657600" algn="l" defTabSz="914400" rtl="0" eaLnBrk="1" latinLnBrk="0" hangingPunct="1">
              <a:defRPr sz="1600" b="1" kern="1200">
                <a:solidFill>
                  <a:srgbClr val="000000"/>
                </a:solidFill>
                <a:latin typeface="Franklin Gothic Book"/>
                <a:ea typeface="宋体" pitchFamily="2" charset="-122"/>
                <a:cs typeface="+mn-cs"/>
              </a:defRPr>
            </a:lvl9pPr>
          </a:lstStyle>
          <a:p>
            <a:pPr algn="ctr" fontAlgn="auto">
              <a:spcBef>
                <a:spcPct val="0"/>
              </a:spcBef>
              <a:spcAft>
                <a:spcPct val="0"/>
              </a:spcAft>
              <a:buSzPct val="75000"/>
            </a:pPr>
            <a:r>
              <a:rPr lang="zh-CN" altLang="en-US" sz="1200" kern="0" smtClean="0">
                <a:solidFill>
                  <a:schemeClr val="tx1"/>
                </a:solidFill>
                <a:latin typeface="Arial"/>
                <a:ea typeface="微软雅黑"/>
              </a:rPr>
              <a:t>采购需求</a:t>
            </a:r>
            <a:endParaRPr lang="en-US" sz="1200" kern="0">
              <a:solidFill>
                <a:schemeClr val="tx1"/>
              </a:solidFill>
              <a:latin typeface="Arial"/>
              <a:ea typeface="微软雅黑"/>
            </a:endParaRPr>
          </a:p>
        </p:txBody>
      </p:sp>
      <p:sp>
        <p:nvSpPr>
          <p:cNvPr id="40" name="Oval 39"/>
          <p:cNvSpPr/>
          <p:nvPr/>
        </p:nvSpPr>
        <p:spPr bwMode="auto">
          <a:xfrm>
            <a:off x="8001000" y="241200"/>
            <a:ext cx="216000" cy="216000"/>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bg1"/>
                </a:solidFill>
                <a:latin typeface="Arial"/>
                <a:ea typeface="微软雅黑"/>
              </a:rPr>
              <a:t>5</a:t>
            </a:r>
            <a:endParaRPr lang="zh-CN" altLang="en-US" sz="1400" kern="0">
              <a:solidFill>
                <a:schemeClr val="bg1"/>
              </a:solidFill>
              <a:latin typeface="Arial"/>
              <a:ea typeface="微软雅黑"/>
            </a:endParaRPr>
          </a:p>
        </p:txBody>
      </p:sp>
      <p:sp>
        <p:nvSpPr>
          <p:cNvPr id="42" name="TextBox 41"/>
          <p:cNvSpPr txBox="1"/>
          <p:nvPr/>
        </p:nvSpPr>
        <p:spPr>
          <a:xfrm>
            <a:off x="8229600" y="228600"/>
            <a:ext cx="9144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en-US" altLang="zh-CN" sz="1200" b="0" smtClean="0">
                <a:solidFill>
                  <a:schemeClr val="tx1"/>
                </a:solidFill>
                <a:latin typeface="微软雅黑" pitchFamily="34" charset="-122"/>
                <a:ea typeface="微软雅黑" pitchFamily="34" charset="-122"/>
              </a:rPr>
              <a:t>EAM</a:t>
            </a:r>
            <a:r>
              <a:rPr lang="zh-CN" altLang="en-US" sz="1200" b="0" smtClean="0">
                <a:solidFill>
                  <a:schemeClr val="tx1"/>
                </a:solidFill>
                <a:latin typeface="微软雅黑" pitchFamily="34" charset="-122"/>
                <a:ea typeface="微软雅黑" pitchFamily="34" charset="-122"/>
              </a:rPr>
              <a:t>系统</a:t>
            </a:r>
          </a:p>
        </p:txBody>
      </p:sp>
    </p:spTree>
  </p:cSld>
  <p:clrMapOvr>
    <a:masterClrMapping/>
  </p:clrMapOvr>
  <p:transition/>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a:noFill/>
          <a:ln w="9525" algn="ctr">
            <a:noFill/>
            <a:miter lim="800000"/>
          </a:ln>
        </p:spPr>
        <p:txBody>
          <a:bodyPr vert="horz" wrap="square" lIns="72000" tIns="252000" rIns="72000" bIns="36000" numCol="1" anchor="ctr" anchorCtr="0" compatLnSpc="1">
            <a:prstTxWarp prst="textNoShape">
              <a:avLst/>
            </a:prstTxWarp>
          </a:bodyPr>
          <a:lstStyle/>
          <a:p>
            <a:pPr algn="just"/>
            <a:r>
              <a:rPr lang="zh-CN" altLang="en-US">
                <a:latin typeface="微软雅黑" pitchFamily="34" charset="-122"/>
                <a:ea typeface="微软雅黑" pitchFamily="34" charset="-122"/>
              </a:rPr>
              <a:t>未来集团</a:t>
            </a:r>
            <a:r>
              <a:rPr lang="en-US" altLang="zh-CN">
                <a:latin typeface="微软雅黑" pitchFamily="34" charset="-122"/>
                <a:ea typeface="微软雅黑" pitchFamily="34" charset="-122"/>
              </a:rPr>
              <a:t>ERP</a:t>
            </a:r>
            <a:r>
              <a:rPr lang="zh-CN" altLang="en-US">
                <a:latin typeface="微软雅黑" pitchFamily="34" charset="-122"/>
                <a:ea typeface="微软雅黑" pitchFamily="34" charset="-122"/>
              </a:rPr>
              <a:t>系统与</a:t>
            </a:r>
            <a:r>
              <a:rPr lang="en-US" altLang="zh-CN">
                <a:latin typeface="微软雅黑" pitchFamily="34" charset="-122"/>
                <a:ea typeface="微软雅黑" pitchFamily="34" charset="-122"/>
              </a:rPr>
              <a:t>EAM</a:t>
            </a:r>
            <a:r>
              <a:rPr lang="zh-CN" altLang="en-US">
                <a:latin typeface="微软雅黑" pitchFamily="34" charset="-122"/>
                <a:ea typeface="微软雅黑" pitchFamily="34" charset="-122"/>
              </a:rPr>
              <a:t>设备管理系统的业务集成接口方案建议</a:t>
            </a:r>
            <a:endParaRPr lang="en-US">
              <a:latin typeface="微软雅黑" pitchFamily="34" charset="-122"/>
              <a:ea typeface="微软雅黑" pitchFamily="34" charset="-122"/>
            </a:endParaRPr>
          </a:p>
        </p:txBody>
      </p:sp>
      <p:graphicFrame>
        <p:nvGraphicFramePr>
          <p:cNvPr id="5" name="Content Placeholder 4"/>
          <p:cNvGraphicFramePr>
            <a:graphicFrameLocks noGrp="1"/>
          </p:cNvGraphicFramePr>
          <p:nvPr>
            <p:ph idx="1"/>
            <p:extLst>
              <p:ext uri="{D42A27DB-BD31-4B8C-83A1-F6EECF244321}">
                <p14:modId xmlns="" xmlns:p14="http://schemas.microsoft.com/office/powerpoint/2010/main" val="1476324922"/>
              </p:ext>
            </p:extLst>
          </p:nvPr>
        </p:nvGraphicFramePr>
        <p:xfrm>
          <a:off x="647700" y="1173480"/>
          <a:ext cx="7848600" cy="4846320"/>
        </p:xfrm>
        <a:graphic>
          <a:graphicData uri="http://schemas.openxmlformats.org/drawingml/2006/table">
            <a:tbl>
              <a:tblPr firstRow="1" bandRow="1">
                <a:tableStyleId>{5C22544A-7EE6-4342-B048-85BDC9FD1C3A}</a:tableStyleId>
              </a:tblPr>
              <a:tblGrid>
                <a:gridCol w="1389856"/>
                <a:gridCol w="4172744"/>
                <a:gridCol w="2286000"/>
              </a:tblGrid>
              <a:tr h="252000">
                <a:tc>
                  <a:txBody>
                    <a:bodyPr vert="horz" wrap="square"/>
                    <a:lstStyle/>
                    <a:p>
                      <a:r>
                        <a:rPr lang="zh-CN" altLang="cy-GB" sz="1200" smtClean="0">
                          <a:latin typeface="微软雅黑" pitchFamily="34" charset="-122"/>
                          <a:ea typeface="微软雅黑" pitchFamily="34" charset="-122"/>
                        </a:rPr>
                        <a:t>系统集成需求点</a:t>
                      </a:r>
                      <a:endParaRPr lang="cy-GB" sz="1200">
                        <a:latin typeface="微软雅黑" pitchFamily="34" charset="-122"/>
                        <a:ea typeface="微软雅黑" pitchFamily="34" charset="-122"/>
                      </a:endParaRPr>
                    </a:p>
                  </a:txBody>
                  <a:tcPr/>
                </a:tc>
                <a:tc>
                  <a:txBody>
                    <a:bodyPr vert="horz" wrap="square"/>
                    <a:lstStyle/>
                    <a:p>
                      <a:r>
                        <a:rPr lang="zh-CN" altLang="cy-GB" sz="1200" smtClean="0">
                          <a:latin typeface="微软雅黑" pitchFamily="34" charset="-122"/>
                          <a:ea typeface="微软雅黑" pitchFamily="34" charset="-122"/>
                        </a:rPr>
                        <a:t>系统集成方案</a:t>
                      </a:r>
                      <a:endParaRPr lang="cy-GB" sz="1200">
                        <a:latin typeface="微软雅黑" pitchFamily="34" charset="-122"/>
                        <a:ea typeface="微软雅黑" pitchFamily="34" charset="-122"/>
                      </a:endParaRPr>
                    </a:p>
                  </a:txBody>
                  <a:tcPr/>
                </a:tc>
                <a:tc>
                  <a:txBody>
                    <a:bodyPr vert="horz" wrap="square"/>
                    <a:lstStyle/>
                    <a:p>
                      <a:r>
                        <a:rPr lang="zh-CN" altLang="cy-GB" sz="1200" smtClean="0">
                          <a:latin typeface="微软雅黑" pitchFamily="34" charset="-122"/>
                          <a:ea typeface="微软雅黑" pitchFamily="34" charset="-122"/>
                        </a:rPr>
                        <a:t>传输方向</a:t>
                      </a:r>
                      <a:endParaRPr lang="cy-GB" sz="1200">
                        <a:latin typeface="微软雅黑" pitchFamily="34" charset="-122"/>
                        <a:ea typeface="微软雅黑" pitchFamily="34" charset="-122"/>
                      </a:endParaRPr>
                    </a:p>
                  </a:txBody>
                  <a:tcPr/>
                </a:tc>
              </a:tr>
              <a:tr h="252000">
                <a:tc>
                  <a:txBody>
                    <a:bodyPr vert="horz" wrap="square"/>
                    <a:lstStyle/>
                    <a:p>
                      <a:r>
                        <a:rPr lang="zh-CN" altLang="en-US" sz="1200" smtClean="0">
                          <a:latin typeface="微软雅黑" pitchFamily="34" charset="-122"/>
                          <a:ea typeface="微软雅黑" pitchFamily="34" charset="-122"/>
                        </a:rPr>
                        <a:t>设备主数据</a:t>
                      </a:r>
                      <a:endParaRPr lang="cy-GB" sz="1200">
                        <a:latin typeface="微软雅黑" pitchFamily="34" charset="-122"/>
                        <a:ea typeface="微软雅黑" pitchFamily="34" charset="-122"/>
                      </a:endParaRPr>
                    </a:p>
                  </a:txBody>
                  <a:tcPr/>
                </a:tc>
                <a:tc>
                  <a:txBody>
                    <a:bodyPr vert="horz" wrap="square"/>
                    <a:lstStyle/>
                    <a:p>
                      <a:pPr marL="0" marR="0" lvl="0" indent="0" algn="l" defTabSz="914400" rtl="0" eaLnBrk="1" fontAlgn="auto" latinLnBrk="0" hangingPunct="1">
                        <a:lnSpc>
                          <a:spcPct val="100000"/>
                        </a:lnSpc>
                        <a:spcBef>
                          <a:spcPct val="0"/>
                        </a:spcBef>
                        <a:spcAft>
                          <a:spcPct val="0"/>
                        </a:spcAft>
                        <a:buClrTx/>
                        <a:buSzTx/>
                        <a:buFontTx/>
                        <a:buNone/>
                        <a:defRPr/>
                      </a:pPr>
                      <a:r>
                        <a:rPr lang="en-US" altLang="zh-CN" sz="1200" kern="1200" smtClean="0">
                          <a:solidFill>
                            <a:schemeClr val="dk1"/>
                          </a:solidFill>
                          <a:latin typeface="微软雅黑" pitchFamily="34" charset="-122"/>
                          <a:ea typeface="微软雅黑" pitchFamily="34" charset="-122"/>
                          <a:cs typeface="+mn-cs"/>
                        </a:rPr>
                        <a:t>EAM</a:t>
                      </a:r>
                      <a:r>
                        <a:rPr lang="zh-CN" altLang="en-US" sz="1200" kern="1200" smtClean="0">
                          <a:solidFill>
                            <a:schemeClr val="dk1"/>
                          </a:solidFill>
                          <a:latin typeface="微软雅黑" pitchFamily="34" charset="-122"/>
                          <a:ea typeface="微软雅黑" pitchFamily="34" charset="-122"/>
                          <a:cs typeface="+mn-cs"/>
                        </a:rPr>
                        <a:t>设备管理系统中已经对设备的实物台帐进行了管理，由于</a:t>
                      </a:r>
                      <a:r>
                        <a:rPr lang="en-US" altLang="zh-CN" sz="1200" kern="1200" smtClean="0">
                          <a:solidFill>
                            <a:schemeClr val="dk1"/>
                          </a:solidFill>
                          <a:latin typeface="微软雅黑" pitchFamily="34" charset="-122"/>
                          <a:ea typeface="微软雅黑" pitchFamily="34" charset="-122"/>
                          <a:cs typeface="+mn-cs"/>
                        </a:rPr>
                        <a:t>EAM</a:t>
                      </a:r>
                      <a:r>
                        <a:rPr lang="zh-CN" altLang="en-US" sz="1200" kern="1200" smtClean="0">
                          <a:solidFill>
                            <a:schemeClr val="dk1"/>
                          </a:solidFill>
                          <a:latin typeface="微软雅黑" pitchFamily="34" charset="-122"/>
                          <a:ea typeface="微软雅黑" pitchFamily="34" charset="-122"/>
                          <a:cs typeface="+mn-cs"/>
                        </a:rPr>
                        <a:t>设备管理系统定义为设备管理的专业系统，未来建议继续通过</a:t>
                      </a:r>
                      <a:r>
                        <a:rPr lang="en-US" altLang="zh-CN" sz="1200" kern="1200" smtClean="0">
                          <a:solidFill>
                            <a:schemeClr val="dk1"/>
                          </a:solidFill>
                          <a:latin typeface="微软雅黑" pitchFamily="34" charset="-122"/>
                          <a:ea typeface="微软雅黑" pitchFamily="34" charset="-122"/>
                          <a:cs typeface="+mn-cs"/>
                        </a:rPr>
                        <a:t>EAM</a:t>
                      </a:r>
                      <a:r>
                        <a:rPr lang="zh-CN" altLang="en-US" sz="1200" kern="1200" smtClean="0">
                          <a:solidFill>
                            <a:schemeClr val="dk1"/>
                          </a:solidFill>
                          <a:latin typeface="微软雅黑" pitchFamily="34" charset="-122"/>
                          <a:ea typeface="微软雅黑" pitchFamily="34" charset="-122"/>
                          <a:cs typeface="+mn-cs"/>
                        </a:rPr>
                        <a:t>设备管理系统管理设备台帐，而为了相应财务信息、资产信息完整，需要将设备主数据从</a:t>
                      </a:r>
                      <a:r>
                        <a:rPr lang="en-US" altLang="zh-CN" sz="1200" kern="1200" smtClean="0">
                          <a:solidFill>
                            <a:schemeClr val="dk1"/>
                          </a:solidFill>
                          <a:latin typeface="微软雅黑" pitchFamily="34" charset="-122"/>
                          <a:ea typeface="微软雅黑" pitchFamily="34" charset="-122"/>
                          <a:cs typeface="+mn-cs"/>
                        </a:rPr>
                        <a:t>EAM</a:t>
                      </a:r>
                      <a:r>
                        <a:rPr lang="zh-CN" altLang="en-US" sz="1200" kern="1200" smtClean="0">
                          <a:solidFill>
                            <a:schemeClr val="dk1"/>
                          </a:solidFill>
                          <a:latin typeface="微软雅黑" pitchFamily="34" charset="-122"/>
                          <a:ea typeface="微软雅黑" pitchFamily="34" charset="-122"/>
                          <a:cs typeface="+mn-cs"/>
                        </a:rPr>
                        <a:t>设备管理系统回传至</a:t>
                      </a:r>
                      <a:r>
                        <a:rPr lang="en-US" altLang="zh-CN" sz="1200" kern="1200" smtClean="0">
                          <a:solidFill>
                            <a:schemeClr val="dk1"/>
                          </a:solidFill>
                          <a:latin typeface="微软雅黑" pitchFamily="34" charset="-122"/>
                          <a:ea typeface="微软雅黑" pitchFamily="34" charset="-122"/>
                          <a:cs typeface="+mn-cs"/>
                        </a:rPr>
                        <a:t>ERP</a:t>
                      </a:r>
                      <a:r>
                        <a:rPr lang="zh-CN" altLang="en-US" sz="1200" kern="1200" smtClean="0">
                          <a:solidFill>
                            <a:schemeClr val="dk1"/>
                          </a:solidFill>
                          <a:latin typeface="微软雅黑" pitchFamily="34" charset="-122"/>
                          <a:ea typeface="微软雅黑" pitchFamily="34" charset="-122"/>
                          <a:cs typeface="+mn-cs"/>
                        </a:rPr>
                        <a:t>系统。</a:t>
                      </a:r>
                    </a:p>
                  </a:txBody>
                  <a:tcPr/>
                </a:tc>
                <a:tc>
                  <a:txBody>
                    <a:bodyPr vert="horz" wrap="square"/>
                    <a:lstStyle/>
                    <a:p>
                      <a:pPr marL="0" algn="l" defTabSz="914400" rtl="0" eaLnBrk="1" latinLnBrk="0" hangingPunct="1"/>
                      <a:r>
                        <a:rPr lang="en-US" altLang="zh-CN" sz="1200" kern="1200" smtClean="0">
                          <a:solidFill>
                            <a:schemeClr val="dk1"/>
                          </a:solidFill>
                          <a:latin typeface="微软雅黑" pitchFamily="34" charset="-122"/>
                          <a:ea typeface="微软雅黑" pitchFamily="34" charset="-122"/>
                          <a:cs typeface="+mn-cs"/>
                        </a:rPr>
                        <a:t>EAM</a:t>
                      </a:r>
                      <a:r>
                        <a:rPr lang="zh-CN" altLang="en-US" sz="1200" kern="1200" smtClean="0">
                          <a:solidFill>
                            <a:schemeClr val="dk1"/>
                          </a:solidFill>
                          <a:latin typeface="微软雅黑" pitchFamily="34" charset="-122"/>
                          <a:ea typeface="微软雅黑" pitchFamily="34" charset="-122"/>
                          <a:cs typeface="+mn-cs"/>
                        </a:rPr>
                        <a:t>设备管理系统</a:t>
                      </a:r>
                      <a:r>
                        <a:rPr lang="en-US" altLang="zh-CN" sz="1200" kern="1200" smtClean="0">
                          <a:solidFill>
                            <a:schemeClr val="dk1"/>
                          </a:solidFill>
                          <a:latin typeface="微软雅黑" pitchFamily="34" charset="-122"/>
                          <a:ea typeface="微软雅黑" pitchFamily="34" charset="-122"/>
                          <a:cs typeface="+mn-cs"/>
                          <a:sym typeface="Wingdings" pitchFamily="2" charset="2"/>
                        </a:rPr>
                        <a:t>ERP</a:t>
                      </a:r>
                      <a:r>
                        <a:rPr lang="zh-CN" altLang="en-US" sz="1200" kern="1200" smtClean="0">
                          <a:solidFill>
                            <a:schemeClr val="dk1"/>
                          </a:solidFill>
                          <a:latin typeface="微软雅黑" pitchFamily="34" charset="-122"/>
                          <a:ea typeface="微软雅黑" pitchFamily="34" charset="-122"/>
                          <a:cs typeface="+mn-cs"/>
                          <a:sym typeface="Wingdings" pitchFamily="2" charset="2"/>
                        </a:rPr>
                        <a:t>系统</a:t>
                      </a:r>
                      <a:endParaRPr lang="cy-GB" sz="1200" kern="1200">
                        <a:solidFill>
                          <a:schemeClr val="dk1"/>
                        </a:solidFill>
                        <a:latin typeface="微软雅黑" pitchFamily="34" charset="-122"/>
                        <a:ea typeface="微软雅黑" pitchFamily="34" charset="-122"/>
                        <a:cs typeface="+mn-cs"/>
                      </a:endParaRPr>
                    </a:p>
                  </a:txBody>
                  <a:tcPr/>
                </a:tc>
              </a:tr>
              <a:tr h="252000">
                <a:tc>
                  <a:txBody>
                    <a:bodyPr vert="horz" wrap="square"/>
                    <a:lstStyle/>
                    <a:p>
                      <a:r>
                        <a:rPr lang="zh-CN" altLang="en-US" sz="1200" smtClean="0">
                          <a:latin typeface="微软雅黑" pitchFamily="34" charset="-122"/>
                          <a:ea typeface="微软雅黑" pitchFamily="34" charset="-122"/>
                        </a:rPr>
                        <a:t>固定资产编号</a:t>
                      </a:r>
                      <a:endParaRPr lang="cy-GB" sz="1200">
                        <a:latin typeface="微软雅黑" pitchFamily="34" charset="-122"/>
                        <a:ea typeface="微软雅黑" pitchFamily="34" charset="-122"/>
                      </a:endParaRPr>
                    </a:p>
                  </a:txBody>
                  <a:tcPr/>
                </a:tc>
                <a:tc>
                  <a:txBody>
                    <a:bodyPr vert="horz" wrap="square"/>
                    <a:lstStyle/>
                    <a:p>
                      <a:pPr marL="0" marR="0" indent="0" algn="l" defTabSz="914400" rtl="0" eaLnBrk="1" fontAlgn="auto" latinLnBrk="0" hangingPunct="1">
                        <a:lnSpc>
                          <a:spcPct val="100000"/>
                        </a:lnSpc>
                        <a:spcBef>
                          <a:spcPct val="0"/>
                        </a:spcBef>
                        <a:spcAft>
                          <a:spcPct val="0"/>
                        </a:spcAft>
                        <a:buClrTx/>
                        <a:buSzTx/>
                        <a:buFontTx/>
                        <a:buNone/>
                        <a:defRPr/>
                      </a:pPr>
                      <a:r>
                        <a:rPr lang="en-US" altLang="zh-CN" sz="1200" kern="1200" smtClean="0">
                          <a:solidFill>
                            <a:schemeClr val="dk1"/>
                          </a:solidFill>
                          <a:latin typeface="微软雅黑" pitchFamily="34" charset="-122"/>
                          <a:ea typeface="微软雅黑" pitchFamily="34" charset="-122"/>
                          <a:cs typeface="+mn-cs"/>
                        </a:rPr>
                        <a:t>EAM</a:t>
                      </a:r>
                      <a:r>
                        <a:rPr lang="zh-CN" altLang="en-US" sz="1200" kern="1200" smtClean="0">
                          <a:solidFill>
                            <a:schemeClr val="dk1"/>
                          </a:solidFill>
                          <a:latin typeface="微软雅黑" pitchFamily="34" charset="-122"/>
                          <a:ea typeface="微软雅黑" pitchFamily="34" charset="-122"/>
                          <a:cs typeface="+mn-cs"/>
                        </a:rPr>
                        <a:t>设备管理系统没有进行相应的固定资产及其财务信息管理。需要通过</a:t>
                      </a:r>
                      <a:r>
                        <a:rPr lang="en-US" altLang="zh-CN" sz="1200" kern="1200" smtClean="0">
                          <a:solidFill>
                            <a:schemeClr val="dk1"/>
                          </a:solidFill>
                          <a:latin typeface="微软雅黑" pitchFamily="34" charset="-122"/>
                          <a:ea typeface="微软雅黑" pitchFamily="34" charset="-122"/>
                          <a:cs typeface="+mn-cs"/>
                        </a:rPr>
                        <a:t>ERP</a:t>
                      </a:r>
                      <a:r>
                        <a:rPr lang="zh-CN" altLang="en-US" sz="1200" kern="1200" smtClean="0">
                          <a:solidFill>
                            <a:schemeClr val="dk1"/>
                          </a:solidFill>
                          <a:latin typeface="微软雅黑" pitchFamily="34" charset="-122"/>
                          <a:ea typeface="微软雅黑" pitchFamily="34" charset="-122"/>
                          <a:cs typeface="+mn-cs"/>
                        </a:rPr>
                        <a:t>端建立固定资产，并将相应的编号回传至</a:t>
                      </a:r>
                      <a:r>
                        <a:rPr lang="en-US" altLang="zh-CN" sz="1200" kern="1200" smtClean="0">
                          <a:solidFill>
                            <a:schemeClr val="dk1"/>
                          </a:solidFill>
                          <a:latin typeface="微软雅黑" pitchFamily="34" charset="-122"/>
                          <a:ea typeface="微软雅黑" pitchFamily="34" charset="-122"/>
                          <a:cs typeface="+mn-cs"/>
                        </a:rPr>
                        <a:t>EAM</a:t>
                      </a:r>
                      <a:r>
                        <a:rPr lang="zh-CN" altLang="en-US" sz="1200" kern="1200" smtClean="0">
                          <a:solidFill>
                            <a:schemeClr val="dk1"/>
                          </a:solidFill>
                          <a:latin typeface="微软雅黑" pitchFamily="34" charset="-122"/>
                          <a:ea typeface="微软雅黑" pitchFamily="34" charset="-122"/>
                          <a:cs typeface="+mn-cs"/>
                        </a:rPr>
                        <a:t>设备管理系统将设备实物与资产对应。</a:t>
                      </a:r>
                    </a:p>
                  </a:txBody>
                  <a:tcPr/>
                </a:tc>
                <a:tc>
                  <a:txBody>
                    <a:bodyPr vert="horz" wrap="square"/>
                    <a:lstStyle/>
                    <a:p>
                      <a:pPr marL="0" algn="l" defTabSz="914400" rtl="0" eaLnBrk="1" latinLnBrk="0" hangingPunct="1"/>
                      <a:r>
                        <a:rPr lang="en-US" altLang="zh-CN" sz="1200" kern="1200" smtClean="0">
                          <a:solidFill>
                            <a:schemeClr val="dk1"/>
                          </a:solidFill>
                          <a:latin typeface="微软雅黑" pitchFamily="34" charset="-122"/>
                          <a:ea typeface="微软雅黑" pitchFamily="34" charset="-122"/>
                          <a:cs typeface="+mn-cs"/>
                        </a:rPr>
                        <a:t>ERP</a:t>
                      </a:r>
                      <a:r>
                        <a:rPr lang="zh-CN" altLang="en-US" sz="1200" kern="1200" smtClean="0">
                          <a:solidFill>
                            <a:schemeClr val="dk1"/>
                          </a:solidFill>
                          <a:latin typeface="微软雅黑" pitchFamily="34" charset="-122"/>
                          <a:ea typeface="微软雅黑" pitchFamily="34" charset="-122"/>
                          <a:cs typeface="+mn-cs"/>
                        </a:rPr>
                        <a:t>系统</a:t>
                      </a:r>
                      <a:r>
                        <a:rPr lang="en-US" altLang="zh-CN" sz="1200" kern="1200" smtClean="0">
                          <a:solidFill>
                            <a:schemeClr val="dk1"/>
                          </a:solidFill>
                          <a:latin typeface="微软雅黑" pitchFamily="34" charset="-122"/>
                          <a:ea typeface="微软雅黑" pitchFamily="34" charset="-122"/>
                          <a:cs typeface="+mn-cs"/>
                          <a:sym typeface="Wingdings" pitchFamily="2" charset="2"/>
                        </a:rPr>
                        <a:t>EAM</a:t>
                      </a:r>
                      <a:r>
                        <a:rPr lang="zh-CN" altLang="en-US" sz="1200" kern="1200" smtClean="0">
                          <a:solidFill>
                            <a:schemeClr val="dk1"/>
                          </a:solidFill>
                          <a:latin typeface="微软雅黑" pitchFamily="34" charset="-122"/>
                          <a:ea typeface="微软雅黑" pitchFamily="34" charset="-122"/>
                          <a:cs typeface="+mn-cs"/>
                          <a:sym typeface="Wingdings" pitchFamily="2" charset="2"/>
                        </a:rPr>
                        <a:t>设备管理系统</a:t>
                      </a:r>
                      <a:endParaRPr lang="cy-GB" sz="1200" kern="1200">
                        <a:solidFill>
                          <a:schemeClr val="dk1"/>
                        </a:solidFill>
                        <a:latin typeface="微软雅黑" pitchFamily="34" charset="-122"/>
                        <a:ea typeface="微软雅黑" pitchFamily="34" charset="-122"/>
                        <a:cs typeface="+mn-cs"/>
                      </a:endParaRPr>
                    </a:p>
                  </a:txBody>
                  <a:tcPr/>
                </a:tc>
              </a:tr>
              <a:tr h="252000">
                <a:tc>
                  <a:txBody>
                    <a:bodyPr vert="horz" wrap="square"/>
                    <a:lstStyle/>
                    <a:p>
                      <a:r>
                        <a:rPr lang="zh-CN" altLang="en-US" sz="1200" smtClean="0">
                          <a:latin typeface="微软雅黑" pitchFamily="34" charset="-122"/>
                          <a:ea typeface="微软雅黑" pitchFamily="34" charset="-122"/>
                        </a:rPr>
                        <a:t>备件主数据</a:t>
                      </a:r>
                      <a:endParaRPr lang="cy-GB" sz="1200">
                        <a:latin typeface="微软雅黑" pitchFamily="34" charset="-122"/>
                        <a:ea typeface="微软雅黑" pitchFamily="34" charset="-122"/>
                      </a:endParaRPr>
                    </a:p>
                  </a:txBody>
                  <a:tcPr/>
                </a:tc>
                <a:tc>
                  <a:txBody>
                    <a:bodyPr vert="horz" wrap="square"/>
                    <a:lstStyle/>
                    <a:p>
                      <a:pPr marL="0" marR="0" indent="0" algn="l" defTabSz="914400" rtl="0" eaLnBrk="1" fontAlgn="auto" latinLnBrk="0" hangingPunct="1">
                        <a:lnSpc>
                          <a:spcPct val="100000"/>
                        </a:lnSpc>
                        <a:spcBef>
                          <a:spcPct val="0"/>
                        </a:spcBef>
                        <a:spcAft>
                          <a:spcPct val="0"/>
                        </a:spcAft>
                        <a:buClrTx/>
                        <a:buSzTx/>
                        <a:buFontTx/>
                        <a:buNone/>
                        <a:defRPr/>
                      </a:pPr>
                      <a:r>
                        <a:rPr lang="en-US" altLang="zh-CN" sz="1200" kern="1200" smtClean="0">
                          <a:solidFill>
                            <a:schemeClr val="dk1"/>
                          </a:solidFill>
                          <a:latin typeface="微软雅黑" pitchFamily="34" charset="-122"/>
                          <a:ea typeface="微软雅黑" pitchFamily="34" charset="-122"/>
                          <a:cs typeface="+mn-cs"/>
                        </a:rPr>
                        <a:t>EAM</a:t>
                      </a:r>
                      <a:r>
                        <a:rPr lang="zh-CN" altLang="en-US" sz="1200" kern="1200" smtClean="0">
                          <a:solidFill>
                            <a:schemeClr val="dk1"/>
                          </a:solidFill>
                          <a:latin typeface="微软雅黑" pitchFamily="34" charset="-122"/>
                          <a:ea typeface="微软雅黑" pitchFamily="34" charset="-122"/>
                          <a:cs typeface="+mn-cs"/>
                        </a:rPr>
                        <a:t>设备管理系统没有进行备件数据的管理，建议通过</a:t>
                      </a:r>
                      <a:r>
                        <a:rPr lang="en-US" altLang="zh-CN" sz="1200" kern="1200" smtClean="0">
                          <a:solidFill>
                            <a:schemeClr val="dk1"/>
                          </a:solidFill>
                          <a:latin typeface="微软雅黑" pitchFamily="34" charset="-122"/>
                          <a:ea typeface="微软雅黑" pitchFamily="34" charset="-122"/>
                          <a:cs typeface="+mn-cs"/>
                        </a:rPr>
                        <a:t>ERP</a:t>
                      </a:r>
                      <a:r>
                        <a:rPr lang="zh-CN" altLang="en-US" sz="1200" kern="1200" smtClean="0">
                          <a:solidFill>
                            <a:schemeClr val="dk1"/>
                          </a:solidFill>
                          <a:latin typeface="微软雅黑" pitchFamily="34" charset="-122"/>
                          <a:ea typeface="微软雅黑" pitchFamily="34" charset="-122"/>
                          <a:cs typeface="+mn-cs"/>
                        </a:rPr>
                        <a:t>进行备件的价值与库存管理，并将相应的主数据信息传递至</a:t>
                      </a:r>
                      <a:r>
                        <a:rPr lang="en-US" altLang="zh-CN" sz="1200" kern="1200" smtClean="0">
                          <a:solidFill>
                            <a:schemeClr val="dk1"/>
                          </a:solidFill>
                          <a:latin typeface="微软雅黑" pitchFamily="34" charset="-122"/>
                          <a:ea typeface="微软雅黑" pitchFamily="34" charset="-122"/>
                          <a:cs typeface="+mn-cs"/>
                        </a:rPr>
                        <a:t>EAM</a:t>
                      </a:r>
                      <a:r>
                        <a:rPr lang="zh-CN" altLang="en-US" sz="1200" kern="1200" smtClean="0">
                          <a:solidFill>
                            <a:schemeClr val="dk1"/>
                          </a:solidFill>
                          <a:latin typeface="微软雅黑" pitchFamily="34" charset="-122"/>
                          <a:ea typeface="微软雅黑" pitchFamily="34" charset="-122"/>
                          <a:cs typeface="+mn-cs"/>
                        </a:rPr>
                        <a:t>设备管理系统，作为备件领用的基础。</a:t>
                      </a:r>
                      <a:endParaRPr lang="cy-GB" sz="1200" kern="1200">
                        <a:solidFill>
                          <a:schemeClr val="dk1"/>
                        </a:solidFill>
                        <a:latin typeface="微软雅黑" pitchFamily="34" charset="-122"/>
                        <a:ea typeface="微软雅黑" pitchFamily="34" charset="-122"/>
                        <a:cs typeface="+mn-cs"/>
                      </a:endParaRPr>
                    </a:p>
                  </a:txBody>
                  <a:tcPr/>
                </a:tc>
                <a:tc>
                  <a:txBody>
                    <a:bodyPr vert="horz" wrap="square"/>
                    <a:lstStyle/>
                    <a:p>
                      <a:pPr marL="0" algn="l" defTabSz="914400" rtl="0" eaLnBrk="1" latinLnBrk="0" hangingPunct="1"/>
                      <a:r>
                        <a:rPr lang="en-US" altLang="zh-CN" sz="1200" kern="1200" smtClean="0">
                          <a:solidFill>
                            <a:schemeClr val="dk1"/>
                          </a:solidFill>
                          <a:latin typeface="微软雅黑" pitchFamily="34" charset="-122"/>
                          <a:ea typeface="微软雅黑" pitchFamily="34" charset="-122"/>
                          <a:cs typeface="+mn-cs"/>
                        </a:rPr>
                        <a:t>ERP</a:t>
                      </a:r>
                      <a:r>
                        <a:rPr lang="zh-CN" altLang="en-US" sz="1200" kern="1200" smtClean="0">
                          <a:solidFill>
                            <a:schemeClr val="dk1"/>
                          </a:solidFill>
                          <a:latin typeface="微软雅黑" pitchFamily="34" charset="-122"/>
                          <a:ea typeface="微软雅黑" pitchFamily="34" charset="-122"/>
                          <a:cs typeface="+mn-cs"/>
                        </a:rPr>
                        <a:t>系统</a:t>
                      </a:r>
                      <a:r>
                        <a:rPr lang="en-US" altLang="zh-CN" sz="1200" kern="1200" smtClean="0">
                          <a:solidFill>
                            <a:schemeClr val="dk1"/>
                          </a:solidFill>
                          <a:latin typeface="微软雅黑" pitchFamily="34" charset="-122"/>
                          <a:ea typeface="微软雅黑" pitchFamily="34" charset="-122"/>
                          <a:cs typeface="+mn-cs"/>
                          <a:sym typeface="Wingdings" pitchFamily="2" charset="2"/>
                        </a:rPr>
                        <a:t>EAM</a:t>
                      </a:r>
                      <a:r>
                        <a:rPr lang="zh-CN" altLang="en-US" sz="1200" kern="1200" smtClean="0">
                          <a:solidFill>
                            <a:schemeClr val="dk1"/>
                          </a:solidFill>
                          <a:latin typeface="微软雅黑" pitchFamily="34" charset="-122"/>
                          <a:ea typeface="微软雅黑" pitchFamily="34" charset="-122"/>
                          <a:cs typeface="+mn-cs"/>
                          <a:sym typeface="Wingdings" pitchFamily="2" charset="2"/>
                        </a:rPr>
                        <a:t>设备管理系统</a:t>
                      </a:r>
                      <a:endParaRPr lang="cy-GB" altLang="zh-CN" sz="1200" kern="1200">
                        <a:solidFill>
                          <a:schemeClr val="dk1"/>
                        </a:solidFill>
                        <a:latin typeface="微软雅黑" pitchFamily="34" charset="-122"/>
                        <a:ea typeface="微软雅黑" pitchFamily="34" charset="-122"/>
                        <a:cs typeface="+mn-cs"/>
                      </a:endParaRPr>
                    </a:p>
                  </a:txBody>
                  <a:tcPr/>
                </a:tc>
              </a:tr>
              <a:tr h="252000">
                <a:tc>
                  <a:txBody>
                    <a:bodyPr vert="horz" wrap="square"/>
                    <a:lstStyle/>
                    <a:p>
                      <a:r>
                        <a:rPr lang="zh-CN" altLang="en-US" sz="1200" smtClean="0">
                          <a:latin typeface="微软雅黑" pitchFamily="34" charset="-122"/>
                          <a:ea typeface="微软雅黑" pitchFamily="34" charset="-122"/>
                        </a:rPr>
                        <a:t>备件库存</a:t>
                      </a:r>
                      <a:endParaRPr lang="cy-GB" sz="1200">
                        <a:latin typeface="微软雅黑" pitchFamily="34" charset="-122"/>
                        <a:ea typeface="微软雅黑" pitchFamily="34" charset="-122"/>
                      </a:endParaRPr>
                    </a:p>
                  </a:txBody>
                  <a:tcPr/>
                </a:tc>
                <a:tc>
                  <a:txBody>
                    <a:bodyPr vert="horz" wrap="square"/>
                    <a:lstStyle/>
                    <a:p>
                      <a:pPr marL="0" marR="0" indent="0" algn="l" defTabSz="914400" rtl="0" eaLnBrk="1" fontAlgn="auto" latinLnBrk="0" hangingPunct="1">
                        <a:lnSpc>
                          <a:spcPct val="100000"/>
                        </a:lnSpc>
                        <a:spcBef>
                          <a:spcPct val="0"/>
                        </a:spcBef>
                        <a:spcAft>
                          <a:spcPct val="0"/>
                        </a:spcAft>
                        <a:buClrTx/>
                        <a:buSzTx/>
                        <a:buFontTx/>
                        <a:buNone/>
                        <a:defRPr/>
                      </a:pPr>
                      <a:r>
                        <a:rPr lang="en-US" altLang="zh-CN" sz="1200" kern="1200" smtClean="0">
                          <a:solidFill>
                            <a:schemeClr val="dk1"/>
                          </a:solidFill>
                          <a:latin typeface="微软雅黑" pitchFamily="34" charset="-122"/>
                          <a:ea typeface="微软雅黑" pitchFamily="34" charset="-122"/>
                          <a:cs typeface="+mn-cs"/>
                        </a:rPr>
                        <a:t>EAM</a:t>
                      </a:r>
                      <a:r>
                        <a:rPr lang="zh-CN" altLang="en-US" sz="1200" kern="1200" smtClean="0">
                          <a:solidFill>
                            <a:schemeClr val="dk1"/>
                          </a:solidFill>
                          <a:latin typeface="微软雅黑" pitchFamily="34" charset="-122"/>
                          <a:ea typeface="微软雅黑" pitchFamily="34" charset="-122"/>
                          <a:cs typeface="+mn-cs"/>
                        </a:rPr>
                        <a:t>设备管理系统没有进行备件库存的管理，建议通过</a:t>
                      </a:r>
                      <a:r>
                        <a:rPr lang="en-US" altLang="zh-CN" sz="1200" kern="1200" smtClean="0">
                          <a:solidFill>
                            <a:schemeClr val="dk1"/>
                          </a:solidFill>
                          <a:latin typeface="微软雅黑" pitchFamily="34" charset="-122"/>
                          <a:ea typeface="微软雅黑" pitchFamily="34" charset="-122"/>
                          <a:cs typeface="+mn-cs"/>
                        </a:rPr>
                        <a:t>ERP</a:t>
                      </a:r>
                      <a:r>
                        <a:rPr lang="zh-CN" altLang="en-US" sz="1200" kern="1200" smtClean="0">
                          <a:solidFill>
                            <a:schemeClr val="dk1"/>
                          </a:solidFill>
                          <a:latin typeface="微软雅黑" pitchFamily="34" charset="-122"/>
                          <a:ea typeface="微软雅黑" pitchFamily="34" charset="-122"/>
                          <a:cs typeface="+mn-cs"/>
                        </a:rPr>
                        <a:t>系统进行备件库存的管理，并在</a:t>
                      </a:r>
                      <a:r>
                        <a:rPr lang="en-US" altLang="zh-CN" sz="1200" kern="1200" smtClean="0">
                          <a:solidFill>
                            <a:schemeClr val="dk1"/>
                          </a:solidFill>
                          <a:latin typeface="微软雅黑" pitchFamily="34" charset="-122"/>
                          <a:ea typeface="微软雅黑" pitchFamily="34" charset="-122"/>
                          <a:cs typeface="+mn-cs"/>
                        </a:rPr>
                        <a:t>EAM</a:t>
                      </a:r>
                      <a:r>
                        <a:rPr lang="zh-CN" altLang="en-US" sz="1200" kern="1200" smtClean="0">
                          <a:solidFill>
                            <a:schemeClr val="dk1"/>
                          </a:solidFill>
                          <a:latin typeface="微软雅黑" pitchFamily="34" charset="-122"/>
                          <a:ea typeface="微软雅黑" pitchFamily="34" charset="-122"/>
                          <a:cs typeface="+mn-cs"/>
                        </a:rPr>
                        <a:t>设备管理系统在维修过程中进行备件领用时，由</a:t>
                      </a:r>
                      <a:r>
                        <a:rPr lang="en-US" altLang="zh-CN" sz="1200" kern="1200" smtClean="0">
                          <a:solidFill>
                            <a:schemeClr val="dk1"/>
                          </a:solidFill>
                          <a:latin typeface="微软雅黑" pitchFamily="34" charset="-122"/>
                          <a:ea typeface="微软雅黑" pitchFamily="34" charset="-122"/>
                          <a:cs typeface="+mn-cs"/>
                        </a:rPr>
                        <a:t>ERP</a:t>
                      </a:r>
                      <a:r>
                        <a:rPr lang="zh-CN" altLang="en-US" sz="1200" kern="1200" smtClean="0">
                          <a:solidFill>
                            <a:schemeClr val="dk1"/>
                          </a:solidFill>
                          <a:latin typeface="微软雅黑" pitchFamily="34" charset="-122"/>
                          <a:ea typeface="微软雅黑" pitchFamily="34" charset="-122"/>
                          <a:cs typeface="+mn-cs"/>
                        </a:rPr>
                        <a:t>系统提供相应的备件库存数量和价值信息，以便于维修成本的记录。</a:t>
                      </a:r>
                      <a:endParaRPr lang="cy-GB" sz="1200" kern="1200">
                        <a:solidFill>
                          <a:schemeClr val="dk1"/>
                        </a:solidFill>
                        <a:latin typeface="微软雅黑" pitchFamily="34" charset="-122"/>
                        <a:ea typeface="微软雅黑" pitchFamily="34" charset="-122"/>
                        <a:cs typeface="+mn-cs"/>
                      </a:endParaRPr>
                    </a:p>
                  </a:txBody>
                  <a:tcPr/>
                </a:tc>
                <a:tc>
                  <a:txBody>
                    <a:bodyPr vert="horz" wrap="square"/>
                    <a:lstStyle/>
                    <a:p>
                      <a:pPr marL="0" algn="l" defTabSz="914400" rtl="0" eaLnBrk="1" latinLnBrk="0" hangingPunct="1"/>
                      <a:r>
                        <a:rPr lang="en-US" altLang="zh-CN" sz="1200" kern="1200" smtClean="0">
                          <a:solidFill>
                            <a:schemeClr val="dk1"/>
                          </a:solidFill>
                          <a:latin typeface="微软雅黑" pitchFamily="34" charset="-122"/>
                          <a:ea typeface="微软雅黑" pitchFamily="34" charset="-122"/>
                          <a:cs typeface="+mn-cs"/>
                        </a:rPr>
                        <a:t>ERP</a:t>
                      </a:r>
                      <a:r>
                        <a:rPr lang="zh-CN" altLang="en-US" sz="1200" kern="1200" smtClean="0">
                          <a:solidFill>
                            <a:schemeClr val="dk1"/>
                          </a:solidFill>
                          <a:latin typeface="微软雅黑" pitchFamily="34" charset="-122"/>
                          <a:ea typeface="微软雅黑" pitchFamily="34" charset="-122"/>
                          <a:cs typeface="+mn-cs"/>
                        </a:rPr>
                        <a:t>系统</a:t>
                      </a:r>
                      <a:r>
                        <a:rPr lang="en-US" altLang="zh-CN" sz="1200" kern="1200" smtClean="0">
                          <a:solidFill>
                            <a:schemeClr val="dk1"/>
                          </a:solidFill>
                          <a:latin typeface="微软雅黑" pitchFamily="34" charset="-122"/>
                          <a:ea typeface="微软雅黑" pitchFamily="34" charset="-122"/>
                          <a:cs typeface="+mn-cs"/>
                          <a:sym typeface="Wingdings" pitchFamily="2" charset="2"/>
                        </a:rPr>
                        <a:t>EAM</a:t>
                      </a:r>
                      <a:r>
                        <a:rPr lang="zh-CN" altLang="en-US" sz="1200" kern="1200" smtClean="0">
                          <a:solidFill>
                            <a:schemeClr val="dk1"/>
                          </a:solidFill>
                          <a:latin typeface="微软雅黑" pitchFamily="34" charset="-122"/>
                          <a:ea typeface="微软雅黑" pitchFamily="34" charset="-122"/>
                          <a:cs typeface="+mn-cs"/>
                          <a:sym typeface="Wingdings" pitchFamily="2" charset="2"/>
                        </a:rPr>
                        <a:t>设备管理系统</a:t>
                      </a:r>
                      <a:endParaRPr lang="cy-GB" altLang="zh-CN" sz="1200" kern="1200">
                        <a:solidFill>
                          <a:schemeClr val="dk1"/>
                        </a:solidFill>
                        <a:latin typeface="微软雅黑" pitchFamily="34" charset="-122"/>
                        <a:ea typeface="微软雅黑" pitchFamily="34" charset="-122"/>
                        <a:cs typeface="+mn-cs"/>
                      </a:endParaRPr>
                    </a:p>
                  </a:txBody>
                  <a:tcPr/>
                </a:tc>
              </a:tr>
              <a:tr h="252000">
                <a:tc>
                  <a:txBody>
                    <a:bodyPr vert="horz" wrap="square"/>
                    <a:lstStyle/>
                    <a:p>
                      <a:r>
                        <a:rPr lang="zh-CN" altLang="en-US" sz="1200" smtClean="0">
                          <a:latin typeface="微软雅黑" pitchFamily="34" charset="-122"/>
                          <a:ea typeface="微软雅黑" pitchFamily="34" charset="-122"/>
                        </a:rPr>
                        <a:t>采购需求</a:t>
                      </a:r>
                      <a:endParaRPr lang="cy-GB" sz="1200">
                        <a:latin typeface="微软雅黑" pitchFamily="34" charset="-122"/>
                        <a:ea typeface="微软雅黑" pitchFamily="34" charset="-122"/>
                      </a:endParaRPr>
                    </a:p>
                  </a:txBody>
                  <a:tcPr/>
                </a:tc>
                <a:tc>
                  <a:txBody>
                    <a:bodyPr vert="horz" wrap="square"/>
                    <a:lstStyle/>
                    <a:p>
                      <a:pPr marL="0" marR="0" indent="0" algn="l" defTabSz="914400" rtl="0" eaLnBrk="1" fontAlgn="auto" latinLnBrk="0" hangingPunct="1">
                        <a:lnSpc>
                          <a:spcPct val="100000"/>
                        </a:lnSpc>
                        <a:spcBef>
                          <a:spcPct val="0"/>
                        </a:spcBef>
                        <a:spcAft>
                          <a:spcPct val="0"/>
                        </a:spcAft>
                        <a:buClrTx/>
                        <a:buSzTx/>
                        <a:buFontTx/>
                        <a:buNone/>
                        <a:defRPr/>
                      </a:pPr>
                      <a:r>
                        <a:rPr lang="en-US" altLang="zh-CN" sz="1200" kern="1200" smtClean="0">
                          <a:solidFill>
                            <a:schemeClr val="dk1"/>
                          </a:solidFill>
                          <a:latin typeface="微软雅黑" pitchFamily="34" charset="-122"/>
                          <a:ea typeface="微软雅黑" pitchFamily="34" charset="-122"/>
                          <a:cs typeface="+mn-cs"/>
                        </a:rPr>
                        <a:t>EAM</a:t>
                      </a:r>
                      <a:r>
                        <a:rPr lang="zh-CN" altLang="en-US" sz="1200" kern="1200" smtClean="0">
                          <a:solidFill>
                            <a:schemeClr val="dk1"/>
                          </a:solidFill>
                          <a:latin typeface="微软雅黑" pitchFamily="34" charset="-122"/>
                          <a:ea typeface="微软雅黑" pitchFamily="34" charset="-122"/>
                          <a:cs typeface="+mn-cs"/>
                        </a:rPr>
                        <a:t>设备管理系统在进行维修时，需要进行备件的领用，当备件不足时，需要提出采购需求并传递至</a:t>
                      </a:r>
                      <a:r>
                        <a:rPr lang="en-US" altLang="zh-CN" sz="1200" kern="1200" smtClean="0">
                          <a:solidFill>
                            <a:schemeClr val="dk1"/>
                          </a:solidFill>
                          <a:latin typeface="微软雅黑" pitchFamily="34" charset="-122"/>
                          <a:ea typeface="微软雅黑" pitchFamily="34" charset="-122"/>
                          <a:cs typeface="+mn-cs"/>
                        </a:rPr>
                        <a:t>ERP</a:t>
                      </a:r>
                      <a:r>
                        <a:rPr lang="zh-CN" altLang="en-US" sz="1200" kern="1200" smtClean="0">
                          <a:solidFill>
                            <a:schemeClr val="dk1"/>
                          </a:solidFill>
                          <a:latin typeface="微软雅黑" pitchFamily="34" charset="-122"/>
                          <a:ea typeface="微软雅黑" pitchFamily="34" charset="-122"/>
                          <a:cs typeface="+mn-cs"/>
                        </a:rPr>
                        <a:t>系统，</a:t>
                      </a:r>
                      <a:r>
                        <a:rPr lang="en-US" altLang="zh-CN" sz="1200" kern="1200" smtClean="0">
                          <a:solidFill>
                            <a:schemeClr val="dk1"/>
                          </a:solidFill>
                          <a:latin typeface="微软雅黑" pitchFamily="34" charset="-122"/>
                          <a:ea typeface="微软雅黑" pitchFamily="34" charset="-122"/>
                          <a:cs typeface="+mn-cs"/>
                        </a:rPr>
                        <a:t>ERP</a:t>
                      </a:r>
                      <a:r>
                        <a:rPr lang="zh-CN" altLang="en-US" sz="1200" kern="1200" smtClean="0">
                          <a:solidFill>
                            <a:schemeClr val="dk1"/>
                          </a:solidFill>
                          <a:latin typeface="微软雅黑" pitchFamily="34" charset="-122"/>
                          <a:ea typeface="微软雅黑" pitchFamily="34" charset="-122"/>
                          <a:cs typeface="+mn-cs"/>
                        </a:rPr>
                        <a:t>系统执行相应的采购、入库管理。</a:t>
                      </a:r>
                      <a:endParaRPr lang="cy-GB" sz="1200" kern="1200" smtClean="0">
                        <a:solidFill>
                          <a:schemeClr val="dk1"/>
                        </a:solidFill>
                        <a:latin typeface="微软雅黑" pitchFamily="34" charset="-122"/>
                        <a:ea typeface="微软雅黑" pitchFamily="34" charset="-122"/>
                        <a:cs typeface="+mn-cs"/>
                      </a:endParaRPr>
                    </a:p>
                  </a:txBody>
                  <a:tcPr/>
                </a:tc>
                <a:tc>
                  <a:txBody>
                    <a:bodyPr vert="horz" wrap="square"/>
                    <a:lstStyle/>
                    <a:p>
                      <a:pPr marL="0" marR="0" indent="0" algn="l" defTabSz="914400" rtl="0" eaLnBrk="1" fontAlgn="auto" latinLnBrk="0" hangingPunct="1">
                        <a:lnSpc>
                          <a:spcPct val="100000"/>
                        </a:lnSpc>
                        <a:spcBef>
                          <a:spcPct val="0"/>
                        </a:spcBef>
                        <a:spcAft>
                          <a:spcPct val="0"/>
                        </a:spcAft>
                        <a:buClrTx/>
                        <a:buSzTx/>
                        <a:buFontTx/>
                        <a:buNone/>
                        <a:defRPr/>
                      </a:pPr>
                      <a:r>
                        <a:rPr lang="en-US" altLang="zh-CN" sz="1200" kern="1200" smtClean="0">
                          <a:solidFill>
                            <a:schemeClr val="dk1"/>
                          </a:solidFill>
                          <a:latin typeface="微软雅黑" pitchFamily="34" charset="-122"/>
                          <a:ea typeface="微软雅黑" pitchFamily="34" charset="-122"/>
                          <a:cs typeface="+mn-cs"/>
                        </a:rPr>
                        <a:t>EAM</a:t>
                      </a:r>
                      <a:r>
                        <a:rPr lang="zh-CN" altLang="en-US" sz="1200" kern="1200" smtClean="0">
                          <a:solidFill>
                            <a:schemeClr val="dk1"/>
                          </a:solidFill>
                          <a:latin typeface="微软雅黑" pitchFamily="34" charset="-122"/>
                          <a:ea typeface="微软雅黑" pitchFamily="34" charset="-122"/>
                          <a:cs typeface="+mn-cs"/>
                        </a:rPr>
                        <a:t>设备管理系统</a:t>
                      </a:r>
                      <a:r>
                        <a:rPr lang="en-US" altLang="zh-CN" sz="1200" kern="1200" smtClean="0">
                          <a:solidFill>
                            <a:schemeClr val="dk1"/>
                          </a:solidFill>
                          <a:latin typeface="微软雅黑" pitchFamily="34" charset="-122"/>
                          <a:ea typeface="微软雅黑" pitchFamily="34" charset="-122"/>
                          <a:cs typeface="+mn-cs"/>
                          <a:sym typeface="Wingdings" pitchFamily="2" charset="2"/>
                        </a:rPr>
                        <a:t>ERP</a:t>
                      </a:r>
                      <a:r>
                        <a:rPr lang="zh-CN" altLang="en-US" sz="1200" kern="1200" smtClean="0">
                          <a:solidFill>
                            <a:schemeClr val="dk1"/>
                          </a:solidFill>
                          <a:latin typeface="微软雅黑" pitchFamily="34" charset="-122"/>
                          <a:ea typeface="微软雅黑" pitchFamily="34" charset="-122"/>
                          <a:cs typeface="+mn-cs"/>
                          <a:sym typeface="Wingdings" pitchFamily="2" charset="2"/>
                        </a:rPr>
                        <a:t>系统</a:t>
                      </a:r>
                      <a:endParaRPr lang="cy-GB" altLang="zh-CN" sz="1200" kern="1200" smtClean="0">
                        <a:solidFill>
                          <a:schemeClr val="dk1"/>
                        </a:solidFill>
                        <a:latin typeface="微软雅黑" pitchFamily="34" charset="-122"/>
                        <a:ea typeface="微软雅黑" pitchFamily="34" charset="-122"/>
                        <a:cs typeface="+mn-cs"/>
                      </a:endParaRPr>
                    </a:p>
                  </a:txBody>
                  <a:tcPr/>
                </a:tc>
              </a:tr>
              <a:tr h="252000">
                <a:tc>
                  <a:txBody>
                    <a:bodyPr vert="horz" wrap="square"/>
                    <a:lstStyle/>
                    <a:p>
                      <a:r>
                        <a:rPr lang="zh-CN" altLang="en-US" sz="1200" smtClean="0">
                          <a:latin typeface="微软雅黑" pitchFamily="34" charset="-122"/>
                          <a:ea typeface="微软雅黑" pitchFamily="34" charset="-122"/>
                        </a:rPr>
                        <a:t>维修成本</a:t>
                      </a:r>
                      <a:endParaRPr lang="cy-GB" sz="1200">
                        <a:latin typeface="微软雅黑" pitchFamily="34" charset="-122"/>
                        <a:ea typeface="微软雅黑" pitchFamily="34" charset="-122"/>
                      </a:endParaRPr>
                    </a:p>
                  </a:txBody>
                  <a:tcPr/>
                </a:tc>
                <a:tc>
                  <a:txBody>
                    <a:bodyPr vert="horz" wrap="square"/>
                    <a:lstStyle/>
                    <a:p>
                      <a:pPr marL="0" marR="0" indent="0" algn="l" defTabSz="914400" rtl="0" eaLnBrk="1" fontAlgn="auto" latinLnBrk="0" hangingPunct="1">
                        <a:lnSpc>
                          <a:spcPct val="100000"/>
                        </a:lnSpc>
                        <a:spcBef>
                          <a:spcPct val="0"/>
                        </a:spcBef>
                        <a:spcAft>
                          <a:spcPct val="0"/>
                        </a:spcAft>
                        <a:buClrTx/>
                        <a:buSzTx/>
                        <a:buFontTx/>
                        <a:buNone/>
                        <a:defRPr/>
                      </a:pPr>
                      <a:r>
                        <a:rPr lang="en-US" altLang="zh-CN" sz="1200" kern="1200" smtClean="0">
                          <a:solidFill>
                            <a:schemeClr val="dk1"/>
                          </a:solidFill>
                          <a:latin typeface="微软雅黑" pitchFamily="34" charset="-122"/>
                          <a:ea typeface="微软雅黑" pitchFamily="34" charset="-122"/>
                          <a:cs typeface="+mn-cs"/>
                        </a:rPr>
                        <a:t>EAM</a:t>
                      </a:r>
                      <a:r>
                        <a:rPr lang="zh-CN" altLang="en-US" sz="1200" kern="1200" smtClean="0">
                          <a:solidFill>
                            <a:schemeClr val="dk1"/>
                          </a:solidFill>
                          <a:latin typeface="微软雅黑" pitchFamily="34" charset="-122"/>
                          <a:ea typeface="微软雅黑" pitchFamily="34" charset="-122"/>
                          <a:cs typeface="+mn-cs"/>
                        </a:rPr>
                        <a:t>设备管理系统在完成设备的维修后，在维修工单上记录了维修过程中发生的各类成本，但由于</a:t>
                      </a:r>
                      <a:r>
                        <a:rPr lang="en-US" altLang="zh-CN" sz="1200" kern="1200" smtClean="0">
                          <a:solidFill>
                            <a:schemeClr val="dk1"/>
                          </a:solidFill>
                          <a:latin typeface="微软雅黑" pitchFamily="34" charset="-122"/>
                          <a:ea typeface="微软雅黑" pitchFamily="34" charset="-122"/>
                          <a:cs typeface="+mn-cs"/>
                        </a:rPr>
                        <a:t>EAM</a:t>
                      </a:r>
                      <a:r>
                        <a:rPr lang="zh-CN" altLang="en-US" sz="1200" kern="1200" smtClean="0">
                          <a:solidFill>
                            <a:schemeClr val="dk1"/>
                          </a:solidFill>
                          <a:latin typeface="微软雅黑" pitchFamily="34" charset="-122"/>
                          <a:ea typeface="微软雅黑" pitchFamily="34" charset="-122"/>
                          <a:cs typeface="+mn-cs"/>
                        </a:rPr>
                        <a:t>设备管理系统并不进行财务成本管理，需要将相应的维修成本信息回传至</a:t>
                      </a:r>
                      <a:r>
                        <a:rPr lang="en-US" altLang="zh-CN" sz="1200" kern="1200" smtClean="0">
                          <a:solidFill>
                            <a:schemeClr val="dk1"/>
                          </a:solidFill>
                          <a:latin typeface="微软雅黑" pitchFamily="34" charset="-122"/>
                          <a:ea typeface="微软雅黑" pitchFamily="34" charset="-122"/>
                          <a:cs typeface="+mn-cs"/>
                        </a:rPr>
                        <a:t>ERP</a:t>
                      </a:r>
                      <a:r>
                        <a:rPr lang="zh-CN" altLang="en-US" sz="1200" kern="1200" smtClean="0">
                          <a:solidFill>
                            <a:schemeClr val="dk1"/>
                          </a:solidFill>
                          <a:latin typeface="微软雅黑" pitchFamily="34" charset="-122"/>
                          <a:ea typeface="微软雅黑" pitchFamily="34" charset="-122"/>
                          <a:cs typeface="+mn-cs"/>
                        </a:rPr>
                        <a:t>系统，归集维修成本。</a:t>
                      </a:r>
                    </a:p>
                  </a:txBody>
                  <a:tcPr/>
                </a:tc>
                <a:tc>
                  <a:txBody>
                    <a:bodyPr vert="horz" wrap="square"/>
                    <a:lstStyle/>
                    <a:p>
                      <a:pPr marL="0" marR="0" indent="0" algn="l" defTabSz="914400" rtl="0" eaLnBrk="1" fontAlgn="auto" latinLnBrk="0" hangingPunct="1">
                        <a:lnSpc>
                          <a:spcPct val="100000"/>
                        </a:lnSpc>
                        <a:spcBef>
                          <a:spcPct val="0"/>
                        </a:spcBef>
                        <a:spcAft>
                          <a:spcPct val="0"/>
                        </a:spcAft>
                        <a:buClrTx/>
                        <a:buSzTx/>
                        <a:buFontTx/>
                        <a:buNone/>
                        <a:defRPr/>
                      </a:pPr>
                      <a:r>
                        <a:rPr lang="en-US" altLang="zh-CN" sz="1200" kern="1200" smtClean="0">
                          <a:solidFill>
                            <a:schemeClr val="dk1"/>
                          </a:solidFill>
                          <a:latin typeface="微软雅黑" pitchFamily="34" charset="-122"/>
                          <a:ea typeface="微软雅黑" pitchFamily="34" charset="-122"/>
                          <a:cs typeface="+mn-cs"/>
                        </a:rPr>
                        <a:t>EAM</a:t>
                      </a:r>
                      <a:r>
                        <a:rPr lang="zh-CN" altLang="en-US" sz="1200" kern="1200" smtClean="0">
                          <a:solidFill>
                            <a:schemeClr val="dk1"/>
                          </a:solidFill>
                          <a:latin typeface="微软雅黑" pitchFamily="34" charset="-122"/>
                          <a:ea typeface="微软雅黑" pitchFamily="34" charset="-122"/>
                          <a:cs typeface="+mn-cs"/>
                        </a:rPr>
                        <a:t>设备管理系统</a:t>
                      </a:r>
                      <a:r>
                        <a:rPr lang="en-US" altLang="zh-CN" sz="1200" kern="1200" smtClean="0">
                          <a:solidFill>
                            <a:schemeClr val="dk1"/>
                          </a:solidFill>
                          <a:latin typeface="微软雅黑" pitchFamily="34" charset="-122"/>
                          <a:ea typeface="微软雅黑" pitchFamily="34" charset="-122"/>
                          <a:cs typeface="+mn-cs"/>
                          <a:sym typeface="Wingdings" pitchFamily="2" charset="2"/>
                        </a:rPr>
                        <a:t>ERP</a:t>
                      </a:r>
                      <a:r>
                        <a:rPr lang="zh-CN" altLang="en-US" sz="1200" kern="1200" smtClean="0">
                          <a:solidFill>
                            <a:schemeClr val="dk1"/>
                          </a:solidFill>
                          <a:latin typeface="微软雅黑" pitchFamily="34" charset="-122"/>
                          <a:ea typeface="微软雅黑" pitchFamily="34" charset="-122"/>
                          <a:cs typeface="+mn-cs"/>
                          <a:sym typeface="Wingdings" pitchFamily="2" charset="2"/>
                        </a:rPr>
                        <a:t>系统</a:t>
                      </a:r>
                      <a:endParaRPr lang="cy-GB" altLang="zh-CN" sz="1200" kern="1200" smtClean="0">
                        <a:solidFill>
                          <a:schemeClr val="dk1"/>
                        </a:solidFill>
                        <a:latin typeface="微软雅黑" pitchFamily="34" charset="-122"/>
                        <a:ea typeface="微软雅黑" pitchFamily="34" charset="-122"/>
                        <a:cs typeface="+mn-cs"/>
                      </a:endParaRPr>
                    </a:p>
                  </a:txBody>
                  <a:tcPr/>
                </a:tc>
              </a:tr>
            </a:tbl>
          </a:graphicData>
        </a:graphic>
      </p:graphicFrame>
      <p:sp>
        <p:nvSpPr>
          <p:cNvPr id="4" name="Oval 3"/>
          <p:cNvSpPr/>
          <p:nvPr/>
        </p:nvSpPr>
        <p:spPr bwMode="auto">
          <a:xfrm>
            <a:off x="8001000" y="241200"/>
            <a:ext cx="216000" cy="216000"/>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algn="l" rtl="0" fontAlgn="base">
              <a:spcBef>
                <a:spcPct val="0"/>
              </a:spcBef>
              <a:spcAft>
                <a:spcPct val="0"/>
              </a:spcAft>
              <a:defRPr sz="1600" b="1" kern="1200">
                <a:solidFill>
                  <a:srgbClr val="FFFFFF"/>
                </a:solidFill>
                <a:latin typeface="Franklin Gothic Book"/>
                <a:ea typeface="宋体" pitchFamily="2" charset="-122"/>
                <a:cs typeface="+mn-cs"/>
              </a:defRPr>
            </a:lvl1pPr>
            <a:lvl2pPr marL="457200" algn="l" rtl="0" fontAlgn="base">
              <a:spcBef>
                <a:spcPct val="0"/>
              </a:spcBef>
              <a:spcAft>
                <a:spcPct val="0"/>
              </a:spcAft>
              <a:defRPr sz="1600" b="1" kern="1200">
                <a:solidFill>
                  <a:srgbClr val="FFFFFF"/>
                </a:solidFill>
                <a:latin typeface="Franklin Gothic Book"/>
                <a:ea typeface="宋体" pitchFamily="2" charset="-122"/>
                <a:cs typeface="+mn-cs"/>
              </a:defRPr>
            </a:lvl2pPr>
            <a:lvl3pPr marL="914400" algn="l" rtl="0" fontAlgn="base">
              <a:spcBef>
                <a:spcPct val="0"/>
              </a:spcBef>
              <a:spcAft>
                <a:spcPct val="0"/>
              </a:spcAft>
              <a:defRPr sz="1600" b="1" kern="1200">
                <a:solidFill>
                  <a:srgbClr val="FFFFFF"/>
                </a:solidFill>
                <a:latin typeface="Franklin Gothic Book"/>
                <a:ea typeface="宋体" pitchFamily="2" charset="-122"/>
                <a:cs typeface="+mn-cs"/>
              </a:defRPr>
            </a:lvl3pPr>
            <a:lvl4pPr marL="1371600" algn="l" rtl="0" fontAlgn="base">
              <a:spcBef>
                <a:spcPct val="0"/>
              </a:spcBef>
              <a:spcAft>
                <a:spcPct val="0"/>
              </a:spcAft>
              <a:defRPr sz="1600" b="1" kern="1200">
                <a:solidFill>
                  <a:srgbClr val="FFFFFF"/>
                </a:solidFill>
                <a:latin typeface="Franklin Gothic Book"/>
                <a:ea typeface="宋体" pitchFamily="2" charset="-122"/>
                <a:cs typeface="+mn-cs"/>
              </a:defRPr>
            </a:lvl4pPr>
            <a:lvl5pPr marL="1828800" algn="l" rtl="0" fontAlgn="base">
              <a:spcBef>
                <a:spcPct val="0"/>
              </a:spcBef>
              <a:spcAft>
                <a:spcPct val="0"/>
              </a:spcAft>
              <a:defRPr sz="1600" b="1" kern="1200">
                <a:solidFill>
                  <a:srgbClr val="FFFFFF"/>
                </a:solidFill>
                <a:latin typeface="Franklin Gothic Book"/>
                <a:ea typeface="宋体" pitchFamily="2" charset="-122"/>
                <a:cs typeface="+mn-cs"/>
              </a:defRPr>
            </a:lvl5pPr>
            <a:lvl6pPr marL="2286000" algn="l" defTabSz="914400" rtl="0" eaLnBrk="1" latinLnBrk="0" hangingPunct="1">
              <a:defRPr sz="1600" b="1" kern="1200">
                <a:solidFill>
                  <a:srgbClr val="FFFFFF"/>
                </a:solidFill>
                <a:latin typeface="Franklin Gothic Book"/>
                <a:ea typeface="宋体" pitchFamily="2" charset="-122"/>
                <a:cs typeface="+mn-cs"/>
              </a:defRPr>
            </a:lvl6pPr>
            <a:lvl7pPr marL="2743200" algn="l" defTabSz="914400" rtl="0" eaLnBrk="1" latinLnBrk="0" hangingPunct="1">
              <a:defRPr sz="1600" b="1" kern="1200">
                <a:solidFill>
                  <a:srgbClr val="FFFFFF"/>
                </a:solidFill>
                <a:latin typeface="Franklin Gothic Book"/>
                <a:ea typeface="宋体" pitchFamily="2" charset="-122"/>
                <a:cs typeface="+mn-cs"/>
              </a:defRPr>
            </a:lvl7pPr>
            <a:lvl8pPr marL="3200400" algn="l" defTabSz="914400" rtl="0" eaLnBrk="1" latinLnBrk="0" hangingPunct="1">
              <a:defRPr sz="1600" b="1" kern="1200">
                <a:solidFill>
                  <a:srgbClr val="FFFFFF"/>
                </a:solidFill>
                <a:latin typeface="Franklin Gothic Book"/>
                <a:ea typeface="宋体" pitchFamily="2" charset="-122"/>
                <a:cs typeface="+mn-cs"/>
              </a:defRPr>
            </a:lvl8pPr>
            <a:lvl9pPr marL="3657600" algn="l" defTabSz="914400" rtl="0" eaLnBrk="1" latinLnBrk="0" hangingPunct="1">
              <a:defRPr sz="1600" b="1" kern="1200">
                <a:solidFill>
                  <a:srgbClr val="FFFFFF"/>
                </a:solidFill>
                <a:latin typeface="Franklin Gothic Book"/>
                <a:ea typeface="宋体" pitchFamily="2" charset="-122"/>
                <a:cs typeface="+mn-cs"/>
              </a:defRPr>
            </a:lvl9pPr>
          </a:lstStyle>
          <a:p>
            <a:pPr algn="ctr" fontAlgn="auto">
              <a:spcBef>
                <a:spcPct val="0"/>
              </a:spcBef>
              <a:spcAft>
                <a:spcPct val="0"/>
              </a:spcAft>
              <a:buSzPct val="75000"/>
            </a:pPr>
            <a:r>
              <a:rPr lang="en-US" altLang="zh-CN" sz="1400" kern="0" smtClean="0">
                <a:solidFill>
                  <a:schemeClr val="bg1"/>
                </a:solidFill>
                <a:latin typeface="Arial"/>
                <a:ea typeface="微软雅黑"/>
              </a:rPr>
              <a:t>5</a:t>
            </a:r>
            <a:endParaRPr lang="zh-CN" altLang="en-US" sz="1400" kern="0">
              <a:solidFill>
                <a:schemeClr val="bg1"/>
              </a:solidFill>
              <a:latin typeface="Arial"/>
              <a:ea typeface="微软雅黑"/>
            </a:endParaRPr>
          </a:p>
        </p:txBody>
      </p:sp>
      <p:sp>
        <p:nvSpPr>
          <p:cNvPr id="6" name="TextBox 5"/>
          <p:cNvSpPr txBox="1"/>
          <p:nvPr/>
        </p:nvSpPr>
        <p:spPr>
          <a:xfrm>
            <a:off x="8229600" y="228600"/>
            <a:ext cx="914400" cy="276999"/>
          </a:xfrm>
          <a:prstGeom prst="rect">
            <a:avLst/>
          </a:prstGeom>
          <a:noFill/>
        </p:spPr>
        <p:txBody>
          <a:bodyPr wrap="square" rtlCol="0">
            <a:spAutoFit/>
          </a:bodyPr>
          <a:lstStyle>
            <a:defPPr>
              <a:defRPr lang="en-US"/>
            </a:defPPr>
            <a:lvl1pPr algn="l" rtl="0" fontAlgn="base">
              <a:spcBef>
                <a:spcPct val="0"/>
              </a:spcBef>
              <a:spcAft>
                <a:spcPct val="0"/>
              </a:spcAft>
              <a:defRPr sz="1600" b="1" kern="1200">
                <a:solidFill>
                  <a:schemeClr val="accent1"/>
                </a:solidFill>
                <a:latin typeface="Arial" pitchFamily="34" charset="0"/>
                <a:ea typeface="宋体" pitchFamily="2" charset="-122"/>
                <a:cs typeface="+mn-cs"/>
              </a:defRPr>
            </a:lvl1pPr>
            <a:lvl2pPr marL="457200" algn="l" rtl="0" fontAlgn="base">
              <a:spcBef>
                <a:spcPct val="0"/>
              </a:spcBef>
              <a:spcAft>
                <a:spcPct val="0"/>
              </a:spcAft>
              <a:defRPr sz="1600" b="1" kern="1200">
                <a:solidFill>
                  <a:schemeClr val="accent1"/>
                </a:solidFill>
                <a:latin typeface="Arial" pitchFamily="34" charset="0"/>
                <a:ea typeface="宋体" pitchFamily="2" charset="-122"/>
                <a:cs typeface="+mn-cs"/>
              </a:defRPr>
            </a:lvl2pPr>
            <a:lvl3pPr marL="914400" algn="l" rtl="0" fontAlgn="base">
              <a:spcBef>
                <a:spcPct val="0"/>
              </a:spcBef>
              <a:spcAft>
                <a:spcPct val="0"/>
              </a:spcAft>
              <a:defRPr sz="1600" b="1" kern="1200">
                <a:solidFill>
                  <a:schemeClr val="accent1"/>
                </a:solidFill>
                <a:latin typeface="Arial" pitchFamily="34" charset="0"/>
                <a:ea typeface="宋体" pitchFamily="2" charset="-122"/>
                <a:cs typeface="+mn-cs"/>
              </a:defRPr>
            </a:lvl3pPr>
            <a:lvl4pPr marL="1371600" algn="l" rtl="0" fontAlgn="base">
              <a:spcBef>
                <a:spcPct val="0"/>
              </a:spcBef>
              <a:spcAft>
                <a:spcPct val="0"/>
              </a:spcAft>
              <a:defRPr sz="1600" b="1" kern="1200">
                <a:solidFill>
                  <a:schemeClr val="accent1"/>
                </a:solidFill>
                <a:latin typeface="Arial" pitchFamily="34" charset="0"/>
                <a:ea typeface="宋体" pitchFamily="2" charset="-122"/>
                <a:cs typeface="+mn-cs"/>
              </a:defRPr>
            </a:lvl4pPr>
            <a:lvl5pPr marL="1828800" algn="l" rtl="0" fontAlgn="base">
              <a:spcBef>
                <a:spcPct val="0"/>
              </a:spcBef>
              <a:spcAft>
                <a:spcPct val="0"/>
              </a:spcAft>
              <a:defRPr sz="1600" b="1" kern="1200">
                <a:solidFill>
                  <a:schemeClr val="accent1"/>
                </a:solidFill>
                <a:latin typeface="Arial" pitchFamily="34" charset="0"/>
                <a:ea typeface="宋体" pitchFamily="2" charset="-122"/>
                <a:cs typeface="+mn-cs"/>
              </a:defRPr>
            </a:lvl5pPr>
            <a:lvl6pPr marL="2286000" algn="l" defTabSz="914400" rtl="0" eaLnBrk="1" latinLnBrk="0" hangingPunct="1">
              <a:defRPr sz="1600" b="1" kern="1200">
                <a:solidFill>
                  <a:schemeClr val="accent1"/>
                </a:solidFill>
                <a:latin typeface="Arial" pitchFamily="34" charset="0"/>
                <a:ea typeface="宋体" pitchFamily="2" charset="-122"/>
                <a:cs typeface="+mn-cs"/>
              </a:defRPr>
            </a:lvl6pPr>
            <a:lvl7pPr marL="2743200" algn="l" defTabSz="914400" rtl="0" eaLnBrk="1" latinLnBrk="0" hangingPunct="1">
              <a:defRPr sz="1600" b="1" kern="1200">
                <a:solidFill>
                  <a:schemeClr val="accent1"/>
                </a:solidFill>
                <a:latin typeface="Arial" pitchFamily="34" charset="0"/>
                <a:ea typeface="宋体" pitchFamily="2" charset="-122"/>
                <a:cs typeface="+mn-cs"/>
              </a:defRPr>
            </a:lvl7pPr>
            <a:lvl8pPr marL="3200400" algn="l" defTabSz="914400" rtl="0" eaLnBrk="1" latinLnBrk="0" hangingPunct="1">
              <a:defRPr sz="1600" b="1" kern="1200">
                <a:solidFill>
                  <a:schemeClr val="accent1"/>
                </a:solidFill>
                <a:latin typeface="Arial" pitchFamily="34" charset="0"/>
                <a:ea typeface="宋体" pitchFamily="2" charset="-122"/>
                <a:cs typeface="+mn-cs"/>
              </a:defRPr>
            </a:lvl8pPr>
            <a:lvl9pPr marL="3657600" algn="l" defTabSz="914400" rtl="0" eaLnBrk="1" latinLnBrk="0" hangingPunct="1">
              <a:defRPr sz="1600" b="1" kern="1200">
                <a:solidFill>
                  <a:schemeClr val="accent1"/>
                </a:solidFill>
                <a:latin typeface="Arial" pitchFamily="34" charset="0"/>
                <a:ea typeface="宋体" pitchFamily="2" charset="-122"/>
                <a:cs typeface="+mn-cs"/>
              </a:defRPr>
            </a:lvl9pPr>
          </a:lstStyle>
          <a:p>
            <a:pPr algn="l">
              <a:spcBef>
                <a:spcPts val="600"/>
              </a:spcBef>
            </a:pPr>
            <a:r>
              <a:rPr lang="en-US" altLang="zh-CN" sz="1200" b="0" smtClean="0">
                <a:solidFill>
                  <a:schemeClr val="tx1"/>
                </a:solidFill>
                <a:latin typeface="微软雅黑" pitchFamily="34" charset="-122"/>
                <a:ea typeface="微软雅黑" pitchFamily="34" charset="-122"/>
              </a:rPr>
              <a:t>EAM</a:t>
            </a:r>
            <a:r>
              <a:rPr lang="zh-CN" altLang="en-US" sz="1200" b="0" smtClean="0">
                <a:solidFill>
                  <a:schemeClr val="tx1"/>
                </a:solidFill>
                <a:latin typeface="微软雅黑" pitchFamily="34" charset="-122"/>
                <a:ea typeface="微软雅黑" pitchFamily="34" charset="-122"/>
              </a:rPr>
              <a:t>系统</a:t>
            </a:r>
          </a:p>
        </p:txBody>
      </p:sp>
    </p:spTree>
    <p:extLst>
      <p:ext uri="{BB962C8B-B14F-4D97-AF65-F5344CB8AC3E}">
        <p14:creationId xmlns="" xmlns:p14="http://schemas.microsoft.com/office/powerpoint/2010/main" val="228491781"/>
      </p:ext>
    </p:extLst>
  </p:cSld>
  <p:clrMapOvr>
    <a:masterClrMapping/>
  </p:clrMapOvr>
  <p:transition/>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874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https://d.book118.com/457012102152006031</a:t>
            </a:r>
          </a:p>
        </p:txBody>
      </p:sp>
    </p:spTree>
  </p:cSld>
  <p:clrMapOvr>
    <a:masterClrMapping/>
  </p:clrMapOvr>
  <p:transition/>
  <p:timing/>
</p:sld>
</file>

<file path=ppt/tags/tag1.xml><?xml version="1.0" encoding="utf-8"?>
<p:tagLst xmlns:p="http://schemas.openxmlformats.org/presentationml/2006/main">
  <p:tag name="THINKCELLSHAPEDONOTDELETE" val="pwYnDl6hGIEiK2JQntAZnxg"/>
</p:tagLst>
</file>

<file path=ppt/tags/tag2.xml><?xml version="1.0" encoding="utf-8"?>
<p:tagLst xmlns:p="http://schemas.openxmlformats.org/presentationml/2006/main">
  <p:tag name="THINKCELLSHAPEDONOTDELETE" val="pfNngnb0i5kGWVI4IieK5FQ"/>
</p:tagLst>
</file>

<file path=ppt/tags/tag3.xml><?xml version="1.0" encoding="utf-8"?>
<p:tagLst xmlns:p="http://schemas.openxmlformats.org/presentationml/2006/main">
  <p:tag name="FILLTRANSPARENCY" val="0"/>
  <p:tag name="HIDDEN" val="False"/>
  <p:tag name="THINKCELLSHAPEDONOTDELETE" val="pnM9.HF4BO0qbmUSaL6E85g"/>
</p:tagLst>
</file>

<file path=ppt/tags/tag4.xml><?xml version="1.0" encoding="utf-8"?>
<p:tagLst xmlns:p="http://schemas.openxmlformats.org/presentationml/2006/main">
  <p:tag name="THINKCELLSHAPEDONOTDELETE" val="pfNngnb0i5kGWVI4IieK5FQ"/>
</p:tagLst>
</file>

<file path=ppt/tags/tag5.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2_ppt_Template_White">
  <a:themeElements>
    <a:clrScheme name="Custom 5">
      <a:dk1>
        <a:sysClr val="windowText" lastClr="000000"/>
      </a:dk1>
      <a:lt1>
        <a:sysClr val="window" lastClr="FFFFFF"/>
      </a:lt1>
      <a:dk2>
        <a:srgbClr val="009BCC"/>
      </a:dk2>
      <a:lt2>
        <a:srgbClr val="FFFFFF"/>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ngles">
      <a:majorFont>
        <a:latin typeface="Franklin Gothic Medium"/>
        <a:ea typeface="Franklin Gothic Medium"/>
        <a:cs typeface="Arial"/>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Franklin Gothic Book"/>
        <a:cs typeface="Arial"/>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a:tailEnd/>
        </a:ln>
      </a:spPr>
      <a:bodyPr/>
      <a:lstStyle>
        <a:defPPr fontAlgn="auto">
          <a:spcBef>
            <a:spcPts val="0"/>
          </a:spcBef>
          <a:spcAft>
            <a:spcPts val="0"/>
          </a:spcAft>
          <a:buSzPct val="75000"/>
          <a:defRPr sz="1400" u="sng" kern="0" dirty="0">
            <a:solidFill>
              <a:schemeClr val="tx1"/>
            </a:solidFill>
            <a:latin typeface="Arial"/>
            <a:ea typeface="微软雅黑"/>
          </a:defRPr>
        </a:defPPr>
      </a:lstStyle>
      <a:style>
        <a:lnRef idx="1">
          <a:schemeClr val="accent1"/>
        </a:lnRef>
        <a:fillRef idx="2">
          <a:schemeClr val="accent1"/>
        </a:fillRef>
        <a:effectRef idx="1">
          <a:schemeClr val="accent1"/>
        </a:effectRef>
        <a:fontRef idx="minor">
          <a:schemeClr val="dk1"/>
        </a:fontRef>
      </a:style>
    </a:spDef>
    <a:lnDef>
      <a:spPr bwMode="auto">
        <a:ln w="19050">
          <a:headEnd/>
          <a:tailEnd/>
        </a:ln>
      </a:spPr>
      <a:bodyPr/>
      <a:lstStyle/>
      <a:style>
        <a:lnRef idx="1">
          <a:schemeClr val="dk1"/>
        </a:lnRef>
        <a:fillRef idx="0">
          <a:schemeClr val="dk1"/>
        </a:fillRef>
        <a:effectRef idx="0">
          <a:schemeClr val="dk1"/>
        </a:effectRef>
        <a:fontRef idx="minor">
          <a:schemeClr val="tx1"/>
        </a:fontRef>
      </a:style>
    </a:lnDef>
    <a:txDef>
      <a:spPr>
        <a:noFill/>
      </a:spPr>
      <a:bodyPr wrap="square" rtlCol="0">
        <a:spAutoFit/>
      </a:bodyPr>
      <a:lstStyle>
        <a:defPPr algn="l">
          <a:spcBef>
            <a:spcPts val="600"/>
          </a:spcBef>
          <a:defRPr sz="1200" b="0" dirty="0" smtClean="0">
            <a:ea typeface="幼圆" pitchFamily="49" charset="-122"/>
          </a:defRPr>
        </a:defPPr>
      </a:lstStyle>
    </a:txDef>
  </a:objectDefaults>
  <a:extraClrSchemeLst>
    <a:extraClrScheme>
      <a:clrScheme name="2_ppt_Template_White 1">
        <a:dk1>
          <a:srgbClr val="000000"/>
        </a:dk1>
        <a:lt1>
          <a:srgbClr val="ABE9FF"/>
        </a:lt1>
        <a:dk2>
          <a:srgbClr val="009BCC"/>
        </a:dk2>
        <a:lt2>
          <a:srgbClr val="FFFFFF"/>
        </a:lt2>
        <a:accent1>
          <a:srgbClr val="FDC71E"/>
        </a:accent1>
        <a:accent2>
          <a:srgbClr val="EE7D11"/>
        </a:accent2>
        <a:accent3>
          <a:srgbClr val="D2F2FF"/>
        </a:accent3>
        <a:accent4>
          <a:srgbClr val="000000"/>
        </a:accent4>
        <a:accent5>
          <a:srgbClr val="FEE0AB"/>
        </a:accent5>
        <a:accent6>
          <a:srgbClr val="D8710E"/>
        </a:accent6>
        <a:hlink>
          <a:srgbClr val="CBD300"/>
        </a:hlink>
        <a:folHlink>
          <a:srgbClr val="8F143B"/>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r="http://schemas.openxmlformats.org/officeDocument/2006/relationships"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1492</Paragraphs>
  <Slides>34</Slides>
  <Notes>7</Notes>
  <TotalTime>1</TotalTime>
  <HiddenSlides>0</HiddenSlides>
  <MMClips>0</MMClips>
  <ScaleCrop>0</ScaleCrop>
  <HeadingPairs>
    <vt:vector baseType="variant" size="6">
      <vt:variant>
        <vt:lpstr>Fonts used</vt:lpstr>
      </vt:variant>
      <vt:variant>
        <vt:i4>11</vt:i4>
      </vt:variant>
      <vt:variant>
        <vt:lpstr>Theme</vt:lpstr>
      </vt:variant>
      <vt:variant>
        <vt:i4>1</vt:i4>
      </vt:variant>
      <vt:variant>
        <vt:lpstr>Slide Titles</vt:lpstr>
      </vt:variant>
      <vt:variant>
        <vt:i4>34</vt:i4>
      </vt:variant>
    </vt:vector>
  </HeadingPairs>
  <TitlesOfParts>
    <vt:vector baseType="lpstr" size="46">
      <vt:lpstr>Arial</vt:lpstr>
      <vt:lpstr>Calibri</vt:lpstr>
      <vt:lpstr>Franklin Gothic Medium</vt:lpstr>
      <vt:lpstr>Franklin Gothic Book</vt:lpstr>
      <vt:lpstr>微软雅黑</vt:lpstr>
      <vt:lpstr>方正准圆简体</vt:lpstr>
      <vt:lpstr>Times New Roman</vt:lpstr>
      <vt:lpstr>Wingdings</vt:lpstr>
      <vt:lpstr>宋体</vt:lpstr>
      <vt:lpstr>Gulim</vt:lpstr>
      <vt:lpstr>黑体</vt:lpstr>
      <vt:lpstr>Office Theme</vt:lpstr>
      <vt:lpstr>PowerPoint Presentation</vt:lpstr>
      <vt:lpstr>目录</vt:lpstr>
      <vt:lpstr>水泥总部需重点建设为“发展经营中心、运营协同中心、风险控制中心以及管理服务中心”</vt:lpstr>
      <vt:lpstr>不同的核心管控线从水泥总部延伸到大区和子公司的程度也有所不同</vt:lpstr>
      <vt:lpstr>根据冀东的管控模式和信息化发展战略，所需的应用系统主要包括三个层</vt:lpstr>
      <vt:lpstr>根据管控报告的设计，冀东组织架构将随着时间进行调整</vt:lpstr>
      <vt:lpstr>未来在SAP系统内将通过财务组织、业务组织，以及虚拟报表组织实现对管控组织模式的支撑；通过权限、流程和报表设计实现业务管控</vt:lpstr>
      <vt:lpstr>为什么建议在SAP系统建设过程中保持组织和管控模式的相对稳定？</vt:lpstr>
      <vt:lpstr>根据管控模式，设计未来水泥板块应用功能和系统架构</vt:lpstr>
      <vt:lpstr>根据管控模式，设计未来混凝土板块应用功能和系统架构</vt:lpstr>
      <vt:lpstr>目录</vt:lpstr>
      <vt:lpstr>经过多轮研讨，凯捷顾问与各个业务条线领导对本期SAP实施策略达成了框架性的共识：“集中设计、分步实施；先主业、后辅业”</vt:lpstr>
      <vt:lpstr>备选方案一：HR和混凝土业务全覆盖，同时覆盖冀东大区水泥业务</vt:lpstr>
      <vt:lpstr>备选方案二：HR和混凝土业务全覆盖，同时覆盖陕西大区水泥业务</vt:lpstr>
      <vt:lpstr>备选方案三：HR和混凝土业务全覆盖，同时覆盖冀东和陕西大区水泥业务</vt:lpstr>
      <vt:lpstr>方案分析</vt:lpstr>
      <vt:lpstr>上线准备度检查清单（示例）</vt:lpstr>
      <vt:lpstr>实施工作量预估</vt:lpstr>
      <vt:lpstr>冀东SAP项目准备和风险控制措施建议</vt:lpstr>
      <vt:lpstr>目录</vt:lpstr>
      <vt:lpstr>冀东以ERP系统核心应用及企业信息化集成应用平台，集成OA办公系统以及其他专用领域的补充性系统，全面支撑信息化需求</vt:lpstr>
      <vt:lpstr>根据业务调研和需求讨论，制定了冀东水泥制造执行业务的总体框架</vt:lpstr>
      <vt:lpstr>根据业务调研和需求讨论，制定了冀东水泥制造执行业务的总体框架</vt:lpstr>
      <vt:lpstr>ERP与制造执行系统（MES）接口及数据流向</vt:lpstr>
      <vt:lpstr>合同审批备案系统分析</vt:lpstr>
      <vt:lpstr>以合同管理系统为核心，与周边系统的功能分界及数据流向设计概览</vt:lpstr>
      <vt:lpstr>未来合同审批备案系统与相关业务系统的业务集成接口方案建议</vt:lpstr>
      <vt:lpstr>根据业务调研和需求讨论，制定了冀东水泥质量管理业务的总体框架</vt:lpstr>
      <vt:lpstr>根据业务调研和需求讨论，制定了冀东水泥质量管理业务的总体框架</vt:lpstr>
      <vt:lpstr>ERP与质量检验系统接口及数据流向</vt:lpstr>
      <vt:lpstr>EAM设备管理系统分析</vt:lpstr>
      <vt:lpstr>EAM设备管理系统与ERP系统的功能分界及数据流向设计概览</vt:lpstr>
      <vt:lpstr>未来集团ERP系统与EAM设备管理系统的业务集成接口方案建议</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2024-09-04T07:59:37.079</cp:lastPrinted>
  <dcterms:created xsi:type="dcterms:W3CDTF">2024-09-03T23:59:37Z</dcterms:created>
  <dcterms:modified xsi:type="dcterms:W3CDTF">2024-09-03T23:59:42Z</dcterms:modified>
</cp:coreProperties>
</file>