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F1FAADB-74E4-462A-BCDE-2A78438E553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4F24D9-79F4-42E2-8B52-112F2B1B1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042B4B-EAC1-4A34-8ECF-936C5B880E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4A4D0D-75E2-4CF3-8D58-B28230C93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32AA8E-36CD-45FE-8F05-F040A42FB2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EEB38A-9C33-41AE-A558-A425431FB5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9FCAA1-025E-468C-937F-785A5355EE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E7F443-95A8-4BD6-910B-C1F62547D6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EEC8CE-2500-46E7-B844-93EEB1B7C6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020EF3-E1DE-499C-9A97-A792261A63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E88DF-F48F-47FB-B29A-37D00D7282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12D1BA-9089-4404-8896-D2836084C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1F4E468-7412-433D-A446-73949A2901F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9FA7344-9000-4EA4-B9E7-6B122E6BBC0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022063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企业礼仪培训让你在职场游刃有余</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企业礼仪培训的主要内容</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企业礼仪培训的实际案例</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企业礼仪培训的现状和趋势</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企业礼仪培训的</a:t>
            </a:r>
            <a:r>
              <a:rPr lang="en-US" sz="3000" b="0" strike="noStrike" spc="-1">
                <a:solidFill>
                  <a:srgbClr val="FF0000"/>
                </a:solidFill>
                <a:latin typeface="微软雅黑"/>
                <a:ea typeface="微软雅黑"/>
              </a:rPr>
              <a:t>ROI</a:t>
            </a:r>
            <a:r>
              <a:rPr lang="zh-CN" sz="3000" b="0" strike="noStrike" spc="-1">
                <a:solidFill>
                  <a:srgbClr val="FF0000"/>
                </a:solidFill>
                <a:latin typeface="微软雅黑"/>
                <a:ea typeface="微软雅黑"/>
              </a:rPr>
              <a:t>评估</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6</a:t>
            </a:r>
            <a:r>
              <a:rPr lang="zh-CN" sz="3000" b="0" strike="noStrike" spc="-1">
                <a:solidFill>
                  <a:srgbClr val="FF0000"/>
                </a:solidFill>
                <a:latin typeface="微软雅黑"/>
                <a:ea typeface="微软雅黑"/>
              </a:rPr>
              <a:t>章  企业礼仪培训的实际应用与展望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什么是企业礼仪培训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企业礼仪培训是针对员工在职场上形象和表现进行的培训，旨在提升员工自信、得体，进而提高企业整体形象。</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企业礼仪培训的益处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增加专业感</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提升员工形象和职业素养</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加强团队合作</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增强员工沟通和协作能力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建立企业形象</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塑造企业良好文化和品牌形象</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仪容仪表管理</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穿着得体</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仪表端庄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注意细节</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商务礼仪和沟通技巧</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正式场合礼仪</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有效沟通技巧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解决冲突能力</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礼仪在不同场合的应用</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宴会礼仪</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商务拜访礼仪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会议礼仪</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企业礼仪培训的内容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礼仪基本概念和原则</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尊重他人</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谦和有礼</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注意形象</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企业礼仪培训的实施方式</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选择最佳方式</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内部培训和外部机构合作</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实际操作</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实例分析和角色扮演</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根据需求选取</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在线培训和面对面培训</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企业礼仪培训是提升企业整体形象和员工职业素养的重要手段，只有经过培训，员工才能在职场上游刃有余，展现出优秀的专业素养。</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企业礼仪培训的主要内容</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仪容仪表管理</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仪容仪表管理是企业礼仪培训中的重要内容，包括着装规范和穿着打扮、仪容仪表对于形象的重要性以及面部表情和姿势的影响。正确的仪容仪表能够提升个人形象和职场气质，对职场发展至关重要。</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商务礼仪和沟通技巧</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包括会议礼仪、商务交往礼仪等</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商务场合的礼仪规范</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涵盖面试前后的礼仪行为和社交场合礼仪</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面试礼仪和社交礼仪</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有效的沟通能力对于职场成功至关重要</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正确的沟通方式和技巧</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礼仪在面试中的应用</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面试是求职过程中的重要环节，正确的仪表仪容和社交礼仪能够给面试官良好的第一印象。面试前的仪容准备、面试中的仪表仪容要求以及礼仪对于面试成功的影响都是需要注意的关键点。</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会议中的言行举止</a:t>
            </a:r>
            <a:endParaRPr lang="en-US" sz="2200" b="0" strike="noStrike" spc="-1">
              <a:solidFill>
                <a:srgbClr val="000000"/>
              </a:solidFill>
              <a:latin typeface="Arial"/>
            </a:endParaRPr>
          </a:p>
        </p:txBody>
      </p:sp>
      <p:sp>
        <p:nvSpPr>
          <p:cNvPr id="13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注意礼貌用语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保持专注、不打扰他人</a:t>
            </a:r>
            <a:endParaRPr lang="en-US" sz="1500" b="0" strike="noStrike" spc="-1">
              <a:solidFill>
                <a:srgbClr val="000000"/>
              </a:solidFill>
              <a:latin typeface="Arial"/>
            </a:endParaRPr>
          </a:p>
        </p:txBody>
      </p:sp>
      <p:sp>
        <p:nvSpPr>
          <p:cNvPr id="13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礼仪对于会议效果的提升</a:t>
            </a:r>
            <a:endParaRPr lang="en-US" sz="2200" b="0" strike="noStrike" spc="-1">
              <a:solidFill>
                <a:srgbClr val="000000"/>
              </a:solidFill>
              <a:latin typeface="Arial"/>
            </a:endParaRPr>
          </a:p>
        </p:txBody>
      </p:sp>
      <p:sp>
        <p:nvSpPr>
          <p:cNvPr id="14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促进合作、增进信任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展现公司形象、提升职场地位</a:t>
            </a:r>
            <a:endParaRPr lang="en-US" sz="1500" b="0" strike="noStrike" spc="-1">
              <a:solidFill>
                <a:srgbClr val="000000"/>
              </a:solidFill>
              <a:latin typeface="Arial"/>
            </a:endParaRPr>
          </a:p>
        </p:txBody>
      </p:sp>
      <p:sp>
        <p:nvSpPr>
          <p:cNvPr id="14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礼仪在商务会议中的应用</a:t>
            </a:r>
            <a:endParaRPr lang="en-US" sz="3600" b="0" strike="noStrike" spc="-1">
              <a:solidFill>
                <a:schemeClr val="dk1"/>
              </a:solidFill>
              <a:latin typeface="Arial"/>
            </a:endParaRPr>
          </a:p>
        </p:txBody>
      </p:sp>
      <p:sp>
        <p:nvSpPr>
          <p:cNvPr id="14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会议前的仪容准备</a:t>
            </a:r>
            <a:endParaRPr lang="en-US" sz="2200" b="0" strike="noStrike" spc="-1">
              <a:solidFill>
                <a:srgbClr val="000000"/>
              </a:solidFill>
              <a:latin typeface="Arial"/>
            </a:endParaRPr>
          </a:p>
        </p:txBody>
      </p:sp>
      <p:sp>
        <p:nvSpPr>
          <p:cNvPr id="14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穿着得体、仪表整洁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心态积极、表情自然</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仪容仪表管理、商务礼仪和沟通技巧、礼仪在面试和商务会议中的应用</a:t>
            </a:r>
            <a:endParaRPr lang="en-US" sz="2000" b="0" strike="noStrike" spc="-1">
              <a:solidFill>
                <a:srgbClr val="000000"/>
              </a:solidFill>
              <a:latin typeface="Arial"/>
            </a:endParaRPr>
          </a:p>
        </p:txBody>
      </p:sp>
      <p:sp>
        <p:nvSpPr>
          <p:cNvPr id="15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企业礼仪培训关键内容</a:t>
            </a:r>
            <a:endParaRPr lang="en-US" sz="3000" b="0" strike="noStrike" spc="-1">
              <a:solidFill>
                <a:srgbClr val="000000"/>
              </a:solidFill>
              <a:latin typeface="Arial"/>
            </a:endParaRPr>
          </a:p>
        </p:txBody>
      </p:sp>
      <p:sp>
        <p:nvSpPr>
          <p:cNvPr id="15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正确的礼仪行为能够提升个人形象、增加信任感，对于事业成功至关重要</a:t>
            </a:r>
            <a:endParaRPr lang="en-US" sz="2000" b="0" strike="noStrike" spc="-1">
              <a:solidFill>
                <a:srgbClr val="000000"/>
              </a:solidFill>
              <a:latin typeface="Arial"/>
            </a:endParaRPr>
          </a:p>
        </p:txBody>
      </p:sp>
      <p:sp>
        <p:nvSpPr>
          <p:cNvPr id="15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效果</a:t>
            </a:r>
            <a:endParaRPr lang="en-US" sz="3000" b="0" strike="noStrike" spc="-1">
              <a:solidFill>
                <a:srgbClr val="000000"/>
              </a:solidFill>
              <a:latin typeface="Arial"/>
            </a:endParaRPr>
          </a:p>
        </p:txBody>
      </p:sp>
      <p:sp>
        <p:nvSpPr>
          <p:cNvPr id="15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企业礼仪培训对于职场发展至关重要，能够让你在职场游刃有余</a:t>
            </a:r>
            <a:endParaRPr lang="en-US" sz="2000" b="0" strike="noStrike" spc="-1">
              <a:solidFill>
                <a:srgbClr val="000000"/>
              </a:solidFill>
              <a:latin typeface="Arial"/>
            </a:endParaRPr>
          </a:p>
        </p:txBody>
      </p:sp>
      <p:sp>
        <p:nvSpPr>
          <p:cNvPr id="15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重要性</a:t>
            </a:r>
            <a:endParaRPr lang="en-US" sz="3000" b="0" strike="noStrike" spc="-1">
              <a:solidFill>
                <a:srgbClr val="000000"/>
              </a:solidFill>
              <a:latin typeface="Arial"/>
            </a:endParaRPr>
          </a:p>
        </p:txBody>
      </p:sp>
      <p:sp>
        <p:nvSpPr>
          <p:cNvPr id="15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企业礼仪培训的实际案例</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企业实施礼仪培训的成效</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成功案例分析</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a:t>
            </a:r>
            <a:r>
              <a:rPr lang="en-US" sz="3000" b="1" strike="noStrike" spc="-1">
                <a:solidFill>
                  <a:schemeClr val="dk1"/>
                </a:solidFill>
                <a:latin typeface="微软雅黑"/>
                <a:ea typeface="微软雅黑"/>
              </a:rPr>
              <a:t>A</a:t>
            </a:r>
            <a:r>
              <a:rPr lang="zh-CN" sz="3000" b="1" strike="noStrike" spc="-1">
                <a:solidFill>
                  <a:schemeClr val="dk1"/>
                </a:solidFill>
                <a:latin typeface="微软雅黑"/>
                <a:ea typeface="微软雅黑"/>
              </a:rPr>
              <a:t>员工形象提升</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案例分享</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企业</a:t>
            </a:r>
            <a:r>
              <a:rPr lang="en-US" sz="3000" b="1" strike="noStrike" spc="-1">
                <a:solidFill>
                  <a:schemeClr val="dk1"/>
                </a:solidFill>
                <a:latin typeface="微软雅黑"/>
                <a:ea typeface="微软雅黑"/>
              </a:rPr>
              <a:t>B</a:t>
            </a:r>
            <a:r>
              <a:rPr lang="zh-CN" sz="3000" b="1" strike="noStrike" spc="-1">
                <a:solidFill>
                  <a:schemeClr val="dk1"/>
                </a:solidFill>
                <a:latin typeface="微软雅黑"/>
                <a:ea typeface="微软雅黑"/>
              </a:rPr>
              <a:t>团队合作提升</a:t>
            </a:r>
            <a:endParaRPr lang="en-US" sz="3000" b="0" strike="noStrike" spc="-1">
              <a:solidFill>
                <a:srgbClr val="000000"/>
              </a:solidFill>
              <a:latin typeface="Arial"/>
            </a:endParaRPr>
          </a:p>
        </p:txBody>
      </p:sp>
      <p:sp>
        <p:nvSpPr>
          <p:cNvPr id="17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企业礼仪培训的成功经验</a:t>
            </a:r>
            <a:endParaRPr lang="en-US" sz="3600" b="0" strike="noStrike" spc="-1">
              <a:solidFill>
                <a:schemeClr val="dk1"/>
              </a:solidFill>
              <a:latin typeface="Arial"/>
            </a:endParaRPr>
          </a:p>
        </p:txBody>
      </p:sp>
      <p:sp>
        <p:nvSpPr>
          <p:cNvPr id="17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详细介绍</a:t>
            </a:r>
            <a:endParaRPr lang="en-US" sz="1500" b="0" strike="noStrike" spc="-1">
              <a:solidFill>
                <a:srgbClr val="000000"/>
              </a:solidFill>
              <a:latin typeface="Arial"/>
            </a:endParaRPr>
          </a:p>
        </p:txBody>
      </p:sp>
      <p:sp>
        <p:nvSpPr>
          <p:cNvPr id="17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a:t>
            </a:r>
            <a:r>
              <a:rPr lang="en-US" sz="2200" b="1" strike="noStrike" spc="-1">
                <a:solidFill>
                  <a:schemeClr val="dk1"/>
                </a:solidFill>
                <a:latin typeface="微软雅黑"/>
                <a:ea typeface="微软雅黑"/>
              </a:rPr>
              <a:t>C</a:t>
            </a:r>
            <a:r>
              <a:rPr lang="zh-CN" sz="2200" b="1" strike="noStrike" spc="-1">
                <a:solidFill>
                  <a:schemeClr val="dk1"/>
                </a:solidFill>
                <a:latin typeface="微软雅黑"/>
                <a:ea typeface="微软雅黑"/>
              </a:rPr>
              <a:t>实施方案</a:t>
            </a:r>
            <a:endParaRPr lang="en-US" sz="2200" b="0" strike="noStrike" spc="-1">
              <a:solidFill>
                <a:srgbClr val="000000"/>
              </a:solidFill>
              <a:latin typeface="Arial"/>
            </a:endParaRPr>
          </a:p>
        </p:txBody>
      </p:sp>
      <p:sp>
        <p:nvSpPr>
          <p:cNvPr id="17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成效评估</a:t>
            </a:r>
            <a:endParaRPr lang="en-US" sz="1500" b="0" strike="noStrike" spc="-1">
              <a:solidFill>
                <a:srgbClr val="000000"/>
              </a:solidFill>
              <a:latin typeface="Arial"/>
            </a:endParaRPr>
          </a:p>
        </p:txBody>
      </p:sp>
      <p:sp>
        <p:nvSpPr>
          <p:cNvPr id="17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a:t>
            </a:r>
            <a:r>
              <a:rPr lang="en-US" sz="2200" b="1" strike="noStrike" spc="-1">
                <a:solidFill>
                  <a:schemeClr val="dk1"/>
                </a:solidFill>
                <a:latin typeface="微软雅黑"/>
                <a:ea typeface="微软雅黑"/>
              </a:rPr>
              <a:t>D</a:t>
            </a:r>
            <a:r>
              <a:rPr lang="zh-CN" sz="2200" b="1" strike="noStrike" spc="-1">
                <a:solidFill>
                  <a:schemeClr val="dk1"/>
                </a:solidFill>
                <a:latin typeface="微软雅黑"/>
                <a:ea typeface="微软雅黑"/>
              </a:rPr>
              <a:t>员工反馈</a:t>
            </a:r>
            <a:endParaRPr lang="en-US" sz="2200" b="0" strike="noStrike" spc="-1">
              <a:solidFill>
                <a:srgbClr val="000000"/>
              </a:solidFill>
              <a:latin typeface="Arial"/>
            </a:endParaRPr>
          </a:p>
        </p:txBody>
      </p:sp>
      <p:sp>
        <p:nvSpPr>
          <p:cNvPr id="17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效果监控机制</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成果评估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机制建立</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企业礼仪培训的持续性管理</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员工管理策略</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持续性管理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策略制定</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企业礼仪培训的经验总结</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企业礼仪培训在企业发展中扮演着至关重要的角色。通过有效推动礼仪培训的实施，可以提升企业整体形象，增强员工团队合作能力，从而带来更多商业机会和成功案例。</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企业礼仪培训的关键要点</a:t>
            </a:r>
            <a:endParaRPr lang="en-US" sz="3600" b="0" strike="noStrike" spc="-1">
              <a:solidFill>
                <a:schemeClr val="dk1"/>
              </a:solidFill>
              <a:latin typeface="Arial"/>
            </a:endParaRPr>
          </a:p>
        </p:txBody>
      </p:sp>
      <p:sp>
        <p:nvSpPr>
          <p:cNvPr id="19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形象重要</a:t>
            </a:r>
            <a:endParaRPr lang="en-US" sz="2000" b="0" strike="noStrike" spc="-1">
              <a:solidFill>
                <a:srgbClr val="000000"/>
              </a:solidFill>
              <a:latin typeface="Arial"/>
            </a:endParaRPr>
          </a:p>
        </p:txBody>
      </p:sp>
      <p:sp>
        <p:nvSpPr>
          <p:cNvPr id="20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规范着装</a:t>
            </a:r>
            <a:endParaRPr lang="en-US" sz="3000" b="0" strike="noStrike" spc="-1">
              <a:solidFill>
                <a:srgbClr val="000000"/>
              </a:solidFill>
              <a:latin typeface="Arial"/>
            </a:endParaRPr>
          </a:p>
        </p:txBody>
      </p:sp>
      <p:sp>
        <p:nvSpPr>
          <p:cNvPr id="20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0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商务场合</a:t>
            </a:r>
            <a:endParaRPr lang="en-US" sz="2000" b="0" strike="noStrike" spc="-1">
              <a:solidFill>
                <a:srgbClr val="000000"/>
              </a:solidFill>
              <a:latin typeface="Arial"/>
            </a:endParaRPr>
          </a:p>
        </p:txBody>
      </p:sp>
      <p:sp>
        <p:nvSpPr>
          <p:cNvPr id="20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商务礼仪</a:t>
            </a:r>
            <a:endParaRPr lang="en-US" sz="3000" b="0" strike="noStrike" spc="-1">
              <a:solidFill>
                <a:srgbClr val="000000"/>
              </a:solidFill>
              <a:latin typeface="Arial"/>
            </a:endParaRPr>
          </a:p>
        </p:txBody>
      </p:sp>
      <p:sp>
        <p:nvSpPr>
          <p:cNvPr id="20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有效沟通</a:t>
            </a:r>
            <a:endParaRPr lang="en-US" sz="2000" b="0" strike="noStrike" spc="-1">
              <a:solidFill>
                <a:srgbClr val="000000"/>
              </a:solidFill>
              <a:latin typeface="Arial"/>
            </a:endParaRPr>
          </a:p>
        </p:txBody>
      </p:sp>
      <p:sp>
        <p:nvSpPr>
          <p:cNvPr id="20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20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20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加强员工素质</a:t>
            </a:r>
            <a:endParaRPr lang="en-US" sz="2200" b="0" strike="noStrike" spc="-1">
              <a:solidFill>
                <a:srgbClr val="000000"/>
              </a:solidFill>
              <a:latin typeface="Arial"/>
            </a:endParaRPr>
          </a:p>
        </p:txBody>
      </p:sp>
      <p:sp>
        <p:nvSpPr>
          <p:cNvPr id="21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沟通能力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团队合作</a:t>
            </a:r>
            <a:endParaRPr lang="en-US" sz="1500" b="0" strike="noStrike" spc="-1">
              <a:solidFill>
                <a:srgbClr val="000000"/>
              </a:solidFill>
              <a:latin typeface="Arial"/>
            </a:endParaRPr>
          </a:p>
        </p:txBody>
      </p:sp>
      <p:sp>
        <p:nvSpPr>
          <p:cNvPr id="21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促进商业合作</a:t>
            </a:r>
            <a:endParaRPr lang="en-US" sz="2200" b="0" strike="noStrike" spc="-1">
              <a:solidFill>
                <a:srgbClr val="000000"/>
              </a:solidFill>
              <a:latin typeface="Arial"/>
            </a:endParaRPr>
          </a:p>
        </p:txBody>
      </p:sp>
      <p:sp>
        <p:nvSpPr>
          <p:cNvPr id="21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商业机会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成功案例</a:t>
            </a:r>
            <a:endParaRPr lang="en-US" sz="1500" b="0" strike="noStrike" spc="-1">
              <a:solidFill>
                <a:srgbClr val="000000"/>
              </a:solidFill>
              <a:latin typeface="Arial"/>
            </a:endParaRPr>
          </a:p>
        </p:txBody>
      </p:sp>
      <p:sp>
        <p:nvSpPr>
          <p:cNvPr id="21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提高员工满意度</a:t>
            </a:r>
            <a:endParaRPr lang="en-US" sz="2200" b="0" strike="noStrike" spc="-1">
              <a:solidFill>
                <a:srgbClr val="000000"/>
              </a:solidFill>
              <a:latin typeface="Arial"/>
            </a:endParaRPr>
          </a:p>
        </p:txBody>
      </p:sp>
      <p:sp>
        <p:nvSpPr>
          <p:cNvPr id="21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工作积极性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职业发展</a:t>
            </a:r>
            <a:endParaRPr lang="en-US" sz="1500" b="0" strike="noStrike" spc="-1">
              <a:solidFill>
                <a:srgbClr val="000000"/>
              </a:solidFill>
              <a:latin typeface="Arial"/>
            </a:endParaRPr>
          </a:p>
        </p:txBody>
      </p:sp>
      <p:sp>
        <p:nvSpPr>
          <p:cNvPr id="21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企业礼仪培训的重要性</a:t>
            </a:r>
            <a:endParaRPr lang="en-US" sz="3600" b="0" strike="noStrike" spc="-1">
              <a:solidFill>
                <a:schemeClr val="dk1"/>
              </a:solidFill>
              <a:latin typeface="Arial"/>
            </a:endParaRPr>
          </a:p>
        </p:txBody>
      </p:sp>
      <p:sp>
        <p:nvSpPr>
          <p:cNvPr id="21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提升企业形象</a:t>
            </a:r>
            <a:endParaRPr lang="en-US" sz="2200" b="0" strike="noStrike" spc="-1">
              <a:solidFill>
                <a:srgbClr val="000000"/>
              </a:solidFill>
              <a:latin typeface="Arial"/>
            </a:endParaRPr>
          </a:p>
        </p:txBody>
      </p:sp>
      <p:sp>
        <p:nvSpPr>
          <p:cNvPr id="22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外部形象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内部形象</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https://d.book118.com/457022063011006055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154</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企业礼仪培训让你在职场游刃有余</vt:lpstr>
      <vt:lpstr>目录</vt:lpstr>
      <vt:lpstr>第1章 企业礼仪培训的重要性</vt:lpstr>
      <vt:lpstr> </vt:lpstr>
      <vt:lpstr>企业礼仪培训的益处</vt:lpstr>
      <vt:lpstr>企业礼仪培训的内容</vt:lpstr>
      <vt:lpstr>企业礼仪培训的实施方式</vt:lpstr>
      <vt:lpstr>结语</vt:lpstr>
      <vt:lpstr>第2章 企业礼仪培训的主要内容</vt:lpstr>
      <vt:lpstr>仪容仪表管理</vt:lpstr>
      <vt:lpstr>商务礼仪和沟通技巧</vt:lpstr>
      <vt:lpstr> </vt:lpstr>
      <vt:lpstr>礼仪在商务会议中的应用</vt:lpstr>
      <vt:lpstr>总结</vt:lpstr>
      <vt:lpstr>第3章 企业礼仪培训的实际案例</vt:lpstr>
      <vt:lpstr>企业实施礼仪培训的成效</vt:lpstr>
      <vt:lpstr>企业礼仪培训的成功经验</vt:lpstr>
      <vt:lpstr>企业礼仪培训的持续性管理</vt:lpstr>
      <vt:lpstr> </vt:lpstr>
      <vt:lpstr>企业礼仪培训的关键要点</vt:lpstr>
      <vt:lpstr>企业礼仪培训的重要性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2024-09-29T14:02:55.693</cp:lastPrinted>
  <dcterms:created xsi:type="dcterms:W3CDTF">2024-09-29T06:02:55Z</dcterms:created>
  <dcterms:modified xsi:type="dcterms:W3CDTF">2024-09-29T06:02:57Z</dcterms:modified>
</cp:coreProperties>
</file>