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83B08-E03F-4E70-867A-96CC7EF78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D9239-5276-4DB0-A317-AD319E181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7D0EA-7D3F-466C-848B-D404BFE5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E5D96-4621-492A-9BEB-48089D3B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7FB8C-D830-4D0A-978C-70A39D7DE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2118F-A433-42F3-9C5B-D4BE87FC9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30CE4-ED38-4887-8628-EBA9CC6E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DD4E5-A70F-4EC1-AE69-CE988849B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25596-BEAE-44BD-B19E-C30B393F5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73CB8-FC07-4343-B085-D8163F88B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00412-B4FA-4062-A934-CF952C87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74" y="0"/>
            <a:ext cx="9133851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92127" y="-78105"/>
            <a:ext cx="1857851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5148262" y="0"/>
            <a:ext cx="2108358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8198644" y="1521460"/>
            <a:ext cx="945356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8038624" y="2158365"/>
            <a:ext cx="1105376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7700962" y="127635"/>
            <a:ext cx="1443037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6084094" y="4485005"/>
            <a:ext cx="3058953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569595" y="1699895"/>
            <a:ext cx="5417344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400" err="1">
                <a:sym typeface="+mn-ea"/>
              </a:rPr>
              <a:t>单击此处编辑母版副标题样式</a:t>
            </a:r>
            <a:endParaRPr sz="2400"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569595" y="2851785"/>
            <a:ext cx="5417344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630078" y="4762500"/>
            <a:ext cx="1247298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247" y="1319530"/>
            <a:ext cx="8226742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2656998" y="-78105"/>
            <a:ext cx="1915477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2905601" y="0"/>
            <a:ext cx="2123122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62388" y="860425"/>
            <a:ext cx="177927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476" y="4597400"/>
            <a:ext cx="3946683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2379345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047398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527685" y="3924935"/>
            <a:ext cx="2555557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编辑标题</a:t>
            </a:r>
            <a:endParaRPr sz="4500"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27685" y="5045710"/>
            <a:ext cx="488442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 sz="3000">
                <a:sym typeface="+mn-ea"/>
              </a:rPr>
              <a:t>单击此处编辑副标题</a:t>
            </a:r>
            <a:endParaRPr sz="3000"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9144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055370" y="-78105"/>
            <a:ext cx="1812131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323022" y="0"/>
            <a:ext cx="1987867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4762" y="1490980"/>
            <a:ext cx="381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511016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2448877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4762" y="339090"/>
            <a:ext cx="817245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4807267" y="2162810"/>
            <a:ext cx="3943826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 err="1">
                <a:sym typeface="+mn-ea"/>
              </a:rPr>
              <a:t>编辑节编号</a:t>
            </a:r>
            <a:endParaRPr sz="240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4807267" y="2924175"/>
            <a:ext cx="394335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4974907" y="4810125"/>
            <a:ext cx="762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5167312" y="4810125"/>
            <a:ext cx="762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5359241" y="4810125"/>
            <a:ext cx="762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247" y="454660"/>
            <a:ext cx="8226742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456247" y="1025080"/>
            <a:ext cx="82269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 sz="1350">
                <a:sym typeface="+mn-ea"/>
              </a:rPr>
              <a:t>单击此处编辑母版副标题样式</a:t>
            </a:r>
            <a:endParaRPr sz="1350"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74" y="0"/>
            <a:ext cx="9133851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92127" y="-78105"/>
            <a:ext cx="1857851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5148262" y="0"/>
            <a:ext cx="2108358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8198644" y="1521460"/>
            <a:ext cx="945356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8038624" y="2158365"/>
            <a:ext cx="1105376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7700962" y="127635"/>
            <a:ext cx="1443037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6084094" y="4485005"/>
            <a:ext cx="3058953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569595" y="1855470"/>
            <a:ext cx="4398169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630078" y="4404360"/>
            <a:ext cx="1247298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456247" y="1308847"/>
            <a:ext cx="8226742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11" r:id="rId2"/>
    <p:sldLayoutId id="2147484212" r:id="rId3"/>
    <p:sldLayoutId id="2147484213" r:id="rId4"/>
    <p:sldLayoutId id="2147484214" r:id="rId5"/>
    <p:sldLayoutId id="2147484215" r:id="rId6"/>
    <p:sldLayoutId id="2147484216" r:id="rId7"/>
    <p:sldLayoutId id="2147484217" r:id="rId8"/>
    <p:sldLayoutId id="2147484218" r:id="rId9"/>
    <p:sldLayoutId id="2147484219" r:id="rId10"/>
    <p:sldLayoutId id="21474842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0013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双序列比对的方法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3323748" y="134921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3539966" y="2012156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3494722" y="142494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8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18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3323748" y="278558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3539966" y="348234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3494722" y="286131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8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比对概述</a:t>
            </a:r>
            <a:endParaRPr lang="zh-CN" altLang="en-US" sz="18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3323748" y="422195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3539966" y="491871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3494722" y="429768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8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比对方法</a:t>
            </a:r>
            <a:endParaRPr lang="zh-CN" altLang="en-US" sz="18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6060757" y="134921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6276499" y="2046446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6231255" y="142494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8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比对流程</a:t>
            </a:r>
            <a:endParaRPr lang="zh-CN" altLang="en-US" sz="18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6060757" y="278558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6276499" y="348234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6231255" y="286131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8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比对结果展示</a:t>
            </a:r>
            <a:endParaRPr lang="zh-CN" altLang="en-US" sz="18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6060757" y="422195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6276499" y="491871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6231255" y="429768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8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比对的应用场景</a:t>
            </a:r>
            <a:endParaRPr lang="zh-CN" altLang="en-US" sz="18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比对概述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比对的定义和意义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1915887" y="1846897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比对定义：将两个或多个序列进行对比，找出它们之间的相似性和差异性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1915887" y="2806575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比对意义：有助于了解序列之间的进化关系、功能差异和结构特征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1915887" y="3766253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比对方法：包括全局比对、局部比对和动态规划比对等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1915887" y="4725931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比对应用：广泛应用于基因组学、蛋白质组学和药物设计等领域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双序列比对的背景</a:t>
            </a:r>
            <a:endParaRPr lang="zh-CN" altLang="en-US"/>
          </a:p>
        </p:txBody>
      </p:sp>
      <p:sp>
        <p:nvSpPr>
          <p:cNvPr id="1049282" name="对角圆角矩形 15"/>
          <p:cNvSpPr/>
          <p:nvPr>
            <p:custDataLst>
              <p:tags r:id="rId2"/>
            </p:custDataLst>
          </p:nvPr>
        </p:nvSpPr>
        <p:spPr>
          <a:xfrm>
            <a:off x="1000813" y="3947285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6"/>
          <p:cNvSpPr/>
          <p:nvPr>
            <p:custDataLst>
              <p:tags r:id="rId3"/>
            </p:custDataLst>
          </p:nvPr>
        </p:nvSpPr>
        <p:spPr>
          <a:xfrm>
            <a:off x="1000813" y="3838031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7"/>
          <p:cNvSpPr/>
          <p:nvPr>
            <p:custDataLst>
              <p:tags r:id="rId4"/>
            </p:custDataLst>
          </p:nvPr>
        </p:nvSpPr>
        <p:spPr>
          <a:xfrm>
            <a:off x="1435324" y="3838532"/>
            <a:ext cx="65451" cy="1090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5"/>
            </p:custDataLst>
          </p:nvPr>
        </p:nvSpPr>
        <p:spPr>
          <a:xfrm>
            <a:off x="1463390" y="3955805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5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序列相似性：双序列比对可以帮助发现序列之间的相似性，从而了解基因的功能和进化关系</a:t>
            </a:r>
            <a:endParaRPr lang="en-US" altLang="zh-CN" sz="15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2"/>
          <p:cNvSpPr/>
          <p:nvPr>
            <p:custDataLst>
              <p:tags r:id="rId6"/>
            </p:custDataLst>
          </p:nvPr>
        </p:nvSpPr>
        <p:spPr>
          <a:xfrm>
            <a:off x="1000813" y="1956653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53"/>
          <p:cNvSpPr/>
          <p:nvPr>
            <p:custDataLst>
              <p:tags r:id="rId7"/>
            </p:custDataLst>
          </p:nvPr>
        </p:nvSpPr>
        <p:spPr>
          <a:xfrm>
            <a:off x="1000813" y="1846897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54"/>
          <p:cNvSpPr/>
          <p:nvPr>
            <p:custDataLst>
              <p:tags r:id="rId8"/>
            </p:custDataLst>
          </p:nvPr>
        </p:nvSpPr>
        <p:spPr>
          <a:xfrm>
            <a:off x="1435324" y="1847398"/>
            <a:ext cx="65451" cy="1090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56"/>
          <p:cNvSpPr txBox="1"/>
          <p:nvPr>
            <p:custDataLst>
              <p:tags r:id="rId9"/>
            </p:custDataLst>
          </p:nvPr>
        </p:nvSpPr>
        <p:spPr>
          <a:xfrm>
            <a:off x="1463390" y="1959159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生物信息学：双序列比对是生物信息学中重要的研究领域</a:t>
            </a:r>
            <a:endParaRPr lang="zh-CN" altLang="en-US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"/>
          <p:cNvSpPr/>
          <p:nvPr>
            <p:custDataLst>
              <p:tags r:id="rId10"/>
            </p:custDataLst>
          </p:nvPr>
        </p:nvSpPr>
        <p:spPr>
          <a:xfrm>
            <a:off x="1000813" y="2951969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6"/>
          <p:cNvSpPr/>
          <p:nvPr>
            <p:custDataLst>
              <p:tags r:id="rId11"/>
            </p:custDataLst>
          </p:nvPr>
        </p:nvSpPr>
        <p:spPr>
          <a:xfrm>
            <a:off x="1000813" y="2842213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7"/>
          <p:cNvSpPr/>
          <p:nvPr>
            <p:custDataLst>
              <p:tags r:id="rId12"/>
            </p:custDataLst>
          </p:nvPr>
        </p:nvSpPr>
        <p:spPr>
          <a:xfrm>
            <a:off x="1435324" y="2843216"/>
            <a:ext cx="65451" cy="1090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3"/>
            </p:custDataLst>
          </p:nvPr>
        </p:nvSpPr>
        <p:spPr>
          <a:xfrm>
            <a:off x="1463390" y="2960489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基因测序：随着基因测序技术的发展，双序列比对的需求日益增加</a:t>
            </a:r>
            <a:endParaRPr lang="zh-CN" altLang="en-US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9"/>
          <p:cNvSpPr/>
          <p:nvPr>
            <p:custDataLst>
              <p:tags r:id="rId14"/>
            </p:custDataLst>
          </p:nvPr>
        </p:nvSpPr>
        <p:spPr>
          <a:xfrm>
            <a:off x="1000813" y="4943103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0"/>
          <p:cNvSpPr/>
          <p:nvPr>
            <p:custDataLst>
              <p:tags r:id="rId15"/>
            </p:custDataLst>
          </p:nvPr>
        </p:nvSpPr>
        <p:spPr>
          <a:xfrm>
            <a:off x="1000813" y="4833347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1"/>
          <p:cNvSpPr/>
          <p:nvPr>
            <p:custDataLst>
              <p:tags r:id="rId16"/>
            </p:custDataLst>
          </p:nvPr>
        </p:nvSpPr>
        <p:spPr>
          <a:xfrm>
            <a:off x="1435324" y="4833849"/>
            <a:ext cx="65451" cy="1090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12"/>
          <p:cNvSpPr txBox="1"/>
          <p:nvPr>
            <p:custDataLst>
              <p:tags r:id="rId17"/>
            </p:custDataLst>
          </p:nvPr>
        </p:nvSpPr>
        <p:spPr>
          <a:xfrm>
            <a:off x="1463390" y="4951122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应用广泛：双序列比对在基因组学、蛋白质组学、药物设计等领域都有广泛的应用</a:t>
            </a:r>
            <a:endParaRPr lang="en-US" altLang="zh-CN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比对的目的和任务</a:t>
            </a:r>
            <a:endParaRPr lang="zh-CN" altLang="en-US"/>
          </a:p>
        </p:txBody>
      </p:sp>
      <p:sp>
        <p:nvSpPr>
          <p:cNvPr id="10493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174064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98695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比对目的：找出序列之间的相似性，确定其关系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2"/>
          <p:cNvSpPr/>
          <p:nvPr>
            <p:custDataLst>
              <p:tags r:id="rId4"/>
            </p:custDataLst>
          </p:nvPr>
        </p:nvSpPr>
        <p:spPr>
          <a:xfrm>
            <a:off x="1000888" y="2898537"/>
            <a:ext cx="1338687" cy="947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任意多边形 18"/>
          <p:cNvSpPr/>
          <p:nvPr>
            <p:custDataLst>
              <p:tags r:id="rId5"/>
            </p:custDataLst>
          </p:nvPr>
        </p:nvSpPr>
        <p:spPr>
          <a:xfrm rot="5400000">
            <a:off x="3107189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31316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比对任务：确定序列的相似性，确定其关系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3"/>
          <p:cNvSpPr/>
          <p:nvPr>
            <p:custDataLst>
              <p:tags r:id="rId7"/>
            </p:custDataLst>
          </p:nvPr>
        </p:nvSpPr>
        <p:spPr>
          <a:xfrm>
            <a:off x="2934013" y="2898537"/>
            <a:ext cx="1338687" cy="947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39811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4442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比对方法：双序列比对，包括局部比对和全局比对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4"/>
          <p:cNvSpPr/>
          <p:nvPr>
            <p:custDataLst>
              <p:tags r:id="rId10"/>
            </p:custDataLst>
          </p:nvPr>
        </p:nvSpPr>
        <p:spPr>
          <a:xfrm>
            <a:off x="4866132" y="2898537"/>
            <a:ext cx="1338687" cy="947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72433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97063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比对结果：确定序列的相似性，确定其关系，为后续分析提供依据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5"/>
          <p:cNvSpPr/>
          <p:nvPr>
            <p:custDataLst>
              <p:tags r:id="rId13"/>
            </p:custDataLst>
          </p:nvPr>
        </p:nvSpPr>
        <p:spPr>
          <a:xfrm>
            <a:off x="6799257" y="2898537"/>
            <a:ext cx="1338687" cy="947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5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比对方法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序列比对的原理</a:t>
            </a:r>
            <a:endParaRPr lang="zh-CN" altLang="en-US"/>
          </a:p>
        </p:txBody>
      </p:sp>
      <p:sp>
        <p:nvSpPr>
          <p:cNvPr id="10495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538" y="2005125"/>
            <a:ext cx="641700" cy="186721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399" y="408524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8"/>
          <p:cNvSpPr/>
          <p:nvPr>
            <p:custDataLst>
              <p:tags r:id="rId4"/>
            </p:custDataLst>
          </p:nvPr>
        </p:nvSpPr>
        <p:spPr>
          <a:xfrm>
            <a:off x="4829393" y="261551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9"/>
          <p:cNvSpPr/>
          <p:nvPr>
            <p:custDataLst>
              <p:tags r:id="rId5"/>
            </p:custDataLst>
          </p:nvPr>
        </p:nvSpPr>
        <p:spPr>
          <a:xfrm flipV="1">
            <a:off x="4733750" y="2135853"/>
            <a:ext cx="1867212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555" y="2005605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376" y="408524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4"/>
          <p:cNvSpPr/>
          <p:nvPr>
            <p:custDataLst>
              <p:tags r:id="rId8"/>
            </p:custDataLst>
          </p:nvPr>
        </p:nvSpPr>
        <p:spPr>
          <a:xfrm>
            <a:off x="552371" y="261551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5"/>
          <p:cNvSpPr/>
          <p:nvPr>
            <p:custDataLst>
              <p:tags r:id="rId9"/>
            </p:custDataLst>
          </p:nvPr>
        </p:nvSpPr>
        <p:spPr>
          <a:xfrm flipV="1">
            <a:off x="456247" y="2135853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371" y="314755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序列比对是生物信息学中常用的方法，用于比较两个或多个生物序列的相似性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393" y="314755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序列比对的方法包括全局比对、局部比对和渐进比对等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577" y="2015218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8918" y="4094853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1"/>
          <p:cNvSpPr/>
          <p:nvPr>
            <p:custDataLst>
              <p:tags r:id="rId14"/>
            </p:custDataLst>
          </p:nvPr>
        </p:nvSpPr>
        <p:spPr>
          <a:xfrm>
            <a:off x="2745912" y="2624642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2"/>
          <p:cNvSpPr/>
          <p:nvPr>
            <p:custDataLst>
              <p:tags r:id="rId15"/>
            </p:custDataLst>
          </p:nvPr>
        </p:nvSpPr>
        <p:spPr>
          <a:xfrm flipV="1">
            <a:off x="2650269" y="2145946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537" y="2033962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5878" y="4112636"/>
            <a:ext cx="610026" cy="16766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25"/>
          <p:cNvSpPr/>
          <p:nvPr>
            <p:custDataLst>
              <p:tags r:id="rId18"/>
            </p:custDataLst>
          </p:nvPr>
        </p:nvSpPr>
        <p:spPr>
          <a:xfrm>
            <a:off x="6912392" y="2643386"/>
            <a:ext cx="1676613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26"/>
          <p:cNvSpPr/>
          <p:nvPr>
            <p:custDataLst>
              <p:tags r:id="rId19"/>
            </p:custDataLst>
          </p:nvPr>
        </p:nvSpPr>
        <p:spPr>
          <a:xfrm flipV="1">
            <a:off x="6817230" y="2164690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2873" y="3175431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序列比对的结果可以用于基因克隆、基因表达分析、蛋白质结构预测等领域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5912" y="3156687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序列比对的基本原理是通过计算两个序列之间的相似性，找出它们之间的相似点和差异点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双序列比对的算法</a:t>
            </a:r>
            <a:endParaRPr lang="zh-CN" altLang="en-US"/>
          </a:p>
        </p:txBody>
      </p:sp>
      <p:sp>
        <p:nvSpPr>
          <p:cNvPr id="1049680" name="五边形 30"/>
          <p:cNvSpPr/>
          <p:nvPr>
            <p:custDataLst>
              <p:tags r:id="rId2"/>
            </p:custDataLst>
          </p:nvPr>
        </p:nvSpPr>
        <p:spPr>
          <a:xfrm>
            <a:off x="456247" y="3263113"/>
            <a:ext cx="2180447" cy="886323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682" name="燕尾形 36"/>
          <p:cNvSpPr/>
          <p:nvPr>
            <p:custDataLst>
              <p:tags r:id="rId3"/>
            </p:custDataLst>
          </p:nvPr>
        </p:nvSpPr>
        <p:spPr>
          <a:xfrm>
            <a:off x="2415279" y="326311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684" name="燕尾形 37"/>
          <p:cNvSpPr/>
          <p:nvPr>
            <p:custDataLst>
              <p:tags r:id="rId4"/>
            </p:custDataLst>
          </p:nvPr>
        </p:nvSpPr>
        <p:spPr>
          <a:xfrm>
            <a:off x="6333342" y="326311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686" name="燕尾形 38"/>
          <p:cNvSpPr/>
          <p:nvPr>
            <p:custDataLst>
              <p:tags r:id="rId5"/>
            </p:custDataLst>
          </p:nvPr>
        </p:nvSpPr>
        <p:spPr>
          <a:xfrm>
            <a:off x="4374310" y="326311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688" name="文本框 3"/>
          <p:cNvSpPr txBox="1"/>
          <p:nvPr>
            <p:custDataLst>
              <p:tags r:id="rId6"/>
            </p:custDataLst>
          </p:nvPr>
        </p:nvSpPr>
        <p:spPr>
          <a:xfrm>
            <a:off x="2369673" y="4338466"/>
            <a:ext cx="2351631" cy="1030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启发式算法：通过启发式规则求解最长公共子序列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0" name="文本框 6"/>
          <p:cNvSpPr txBox="1"/>
          <p:nvPr>
            <p:custDataLst>
              <p:tags r:id="rId7"/>
            </p:custDataLst>
          </p:nvPr>
        </p:nvSpPr>
        <p:spPr>
          <a:xfrm>
            <a:off x="456247" y="2023186"/>
            <a:ext cx="2351631" cy="10608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动态规划算法：通过动态规划求解最长公共子序列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2" name="文本框 7"/>
          <p:cNvSpPr txBox="1"/>
          <p:nvPr>
            <p:custDataLst>
              <p:tags r:id="rId8"/>
            </p:custDataLst>
          </p:nvPr>
        </p:nvSpPr>
        <p:spPr>
          <a:xfrm>
            <a:off x="4372989" y="2023186"/>
            <a:ext cx="2351631" cy="10608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序列比对算法：通过序列比对算法求解最长公共子序列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4" name="文本框 8"/>
          <p:cNvSpPr txBox="1"/>
          <p:nvPr>
            <p:custDataLst>
              <p:tags r:id="rId9"/>
            </p:custDataLst>
          </p:nvPr>
        </p:nvSpPr>
        <p:spPr>
          <a:xfrm>
            <a:off x="6331359" y="4338466"/>
            <a:ext cx="2351631" cy="1030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序列比对算法改进：通过改进序列比对算法求解最长公共子序列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比对软件的使用</a:t>
            </a:r>
            <a:endParaRPr lang="zh-CN" altLang="en-US"/>
          </a:p>
        </p:txBody>
      </p:sp>
      <p:sp>
        <p:nvSpPr>
          <p:cNvPr id="1049754" name="圆角矩形 3"/>
          <p:cNvSpPr/>
          <p:nvPr>
            <p:custDataLst>
              <p:tags r:id="rId2"/>
            </p:custDataLst>
          </p:nvPr>
        </p:nvSpPr>
        <p:spPr>
          <a:xfrm rot="16200000">
            <a:off x="2032661" y="1701375"/>
            <a:ext cx="841905" cy="399394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圆角矩形 4"/>
          <p:cNvSpPr/>
          <p:nvPr>
            <p:custDataLst>
              <p:tags r:id="rId3"/>
            </p:custDataLst>
          </p:nvPr>
        </p:nvSpPr>
        <p:spPr>
          <a:xfrm rot="16200000">
            <a:off x="2032661" y="648015"/>
            <a:ext cx="841905" cy="39936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圆角矩形 11"/>
          <p:cNvSpPr/>
          <p:nvPr>
            <p:custDataLst>
              <p:tags r:id="rId4"/>
            </p:custDataLst>
          </p:nvPr>
        </p:nvSpPr>
        <p:spPr>
          <a:xfrm rot="16200000">
            <a:off x="6264952" y="645598"/>
            <a:ext cx="841905" cy="399394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圆角矩形 10"/>
          <p:cNvSpPr/>
          <p:nvPr>
            <p:custDataLst>
              <p:tags r:id="rId5"/>
            </p:custDataLst>
          </p:nvPr>
        </p:nvSpPr>
        <p:spPr>
          <a:xfrm rot="16200000">
            <a:off x="2032661" y="2751834"/>
            <a:ext cx="841905" cy="39936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圆角矩形 31"/>
          <p:cNvSpPr/>
          <p:nvPr>
            <p:custDataLst>
              <p:tags r:id="rId6"/>
            </p:custDataLst>
          </p:nvPr>
        </p:nvSpPr>
        <p:spPr>
          <a:xfrm rot="16200000">
            <a:off x="6264952" y="1697991"/>
            <a:ext cx="841905" cy="399394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圆角矩形 34"/>
          <p:cNvSpPr/>
          <p:nvPr>
            <p:custDataLst>
              <p:tags r:id="rId7"/>
            </p:custDataLst>
          </p:nvPr>
        </p:nvSpPr>
        <p:spPr>
          <a:xfrm rot="16200000">
            <a:off x="6264952" y="2750383"/>
            <a:ext cx="841905" cy="399394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文本框 5"/>
          <p:cNvSpPr txBox="1"/>
          <p:nvPr>
            <p:custDataLst>
              <p:tags r:id="rId8"/>
            </p:custDataLst>
          </p:nvPr>
        </p:nvSpPr>
        <p:spPr>
          <a:xfrm>
            <a:off x="4834530" y="4327281"/>
            <a:ext cx="3825961" cy="841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33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分析比对结果：根据比对结果，分析序列之间的相似性和差异性，得出结论。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768" name="文本框 6"/>
          <p:cNvSpPr txBox="1"/>
          <p:nvPr>
            <p:custDataLst>
              <p:tags r:id="rId9"/>
            </p:custDataLst>
          </p:nvPr>
        </p:nvSpPr>
        <p:spPr>
          <a:xfrm>
            <a:off x="4834530" y="3274887"/>
            <a:ext cx="3825961" cy="841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33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查看比对结果：比对完成后，查看比对结果，如序列相似度、序列比对图等。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770" name="文本框 13"/>
          <p:cNvSpPr txBox="1"/>
          <p:nvPr>
            <p:custDataLst>
              <p:tags r:id="rId10"/>
            </p:custDataLst>
          </p:nvPr>
        </p:nvSpPr>
        <p:spPr>
          <a:xfrm>
            <a:off x="602238" y="4327764"/>
            <a:ext cx="3825961" cy="8419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准备比对数据：准备需要进行比对的序列数据，可以是DNA、RNA或蛋白质序列。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772" name="文本框 14"/>
          <p:cNvSpPr txBox="1"/>
          <p:nvPr>
            <p:custDataLst>
              <p:tags r:id="rId11"/>
            </p:custDataLst>
          </p:nvPr>
        </p:nvSpPr>
        <p:spPr>
          <a:xfrm>
            <a:off x="4834530" y="2222495"/>
            <a:ext cx="3825961" cy="841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运行比对软件：打开比对软件，输入比对数据，设置比对参数，如序列长度、相似度等，然后运行比对。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774" name="文本框 15"/>
          <p:cNvSpPr txBox="1"/>
          <p:nvPr>
            <p:custDataLst>
              <p:tags r:id="rId12"/>
            </p:custDataLst>
          </p:nvPr>
        </p:nvSpPr>
        <p:spPr>
          <a:xfrm>
            <a:off x="602238" y="2223945"/>
            <a:ext cx="3825961" cy="8419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选择合适的比对软件：根据比对需求选择合适的比对软件，如BLAST、ClustalW等。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776" name="文本框 16"/>
          <p:cNvSpPr txBox="1"/>
          <p:nvPr>
            <p:custDataLst>
              <p:tags r:id="rId13"/>
            </p:custDataLst>
          </p:nvPr>
        </p:nvSpPr>
        <p:spPr>
          <a:xfrm>
            <a:off x="602238" y="3278271"/>
            <a:ext cx="3825961" cy="841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安装比对软件：下载并安装比对软件，按照安装向导进行安装。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778" name="圆角矩形 7"/>
          <p:cNvSpPr/>
          <p:nvPr>
            <p:custDataLst>
              <p:tags r:id="rId14"/>
            </p:custDataLst>
          </p:nvPr>
        </p:nvSpPr>
        <p:spPr>
          <a:xfrm rot="16200000">
            <a:off x="80151" y="3653884"/>
            <a:ext cx="840519" cy="8798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圆角矩形 8"/>
          <p:cNvSpPr/>
          <p:nvPr>
            <p:custDataLst>
              <p:tags r:id="rId15"/>
            </p:custDataLst>
          </p:nvPr>
        </p:nvSpPr>
        <p:spPr>
          <a:xfrm rot="16200000">
            <a:off x="80151" y="2600525"/>
            <a:ext cx="840519" cy="8798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2" name="圆角矩形 12"/>
          <p:cNvSpPr/>
          <p:nvPr>
            <p:custDataLst>
              <p:tags r:id="rId16"/>
            </p:custDataLst>
          </p:nvPr>
        </p:nvSpPr>
        <p:spPr>
          <a:xfrm rot="16200000">
            <a:off x="4312442" y="2598591"/>
            <a:ext cx="840519" cy="8798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4" name="圆角矩形 27"/>
          <p:cNvSpPr/>
          <p:nvPr>
            <p:custDataLst>
              <p:tags r:id="rId17"/>
            </p:custDataLst>
          </p:nvPr>
        </p:nvSpPr>
        <p:spPr>
          <a:xfrm rot="16200000">
            <a:off x="80151" y="4703860"/>
            <a:ext cx="840519" cy="8798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6" name="圆角矩形 32"/>
          <p:cNvSpPr/>
          <p:nvPr>
            <p:custDataLst>
              <p:tags r:id="rId18"/>
            </p:custDataLst>
          </p:nvPr>
        </p:nvSpPr>
        <p:spPr>
          <a:xfrm rot="16200000">
            <a:off x="4312442" y="3650984"/>
            <a:ext cx="840519" cy="8798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8" name="圆角矩形 35"/>
          <p:cNvSpPr/>
          <p:nvPr>
            <p:custDataLst>
              <p:tags r:id="rId19"/>
            </p:custDataLst>
          </p:nvPr>
        </p:nvSpPr>
        <p:spPr>
          <a:xfrm rot="16200000">
            <a:off x="4312442" y="4703377"/>
            <a:ext cx="840519" cy="8798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4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比对流程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序列准备</a:t>
            </a:r>
            <a:endParaRPr lang="zh-CN" altLang="en-US"/>
          </a:p>
        </p:txBody>
      </p:sp>
      <p:sp>
        <p:nvSpPr>
          <p:cNvPr id="10499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174064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98695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确定比对序列：选择需要进行比对的序列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0" name="矩形 42"/>
          <p:cNvSpPr/>
          <p:nvPr>
            <p:custDataLst>
              <p:tags r:id="rId4"/>
            </p:custDataLst>
          </p:nvPr>
        </p:nvSpPr>
        <p:spPr>
          <a:xfrm>
            <a:off x="1000888" y="2898537"/>
            <a:ext cx="1338687" cy="947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2" name="任意多边形 18"/>
          <p:cNvSpPr/>
          <p:nvPr>
            <p:custDataLst>
              <p:tags r:id="rId5"/>
            </p:custDataLst>
          </p:nvPr>
        </p:nvSpPr>
        <p:spPr>
          <a:xfrm rot="5400000">
            <a:off x="3107189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31316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序列格式转换：将序列转换为适合比对的格式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6" name="矩形 43"/>
          <p:cNvSpPr/>
          <p:nvPr>
            <p:custDataLst>
              <p:tags r:id="rId7"/>
            </p:custDataLst>
          </p:nvPr>
        </p:nvSpPr>
        <p:spPr>
          <a:xfrm>
            <a:off x="2934013" y="2898537"/>
            <a:ext cx="1338687" cy="947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39811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4442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序列质量评估：评估序列的质量，确保序列的可靠性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2" name="矩形 44"/>
          <p:cNvSpPr/>
          <p:nvPr>
            <p:custDataLst>
              <p:tags r:id="rId10"/>
            </p:custDataLst>
          </p:nvPr>
        </p:nvSpPr>
        <p:spPr>
          <a:xfrm>
            <a:off x="4866132" y="2898537"/>
            <a:ext cx="1338687" cy="947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72433" y="1846897"/>
            <a:ext cx="992238" cy="9939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97063" y="3190520"/>
            <a:ext cx="1543340" cy="23539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序列预处理：对序列进行预处理，如去除低质量区域等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8" name="矩形 45"/>
          <p:cNvSpPr/>
          <p:nvPr>
            <p:custDataLst>
              <p:tags r:id="rId13"/>
            </p:custDataLst>
          </p:nvPr>
        </p:nvSpPr>
        <p:spPr>
          <a:xfrm>
            <a:off x="6799257" y="2898537"/>
            <a:ext cx="1338687" cy="947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https://d.book118.com/457030013200006042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双序列比对的方法</vt:lpstr>
      <vt:lpstr>目录</vt:lpstr>
      <vt:lpstr>添加章节标题</vt:lpstr>
      <vt:lpstr>比对概述</vt:lpstr>
      <vt:lpstr>PowerPoint Presentation</vt:lpstr>
      <vt:lpstr>比对的定义和意义</vt:lpstr>
      <vt:lpstr>双序列比对的背景</vt:lpstr>
      <vt:lpstr>比对的目的和任务</vt:lpstr>
      <vt:lpstr>比对方法</vt:lpstr>
      <vt:lpstr>PowerPoint Presentation</vt:lpstr>
      <vt:lpstr>序列比对的原理</vt:lpstr>
      <vt:lpstr>双序列比对的算法</vt:lpstr>
      <vt:lpstr>比对软件的使用</vt:lpstr>
      <vt:lpstr>比对流程</vt:lpstr>
      <vt:lpstr>PowerPoint Presentation</vt:lpstr>
      <vt:lpstr>序列准备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2024-09-16T12:43:58.214</cp:lastPrinted>
  <dcterms:created xsi:type="dcterms:W3CDTF">2024-09-16T04:43:58Z</dcterms:created>
  <dcterms:modified xsi:type="dcterms:W3CDTF">2024-09-16T04:44:01Z</dcterms:modified>
</cp:coreProperties>
</file>