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2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295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D4A3D3-1530-4694-B898-322CA9A36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AFCB47-254B-4ED1-B217-75BF38586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1A0D16-7E9B-4AFB-9887-1F6EC50A8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1A4CE0-7D4E-4320-BD0F-D342E68E4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74FB06-E312-4ABA-8160-727B56232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8508EB-36DB-4F93-A902-8BFDADE99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195FF1-A9F6-4235-8B45-CAE77357E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5FFC2F-EFBC-4116-A16A-B7155C5DC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832DD5-60F0-4F59-8394-40E6A3363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E23CA8-9F86-44AA-8AC9-509620A3A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1D0D2E-10B2-4A52-BA41-ACF35986C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3" name="直接连接符 31"/>
          <p:cNvCxnSpPr/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/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zh-CN" sz="6600" b="0" i="1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309245" marR="0" lvl="0" indent="-309245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/>
          <p:nvPr>
            <p:custDataLst>
              <p:tags r:id="rId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46"/>
          <p:cNvCxnSpPr/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1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1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/>
          <p:nvPr>
            <p:custDataLst>
              <p:tags r:id="rId4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/>
          <p:nvPr>
            <p:custDataLst>
              <p:tags r:id="rId5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cxnSp>
        <p:nvCxnSpPr>
          <p:cNvPr id="3145755" name="直接连接符 6"/>
          <p:cNvCxnSpPr/>
          <p:nvPr>
            <p:custDataLst>
              <p:tags r:id="rId1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cxnSp>
        <p:nvCxnSpPr>
          <p:cNvPr id="3145759" name="直接连接符 7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/>
          <p:nvPr>
            <p:custDataLst>
              <p:tags r:id="rId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/>
          <p:nvPr>
            <p:custDataLst>
              <p:tags r:id="rId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67" name="直接连接符 31"/>
          <p:cNvCxnSpPr/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/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1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29" name="直接连接符 6"/>
          <p:cNvCxnSpPr/>
          <p:nvPr>
            <p:custDataLst>
              <p:tags r:id="rId1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/>
          <p:nvPr>
            <p:custDataLst>
              <p:tags r:id="rId1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L="309245" marR="0" lvl="0" indent="-309245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4254" r:id="rId2"/>
    <p:sldLayoutId id="2147494255" r:id="rId3"/>
    <p:sldLayoutId id="2147494256" r:id="rId4"/>
    <p:sldLayoutId id="2147494257" r:id="rId5"/>
    <p:sldLayoutId id="2147494258" r:id="rId6"/>
    <p:sldLayoutId id="2147494259" r:id="rId7"/>
    <p:sldLayoutId id="2147494260" r:id="rId8"/>
    <p:sldLayoutId id="2147494261" r:id="rId9"/>
    <p:sldLayoutId id="2147494262" r:id="rId10"/>
    <p:sldLayoutId id="214749426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/>
          <a:ea typeface="MiSans Heavy"/>
          <a:cs typeface="MiSans Heavy" panose="00000a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5.xml" /><Relationship Id="rId11" Type="http://schemas.openxmlformats.org/officeDocument/2006/relationships/tags" Target="../tags/tag106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14" Type="http://schemas.openxmlformats.org/officeDocument/2006/relationships/tags" Target="../tags/tag109.xml" /><Relationship Id="rId15" Type="http://schemas.openxmlformats.org/officeDocument/2006/relationships/tags" Target="../tags/tag110.xml" /><Relationship Id="rId16" Type="http://schemas.openxmlformats.org/officeDocument/2006/relationships/tags" Target="../tags/tag111.xml" /><Relationship Id="rId17" Type="http://schemas.openxmlformats.org/officeDocument/2006/relationships/tags" Target="../tags/tag112.xml" /><Relationship Id="rId18" Type="http://schemas.openxmlformats.org/officeDocument/2006/relationships/tags" Target="../tags/tag113.xml" /><Relationship Id="rId19" Type="http://schemas.openxmlformats.org/officeDocument/2006/relationships/tags" Target="../tags/tag114.xml" /><Relationship Id="rId2" Type="http://schemas.openxmlformats.org/officeDocument/2006/relationships/tags" Target="../tags/tag97.xml" /><Relationship Id="rId20" Type="http://schemas.openxmlformats.org/officeDocument/2006/relationships/tags" Target="../tags/tag115.xml" /><Relationship Id="rId21" Type="http://schemas.openxmlformats.org/officeDocument/2006/relationships/tags" Target="../tags/tag116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17" Type="http://schemas.openxmlformats.org/officeDocument/2006/relationships/tags" Target="../tags/tag203.xml" /><Relationship Id="rId18" Type="http://schemas.openxmlformats.org/officeDocument/2006/relationships/tags" Target="../tags/tag204.xml" /><Relationship Id="rId19" Type="http://schemas.openxmlformats.org/officeDocument/2006/relationships/tags" Target="../tags/tag205.xml" /><Relationship Id="rId2" Type="http://schemas.openxmlformats.org/officeDocument/2006/relationships/tags" Target="../tags/tag188.xml" /><Relationship Id="rId20" Type="http://schemas.openxmlformats.org/officeDocument/2006/relationships/tags" Target="../tags/tag206.xml" /><Relationship Id="rId21" Type="http://schemas.openxmlformats.org/officeDocument/2006/relationships/tags" Target="../tags/tag207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14" Type="http://schemas.openxmlformats.org/officeDocument/2006/relationships/tags" Target="../tags/tag220.xml" /><Relationship Id="rId15" Type="http://schemas.openxmlformats.org/officeDocument/2006/relationships/tags" Target="../tags/tag221.xml" /><Relationship Id="rId16" Type="http://schemas.openxmlformats.org/officeDocument/2006/relationships/tags" Target="../tags/tag222.xml" /><Relationship Id="rId17" Type="http://schemas.openxmlformats.org/officeDocument/2006/relationships/tags" Target="../tags/tag223.xml" /><Relationship Id="rId18" Type="http://schemas.openxmlformats.org/officeDocument/2006/relationships/tags" Target="../tags/tag224.xml" /><Relationship Id="rId19" Type="http://schemas.openxmlformats.org/officeDocument/2006/relationships/tags" Target="../tags/tag225.xml" /><Relationship Id="rId2" Type="http://schemas.openxmlformats.org/officeDocument/2006/relationships/tags" Target="../tags/tag208.xml" /><Relationship Id="rId20" Type="http://schemas.openxmlformats.org/officeDocument/2006/relationships/tags" Target="../tags/tag226.xml" /><Relationship Id="rId21" Type="http://schemas.openxmlformats.org/officeDocument/2006/relationships/tags" Target="../tags/tag227.xml" /><Relationship Id="rId22" Type="http://schemas.openxmlformats.org/officeDocument/2006/relationships/tags" Target="../tags/tag228.xml" /><Relationship Id="rId23" Type="http://schemas.openxmlformats.org/officeDocument/2006/relationships/tags" Target="../tags/tag229.xml" /><Relationship Id="rId24" Type="http://schemas.openxmlformats.org/officeDocument/2006/relationships/tags" Target="../tags/tag230.xml" /><Relationship Id="rId25" Type="http://schemas.openxmlformats.org/officeDocument/2006/relationships/tags" Target="../tags/tag231.xml" /><Relationship Id="rId26" Type="http://schemas.openxmlformats.org/officeDocument/2006/relationships/tags" Target="../tags/tag232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2" Type="http://schemas.openxmlformats.org/officeDocument/2006/relationships/tags" Target="../tags/tag236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6.xml" /><Relationship Id="rId11" Type="http://schemas.openxmlformats.org/officeDocument/2006/relationships/tags" Target="../tags/tag257.xml" /><Relationship Id="rId12" Type="http://schemas.openxmlformats.org/officeDocument/2006/relationships/tags" Target="../tags/tag258.xml" /><Relationship Id="rId13" Type="http://schemas.openxmlformats.org/officeDocument/2006/relationships/tags" Target="../tags/tag259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Relationship Id="rId7" Type="http://schemas.openxmlformats.org/officeDocument/2006/relationships/tags" Target="../tags/tag253.xml" /><Relationship Id="rId8" Type="http://schemas.openxmlformats.org/officeDocument/2006/relationships/tags" Target="../tags/tag254.xml" /><Relationship Id="rId9" Type="http://schemas.openxmlformats.org/officeDocument/2006/relationships/tags" Target="../tags/tag25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Relationship Id="rId7" Type="http://schemas.openxmlformats.org/officeDocument/2006/relationships/tags" Target="../tags/tag265.xml" /><Relationship Id="rId8" Type="http://schemas.openxmlformats.org/officeDocument/2006/relationships/tags" Target="../tags/tag266.xml" /><Relationship Id="rId9" Type="http://schemas.openxmlformats.org/officeDocument/2006/relationships/tags" Target="../tags/tag26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0.xml" /><Relationship Id="rId11" Type="http://schemas.openxmlformats.org/officeDocument/2006/relationships/tags" Target="../tags/tag281.xml" /><Relationship Id="rId12" Type="http://schemas.openxmlformats.org/officeDocument/2006/relationships/tags" Target="../tags/tag282.xml" /><Relationship Id="rId13" Type="http://schemas.openxmlformats.org/officeDocument/2006/relationships/tags" Target="../tags/tag283.xml" /><Relationship Id="rId2" Type="http://schemas.openxmlformats.org/officeDocument/2006/relationships/tags" Target="../tags/tag272.xml" /><Relationship Id="rId3" Type="http://schemas.openxmlformats.org/officeDocument/2006/relationships/tags" Target="../tags/tag273.xml" /><Relationship Id="rId4" Type="http://schemas.openxmlformats.org/officeDocument/2006/relationships/tags" Target="../tags/tag274.xml" /><Relationship Id="rId5" Type="http://schemas.openxmlformats.org/officeDocument/2006/relationships/tags" Target="../tags/tag275.xml" /><Relationship Id="rId6" Type="http://schemas.openxmlformats.org/officeDocument/2006/relationships/tags" Target="../tags/tag276.xml" /><Relationship Id="rId7" Type="http://schemas.openxmlformats.org/officeDocument/2006/relationships/tags" Target="../tags/tag277.xml" /><Relationship Id="rId8" Type="http://schemas.openxmlformats.org/officeDocument/2006/relationships/tags" Target="../tags/tag278.xml" /><Relationship Id="rId9" Type="http://schemas.openxmlformats.org/officeDocument/2006/relationships/tags" Target="../tags/tag27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84.xml" /><Relationship Id="rId3" Type="http://schemas.openxmlformats.org/officeDocument/2006/relationships/tags" Target="../tags/tag285.xml" /><Relationship Id="rId4" Type="http://schemas.openxmlformats.org/officeDocument/2006/relationships/tags" Target="../tags/tag28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tags" Target="../tags/tag294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3205503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晨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   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计划书新能源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序号"/>
          <p:cNvSpPr txBox="1"/>
          <p:nvPr>
            <p:custDataLst>
              <p:tags r:id="rId3"/>
            </p:custDataLst>
          </p:nvPr>
        </p:nvSpPr>
        <p:spPr>
          <a:xfrm>
            <a:off x="580914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01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08" name="标题"/>
          <p:cNvSpPr txBox="1"/>
          <p:nvPr>
            <p:custDataLst>
              <p:tags r:id="rId4"/>
            </p:custDataLst>
          </p:nvPr>
        </p:nvSpPr>
        <p:spPr>
          <a:xfrm>
            <a:off x="1102174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添加</a:t>
            </a:r>
            <a:endParaRPr lang="zh-CN" altLang="en-US"/>
          </a:p>
          <a:p>
            <a:r>
              <a:rPr lang="zh-CN" altLang="en-US"/>
              <a:t>目录标题</a:t>
            </a:r>
            <a:endParaRPr lang="zh-CN" altLang="en-US"/>
          </a:p>
        </p:txBody>
      </p:sp>
      <p:cxnSp>
        <p:nvCxnSpPr>
          <p:cNvPr id="3145775" name="直接连接符 24"/>
          <p:cNvCxnSpPr/>
          <p:nvPr>
            <p:custDataLst>
              <p:tags r:id="rId5"/>
            </p:custDataLst>
          </p:nvPr>
        </p:nvCxnSpPr>
        <p:spPr>
          <a:xfrm flipH="1">
            <a:off x="922363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2388552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02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12" name="标题"/>
          <p:cNvSpPr txBox="1"/>
          <p:nvPr>
            <p:custDataLst>
              <p:tags r:id="rId7"/>
            </p:custDataLst>
          </p:nvPr>
        </p:nvSpPr>
        <p:spPr>
          <a:xfrm>
            <a:off x="2909606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新能源背景</a:t>
            </a:r>
            <a:endParaRPr lang="zh-CN" altLang="en-US"/>
          </a:p>
        </p:txBody>
      </p:sp>
      <p:cxnSp>
        <p:nvCxnSpPr>
          <p:cNvPr id="3145777" name="直接连接符 50"/>
          <p:cNvCxnSpPr/>
          <p:nvPr>
            <p:custDataLst>
              <p:tags r:id="rId8"/>
            </p:custDataLst>
          </p:nvPr>
        </p:nvCxnSpPr>
        <p:spPr>
          <a:xfrm flipH="1">
            <a:off x="2730001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9"/>
            </p:custDataLst>
          </p:nvPr>
        </p:nvSpPr>
        <p:spPr>
          <a:xfrm>
            <a:off x="4196190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03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16" name="标题"/>
          <p:cNvSpPr txBox="1"/>
          <p:nvPr>
            <p:custDataLst>
              <p:tags r:id="rId10"/>
            </p:custDataLst>
          </p:nvPr>
        </p:nvSpPr>
        <p:spPr>
          <a:xfrm>
            <a:off x="4717627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计划书新能源项目</a:t>
            </a:r>
            <a:endParaRPr lang="zh-CN" altLang="en-US"/>
          </a:p>
        </p:txBody>
      </p:sp>
      <p:cxnSp>
        <p:nvCxnSpPr>
          <p:cNvPr id="3145779" name="直接连接符 55"/>
          <p:cNvCxnSpPr/>
          <p:nvPr>
            <p:custDataLst>
              <p:tags r:id="rId11"/>
            </p:custDataLst>
          </p:nvPr>
        </p:nvCxnSpPr>
        <p:spPr>
          <a:xfrm flipH="1">
            <a:off x="4537639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2"/>
            </p:custDataLst>
          </p:nvPr>
        </p:nvSpPr>
        <p:spPr>
          <a:xfrm>
            <a:off x="6003828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04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0" name="标题"/>
          <p:cNvSpPr txBox="1"/>
          <p:nvPr>
            <p:custDataLst>
              <p:tags r:id="rId13"/>
            </p:custDataLst>
          </p:nvPr>
        </p:nvSpPr>
        <p:spPr>
          <a:xfrm>
            <a:off x="6525059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新能源技术应用</a:t>
            </a:r>
            <a:endParaRPr lang="zh-CN" altLang="en-US"/>
          </a:p>
        </p:txBody>
      </p:sp>
      <p:cxnSp>
        <p:nvCxnSpPr>
          <p:cNvPr id="3145781" name="直接连接符 60"/>
          <p:cNvCxnSpPr/>
          <p:nvPr>
            <p:custDataLst>
              <p:tags r:id="rId14"/>
            </p:custDataLst>
          </p:nvPr>
        </p:nvCxnSpPr>
        <p:spPr>
          <a:xfrm flipH="1">
            <a:off x="6345277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5"/>
            </p:custDataLst>
          </p:nvPr>
        </p:nvSpPr>
        <p:spPr>
          <a:xfrm>
            <a:off x="7811466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05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4" name="标题"/>
          <p:cNvSpPr txBox="1"/>
          <p:nvPr>
            <p:custDataLst>
              <p:tags r:id="rId16"/>
            </p:custDataLst>
          </p:nvPr>
        </p:nvSpPr>
        <p:spPr>
          <a:xfrm>
            <a:off x="8332491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新能源市场分析</a:t>
            </a:r>
            <a:endParaRPr lang="zh-CN" altLang="en-US"/>
          </a:p>
        </p:txBody>
      </p:sp>
      <p:cxnSp>
        <p:nvCxnSpPr>
          <p:cNvPr id="3145783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8152915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619105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06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10140512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新能源政策支持</a:t>
            </a:r>
            <a:endParaRPr lang="zh-CN" altLang="en-US"/>
          </a:p>
        </p:txBody>
      </p:sp>
      <p:cxnSp>
        <p:nvCxnSpPr>
          <p:cNvPr id="3145785" name="直接连接符 70"/>
          <p:cNvCxnSpPr/>
          <p:nvPr>
            <p:custDataLst>
              <p:tags r:id="rId20"/>
            </p:custDataLst>
          </p:nvPr>
        </p:nvCxnSpPr>
        <p:spPr>
          <a:xfrm flipH="1">
            <a:off x="9960554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新能源背景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全球能源现状</a:t>
            </a:r>
            <a:endParaRPr lang="zh-CN" altLang="en-US"/>
          </a:p>
        </p:txBody>
      </p:sp>
      <p:sp>
        <p:nvSpPr>
          <p:cNvPr id="104897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新能源技术不断发展，成为未来能源转型的重要方向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各国政府加大对新能源产业的扶持力度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传统能源消耗巨大，资源紧张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9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环境污染问题日益严重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新能源发展意义</a:t>
            </a:r>
            <a:endParaRPr lang="zh-CN" altLang="en-US"/>
          </a:p>
        </p:txBody>
      </p:sp>
      <p:sp>
        <p:nvSpPr>
          <p:cNvPr id="104903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推动能源结构转型，提高能源利用效率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4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促进环保和可持续发展，减少对环境的污染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4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4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推动技术创新和产业升级，提高国家竞争力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5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促进经济和社会发展，提高人民生活水平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新能源技术分类</a:t>
            </a:r>
            <a:endParaRPr lang="zh-CN" altLang="en-US"/>
          </a:p>
        </p:txBody>
      </p:sp>
      <p:sp>
        <p:nvSpPr>
          <p:cNvPr id="1049092" name="矩形: 圆角 4"/>
          <p:cNvSpPr/>
          <p:nvPr>
            <p:custDataLst>
              <p:tags r:id="rId2"/>
            </p:custDataLst>
          </p:nvPr>
        </p:nvSpPr>
        <p:spPr>
          <a:xfrm>
            <a:off x="608400" y="3368974"/>
            <a:ext cx="1721929" cy="99951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3"/>
            </p:custDataLst>
          </p:nvPr>
        </p:nvSpPr>
        <p:spPr>
          <a:xfrm>
            <a:off x="704983" y="3576755"/>
            <a:ext cx="1563125" cy="602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太阳能技术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96" name="矩形: 圆角 4"/>
          <p:cNvSpPr/>
          <p:nvPr>
            <p:custDataLst>
              <p:tags r:id="rId4"/>
            </p:custDataLst>
          </p:nvPr>
        </p:nvSpPr>
        <p:spPr>
          <a:xfrm>
            <a:off x="9856892" y="3369609"/>
            <a:ext cx="1721344" cy="99951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5"/>
            </p:custDataLst>
          </p:nvPr>
        </p:nvSpPr>
        <p:spPr>
          <a:xfrm>
            <a:off x="9954110" y="3577390"/>
            <a:ext cx="1563125" cy="602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核聚变能技术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00" name="矩形: 圆角 4"/>
          <p:cNvSpPr/>
          <p:nvPr>
            <p:custDataLst>
              <p:tags r:id="rId6"/>
            </p:custDataLst>
          </p:nvPr>
        </p:nvSpPr>
        <p:spPr>
          <a:xfrm>
            <a:off x="8007193" y="3370245"/>
            <a:ext cx="1721344" cy="99951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7"/>
            </p:custDataLst>
          </p:nvPr>
        </p:nvSpPr>
        <p:spPr>
          <a:xfrm>
            <a:off x="8085985" y="3578026"/>
            <a:ext cx="1563125" cy="602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地热能技术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04" name="矩形: 圆角 4"/>
          <p:cNvSpPr/>
          <p:nvPr>
            <p:custDataLst>
              <p:tags r:id="rId8"/>
            </p:custDataLst>
          </p:nvPr>
        </p:nvSpPr>
        <p:spPr>
          <a:xfrm>
            <a:off x="6157495" y="3370880"/>
            <a:ext cx="1721344" cy="99951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9"/>
            </p:custDataLst>
          </p:nvPr>
        </p:nvSpPr>
        <p:spPr>
          <a:xfrm>
            <a:off x="6236922" y="3578661"/>
            <a:ext cx="1563125" cy="602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生物质能技术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08" name="矩形: 圆角 4"/>
          <p:cNvSpPr/>
          <p:nvPr>
            <p:custDataLst>
              <p:tags r:id="rId10"/>
            </p:custDataLst>
          </p:nvPr>
        </p:nvSpPr>
        <p:spPr>
          <a:xfrm>
            <a:off x="4307797" y="3371515"/>
            <a:ext cx="1721344" cy="99951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11"/>
            </p:custDataLst>
          </p:nvPr>
        </p:nvSpPr>
        <p:spPr>
          <a:xfrm>
            <a:off x="4387224" y="3579932"/>
            <a:ext cx="1563125" cy="602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海洋能技术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12" name="矩形: 圆角 4"/>
          <p:cNvSpPr/>
          <p:nvPr>
            <p:custDataLst>
              <p:tags r:id="rId12"/>
            </p:custDataLst>
          </p:nvPr>
        </p:nvSpPr>
        <p:spPr>
          <a:xfrm>
            <a:off x="2458098" y="3372151"/>
            <a:ext cx="1721344" cy="99951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13"/>
            </p:custDataLst>
          </p:nvPr>
        </p:nvSpPr>
        <p:spPr>
          <a:xfrm>
            <a:off x="2537525" y="3579932"/>
            <a:ext cx="1563125" cy="602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风能技术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50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计划书新能源项目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项目背景</a:t>
            </a:r>
            <a:endParaRPr lang="zh-CN" altLang="en-US"/>
          </a:p>
        </p:txBody>
      </p:sp>
      <p:sp>
        <p:nvSpPr>
          <p:cNvPr id="104922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全球能源危机和环境污染问题日益严重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新能源技术不断发展，成为解决能源问题的有效途径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政府对新能源产业的扶持和鼓励政策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市场需求和商业前景广阔，具有巨大的发展潜力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项目目标</a:t>
            </a:r>
            <a:endParaRPr lang="zh-CN" altLang="en-US"/>
          </a:p>
        </p:txBody>
      </p:sp>
      <p:sp>
        <p:nvSpPr>
          <p:cNvPr id="1049280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促进可持续发展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0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降低环境污染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提高能源利用效率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2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实现新能源的推广和应用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项目内容</a:t>
            </a:r>
            <a:endParaRPr lang="zh-CN" altLang="en-US"/>
          </a:p>
        </p:txBody>
      </p:sp>
      <p:sp>
        <p:nvSpPr>
          <p:cNvPr id="1049342" name="椭圆 28"/>
          <p:cNvSpPr/>
          <p:nvPr>
            <p:custDataLst>
              <p:tags r:id="rId2"/>
            </p:custDataLst>
          </p:nvPr>
        </p:nvSpPr>
        <p:spPr>
          <a:xfrm>
            <a:off x="9411472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椭圆 29"/>
          <p:cNvSpPr/>
          <p:nvPr>
            <p:custDataLst>
              <p:tags r:id="rId3"/>
            </p:custDataLst>
          </p:nvPr>
        </p:nvSpPr>
        <p:spPr>
          <a:xfrm>
            <a:off x="9632661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正文"/>
          <p:cNvSpPr txBox="1"/>
          <p:nvPr>
            <p:custDataLst>
              <p:tags r:id="rId4"/>
            </p:custDataLst>
          </p:nvPr>
        </p:nvSpPr>
        <p:spPr>
          <a:xfrm>
            <a:off x="9677789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项目效益评估及社会效益分析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8" name="弧形 58"/>
          <p:cNvSpPr/>
          <p:nvPr>
            <p:custDataLst>
              <p:tags r:id="rId5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椭圆 30"/>
          <p:cNvSpPr/>
          <p:nvPr>
            <p:custDataLst>
              <p:tags r:id="rId6"/>
            </p:custDataLst>
          </p:nvPr>
        </p:nvSpPr>
        <p:spPr>
          <a:xfrm>
            <a:off x="7574586" y="288036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椭圆 31"/>
          <p:cNvSpPr/>
          <p:nvPr>
            <p:custDataLst>
              <p:tags r:id="rId7"/>
            </p:custDataLst>
          </p:nvPr>
        </p:nvSpPr>
        <p:spPr>
          <a:xfrm>
            <a:off x="7836453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正文"/>
          <p:cNvSpPr txBox="1"/>
          <p:nvPr>
            <p:custDataLst>
              <p:tags r:id="rId8"/>
            </p:custDataLst>
          </p:nvPr>
        </p:nvSpPr>
        <p:spPr>
          <a:xfrm>
            <a:off x="788158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项目实施计划及时间表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弧形 57"/>
          <p:cNvSpPr/>
          <p:nvPr>
            <p:custDataLst>
              <p:tags r:id="rId9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椭圆 22"/>
          <p:cNvSpPr/>
          <p:nvPr>
            <p:custDataLst>
              <p:tags r:id="rId10"/>
            </p:custDataLst>
          </p:nvPr>
        </p:nvSpPr>
        <p:spPr>
          <a:xfrm>
            <a:off x="5925201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椭圆 23"/>
          <p:cNvSpPr/>
          <p:nvPr>
            <p:custDataLst>
              <p:tags r:id="rId11"/>
            </p:custDataLst>
          </p:nvPr>
        </p:nvSpPr>
        <p:spPr>
          <a:xfrm>
            <a:off x="6186433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正文"/>
          <p:cNvSpPr txBox="1"/>
          <p:nvPr>
            <p:custDataLst>
              <p:tags r:id="rId12"/>
            </p:custDataLst>
          </p:nvPr>
        </p:nvSpPr>
        <p:spPr>
          <a:xfrm>
            <a:off x="6232197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项目风险评估及应对措施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4" name="椭圆 24"/>
          <p:cNvSpPr/>
          <p:nvPr>
            <p:custDataLst>
              <p:tags r:id="rId13"/>
            </p:custDataLst>
          </p:nvPr>
        </p:nvSpPr>
        <p:spPr>
          <a:xfrm>
            <a:off x="4275817" y="288036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椭圆 25"/>
          <p:cNvSpPr/>
          <p:nvPr>
            <p:custDataLst>
              <p:tags r:id="rId14"/>
            </p:custDataLst>
          </p:nvPr>
        </p:nvSpPr>
        <p:spPr>
          <a:xfrm>
            <a:off x="4537049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正文"/>
          <p:cNvSpPr txBox="1"/>
          <p:nvPr>
            <p:custDataLst>
              <p:tags r:id="rId15"/>
            </p:custDataLst>
          </p:nvPr>
        </p:nvSpPr>
        <p:spPr>
          <a:xfrm>
            <a:off x="458281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项目技术方案、投资估算及回报期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椭圆 7"/>
          <p:cNvSpPr/>
          <p:nvPr>
            <p:custDataLst>
              <p:tags r:id="rId16"/>
            </p:custDataLst>
          </p:nvPr>
        </p:nvSpPr>
        <p:spPr>
          <a:xfrm>
            <a:off x="2625797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2" name="椭圆 9"/>
          <p:cNvSpPr/>
          <p:nvPr>
            <p:custDataLst>
              <p:tags r:id="rId17"/>
            </p:custDataLst>
          </p:nvPr>
        </p:nvSpPr>
        <p:spPr>
          <a:xfrm>
            <a:off x="2887665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正文"/>
          <p:cNvSpPr txBox="1"/>
          <p:nvPr>
            <p:custDataLst>
              <p:tags r:id="rId18"/>
            </p:custDataLst>
          </p:nvPr>
        </p:nvSpPr>
        <p:spPr>
          <a:xfrm>
            <a:off x="293279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项目背景、目的和意义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6" name="椭圆 5"/>
          <p:cNvSpPr/>
          <p:nvPr>
            <p:custDataLst>
              <p:tags r:id="rId19"/>
            </p:custDataLst>
          </p:nvPr>
        </p:nvSpPr>
        <p:spPr>
          <a:xfrm>
            <a:off x="789546" y="2880369"/>
            <a:ext cx="1979261" cy="197926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椭圆 4"/>
          <p:cNvSpPr/>
          <p:nvPr>
            <p:custDataLst>
              <p:tags r:id="rId20"/>
            </p:custDataLst>
          </p:nvPr>
        </p:nvSpPr>
        <p:spPr>
          <a:xfrm>
            <a:off x="1050778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正文"/>
          <p:cNvSpPr txBox="1"/>
          <p:nvPr>
            <p:custDataLst>
              <p:tags r:id="rId21"/>
            </p:custDataLst>
          </p:nvPr>
        </p:nvSpPr>
        <p:spPr>
          <a:xfrm>
            <a:off x="109654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新能源项目名称、地点、规模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项目进度安排</a:t>
            </a:r>
            <a:endParaRPr lang="zh-CN" altLang="en-US"/>
          </a:p>
        </p:txBody>
      </p:sp>
      <p:sp>
        <p:nvSpPr>
          <p:cNvPr id="1049416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287228" y="1997349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305643" y="430117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4"/>
          <p:cNvSpPr/>
          <p:nvPr>
            <p:custDataLst>
              <p:tags r:id="rId4"/>
            </p:custDataLst>
          </p:nvPr>
        </p:nvSpPr>
        <p:spPr>
          <a:xfrm>
            <a:off x="715082" y="267300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5"/>
          <p:cNvSpPr/>
          <p:nvPr>
            <p:custDataLst>
              <p:tags r:id="rId5"/>
            </p:custDataLst>
          </p:nvPr>
        </p:nvSpPr>
        <p:spPr>
          <a:xfrm flipV="1">
            <a:off x="608400" y="2142132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5082" y="326229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前期准备：完成项目可行性研究、市场调研和风险评估</a:t>
            </a:r>
            <a:endParaRPr lang="zh-CN" altLang="en-US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6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5737393" y="1996714"/>
            <a:ext cx="710962" cy="206874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5755174" y="430117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8"/>
          <p:cNvSpPr/>
          <p:nvPr>
            <p:custDataLst>
              <p:tags r:id="rId9"/>
            </p:custDataLst>
          </p:nvPr>
        </p:nvSpPr>
        <p:spPr>
          <a:xfrm>
            <a:off x="5164612" y="267300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9"/>
          <p:cNvSpPr/>
          <p:nvPr>
            <p:custDataLst>
              <p:tags r:id="rId10"/>
            </p:custDataLst>
          </p:nvPr>
        </p:nvSpPr>
        <p:spPr>
          <a:xfrm flipV="1">
            <a:off x="5058565" y="2142132"/>
            <a:ext cx="2068749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164612" y="326229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实施阶段：按照计划进行项目实施，包括设备采购、安装调试和人员培训等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7963111" y="2028465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7981526" y="4331654"/>
            <a:ext cx="675868" cy="185757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25"/>
          <p:cNvSpPr/>
          <p:nvPr>
            <p:custDataLst>
              <p:tags r:id="rId14"/>
            </p:custDataLst>
          </p:nvPr>
        </p:nvSpPr>
        <p:spPr>
          <a:xfrm>
            <a:off x="7390330" y="2704118"/>
            <a:ext cx="185757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26"/>
          <p:cNvSpPr/>
          <p:nvPr>
            <p:custDataLst>
              <p:tags r:id="rId15"/>
            </p:custDataLst>
          </p:nvPr>
        </p:nvSpPr>
        <p:spPr>
          <a:xfrm flipV="1">
            <a:off x="7284918" y="217324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0330" y="3293409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验收阶段：完成项目验收，确保项目质量和进度符合要求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6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511676" y="2008144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10"/>
          <p:cNvSpPr/>
          <p:nvPr>
            <p:custDataLst>
              <p:tags r:id="rId18"/>
            </p:custDataLst>
          </p:nvPr>
        </p:nvSpPr>
        <p:spPr>
          <a:xfrm rot="16200000" flipH="1">
            <a:off x="3530091" y="4312603"/>
            <a:ext cx="675868" cy="185636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1"/>
          <p:cNvSpPr/>
          <p:nvPr>
            <p:custDataLst>
              <p:tags r:id="rId19"/>
            </p:custDataLst>
          </p:nvPr>
        </p:nvSpPr>
        <p:spPr>
          <a:xfrm>
            <a:off x="2940165" y="2683162"/>
            <a:ext cx="185636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2"/>
          <p:cNvSpPr/>
          <p:nvPr>
            <p:custDataLst>
              <p:tags r:id="rId20"/>
            </p:custDataLst>
          </p:nvPr>
        </p:nvSpPr>
        <p:spPr>
          <a:xfrm flipV="1">
            <a:off x="2833483" y="215292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938895" y="3272453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立项阶段：确定项目目标、范围和预算，制定项目计划</a:t>
            </a:r>
            <a:endParaRPr lang="zh-CN" altLang="en-US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6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10188194" y="2028465"/>
            <a:ext cx="710962" cy="206753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10205974" y="4331654"/>
            <a:ext cx="675868" cy="185757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25"/>
          <p:cNvSpPr/>
          <p:nvPr>
            <p:custDataLst>
              <p:tags r:id="rId24"/>
            </p:custDataLst>
          </p:nvPr>
        </p:nvSpPr>
        <p:spPr>
          <a:xfrm>
            <a:off x="9614778" y="2704118"/>
            <a:ext cx="1857578" cy="2801493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26"/>
          <p:cNvSpPr/>
          <p:nvPr>
            <p:custDataLst>
              <p:tags r:id="rId25"/>
            </p:custDataLst>
          </p:nvPr>
        </p:nvSpPr>
        <p:spPr>
          <a:xfrm flipV="1">
            <a:off x="9510001" y="2173247"/>
            <a:ext cx="2067538" cy="99413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9614778" y="3293409"/>
            <a:ext cx="1856368" cy="16725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后期维护：对项目进行持续维护和升级，确保项目的长期稳定运行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9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500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新能源技术应用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太阳能技术应用</a:t>
            </a:r>
            <a:endParaRPr lang="zh-CN" altLang="en-US"/>
          </a:p>
        </p:txBody>
      </p:sp>
      <p:sp>
        <p:nvSpPr>
          <p:cNvPr id="104957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7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太阳能光伏发电系统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太阳能热水器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8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太阳能烘干技术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太阳能光热发电技术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6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风能技术应用</a:t>
            </a:r>
            <a:endParaRPr lang="zh-CN" altLang="en-US"/>
          </a:p>
        </p:txBody>
      </p:sp>
      <p:sp>
        <p:nvSpPr>
          <p:cNvPr id="1049630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2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4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风能资源分布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36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38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0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风能发电技术原理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42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4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6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风能发电设备与系统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48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0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2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090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风能发电的优缺点及前景展望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6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水能技术应用</a:t>
            </a:r>
            <a:endParaRPr lang="zh-CN" altLang="en-US"/>
          </a:p>
        </p:txBody>
      </p:sp>
      <p:sp>
        <p:nvSpPr>
          <p:cNvPr id="1049688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0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2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772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水能资源分布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4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6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8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772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水能资源利用方式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0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2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4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772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水能资源开发技术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6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8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0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772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水能资源利用前景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/>
        <p:cNvGrpSpPr/>
        <p:nvPr/>
      </p:nvGrpSpPr>
      <p:grpSpPr>
        <a:xfrm>
          <a:off x="0" y="0"/>
          <a:ext cx="0" cy="0"/>
        </a:xfrm>
      </p:grpSpPr>
      <p:sp>
        <p:nvSpPr>
          <p:cNvPr id="10497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地热能技术应用</a:t>
            </a:r>
            <a:endParaRPr lang="zh-CN" altLang="en-US"/>
          </a:p>
        </p:txBody>
      </p:sp>
      <p:sp>
        <p:nvSpPr>
          <p:cNvPr id="104974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48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地热能概述：介绍地热能的概念、特点及分布情况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752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54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地热能发电：阐述地热能发电的原理、技术及优势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758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60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地热能供暖：介绍地热能供暖的原理、技术及实际应用案例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764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66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地热能其他应用：探讨地热能在农业、工业等领域的应用前景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</a:xfrm>
      </p:grpSpPr>
      <p:sp>
        <p:nvSpPr>
          <p:cNvPr id="104980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FIVE</a:t>
            </a:r>
            <a:endParaRPr lang="zh-CN" altLang="en-US"/>
          </a:p>
        </p:txBody>
      </p:sp>
      <p:sp>
        <p:nvSpPr>
          <p:cNvPr id="1049804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新能源市场分析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/>
        <p:cNvGrpSpPr/>
        <p:nvPr/>
      </p:nvGrpSpPr>
      <p:grpSpPr>
        <a:xfrm>
          <a:off x="0" y="0"/>
          <a:ext cx="0" cy="0"/>
        </a:xfrm>
      </p:grpSpPr>
      <p:sp>
        <p:nvSpPr>
          <p:cNvPr id="10498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市场规模及增长趋势</a:t>
            </a:r>
            <a:endParaRPr lang="zh-CN" altLang="en-US"/>
          </a:p>
        </p:txBody>
      </p:sp>
      <p:sp>
        <p:nvSpPr>
          <p:cNvPr id="104987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88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增长趋势：随着环保意识的提高和政策的推动，新能源市场将迎来更加快速的发展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市场规模：全球新能源市场规模不断扩大，预计未来几年将持续保持增长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细分市场：太阳能、风能、水能等细分市场不断扩大，未来将成为新能源市场的主要增长点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竞争格局：新能源市场竞争激烈，各大企业纷纷加大投入，推动技术创新和产品升级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https://d.book118.com/457032055031006033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文本样式"/>
  <p:tag name="KSO_WM_UNIT_TYPE" val="b"/>
  <p:tag name="KSO_WM_UNIT_VALUE" val="3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35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SLIDE_CONTENT_AREA" val="{&quot;left&quot;:&quot;140.25&quot;,&quot;top&quot;:&quot;121.15&quot;,&quot;width&quot;:&quot;679.5&quot;,&quot;height&quot;:&quot;208.75&quot;}"/>
  <p:tag name="KSO_WM_SLIDE_ID" val="custom202302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4_2"/>
  <p:tag name="KSO_WM_UNIT_INDEX" val="1_4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5_2"/>
  <p:tag name="KSO_WM_UNIT_INDEX" val="1_5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6_2"/>
  <p:tag name="KSO_WM_UNIT_INDEX" val="1_6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5*l_h_f*1_1_1"/>
  <p:tag name="KSO_WM_UNIT_INDEX" val="1_1_1"/>
  <p:tag name="KSO_WM_UNIT_LAYERLEVEL" val="1_1_1"/>
  <p:tag name="KSO_WM_UNIT_NOCLEAR" val="0"/>
  <p:tag name="KSO_WM_UNIT_PRESET_TEXT" val="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5*l_h_f*1_6_1"/>
  <p:tag name="KSO_WM_UNIT_INDEX" val="1_6_1"/>
  <p:tag name="KSO_WM_UNIT_LAYERLEVEL" val="1_1_1"/>
  <p:tag name="KSO_WM_UNIT_NOCLEAR" val="0"/>
  <p:tag name="KSO_WM_UNIT_PRESET_TEXT" val="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5*l_h_f*1_5_1"/>
  <p:tag name="KSO_WM_UNIT_INDEX" val="1_5_1"/>
  <p:tag name="KSO_WM_UNIT_LAYERLEVEL" val="1_1_1"/>
  <p:tag name="KSO_WM_UNIT_NOCLEAR" val="0"/>
  <p:tag name="KSO_WM_UNIT_PRESET_TEXT" val="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5*l_h_f*1_4_1"/>
  <p:tag name="KSO_WM_UNIT_INDEX" val="1_4_1"/>
  <p:tag name="KSO_WM_UNIT_LAYERLEVEL" val="1_1_1"/>
  <p:tag name="KSO_WM_UNIT_NOCLEAR" val="0"/>
  <p:tag name="KSO_WM_UNIT_PRESET_TEXT" val="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5*l_h_f*1_3_1"/>
  <p:tag name="KSO_WM_UNIT_INDEX" val="1_3_1"/>
  <p:tag name="KSO_WM_UNIT_LAYERLEVEL" val="1_1_1"/>
  <p:tag name="KSO_WM_UNIT_NOCLEAR" val="0"/>
  <p:tag name="KSO_WM_UNIT_PRESET_TEXT" val="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5*l_h_f*1_2_1"/>
  <p:tag name="KSO_WM_UNIT_INDEX" val="1_2_1"/>
  <p:tag name="KSO_WM_UNIT_LAYERLEVEL" val="1_1_1"/>
  <p:tag name="KSO_WM_UNIT_NOCLEAR" val="0"/>
  <p:tag name="KSO_WM_UNIT_PRESET_TEXT" val="单击此处输入你的项正文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1"/>
  <p:tag name="KSO_WM_UNIT_INDEX" val="1_6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6_2"/>
  <p:tag name="KSO_WM_UNIT_INDEX" val="1_6_2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6_1"/>
  <p:tag name="KSO_WM_UNIT_INDEX" val="1_6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1"/>
  <p:tag name="KSO_WM_UNIT_INDEX" val="1_1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5_1"/>
  <p:tag name="KSO_WM_UNIT_INDEX" val="1_5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5_2"/>
  <p:tag name="KSO_WM_UNIT_INDEX" val="1_5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5_1"/>
  <p:tag name="KSO_WM_UNIT_INDEX" val="1_5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i*1_2"/>
  <p:tag name="KSO_WM_UNIT_INDEX" val="1_2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4_2"/>
  <p:tag name="KSO_WM_UNIT_INDEX" val="1_4_2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3_2"/>
  <p:tag name="KSO_WM_UNIT_INDEX" val="1_3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1"/>
  <p:tag name="KSO_WM_UNIT_INDEX" val="1_2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2_2"/>
  <p:tag name="KSO_WM_UNIT_INDEX" val="1_2_2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5*l_h_i*1_1_2"/>
  <p:tag name="KSO_WM_UNIT_INDEX" val="1_1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5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3"/>
  <p:tag name="KSO_WM_UNIT_INDEX" val="1_1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4"/>
  <p:tag name="KSO_WM_UNIT_INDEX" val="1_1_4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3"/>
  <p:tag name="KSO_WM_UNIT_INDEX" val="1_3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4"/>
  <p:tag name="KSO_WM_UNIT_INDEX" val="1_3_4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2"/>
  <p:tag name="KSO_WM_UNIT_INDEX" val="1_3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3"/>
  <p:tag name="KSO_WM_UNIT_INDEX" val="1_4_3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4"/>
  <p:tag name="KSO_WM_UNIT_INDEX" val="1_4_4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4_1"/>
  <p:tag name="KSO_WM_UNIT_INDEX" val="1_4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2"/>
  <p:tag name="KSO_WM_UNIT_INDEX" val="1_4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3"/>
  <p:tag name="KSO_WM_UNIT_INDEX" val="1_2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4"/>
  <p:tag name="KSO_WM_UNIT_INDEX" val="1_2_4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2_1"/>
  <p:tag name="KSO_WM_UNIT_INDEX" val="1_2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2"/>
  <p:tag name="KSO_WM_UNIT_INDEX" val="1_2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3"/>
  <p:tag name="KSO_WM_UNIT_INDEX" val="1_5_3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4"/>
  <p:tag name="KSO_WM_UNIT_INDEX" val="1_5_4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5_1"/>
  <p:tag name="KSO_WM_UNIT_INDEX" val="1_5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2"/>
  <p:tag name="KSO_WM_UNIT_INDEX" val="1_5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FIVE"/>
  <p:tag name="KSO_WM_UNIT_TYPE" val="e"/>
  <p:tag name="KSO_WM_UNIT_VALUE" val="6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86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9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MiSans Heavy</vt:lpstr>
      <vt:lpstr>MiSans Normal</vt:lpstr>
      <vt:lpstr>Wingdings</vt:lpstr>
      <vt:lpstr>微软雅黑</vt:lpstr>
      <vt:lpstr>宋体</vt:lpstr>
      <vt:lpstr>Office Theme</vt:lpstr>
      <vt:lpstr>计划书新能源</vt:lpstr>
      <vt:lpstr>目录</vt:lpstr>
      <vt:lpstr>添加章节标题</vt:lpstr>
      <vt:lpstr>新能源背景</vt:lpstr>
      <vt:lpstr>全球能源现状</vt:lpstr>
      <vt:lpstr>新能源发展意义</vt:lpstr>
      <vt:lpstr>新能源技术分类</vt:lpstr>
      <vt:lpstr>计划书新能源项目</vt:lpstr>
      <vt:lpstr>项目背景</vt:lpstr>
      <vt:lpstr>项目目标</vt:lpstr>
      <vt:lpstr>项目内容</vt:lpstr>
      <vt:lpstr>项目进度安排</vt:lpstr>
      <vt:lpstr>新能源技术应用</vt:lpstr>
      <vt:lpstr>太阳能技术应用</vt:lpstr>
      <vt:lpstr>风能技术应用</vt:lpstr>
      <vt:lpstr>水能技术应用</vt:lpstr>
      <vt:lpstr>地热能技术应用</vt:lpstr>
      <vt:lpstr>新能源市场分析</vt:lpstr>
      <vt:lpstr>市场规模及增长趋势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2024-09-06T10:40:57.756</cp:lastPrinted>
  <dcterms:created xsi:type="dcterms:W3CDTF">2024-09-06T02:40:57Z</dcterms:created>
  <dcterms:modified xsi:type="dcterms:W3CDTF">2024-09-06T02:41:00Z</dcterms:modified>
</cp:coreProperties>
</file>