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23D14A-583D-4B02-BBFC-C19881D7F49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1438C4-5F61-4DC6-A053-6D29521679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9B8F0F1-29C1-4D9B-9B66-CD325EDFE3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0E24EB5-9C42-4CEF-A677-748ECA5310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2AE22E6-F054-4643-B798-5EB009D1EE0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35C77DA-BD49-4876-BF3B-3E1195F3029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5F9FD99-E888-48F7-BF50-4263C27450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FD23D9-EE9B-4550-8BF0-888CABBA526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C8440ED-4CDE-4722-BF74-43BC6874677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8F87045-C04B-48AA-8141-6325CA88DD7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DFF267-52C0-4FD4-A846-D0C0120E744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  <a:endParaRPr lang="en-US" smtClean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file:///D:\qq&#25991;&#20214;\712321467\Image\C2C\Image2\%7b75232B38-A165-1FB7-499C-2E1C792CACB5%7d.png" TargetMode="External" /><Relationship Id="rId13" Type="http://schemas.openxmlformats.org/officeDocument/2006/relationships/image" Target="../media/image1.png" /><Relationship Id="rId14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  <a:endParaRPr lang="en-US" smtClean="0"/>
          </a:p>
          <a:p>
            <a:pPr lvl="1"/>
            <a:r>
              <a:rPr lang="en-US" smtClean="0"/>
              <a:t>Second level</a:t>
            </a:r>
            <a:endParaRPr lang="en-US" smtClean="0"/>
          </a:p>
          <a:p>
            <a:pPr lvl="2"/>
            <a:r>
              <a:rPr lang="en-US" smtClean="0"/>
              <a:t>Third level</a:t>
            </a:r>
            <a:endParaRPr lang="en-US" smtClean="0"/>
          </a:p>
          <a:p>
            <a:pPr lvl="3"/>
            <a:r>
              <a:rPr lang="en-US" smtClean="0"/>
              <a:t>Fourth level</a:t>
            </a:r>
            <a:endParaRPr lang="en-US" smtClean="0"/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/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/>
            </a:fld>
            <a:endParaRPr lang="en-US"/>
          </a:p>
        </p:txBody>
      </p:sp>
      <p:pic>
        <p:nvPicPr>
          <p:cNvPr id="7" name="图片 1073743875" descr="学科网 zxxk.com" title=""/>
          <p:cNvPicPr>
            <a:picLocks noChangeAspect="1"/>
          </p:cNvPicPr>
          <p:nvPr/>
        </p:nvPicPr>
        <p:blipFill>
          <a:blip r:embed="rId13" r:link="rId12"/>
          <a:stretch>
            <a:fillRect/>
          </a:stretch>
        </p:blipFill>
        <p:spPr>
          <a:xfrm>
            <a:off x="838200" y="365125"/>
            <a:ext cx="9525" cy="9525"/>
          </a:xfrm>
          <a:prstGeom prst="rect">
            <a:avLst/>
          </a:prstGeom>
          <a:noFill/>
          <a:ln>
            <a:noFill/>
            <a:miter lim="800000"/>
          </a:ln>
        </p:spPr>
      </p:pic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png" /><Relationship Id="rId4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17.jpeg" /><Relationship Id="rId6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9.jpeg" /><Relationship Id="rId3" Type="http://schemas.openxmlformats.org/officeDocument/2006/relationships/image" Target="../media/image20.jpeg" /><Relationship Id="rId4" Type="http://schemas.openxmlformats.org/officeDocument/2006/relationships/image" Target="../media/image21.jpeg" /><Relationship Id="rId5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5703406203300605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 title=""/>
          <p:cNvSpPr txBox="1"/>
          <p:nvPr/>
        </p:nvSpPr>
        <p:spPr>
          <a:xfrm>
            <a:off x="457200" y="1600200"/>
            <a:ext cx="10169525" cy="125222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660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第28课 青少年运动与健康</a:t>
            </a:r>
            <a:endParaRPr lang="en-US" sz="660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title="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cxnSp>
        <p:nvCxnSpPr>
          <p:cNvPr id="3" name="Connector 3" title=""/>
          <p:cNvCxnSpPr/>
          <p:nvPr/>
        </p:nvCxnSpPr>
        <p:spPr>
          <a:xfrm>
            <a:off x="4764564" y="833217"/>
            <a:ext cx="5248275" cy="0"/>
          </a:xfrm>
          <a:prstGeom prst="line">
            <a:avLst/>
          </a:prstGeom>
          <a:ln w="6350">
            <a:solidFill>
              <a:schemeClr val="accent3"/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4" name="AutoShape 4" title=""/>
          <p:cNvSpPr/>
          <p:nvPr/>
        </p:nvSpPr>
        <p:spPr>
          <a:xfrm>
            <a:off x="357818" y="833217"/>
            <a:ext cx="2380938" cy="768350"/>
          </a:xfrm>
          <a:prstGeom prst="rect">
            <a:avLst/>
          </a:prstGeom>
          <a:noFill/>
        </p:spPr>
        <p:txBody>
          <a:bodyPr vert="horz" wrap="square" lIns="0" tIns="0" rIns="0" bIns="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ct val="0"/>
              </a:spcBef>
              <a:defRPr/>
            </a:pPr>
            <a:r>
              <a:rPr lang="en-US" sz="472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目录</a:t>
            </a:r>
            <a:endParaRPr lang="en-US" sz="1100"/>
          </a:p>
        </p:txBody>
      </p:sp>
      <p:sp>
        <p:nvSpPr>
          <p:cNvPr id="5" name="AutoShape 5" title=""/>
          <p:cNvSpPr/>
          <p:nvPr/>
        </p:nvSpPr>
        <p:spPr>
          <a:xfrm>
            <a:off x="887095" y="1677767"/>
            <a:ext cx="1851660" cy="368300"/>
          </a:xfrm>
          <a:prstGeom prst="rect">
            <a:avLst/>
          </a:prstGeom>
          <a:noFill/>
        </p:spPr>
        <p:txBody>
          <a:bodyPr vert="horz" wrap="square" lIns="0" tIns="0" rIns="0" bIns="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defRPr/>
            </a:pPr>
            <a:r>
              <a:rPr lang="en-US" sz="1800">
                <a:solidFill>
                  <a:schemeClr val="accent3">
                    <a:alpha val="58999"/>
                  </a:schemeClr>
                </a:solidFill>
                <a:latin typeface="Arial"/>
                <a:ea typeface="Arial"/>
                <a:cs typeface="Arial"/>
              </a:rPr>
              <a:t>CONTENTS</a:t>
            </a:r>
            <a:endParaRPr lang="en-US" sz="1100"/>
          </a:p>
        </p:txBody>
      </p:sp>
      <p:sp>
        <p:nvSpPr>
          <p:cNvPr id="6" name="AutoShape 6" title=""/>
          <p:cNvSpPr/>
          <p:nvPr/>
        </p:nvSpPr>
        <p:spPr>
          <a:xfrm>
            <a:off x="2897505" y="955137"/>
            <a:ext cx="76200" cy="922655"/>
          </a:xfrm>
          <a:prstGeom prst="rect">
            <a:avLst/>
          </a:prstGeom>
          <a:solidFill>
            <a:schemeClr val="dk1">
              <a:lumMod val="75000"/>
              <a:lumOff val="2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 title=""/>
          <p:cNvCxnSpPr/>
          <p:nvPr/>
        </p:nvCxnSpPr>
        <p:spPr>
          <a:xfrm flipH="1">
            <a:off x="2933375" y="964933"/>
            <a:ext cx="13178" cy="922438"/>
          </a:xfrm>
          <a:prstGeom prst="line">
            <a:avLst/>
          </a:prstGeom>
          <a:ln w="76200">
            <a:solidFill>
              <a:schemeClr val="accent3">
                <a:lumMod val="75000"/>
              </a:schemeClr>
            </a:solidFill>
            <a:prstDash val="solid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8" name="TextBox 8" title=""/>
          <p:cNvSpPr txBox="1"/>
          <p:nvPr/>
        </p:nvSpPr>
        <p:spPr>
          <a:xfrm>
            <a:off x="4701326" y="1027968"/>
            <a:ext cx="6840855" cy="49968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青少年运动与健康概述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青少年适宜运动项目推荐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青少年运动注意事项与误区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青少年运动损伤预防与处理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青少年运动习惯培养策略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accent1">
                    <a:lumMod val="50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校园体育活动开展现状及建议</a:t>
            </a:r>
            <a:endParaRPr lang="en-US" sz="2400">
              <a:solidFill>
                <a:schemeClr val="accent1">
                  <a:lumMod val="50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 title="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840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 title="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青少年运动与健康概述</a:t>
            </a:r>
            <a:endParaRPr lang="en-US" sz="4500" b="1">
              <a:solidFill>
                <a:schemeClr val="accent3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 title=""/>
          <p:cNvSpPr txBox="1"/>
          <p:nvPr/>
        </p:nvSpPr>
        <p:spPr>
          <a:xfrm>
            <a:off x="624819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促进生长发育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 title=""/>
          <p:cNvSpPr txBox="1"/>
          <p:nvPr/>
        </p:nvSpPr>
        <p:spPr>
          <a:xfrm>
            <a:off x="434816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增强心肺功能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" name="TextBox 4" title=""/>
          <p:cNvSpPr txBox="1"/>
          <p:nvPr/>
        </p:nvSpPr>
        <p:spPr>
          <a:xfrm>
            <a:off x="8107773" y="4114483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预防疾病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pic>
        <p:nvPicPr>
          <p:cNvPr id="5" name="Picture 5" title=""/>
          <p:cNvPicPr>
            <a:picLocks noChangeAspect="1"/>
          </p:cNvPicPr>
          <p:nvPr/>
        </p:nvPicPr>
        <p:blipFill>
          <a:blip r:embed="rId2"/>
          <a:srcRect l="5556" r="5556"/>
          <a:stretch>
            <a:fillRect/>
          </a:stretch>
        </p:blipFill>
        <p:spPr>
          <a:xfrm>
            <a:off x="624819" y="1389220"/>
            <a:ext cx="3505200" cy="2628900"/>
          </a:xfrm>
          <a:prstGeom prst="rect">
            <a:avLst/>
          </a:prstGeom>
        </p:spPr>
      </p:pic>
      <p:pic>
        <p:nvPicPr>
          <p:cNvPr id="6" name="Picture 6" title="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4343400" y="1390333"/>
            <a:ext cx="3505200" cy="2628900"/>
          </a:xfrm>
          <a:prstGeom prst="rect">
            <a:avLst/>
          </a:prstGeom>
        </p:spPr>
      </p:pic>
      <p:pic>
        <p:nvPicPr>
          <p:cNvPr id="7" name="Picture 7" title=""/>
          <p:cNvPicPr>
            <a:picLocks noChangeAspect="1"/>
          </p:cNvPicPr>
          <p:nvPr/>
        </p:nvPicPr>
        <p:blipFill>
          <a:blip r:embed="rId4"/>
          <a:srcRect l="5556" r="5556"/>
          <a:stretch>
            <a:fillRect/>
          </a:stretch>
        </p:blipFill>
        <p:spPr>
          <a:xfrm>
            <a:off x="8079695" y="1390333"/>
            <a:ext cx="3505200" cy="2628900"/>
          </a:xfrm>
          <a:prstGeom prst="rect">
            <a:avLst/>
          </a:prstGeom>
        </p:spPr>
      </p:pic>
      <p:grpSp>
        <p:nvGrpSpPr>
          <p:cNvPr id="8" name="Group 8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9" name="AutoShape 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TextBox 2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青少年运动的重要性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0" name="TextBox 30" title=""/>
          <p:cNvSpPr txBox="1"/>
          <p:nvPr/>
        </p:nvSpPr>
        <p:spPr>
          <a:xfrm>
            <a:off x="586719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运动能够刺激骨骼、肌肉、关节等系统的发育，有助于青少年达到理想的身高和体重。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1" name="TextBox 31" title=""/>
          <p:cNvSpPr txBox="1"/>
          <p:nvPr/>
        </p:nvSpPr>
        <p:spPr>
          <a:xfrm>
            <a:off x="4336552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运动可以提高心肺功能，使心脏更加强壮，肺部更加健康，从而增强身体的耐力和抵抗力。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2" name="TextBox 32" title=""/>
          <p:cNvSpPr txBox="1"/>
          <p:nvPr/>
        </p:nvSpPr>
        <p:spPr>
          <a:xfrm>
            <a:off x="8069673" y="453358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适当的运动可以预防青少年常见的疾病，如肥胖、高血压、糖尿病等。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 title="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 title=""/>
          <p:cNvPicPr>
            <a:picLocks noChangeAspect="1"/>
          </p:cNvPicPr>
          <p:nvPr/>
        </p:nvPicPr>
        <p:blipFill>
          <a:blip r:embed="rId2">
            <a:alphaModFix/>
          </a:blip>
          <a:srcRect l="12333" r="1233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 title="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 title="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TextBox 6" title="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培养良好习惯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TextBox 7" title="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保持健康需要良好的生活习惯，如规律作息、均衡饮食、适度运动等，这些习惯对青少年的成长和发展具有重要意义。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8" name="AutoShape 8" title="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 title="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 title="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提高学习效率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 title="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健康的身体是学习的基础，只有身体健康，才能保持充沛的精力投入到学习中。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AutoShape 12" title="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 title="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 title="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促进心理健康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 title="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健康不仅包括身体健康，还包括心理健康。健康的心理状态有助于青少年形成积极向上、乐观开朗的性格。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6" name="Group 16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健康对青少年的意义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pic>
        <p:nvPicPr>
          <p:cNvPr id="38" name="Picture 38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 flipH="1">
            <a:off x="11544300" y="10515600"/>
            <a:ext cx="0" cy="0"/>
          </a:xfrm>
          <a:prstGeom prst="rect">
            <a:avLst/>
          </a:prstGeom>
          <a:ln>
            <a:noFill/>
          </a:ln>
        </p:spPr>
      </p:pic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title=""/>
          <p:cNvPicPr>
            <a:picLocks noChangeAspect="1"/>
          </p:cNvPicPr>
          <p:nvPr/>
        </p:nvPicPr>
        <p:blipFill>
          <a:blip r:embed="rId2">
            <a:alphaModFix/>
          </a:blip>
          <a:srcRect l="18958" r="18958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 title="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 title="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Freeform 5" title="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 title="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7" name="Freeform 7" title="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 title="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sz="577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 title="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通过运动，可以消耗多余的热量，增强肌肉力量，提高身体柔韧性，从而保持身体健康。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 title="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运动是保持健康的重要手段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 title="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要想保持健康，需要长期坚持适量的运动。只有持之以恒地进行运动，才能获得最佳的健康效果。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2" name="TextBox 12" title="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健康需要长期坚持运动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 title="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运动和健康是相互促进的关系。运动可以促进身体健康，而身体健康又有助于提高运动能力和效果。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4" name="TextBox 14" title="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运动与健康相互促进</a:t>
            </a:r>
            <a:endParaRPr lang="en-US" sz="160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5" name="Group 15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运动与健康的关系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 title="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840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 title="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青少年适宜运动项目推荐</a:t>
            </a:r>
            <a:endParaRPr lang="en-US" sz="4500" b="1">
              <a:solidFill>
                <a:schemeClr val="accent3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 title=""/>
          <p:cNvCxnSpPr/>
          <p:nvPr/>
        </p:nvCxnSpPr>
        <p:spPr>
          <a:xfrm flipH="1">
            <a:off x="916305" y="3823335"/>
            <a:ext cx="0" cy="864235"/>
          </a:xfrm>
          <a:prstGeom prst="line">
            <a:avLst/>
          </a:prstGeom>
          <a:ln w="25400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3" name="Connector 3" title=""/>
          <p:cNvCxnSpPr/>
          <p:nvPr/>
        </p:nvCxnSpPr>
        <p:spPr>
          <a:xfrm flipH="1" flipV="1">
            <a:off x="3601085" y="2314575"/>
            <a:ext cx="0" cy="1369695"/>
          </a:xfrm>
          <a:prstGeom prst="line">
            <a:avLst/>
          </a:prstGeom>
          <a:ln w="25400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 title=""/>
          <p:cNvCxnSpPr/>
          <p:nvPr/>
        </p:nvCxnSpPr>
        <p:spPr>
          <a:xfrm flipH="1" flipV="1">
            <a:off x="8928735" y="2314575"/>
            <a:ext cx="0" cy="1369695"/>
          </a:xfrm>
          <a:prstGeom prst="line">
            <a:avLst/>
          </a:prstGeom>
          <a:ln w="25400">
            <a:solidFill>
              <a:schemeClr val="accent4"/>
            </a:solidFill>
            <a:prstDash val="dash"/>
            <a:headEnd type="none"/>
            <a:tailEnd type="none"/>
          </a:ln>
        </p:spPr>
        <p:style>
          <a:lnRef idx="0">
            <a:schemeClr val="accent4"/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</p:cxnSp>
      <p:cxnSp>
        <p:nvCxnSpPr>
          <p:cNvPr id="5" name="Connector 5" title=""/>
          <p:cNvCxnSpPr/>
          <p:nvPr/>
        </p:nvCxnSpPr>
        <p:spPr>
          <a:xfrm flipH="1">
            <a:off x="6288405" y="3823335"/>
            <a:ext cx="0" cy="864235"/>
          </a:xfrm>
          <a:prstGeom prst="line">
            <a:avLst/>
          </a:prstGeom>
          <a:ln w="25400">
            <a:solidFill>
              <a:schemeClr val="accent3"/>
            </a:solidFill>
            <a:prstDash val="dash"/>
            <a:headEnd type="none"/>
            <a:tailEnd type="none"/>
          </a:ln>
        </p:spPr>
        <p:style>
          <a:lnRef idx="0">
            <a:schemeClr val="accent3"/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</p:cxnSp>
      <p:sp>
        <p:nvSpPr>
          <p:cNvPr id="6" name="AutoShape 6" title=""/>
          <p:cNvSpPr/>
          <p:nvPr/>
        </p:nvSpPr>
        <p:spPr>
          <a:xfrm>
            <a:off x="805180" y="4687570"/>
            <a:ext cx="222250" cy="222250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 title=""/>
          <p:cNvSpPr/>
          <p:nvPr/>
        </p:nvSpPr>
        <p:spPr>
          <a:xfrm>
            <a:off x="617855" y="3538586"/>
            <a:ext cx="2908375" cy="577215"/>
          </a:xfrm>
          <a:custGeom>
            <a:rect l="l" t="t" r="r" b="b"/>
            <a:pathLst>
              <a:path w="2908375" h="577215">
                <a:moveTo>
                  <a:pt x="2620395" y="0"/>
                </a:moveTo>
                <a:lnTo>
                  <a:pt x="2908375" y="287973"/>
                </a:lnTo>
                <a:lnTo>
                  <a:pt x="2620395" y="575945"/>
                </a:lnTo>
                <a:lnTo>
                  <a:pt x="2620078" y="575628"/>
                </a:lnTo>
                <a:lnTo>
                  <a:pt x="2620078" y="577215"/>
                </a:lnTo>
                <a:lnTo>
                  <a:pt x="298458" y="577215"/>
                </a:lnTo>
                <a:lnTo>
                  <a:pt x="298458" y="576580"/>
                </a:lnTo>
                <a:lnTo>
                  <a:pt x="0" y="576580"/>
                </a:lnTo>
                <a:lnTo>
                  <a:pt x="288050" y="288608"/>
                </a:lnTo>
                <a:lnTo>
                  <a:pt x="0" y="635"/>
                </a:lnTo>
                <a:lnTo>
                  <a:pt x="344814" y="635"/>
                </a:lnTo>
                <a:lnTo>
                  <a:pt x="344814" y="1270"/>
                </a:lnTo>
                <a:lnTo>
                  <a:pt x="2619125" y="127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 title=""/>
          <p:cNvSpPr/>
          <p:nvPr/>
        </p:nvSpPr>
        <p:spPr>
          <a:xfrm>
            <a:off x="967114" y="3597006"/>
            <a:ext cx="1762170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1100"/>
          </a:p>
        </p:txBody>
      </p:sp>
      <p:sp>
        <p:nvSpPr>
          <p:cNvPr id="9" name="Freeform 9" title=""/>
          <p:cNvSpPr/>
          <p:nvPr/>
        </p:nvSpPr>
        <p:spPr>
          <a:xfrm>
            <a:off x="330270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 title=""/>
          <p:cNvSpPr/>
          <p:nvPr/>
        </p:nvSpPr>
        <p:spPr>
          <a:xfrm>
            <a:off x="365196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1100"/>
          </a:p>
        </p:txBody>
      </p:sp>
      <p:sp>
        <p:nvSpPr>
          <p:cNvPr id="11" name="Freeform 11" title=""/>
          <p:cNvSpPr/>
          <p:nvPr/>
        </p:nvSpPr>
        <p:spPr>
          <a:xfrm>
            <a:off x="5987489" y="3538586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2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 title=""/>
          <p:cNvSpPr/>
          <p:nvPr/>
        </p:nvSpPr>
        <p:spPr>
          <a:xfrm>
            <a:off x="6336740" y="3596371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1100"/>
          </a:p>
        </p:txBody>
      </p:sp>
      <p:sp>
        <p:nvSpPr>
          <p:cNvPr id="13" name="Freeform 13" title=""/>
          <p:cNvSpPr/>
          <p:nvPr/>
        </p:nvSpPr>
        <p:spPr>
          <a:xfrm>
            <a:off x="8672269" y="3537951"/>
            <a:ext cx="2908300" cy="577215"/>
          </a:xfrm>
          <a:custGeom>
            <a:rect l="l" t="t" r="r" b="b"/>
            <a:pathLst>
              <a:path w="2908300" h="577215">
                <a:moveTo>
                  <a:pt x="2620328" y="0"/>
                </a:moveTo>
                <a:lnTo>
                  <a:pt x="2908300" y="287973"/>
                </a:lnTo>
                <a:lnTo>
                  <a:pt x="2620328" y="575945"/>
                </a:lnTo>
                <a:lnTo>
                  <a:pt x="2620010" y="575627"/>
                </a:lnTo>
                <a:lnTo>
                  <a:pt x="2620010" y="577215"/>
                </a:lnTo>
                <a:lnTo>
                  <a:pt x="298450" y="577215"/>
                </a:lnTo>
                <a:lnTo>
                  <a:pt x="298450" y="576580"/>
                </a:lnTo>
                <a:lnTo>
                  <a:pt x="0" y="576580"/>
                </a:lnTo>
                <a:lnTo>
                  <a:pt x="288043" y="288608"/>
                </a:lnTo>
                <a:lnTo>
                  <a:pt x="0" y="635"/>
                </a:lnTo>
                <a:lnTo>
                  <a:pt x="344805" y="635"/>
                </a:lnTo>
                <a:lnTo>
                  <a:pt x="344805" y="1270"/>
                </a:lnTo>
                <a:lnTo>
                  <a:pt x="2619058" y="1270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 title=""/>
          <p:cNvSpPr/>
          <p:nvPr/>
        </p:nvSpPr>
        <p:spPr>
          <a:xfrm>
            <a:off x="9021520" y="3595736"/>
            <a:ext cx="1762125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400" b="1">
                <a:solidFill>
                  <a:srgbClr val="FFFEFE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1100"/>
          </a:p>
        </p:txBody>
      </p:sp>
      <p:sp>
        <p:nvSpPr>
          <p:cNvPr id="15" name="AutoShape 15" title=""/>
          <p:cNvSpPr/>
          <p:nvPr/>
        </p:nvSpPr>
        <p:spPr>
          <a:xfrm rot="10800000">
            <a:off x="3489960" y="2092325"/>
            <a:ext cx="222250" cy="222250"/>
          </a:xfrm>
          <a:prstGeom prst="diamond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 title=""/>
          <p:cNvSpPr/>
          <p:nvPr/>
        </p:nvSpPr>
        <p:spPr>
          <a:xfrm rot="10800000">
            <a:off x="8817610" y="2092325"/>
            <a:ext cx="222250" cy="222250"/>
          </a:xfrm>
          <a:prstGeom prst="diamond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 title=""/>
          <p:cNvSpPr/>
          <p:nvPr/>
        </p:nvSpPr>
        <p:spPr>
          <a:xfrm>
            <a:off x="6177280" y="4687570"/>
            <a:ext cx="222250" cy="222250"/>
          </a:xfrm>
          <a:prstGeom prst="diamond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 title=""/>
          <p:cNvSpPr txBox="1"/>
          <p:nvPr/>
        </p:nvSpPr>
        <p:spPr>
          <a:xfrm>
            <a:off x="1098102" y="4213433"/>
            <a:ext cx="1847850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慢跑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9" name="TextBox 19" title=""/>
          <p:cNvSpPr txBox="1"/>
          <p:nvPr/>
        </p:nvSpPr>
        <p:spPr>
          <a:xfrm>
            <a:off x="3808730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游泳</a:t>
            </a:r>
            <a:endParaRPr lang="en-US" sz="1575" b="1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0" name="TextBox 20" title=""/>
          <p:cNvSpPr txBox="1"/>
          <p:nvPr/>
        </p:nvSpPr>
        <p:spPr>
          <a:xfrm>
            <a:off x="6398651" y="4213433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骑自行车</a:t>
            </a:r>
            <a:endParaRPr lang="en-US" sz="1575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21" name="TextBox 21" title=""/>
          <p:cNvSpPr txBox="1"/>
          <p:nvPr/>
        </p:nvSpPr>
        <p:spPr>
          <a:xfrm>
            <a:off x="9083432" y="1625600"/>
            <a:ext cx="2085975" cy="46672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375"/>
              </a:spcBef>
            </a:pPr>
            <a:r>
              <a:rPr lang="en-US" sz="1575" b="1">
                <a:solidFill>
                  <a:schemeClr val="accent5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跳绳</a:t>
            </a:r>
            <a:endParaRPr lang="en-US" sz="1575" b="1">
              <a:solidFill>
                <a:schemeClr val="accent5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22" name="Group 22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有氧运动项目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4" name="TextBox 44" title=""/>
          <p:cNvSpPr txBox="1"/>
          <p:nvPr/>
        </p:nvSpPr>
        <p:spPr>
          <a:xfrm>
            <a:off x="1092835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提高心肺功能，促进身体新陈代谢。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5" name="TextBox 45" title=""/>
          <p:cNvSpPr txBox="1"/>
          <p:nvPr/>
        </p:nvSpPr>
        <p:spPr>
          <a:xfrm>
            <a:off x="3808730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全身性运动，增强心肺功能，锻炼肌肉力量。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6" name="TextBox 46" title=""/>
          <p:cNvSpPr txBox="1"/>
          <p:nvPr/>
        </p:nvSpPr>
        <p:spPr>
          <a:xfrm>
            <a:off x="9138115" y="1992540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简单易行，有助于提高心肺功能和身体协调性。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7" name="TextBox 47" title=""/>
          <p:cNvSpPr txBox="1"/>
          <p:nvPr/>
        </p:nvSpPr>
        <p:spPr>
          <a:xfrm>
            <a:off x="6430720" y="4551961"/>
            <a:ext cx="2590800" cy="1546046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增强下肢力量，改善心肺功能，减少空气污染对身体的危害。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title="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 title="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 title=""/>
          <p:cNvPicPr>
            <a:picLocks noChangeAspect="1"/>
          </p:cNvPicPr>
          <p:nvPr/>
        </p:nvPicPr>
        <p:blipFill>
          <a:blip r:embed="rId4"/>
          <a:srcRect l="20562" r="20562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 title=""/>
          <p:cNvPicPr>
            <a:picLocks noChangeAspect="1"/>
          </p:cNvPicPr>
          <p:nvPr/>
        </p:nvPicPr>
        <p:blipFill>
          <a:blip r:embed="rId5"/>
          <a:srcRect t="14364" b="14364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 title="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 title="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 title="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 title="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 title="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 title="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 title="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力量训练项目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7" name="TextBox 37" title="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增强上肢、胸部和腹部肌肉力量，改善身体姿态。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8" name="TextBox 38" title="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锻炼上肢和背部肌肉，提高身体悬垂能力。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9" name="TextBox 39" title="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增强腹部肌肉力量，改善身体柔韧性。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0" name="TextBox 40" title="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增强全身肌肉力量，提高身体爆发力和耐力。</a:t>
            </a:r>
            <a:endParaRPr lang="en-US" sz="1500">
              <a:solidFill>
                <a:srgbClr val="FFFDFD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1" name="TextBox 41" title="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俯卧撑</a:t>
            </a:r>
            <a:endParaRPr lang="en-US" sz="18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2" name="TextBox 42" title="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引体向上</a:t>
            </a:r>
            <a:endParaRPr lang="en-US" sz="18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 title="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仰卧起坐</a:t>
            </a:r>
            <a:endParaRPr lang="en-US" sz="18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4" name="TextBox 44" title="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1800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哑铃训练</a:t>
            </a:r>
            <a:endParaRPr lang="en-US" sz="1800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 title=""/>
          <p:cNvSpPr/>
          <p:nvPr/>
        </p:nvSpPr>
        <p:spPr>
          <a:xfrm>
            <a:off x="5298153" y="3371015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 title=""/>
          <p:cNvSpPr/>
          <p:nvPr/>
        </p:nvSpPr>
        <p:spPr>
          <a:xfrm>
            <a:off x="4434792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 title=""/>
          <p:cNvSpPr/>
          <p:nvPr/>
        </p:nvSpPr>
        <p:spPr>
          <a:xfrm>
            <a:off x="6159720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 title=""/>
          <p:cNvSpPr/>
          <p:nvPr/>
        </p:nvSpPr>
        <p:spPr>
          <a:xfrm>
            <a:off x="6159720" y="2507653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 title=""/>
          <p:cNvSpPr/>
          <p:nvPr/>
        </p:nvSpPr>
        <p:spPr>
          <a:xfrm>
            <a:off x="4434792" y="4232582"/>
            <a:ext cx="1597488" cy="1597488"/>
          </a:xfrm>
          <a:custGeom>
            <a:rect l="l" t="t" r="r" b="b"/>
            <a:pathLst>
              <a:path w="890" h="890">
                <a:moveTo>
                  <a:pt x="0" y="445"/>
                </a:moveTo>
                <a:lnTo>
                  <a:pt x="445" y="0"/>
                </a:lnTo>
                <a:lnTo>
                  <a:pt x="890" y="445"/>
                </a:lnTo>
                <a:lnTo>
                  <a:pt x="445" y="890"/>
                </a:lnTo>
                <a:lnTo>
                  <a:pt x="0" y="445"/>
                </a:lnTo>
                <a:close/>
              </a:path>
            </a:pathLst>
          </a:custGeom>
          <a:solidFill>
            <a:schemeClr val="accent5">
              <a:alpha val="100000"/>
            </a:schemeClr>
          </a:solidFill>
          <a:ln w="14288">
            <a:solidFill>
              <a:schemeClr val="lt1">
                <a:alpha val="100000"/>
              </a:scheme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 title=""/>
          <p:cNvSpPr/>
          <p:nvPr/>
        </p:nvSpPr>
        <p:spPr>
          <a:xfrm>
            <a:off x="4988632" y="3127092"/>
            <a:ext cx="489808" cy="358610"/>
          </a:xfrm>
          <a:custGeom>
            <a:rect l="l" t="t" r="r" b="b"/>
            <a:pathLst>
              <a:path w="142" h="104">
                <a:moveTo>
                  <a:pt x="0" y="104"/>
                </a:moveTo>
                <a:cubicBezTo>
                  <a:pt x="142" y="104"/>
                  <a:pt x="142" y="104"/>
                  <a:pt x="142" y="104"/>
                </a:cubicBezTo>
                <a:cubicBezTo>
                  <a:pt x="142" y="0"/>
                  <a:pt x="142" y="0"/>
                  <a:pt x="142" y="0"/>
                </a:cubicBezTo>
                <a:cubicBezTo>
                  <a:pt x="0" y="0"/>
                  <a:pt x="0" y="0"/>
                  <a:pt x="0" y="0"/>
                </a:cubicBezTo>
                <a:lnTo>
                  <a:pt x="0" y="104"/>
                </a:lnTo>
                <a:close/>
                <a:moveTo>
                  <a:pt x="98" y="11"/>
                </a:moveTo>
                <a:cubicBezTo>
                  <a:pt x="127" y="11"/>
                  <a:pt x="127" y="11"/>
                  <a:pt x="127" y="11"/>
                </a:cubicBezTo>
                <a:cubicBezTo>
                  <a:pt x="127" y="29"/>
                  <a:pt x="127" y="29"/>
                  <a:pt x="127" y="29"/>
                </a:cubicBezTo>
                <a:cubicBezTo>
                  <a:pt x="98" y="29"/>
                  <a:pt x="98" y="29"/>
                  <a:pt x="98" y="29"/>
                </a:cubicBezTo>
                <a:lnTo>
                  <a:pt x="98" y="11"/>
                </a:lnTo>
                <a:close/>
                <a:moveTo>
                  <a:pt x="12" y="52"/>
                </a:moveTo>
                <a:cubicBezTo>
                  <a:pt x="12" y="50"/>
                  <a:pt x="13" y="49"/>
                  <a:pt x="13" y="48"/>
                </a:cubicBezTo>
                <a:cubicBezTo>
                  <a:pt x="13" y="46"/>
                  <a:pt x="13" y="45"/>
                  <a:pt x="13" y="44"/>
                </a:cubicBezTo>
                <a:cubicBezTo>
                  <a:pt x="14" y="41"/>
                  <a:pt x="15" y="38"/>
                  <a:pt x="16" y="36"/>
                </a:cubicBezTo>
                <a:cubicBezTo>
                  <a:pt x="16" y="35"/>
                  <a:pt x="17" y="34"/>
                  <a:pt x="17" y="32"/>
                </a:cubicBezTo>
                <a:cubicBezTo>
                  <a:pt x="18" y="31"/>
                  <a:pt x="19" y="30"/>
                  <a:pt x="19" y="29"/>
                </a:cubicBezTo>
                <a:cubicBezTo>
                  <a:pt x="20" y="28"/>
                  <a:pt x="21" y="27"/>
                  <a:pt x="22" y="26"/>
                </a:cubicBezTo>
                <a:cubicBezTo>
                  <a:pt x="22" y="25"/>
                  <a:pt x="23" y="24"/>
                  <a:pt x="24" y="24"/>
                </a:cubicBezTo>
                <a:cubicBezTo>
                  <a:pt x="31" y="16"/>
                  <a:pt x="42" y="11"/>
                  <a:pt x="53" y="11"/>
                </a:cubicBezTo>
                <a:cubicBezTo>
                  <a:pt x="65" y="11"/>
                  <a:pt x="76" y="16"/>
                  <a:pt x="83" y="24"/>
                </a:cubicBezTo>
                <a:cubicBezTo>
                  <a:pt x="85" y="26"/>
                  <a:pt x="86" y="27"/>
                  <a:pt x="87" y="29"/>
                </a:cubicBezTo>
                <a:cubicBezTo>
                  <a:pt x="88" y="30"/>
                  <a:pt x="88" y="31"/>
                  <a:pt x="89" y="32"/>
                </a:cubicBezTo>
                <a:cubicBezTo>
                  <a:pt x="90" y="34"/>
                  <a:pt x="90" y="35"/>
                  <a:pt x="91" y="36"/>
                </a:cubicBezTo>
                <a:cubicBezTo>
                  <a:pt x="92" y="38"/>
                  <a:pt x="93" y="41"/>
                  <a:pt x="93" y="44"/>
                </a:cubicBezTo>
                <a:cubicBezTo>
                  <a:pt x="93" y="45"/>
                  <a:pt x="94" y="46"/>
                  <a:pt x="94" y="48"/>
                </a:cubicBezTo>
                <a:cubicBezTo>
                  <a:pt x="94" y="49"/>
                  <a:pt x="94" y="50"/>
                  <a:pt x="94" y="52"/>
                </a:cubicBezTo>
                <a:cubicBezTo>
                  <a:pt x="94" y="57"/>
                  <a:pt x="93" y="62"/>
                  <a:pt x="91" y="66"/>
                </a:cubicBezTo>
                <a:cubicBezTo>
                  <a:pt x="90" y="69"/>
                  <a:pt x="89" y="72"/>
                  <a:pt x="87" y="75"/>
                </a:cubicBezTo>
                <a:cubicBezTo>
                  <a:pt x="86" y="76"/>
                  <a:pt x="85" y="78"/>
                  <a:pt x="83" y="79"/>
                </a:cubicBezTo>
                <a:cubicBezTo>
                  <a:pt x="76" y="87"/>
                  <a:pt x="65" y="93"/>
                  <a:pt x="53" y="93"/>
                </a:cubicBezTo>
                <a:cubicBezTo>
                  <a:pt x="49" y="93"/>
                  <a:pt x="45" y="92"/>
                  <a:pt x="41" y="91"/>
                </a:cubicBezTo>
                <a:cubicBezTo>
                  <a:pt x="38" y="90"/>
                  <a:pt x="35" y="88"/>
                  <a:pt x="32" y="87"/>
                </a:cubicBezTo>
                <a:cubicBezTo>
                  <a:pt x="31" y="86"/>
                  <a:pt x="30" y="85"/>
                  <a:pt x="29" y="85"/>
                </a:cubicBezTo>
                <a:cubicBezTo>
                  <a:pt x="28" y="84"/>
                  <a:pt x="28" y="84"/>
                  <a:pt x="27" y="83"/>
                </a:cubicBezTo>
                <a:cubicBezTo>
                  <a:pt x="26" y="82"/>
                  <a:pt x="25" y="82"/>
                  <a:pt x="24" y="81"/>
                </a:cubicBezTo>
                <a:cubicBezTo>
                  <a:pt x="24" y="80"/>
                  <a:pt x="23" y="79"/>
                  <a:pt x="22" y="78"/>
                </a:cubicBezTo>
                <a:cubicBezTo>
                  <a:pt x="22" y="78"/>
                  <a:pt x="21" y="77"/>
                  <a:pt x="21" y="77"/>
                </a:cubicBezTo>
                <a:cubicBezTo>
                  <a:pt x="20" y="76"/>
                  <a:pt x="20" y="75"/>
                  <a:pt x="19" y="75"/>
                </a:cubicBezTo>
                <a:cubicBezTo>
                  <a:pt x="19" y="74"/>
                  <a:pt x="18" y="72"/>
                  <a:pt x="17" y="71"/>
                </a:cubicBezTo>
                <a:cubicBezTo>
                  <a:pt x="16" y="70"/>
                  <a:pt x="16" y="68"/>
                  <a:pt x="15" y="66"/>
                </a:cubicBezTo>
                <a:cubicBezTo>
                  <a:pt x="13" y="62"/>
                  <a:pt x="12" y="57"/>
                  <a:pt x="12" y="52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 title=""/>
          <p:cNvSpPr/>
          <p:nvPr/>
        </p:nvSpPr>
        <p:spPr>
          <a:xfrm>
            <a:off x="6707799" y="4779038"/>
            <a:ext cx="501330" cy="504577"/>
          </a:xfrm>
          <a:custGeom>
            <a:rect l="l" t="t" r="r" b="b"/>
            <a:pathLst>
              <a:path w="196" h="197">
                <a:moveTo>
                  <a:pt x="98" y="197"/>
                </a:moveTo>
                <a:cubicBezTo>
                  <a:pt x="152" y="197"/>
                  <a:pt x="196" y="153"/>
                  <a:pt x="196" y="99"/>
                </a:cubicBezTo>
                <a:cubicBezTo>
                  <a:pt x="196" y="44"/>
                  <a:pt x="152" y="0"/>
                  <a:pt x="98" y="0"/>
                </a:cubicBezTo>
                <a:cubicBezTo>
                  <a:pt x="43" y="0"/>
                  <a:pt x="0" y="44"/>
                  <a:pt x="0" y="99"/>
                </a:cubicBezTo>
                <a:cubicBezTo>
                  <a:pt x="0" y="153"/>
                  <a:pt x="43" y="197"/>
                  <a:pt x="98" y="197"/>
                </a:cubicBezTo>
                <a:moveTo>
                  <a:pt x="38" y="166"/>
                </a:moveTo>
                <a:cubicBezTo>
                  <a:pt x="30" y="158"/>
                  <a:pt x="30" y="158"/>
                  <a:pt x="30" y="158"/>
                </a:cubicBezTo>
                <a:cubicBezTo>
                  <a:pt x="49" y="140"/>
                  <a:pt x="49" y="140"/>
                  <a:pt x="49" y="140"/>
                </a:cubicBezTo>
                <a:cubicBezTo>
                  <a:pt x="57" y="148"/>
                  <a:pt x="57" y="148"/>
                  <a:pt x="57" y="148"/>
                </a:cubicBezTo>
                <a:lnTo>
                  <a:pt x="38" y="166"/>
                </a:lnTo>
                <a:close/>
                <a:moveTo>
                  <a:pt x="103" y="188"/>
                </a:moveTo>
                <a:cubicBezTo>
                  <a:pt x="92" y="188"/>
                  <a:pt x="92" y="188"/>
                  <a:pt x="92" y="188"/>
                </a:cubicBezTo>
                <a:cubicBezTo>
                  <a:pt x="92" y="162"/>
                  <a:pt x="92" y="162"/>
                  <a:pt x="92" y="162"/>
                </a:cubicBezTo>
                <a:cubicBezTo>
                  <a:pt x="103" y="162"/>
                  <a:pt x="103" y="162"/>
                  <a:pt x="103" y="162"/>
                </a:cubicBezTo>
                <a:lnTo>
                  <a:pt x="103" y="188"/>
                </a:lnTo>
                <a:close/>
                <a:moveTo>
                  <a:pt x="188" y="104"/>
                </a:moveTo>
                <a:cubicBezTo>
                  <a:pt x="161" y="104"/>
                  <a:pt x="161" y="104"/>
                  <a:pt x="161" y="104"/>
                </a:cubicBezTo>
                <a:cubicBezTo>
                  <a:pt x="161" y="93"/>
                  <a:pt x="161" y="93"/>
                  <a:pt x="161" y="93"/>
                </a:cubicBezTo>
                <a:cubicBezTo>
                  <a:pt x="188" y="93"/>
                  <a:pt x="188" y="93"/>
                  <a:pt x="188" y="93"/>
                </a:cubicBezTo>
                <a:lnTo>
                  <a:pt x="188" y="104"/>
                </a:lnTo>
                <a:close/>
                <a:moveTo>
                  <a:pt x="157" y="31"/>
                </a:moveTo>
                <a:cubicBezTo>
                  <a:pt x="165" y="39"/>
                  <a:pt x="165" y="39"/>
                  <a:pt x="165" y="39"/>
                </a:cubicBezTo>
                <a:cubicBezTo>
                  <a:pt x="147" y="58"/>
                  <a:pt x="147" y="58"/>
                  <a:pt x="147" y="58"/>
                </a:cubicBezTo>
                <a:cubicBezTo>
                  <a:pt x="139" y="50"/>
                  <a:pt x="139" y="50"/>
                  <a:pt x="139" y="50"/>
                </a:cubicBezTo>
                <a:lnTo>
                  <a:pt x="157" y="31"/>
                </a:lnTo>
                <a:close/>
                <a:moveTo>
                  <a:pt x="147" y="140"/>
                </a:moveTo>
                <a:cubicBezTo>
                  <a:pt x="165" y="158"/>
                  <a:pt x="165" y="158"/>
                  <a:pt x="165" y="158"/>
                </a:cubicBezTo>
                <a:cubicBezTo>
                  <a:pt x="157" y="166"/>
                  <a:pt x="157" y="166"/>
                  <a:pt x="157" y="166"/>
                </a:cubicBezTo>
                <a:cubicBezTo>
                  <a:pt x="139" y="148"/>
                  <a:pt x="139" y="148"/>
                  <a:pt x="139" y="148"/>
                </a:cubicBezTo>
                <a:lnTo>
                  <a:pt x="147" y="140"/>
                </a:lnTo>
                <a:close/>
                <a:moveTo>
                  <a:pt x="92" y="9"/>
                </a:moveTo>
                <a:cubicBezTo>
                  <a:pt x="103" y="9"/>
                  <a:pt x="103" y="9"/>
                  <a:pt x="103" y="9"/>
                </a:cubicBezTo>
                <a:cubicBezTo>
                  <a:pt x="103" y="35"/>
                  <a:pt x="103" y="35"/>
                  <a:pt x="103" y="35"/>
                </a:cubicBezTo>
                <a:cubicBezTo>
                  <a:pt x="92" y="35"/>
                  <a:pt x="92" y="35"/>
                  <a:pt x="92" y="35"/>
                </a:cubicBezTo>
                <a:lnTo>
                  <a:pt x="92" y="9"/>
                </a:lnTo>
                <a:close/>
                <a:moveTo>
                  <a:pt x="82" y="76"/>
                </a:moveTo>
                <a:cubicBezTo>
                  <a:pt x="99" y="92"/>
                  <a:pt x="99" y="92"/>
                  <a:pt x="99" y="92"/>
                </a:cubicBezTo>
                <a:cubicBezTo>
                  <a:pt x="130" y="62"/>
                  <a:pt x="130" y="62"/>
                  <a:pt x="130" y="62"/>
                </a:cubicBezTo>
                <a:cubicBezTo>
                  <a:pt x="137" y="70"/>
                  <a:pt x="137" y="70"/>
                  <a:pt x="137" y="70"/>
                </a:cubicBezTo>
                <a:cubicBezTo>
                  <a:pt x="99" y="108"/>
                  <a:pt x="99" y="108"/>
                  <a:pt x="99" y="108"/>
                </a:cubicBezTo>
                <a:cubicBezTo>
                  <a:pt x="74" y="84"/>
                  <a:pt x="74" y="84"/>
                  <a:pt x="74" y="84"/>
                </a:cubicBezTo>
                <a:lnTo>
                  <a:pt x="82" y="76"/>
                </a:lnTo>
                <a:close/>
                <a:moveTo>
                  <a:pt x="38" y="31"/>
                </a:moveTo>
                <a:cubicBezTo>
                  <a:pt x="57" y="50"/>
                  <a:pt x="57" y="50"/>
                  <a:pt x="57" y="50"/>
                </a:cubicBezTo>
                <a:cubicBezTo>
                  <a:pt x="49" y="58"/>
                  <a:pt x="49" y="58"/>
                  <a:pt x="49" y="58"/>
                </a:cubicBezTo>
                <a:cubicBezTo>
                  <a:pt x="30" y="39"/>
                  <a:pt x="30" y="39"/>
                  <a:pt x="30" y="39"/>
                </a:cubicBezTo>
                <a:lnTo>
                  <a:pt x="38" y="31"/>
                </a:lnTo>
                <a:close/>
                <a:moveTo>
                  <a:pt x="34" y="104"/>
                </a:moveTo>
                <a:cubicBezTo>
                  <a:pt x="8" y="104"/>
                  <a:pt x="8" y="104"/>
                  <a:pt x="8" y="104"/>
                </a:cubicBezTo>
                <a:cubicBezTo>
                  <a:pt x="8" y="93"/>
                  <a:pt x="8" y="93"/>
                  <a:pt x="8" y="93"/>
                </a:cubicBezTo>
                <a:cubicBezTo>
                  <a:pt x="34" y="93"/>
                  <a:pt x="34" y="93"/>
                  <a:pt x="34" y="93"/>
                </a:cubicBezTo>
                <a:lnTo>
                  <a:pt x="34" y="104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 title=""/>
          <p:cNvSpPr/>
          <p:nvPr/>
        </p:nvSpPr>
        <p:spPr>
          <a:xfrm>
            <a:off x="6695413" y="3086347"/>
            <a:ext cx="531662" cy="459548"/>
          </a:xfrm>
          <a:custGeom>
            <a:rect l="l" t="t" r="r" b="b"/>
            <a:pathLst>
              <a:path w="184" h="159">
                <a:moveTo>
                  <a:pt x="132" y="124"/>
                </a:moveTo>
                <a:cubicBezTo>
                  <a:pt x="165" y="159"/>
                  <a:pt x="165" y="159"/>
                  <a:pt x="165" y="159"/>
                </a:cubicBezTo>
                <a:cubicBezTo>
                  <a:pt x="165" y="124"/>
                  <a:pt x="165" y="124"/>
                  <a:pt x="165" y="124"/>
                </a:cubicBezTo>
                <a:cubicBezTo>
                  <a:pt x="184" y="124"/>
                  <a:pt x="184" y="124"/>
                  <a:pt x="184" y="124"/>
                </a:cubicBezTo>
                <a:cubicBezTo>
                  <a:pt x="184" y="0"/>
                  <a:pt x="184" y="0"/>
                  <a:pt x="184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47"/>
                  <a:pt x="0" y="47"/>
                  <a:pt x="0" y="47"/>
                </a:cubicBezTo>
                <a:cubicBezTo>
                  <a:pt x="0" y="124"/>
                  <a:pt x="0" y="124"/>
                  <a:pt x="0" y="124"/>
                </a:cubicBezTo>
                <a:cubicBezTo>
                  <a:pt x="115" y="124"/>
                  <a:pt x="115" y="124"/>
                  <a:pt x="115" y="124"/>
                </a:cubicBezTo>
                <a:lnTo>
                  <a:pt x="132" y="124"/>
                </a:lnTo>
                <a:close/>
                <a:moveTo>
                  <a:pt x="154" y="49"/>
                </a:moveTo>
                <a:cubicBezTo>
                  <a:pt x="162" y="49"/>
                  <a:pt x="168" y="56"/>
                  <a:pt x="168" y="63"/>
                </a:cubicBezTo>
                <a:cubicBezTo>
                  <a:pt x="168" y="71"/>
                  <a:pt x="162" y="77"/>
                  <a:pt x="154" y="77"/>
                </a:cubicBezTo>
                <a:cubicBezTo>
                  <a:pt x="146" y="77"/>
                  <a:pt x="140" y="71"/>
                  <a:pt x="140" y="63"/>
                </a:cubicBezTo>
                <a:cubicBezTo>
                  <a:pt x="140" y="56"/>
                  <a:pt x="146" y="49"/>
                  <a:pt x="154" y="49"/>
                </a:cubicBezTo>
                <a:moveTo>
                  <a:pt x="36" y="77"/>
                </a:moveTo>
                <a:cubicBezTo>
                  <a:pt x="28" y="77"/>
                  <a:pt x="22" y="71"/>
                  <a:pt x="22" y="63"/>
                </a:cubicBezTo>
                <a:cubicBezTo>
                  <a:pt x="22" y="56"/>
                  <a:pt x="28" y="49"/>
                  <a:pt x="36" y="49"/>
                </a:cubicBezTo>
                <a:cubicBezTo>
                  <a:pt x="44" y="49"/>
                  <a:pt x="50" y="56"/>
                  <a:pt x="50" y="63"/>
                </a:cubicBezTo>
                <a:cubicBezTo>
                  <a:pt x="50" y="71"/>
                  <a:pt x="44" y="77"/>
                  <a:pt x="36" y="77"/>
                </a:cubicBezTo>
                <a:moveTo>
                  <a:pt x="75" y="77"/>
                </a:moveTo>
                <a:cubicBezTo>
                  <a:pt x="67" y="77"/>
                  <a:pt x="61" y="71"/>
                  <a:pt x="61" y="63"/>
                </a:cubicBezTo>
                <a:cubicBezTo>
                  <a:pt x="61" y="56"/>
                  <a:pt x="67" y="49"/>
                  <a:pt x="75" y="49"/>
                </a:cubicBezTo>
                <a:cubicBezTo>
                  <a:pt x="83" y="49"/>
                  <a:pt x="89" y="56"/>
                  <a:pt x="89" y="63"/>
                </a:cubicBezTo>
                <a:cubicBezTo>
                  <a:pt x="89" y="71"/>
                  <a:pt x="83" y="77"/>
                  <a:pt x="75" y="77"/>
                </a:cubicBezTo>
                <a:moveTo>
                  <a:pt x="115" y="77"/>
                </a:moveTo>
                <a:cubicBezTo>
                  <a:pt x="107" y="77"/>
                  <a:pt x="100" y="71"/>
                  <a:pt x="100" y="63"/>
                </a:cubicBezTo>
                <a:cubicBezTo>
                  <a:pt x="100" y="56"/>
                  <a:pt x="107" y="49"/>
                  <a:pt x="115" y="49"/>
                </a:cubicBezTo>
                <a:cubicBezTo>
                  <a:pt x="115" y="49"/>
                  <a:pt x="115" y="49"/>
                  <a:pt x="115" y="49"/>
                </a:cubicBezTo>
                <a:cubicBezTo>
                  <a:pt x="123" y="50"/>
                  <a:pt x="129" y="56"/>
                  <a:pt x="129" y="63"/>
                </a:cubicBezTo>
                <a:cubicBezTo>
                  <a:pt x="129" y="71"/>
                  <a:pt x="123" y="77"/>
                  <a:pt x="115" y="77"/>
                </a:cubicBezTo>
                <a:cubicBezTo>
                  <a:pt x="115" y="77"/>
                  <a:pt x="115" y="77"/>
                  <a:pt x="115" y="77"/>
                </a:cubicBezTo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0" name="Group 10" title=""/>
          <p:cNvGrpSpPr/>
          <p:nvPr/>
        </p:nvGrpSpPr>
        <p:grpSpPr>
          <a:xfrm>
            <a:off x="5004107" y="4794077"/>
            <a:ext cx="458857" cy="474498"/>
            <a:chOff x="5004107" y="4794077"/>
            <a:chExt cx="458857" cy="474498"/>
          </a:xfrm>
        </p:grpSpPr>
        <p:sp>
          <p:nvSpPr>
            <p:cNvPr id="11" name="AutoShape 11"/>
            <p:cNvSpPr/>
            <p:nvPr/>
          </p:nvSpPr>
          <p:spPr>
            <a:xfrm>
              <a:off x="5130280" y="4794077"/>
              <a:ext cx="206512" cy="224827"/>
            </a:xfrm>
            <a:prstGeom prst="ellipse">
              <a:avLst/>
            </a:pr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5004107" y="5054031"/>
              <a:ext cx="458857" cy="214544"/>
            </a:xfrm>
            <a:custGeom>
              <a:rect l="l" t="t" r="r" b="b"/>
              <a:pathLst>
                <a:path w="200" h="87">
                  <a:moveTo>
                    <a:pt x="35" y="87"/>
                  </a:moveTo>
                  <a:cubicBezTo>
                    <a:pt x="35" y="72"/>
                    <a:pt x="35" y="72"/>
                    <a:pt x="35" y="72"/>
                  </a:cubicBezTo>
                  <a:cubicBezTo>
                    <a:pt x="46" y="72"/>
                    <a:pt x="46" y="72"/>
                    <a:pt x="46" y="72"/>
                  </a:cubicBezTo>
                  <a:cubicBezTo>
                    <a:pt x="46" y="87"/>
                    <a:pt x="46" y="87"/>
                    <a:pt x="46" y="87"/>
                  </a:cubicBezTo>
                  <a:cubicBezTo>
                    <a:pt x="155" y="87"/>
                    <a:pt x="155" y="87"/>
                    <a:pt x="155" y="87"/>
                  </a:cubicBezTo>
                  <a:cubicBezTo>
                    <a:pt x="155" y="72"/>
                    <a:pt x="155" y="72"/>
                    <a:pt x="155" y="72"/>
                  </a:cubicBezTo>
                  <a:cubicBezTo>
                    <a:pt x="166" y="72"/>
                    <a:pt x="166" y="72"/>
                    <a:pt x="166" y="72"/>
                  </a:cubicBezTo>
                  <a:cubicBezTo>
                    <a:pt x="166" y="87"/>
                    <a:pt x="166" y="87"/>
                    <a:pt x="166" y="87"/>
                  </a:cubicBezTo>
                  <a:cubicBezTo>
                    <a:pt x="199" y="87"/>
                    <a:pt x="199" y="87"/>
                    <a:pt x="199" y="87"/>
                  </a:cubicBezTo>
                  <a:cubicBezTo>
                    <a:pt x="199" y="47"/>
                    <a:pt x="200" y="43"/>
                    <a:pt x="200" y="43"/>
                  </a:cubicBezTo>
                  <a:cubicBezTo>
                    <a:pt x="200" y="19"/>
                    <a:pt x="180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56" y="0"/>
                    <a:pt x="156" y="0"/>
                    <a:pt x="156" y="0"/>
                  </a:cubicBezTo>
                  <a:cubicBezTo>
                    <a:pt x="140" y="0"/>
                    <a:pt x="140" y="0"/>
                    <a:pt x="140" y="0"/>
                  </a:cubicBezTo>
                  <a:cubicBezTo>
                    <a:pt x="100" y="80"/>
                    <a:pt x="100" y="80"/>
                    <a:pt x="100" y="80"/>
                  </a:cubicBezTo>
                  <a:cubicBezTo>
                    <a:pt x="60" y="0"/>
                    <a:pt x="60" y="0"/>
                    <a:pt x="60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5" y="0"/>
                    <a:pt x="45" y="0"/>
                  </a:cubicBezTo>
                  <a:cubicBezTo>
                    <a:pt x="45" y="0"/>
                    <a:pt x="44" y="0"/>
                    <a:pt x="44" y="0"/>
                  </a:cubicBezTo>
                  <a:cubicBezTo>
                    <a:pt x="20" y="0"/>
                    <a:pt x="1" y="19"/>
                    <a:pt x="1" y="43"/>
                  </a:cubicBezTo>
                  <a:cubicBezTo>
                    <a:pt x="1" y="43"/>
                    <a:pt x="0" y="47"/>
                    <a:pt x="0" y="87"/>
                  </a:cubicBezTo>
                  <a:lnTo>
                    <a:pt x="35" y="87"/>
                  </a:lnTo>
                  <a:close/>
                </a:path>
              </a:pathLst>
            </a:custGeom>
            <a:solidFill>
              <a:srgbClr val="FFFEFE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3" name="Freeform 13" title=""/>
          <p:cNvSpPr/>
          <p:nvPr/>
        </p:nvSpPr>
        <p:spPr>
          <a:xfrm>
            <a:off x="5820196" y="3941016"/>
            <a:ext cx="553402" cy="457486"/>
          </a:xfrm>
          <a:custGeom>
            <a:rect l="l" t="t" r="r" b="b"/>
            <a:pathLst>
              <a:path w="287" h="236">
                <a:moveTo>
                  <a:pt x="260" y="78"/>
                </a:moveTo>
                <a:cubicBezTo>
                  <a:pt x="251" y="78"/>
                  <a:pt x="244" y="85"/>
                  <a:pt x="244" y="94"/>
                </a:cubicBezTo>
                <a:cubicBezTo>
                  <a:pt x="244" y="103"/>
                  <a:pt x="251" y="111"/>
                  <a:pt x="260" y="111"/>
                </a:cubicBezTo>
                <a:cubicBezTo>
                  <a:pt x="269" y="111"/>
                  <a:pt x="277" y="103"/>
                  <a:pt x="277" y="94"/>
                </a:cubicBezTo>
                <a:cubicBezTo>
                  <a:pt x="277" y="85"/>
                  <a:pt x="269" y="78"/>
                  <a:pt x="260" y="78"/>
                </a:cubicBezTo>
                <a:close/>
                <a:moveTo>
                  <a:pt x="27" y="78"/>
                </a:moveTo>
                <a:cubicBezTo>
                  <a:pt x="18" y="78"/>
                  <a:pt x="11" y="85"/>
                  <a:pt x="11" y="94"/>
                </a:cubicBezTo>
                <a:cubicBezTo>
                  <a:pt x="11" y="103"/>
                  <a:pt x="18" y="111"/>
                  <a:pt x="27" y="111"/>
                </a:cubicBezTo>
                <a:cubicBezTo>
                  <a:pt x="36" y="111"/>
                  <a:pt x="43" y="103"/>
                  <a:pt x="43" y="94"/>
                </a:cubicBezTo>
                <a:cubicBezTo>
                  <a:pt x="43" y="85"/>
                  <a:pt x="36" y="78"/>
                  <a:pt x="27" y="78"/>
                </a:cubicBezTo>
                <a:close/>
                <a:moveTo>
                  <a:pt x="212" y="49"/>
                </a:moveTo>
                <a:cubicBezTo>
                  <a:pt x="199" y="49"/>
                  <a:pt x="188" y="59"/>
                  <a:pt x="188" y="73"/>
                </a:cubicBezTo>
                <a:cubicBezTo>
                  <a:pt x="188" y="86"/>
                  <a:pt x="199" y="97"/>
                  <a:pt x="212" y="97"/>
                </a:cubicBezTo>
                <a:cubicBezTo>
                  <a:pt x="225" y="97"/>
                  <a:pt x="236" y="86"/>
                  <a:pt x="236" y="73"/>
                </a:cubicBezTo>
                <a:cubicBezTo>
                  <a:pt x="236" y="59"/>
                  <a:pt x="225" y="49"/>
                  <a:pt x="212" y="49"/>
                </a:cubicBezTo>
                <a:close/>
                <a:moveTo>
                  <a:pt x="287" y="196"/>
                </a:moveTo>
                <a:cubicBezTo>
                  <a:pt x="259" y="196"/>
                  <a:pt x="259" y="196"/>
                  <a:pt x="259" y="196"/>
                </a:cubicBezTo>
                <a:cubicBezTo>
                  <a:pt x="259" y="145"/>
                  <a:pt x="259" y="145"/>
                  <a:pt x="259" y="145"/>
                </a:cubicBezTo>
                <a:cubicBezTo>
                  <a:pt x="259" y="136"/>
                  <a:pt x="257" y="128"/>
                  <a:pt x="253" y="121"/>
                </a:cubicBezTo>
                <a:cubicBezTo>
                  <a:pt x="255" y="120"/>
                  <a:pt x="258" y="120"/>
                  <a:pt x="260" y="120"/>
                </a:cubicBezTo>
                <a:cubicBezTo>
                  <a:pt x="275" y="120"/>
                  <a:pt x="287" y="132"/>
                  <a:pt x="287" y="147"/>
                </a:cubicBezTo>
                <a:lnTo>
                  <a:pt x="287" y="196"/>
                </a:lnTo>
                <a:close/>
                <a:moveTo>
                  <a:pt x="75" y="49"/>
                </a:moveTo>
                <a:cubicBezTo>
                  <a:pt x="62" y="49"/>
                  <a:pt x="51" y="59"/>
                  <a:pt x="51" y="73"/>
                </a:cubicBezTo>
                <a:cubicBezTo>
                  <a:pt x="51" y="86"/>
                  <a:pt x="62" y="97"/>
                  <a:pt x="75" y="97"/>
                </a:cubicBezTo>
                <a:cubicBezTo>
                  <a:pt x="88" y="97"/>
                  <a:pt x="99" y="86"/>
                  <a:pt x="99" y="73"/>
                </a:cubicBezTo>
                <a:cubicBezTo>
                  <a:pt x="99" y="59"/>
                  <a:pt x="88" y="49"/>
                  <a:pt x="75" y="49"/>
                </a:cubicBezTo>
                <a:close/>
                <a:moveTo>
                  <a:pt x="27" y="120"/>
                </a:moveTo>
                <a:cubicBezTo>
                  <a:pt x="29" y="120"/>
                  <a:pt x="32" y="120"/>
                  <a:pt x="34" y="121"/>
                </a:cubicBezTo>
                <a:cubicBezTo>
                  <a:pt x="30" y="128"/>
                  <a:pt x="28" y="136"/>
                  <a:pt x="28" y="145"/>
                </a:cubicBezTo>
                <a:cubicBezTo>
                  <a:pt x="28" y="196"/>
                  <a:pt x="28" y="196"/>
                  <a:pt x="28" y="196"/>
                </a:cubicBezTo>
                <a:cubicBezTo>
                  <a:pt x="0" y="196"/>
                  <a:pt x="0" y="196"/>
                  <a:pt x="0" y="196"/>
                </a:cubicBezTo>
                <a:cubicBezTo>
                  <a:pt x="0" y="147"/>
                  <a:pt x="0" y="147"/>
                  <a:pt x="0" y="147"/>
                </a:cubicBezTo>
                <a:cubicBezTo>
                  <a:pt x="0" y="132"/>
                  <a:pt x="12" y="120"/>
                  <a:pt x="27" y="120"/>
                </a:cubicBezTo>
                <a:close/>
                <a:moveTo>
                  <a:pt x="144" y="0"/>
                </a:moveTo>
                <a:cubicBezTo>
                  <a:pt x="124" y="0"/>
                  <a:pt x="108" y="16"/>
                  <a:pt x="108" y="36"/>
                </a:cubicBezTo>
                <a:cubicBezTo>
                  <a:pt x="108" y="56"/>
                  <a:pt x="124" y="72"/>
                  <a:pt x="144" y="72"/>
                </a:cubicBezTo>
                <a:cubicBezTo>
                  <a:pt x="163" y="72"/>
                  <a:pt x="179" y="56"/>
                  <a:pt x="179" y="36"/>
                </a:cubicBezTo>
                <a:cubicBezTo>
                  <a:pt x="179" y="16"/>
                  <a:pt x="163" y="0"/>
                  <a:pt x="144" y="0"/>
                </a:cubicBezTo>
                <a:close/>
                <a:moveTo>
                  <a:pt x="251" y="214"/>
                </a:moveTo>
                <a:cubicBezTo>
                  <a:pt x="208" y="214"/>
                  <a:pt x="208" y="214"/>
                  <a:pt x="208" y="214"/>
                </a:cubicBezTo>
                <a:cubicBezTo>
                  <a:pt x="208" y="137"/>
                  <a:pt x="208" y="137"/>
                  <a:pt x="208" y="137"/>
                </a:cubicBezTo>
                <a:cubicBezTo>
                  <a:pt x="208" y="127"/>
                  <a:pt x="206" y="117"/>
                  <a:pt x="201" y="108"/>
                </a:cubicBezTo>
                <a:cubicBezTo>
                  <a:pt x="205" y="107"/>
                  <a:pt x="208" y="106"/>
                  <a:pt x="212" y="106"/>
                </a:cubicBezTo>
                <a:cubicBezTo>
                  <a:pt x="233" y="106"/>
                  <a:pt x="251" y="124"/>
                  <a:pt x="251" y="145"/>
                </a:cubicBezTo>
                <a:lnTo>
                  <a:pt x="251" y="214"/>
                </a:lnTo>
                <a:close/>
                <a:moveTo>
                  <a:pt x="79" y="137"/>
                </a:moveTo>
                <a:cubicBezTo>
                  <a:pt x="79" y="214"/>
                  <a:pt x="79" y="214"/>
                  <a:pt x="79" y="214"/>
                </a:cubicBezTo>
                <a:cubicBezTo>
                  <a:pt x="37" y="214"/>
                  <a:pt x="37" y="214"/>
                  <a:pt x="37" y="214"/>
                </a:cubicBezTo>
                <a:cubicBezTo>
                  <a:pt x="37" y="145"/>
                  <a:pt x="37" y="145"/>
                  <a:pt x="37" y="145"/>
                </a:cubicBezTo>
                <a:cubicBezTo>
                  <a:pt x="37" y="124"/>
                  <a:pt x="54" y="106"/>
                  <a:pt x="75" y="106"/>
                </a:cubicBezTo>
                <a:cubicBezTo>
                  <a:pt x="79" y="106"/>
                  <a:pt x="83" y="107"/>
                  <a:pt x="86" y="108"/>
                </a:cubicBezTo>
                <a:cubicBezTo>
                  <a:pt x="81" y="117"/>
                  <a:pt x="79" y="127"/>
                  <a:pt x="79" y="137"/>
                </a:cubicBezTo>
                <a:close/>
                <a:moveTo>
                  <a:pt x="88" y="237"/>
                </a:moveTo>
                <a:cubicBezTo>
                  <a:pt x="200" y="237"/>
                  <a:pt x="200" y="237"/>
                  <a:pt x="200" y="237"/>
                </a:cubicBezTo>
                <a:cubicBezTo>
                  <a:pt x="200" y="137"/>
                  <a:pt x="200" y="137"/>
                  <a:pt x="200" y="137"/>
                </a:cubicBezTo>
                <a:cubicBezTo>
                  <a:pt x="200" y="106"/>
                  <a:pt x="174" y="81"/>
                  <a:pt x="144" y="81"/>
                </a:cubicBezTo>
                <a:cubicBezTo>
                  <a:pt x="113" y="81"/>
                  <a:pt x="88" y="106"/>
                  <a:pt x="88" y="137"/>
                </a:cubicBezTo>
                <a:lnTo>
                  <a:pt x="88" y="237"/>
                </a:lnTo>
                <a:close/>
              </a:path>
            </a:pathLst>
          </a:custGeom>
          <a:solidFill>
            <a:srgbClr val="FFFEFE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 title=""/>
          <p:cNvSpPr txBox="1"/>
          <p:nvPr/>
        </p:nvSpPr>
        <p:spPr>
          <a:xfrm>
            <a:off x="746649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瑜伽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5" name="TextBox 15" title=""/>
          <p:cNvSpPr txBox="1"/>
          <p:nvPr/>
        </p:nvSpPr>
        <p:spPr>
          <a:xfrm>
            <a:off x="746343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舞蹈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6" name="TextBox 16" title=""/>
          <p:cNvSpPr txBox="1"/>
          <p:nvPr/>
        </p:nvSpPr>
        <p:spPr>
          <a:xfrm>
            <a:off x="8015770" y="1001542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体操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7" name="TextBox 17" title=""/>
          <p:cNvSpPr txBox="1"/>
          <p:nvPr/>
        </p:nvSpPr>
        <p:spPr>
          <a:xfrm>
            <a:off x="8015770" y="4040386"/>
            <a:ext cx="349567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拉伸运动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8" name="Group 18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柔韧性训练项目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40" name="TextBox 40" title=""/>
          <p:cNvSpPr txBox="1"/>
          <p:nvPr/>
        </p:nvSpPr>
        <p:spPr>
          <a:xfrm>
            <a:off x="8002038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在音乐的伴奏下进行舞蹈动作练习，有助于提高身体柔韧性和协调性。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1" name="TextBox 41" title=""/>
          <p:cNvSpPr txBox="1"/>
          <p:nvPr/>
        </p:nvSpPr>
        <p:spPr>
          <a:xfrm>
            <a:off x="732611" y="1448573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通过各种体位法和呼吸练习，提高身体柔韧性和平衡能力。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2" name="TextBox 42" title=""/>
          <p:cNvSpPr txBox="1"/>
          <p:nvPr/>
        </p:nvSpPr>
        <p:spPr>
          <a:xfrm>
            <a:off x="8002038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针对身体各部位进行拉伸练习，缓解肌肉紧张，提高身体柔韧性。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3" name="TextBox 43" title=""/>
          <p:cNvSpPr txBox="1"/>
          <p:nvPr/>
        </p:nvSpPr>
        <p:spPr>
          <a:xfrm>
            <a:off x="732611" y="4494712"/>
            <a:ext cx="3523139" cy="193874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通过各种体操动作练习，增强身体柔韧性和力量。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 title="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篮球</a:t>
            </a:r>
            <a:endParaRPr lang="en-US" sz="1100"/>
          </a:p>
        </p:txBody>
      </p:sp>
      <p:sp>
        <p:nvSpPr>
          <p:cNvPr id="3" name="AutoShape 3" title="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足球</a:t>
            </a:r>
            <a:endParaRPr lang="en-US" sz="1100"/>
          </a:p>
        </p:txBody>
      </p:sp>
      <p:sp>
        <p:nvSpPr>
          <p:cNvPr id="4" name="AutoShape 4" title="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排球</a:t>
            </a:r>
            <a:endParaRPr lang="en-US" sz="1100"/>
          </a:p>
        </p:txBody>
      </p:sp>
      <p:sp>
        <p:nvSpPr>
          <p:cNvPr id="5" name="AutoShape 5" title="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接力赛</a:t>
            </a:r>
            <a:endParaRPr lang="en-US" sz="1100"/>
          </a:p>
        </p:txBody>
      </p:sp>
      <p:grpSp>
        <p:nvGrpSpPr>
          <p:cNvPr id="6" name="Group 6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团队协作运动项目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pic>
        <p:nvPicPr>
          <p:cNvPr id="28" name="Picture 28" title=""/>
          <p:cNvPicPr>
            <a:picLocks noChangeAspect="1"/>
          </p:cNvPicPr>
          <p:nvPr/>
        </p:nvPicPr>
        <p:blipFill>
          <a:blip r:embed="rId2"/>
          <a:srcRect l="16598" r="16598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 title="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 title=""/>
          <p:cNvPicPr>
            <a:picLocks noChangeAspect="1"/>
          </p:cNvPicPr>
          <p:nvPr/>
        </p:nvPicPr>
        <p:blipFill>
          <a:blip r:embed="rId4"/>
          <a:srcRect l="16589" r="16589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 title=""/>
          <p:cNvPicPr>
            <a:picLocks noChangeAspect="1"/>
          </p:cNvPicPr>
          <p:nvPr/>
        </p:nvPicPr>
        <p:blipFill>
          <a:blip r:embed="rId5"/>
          <a:srcRect l="16589" r="16589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 title="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 title="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 title="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 title="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 title="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01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7" name="TextBox 37" title="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02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8" name="TextBox 38" title="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9" name="TextBox 39" title="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04</a:t>
            </a:r>
            <a:endParaRPr lang="en-US" sz="36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0" name="AutoShape 40" title="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需要团队协作和配合，锻炼身体素质和技战术能力。</a:t>
            </a:r>
            <a:endParaRPr lang="en-US" sz="1100"/>
          </a:p>
        </p:txBody>
      </p:sp>
      <p:sp>
        <p:nvSpPr>
          <p:cNvPr id="41" name="AutoShape 41" title="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提高团队协作和配合能力，增强身体素质和耐力。</a:t>
            </a:r>
            <a:endParaRPr lang="en-US" sz="1100"/>
          </a:p>
        </p:txBody>
      </p:sp>
      <p:sp>
        <p:nvSpPr>
          <p:cNvPr id="42" name="AutoShape 42" title="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需要团队协作和配合，锻炼身体素质和反应能力。</a:t>
            </a:r>
            <a:endParaRPr lang="en-US" sz="1100"/>
          </a:p>
        </p:txBody>
      </p:sp>
      <p:sp>
        <p:nvSpPr>
          <p:cNvPr id="43" name="AutoShape 43" title="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培养团队精神和协作意识，提高速度和耐力素质。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 title=""/>
          <p:cNvSpPr txBox="1"/>
          <p:nvPr/>
        </p:nvSpPr>
        <p:spPr>
          <a:xfrm>
            <a:off x="1365325" y="1915064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8400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03</a:t>
            </a:r>
            <a:endParaRPr lang="en-US" sz="8400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" name="TextBox 3" title=""/>
          <p:cNvSpPr txBox="1"/>
          <p:nvPr/>
        </p:nvSpPr>
        <p:spPr>
          <a:xfrm>
            <a:off x="1365325" y="3174455"/>
            <a:ext cx="8888730" cy="18059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chemeClr val="accent3">
                    <a:lumMod val="75000"/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青少年运动注意事项与误区</a:t>
            </a:r>
            <a:endParaRPr lang="en-US" sz="4500" b="1">
              <a:solidFill>
                <a:schemeClr val="accent3">
                  <a:lumMod val="75000"/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 title="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 title="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 title=""/>
          <p:cNvSpPr txBox="1"/>
          <p:nvPr/>
        </p:nvSpPr>
        <p:spPr>
          <a:xfrm>
            <a:off x="695570" y="1775671"/>
            <a:ext cx="3353958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热身环节必不可少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5" name="TextBox 5" title="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在开始正式运动前，进行适当的热身活动，如伸展、跳跃等，以提高身体温度和灵活性。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6" name="AutoShape 6" title="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 title="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 title=""/>
          <p:cNvSpPr txBox="1"/>
          <p:nvPr/>
        </p:nvSpPr>
        <p:spPr>
          <a:xfrm>
            <a:off x="4489344" y="1899496"/>
            <a:ext cx="3368604" cy="68580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着装要合适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 title="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选择透气、舒适、柔软的运动服装和鞋子，避免穿着过紧或过松的衣物。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AutoShape 10" title="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 title="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 title=""/>
          <p:cNvSpPr txBox="1"/>
          <p:nvPr/>
        </p:nvSpPr>
        <p:spPr>
          <a:xfrm>
            <a:off x="8244774" y="1751287"/>
            <a:ext cx="3353753" cy="933450"/>
          </a:xfrm>
          <a:prstGeom prst="rect">
            <a:avLst/>
          </a:prstGeom>
        </p:spPr>
        <p:txBody>
          <a:bodyPr vert="horz" wrap="square" lIns="0" tIns="0" rIns="0" bIns="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了解运动项目和场地</a:t>
            </a:r>
            <a:endParaRPr lang="en-US" sz="2325" b="1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3" name="TextBox 13" title="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在进行不熟悉的运动项目时，应事先了解运动规则和场地设施，以确保运动安全。</a:t>
            </a:r>
            <a:endParaRPr lang="en-US" sz="1500">
              <a:solidFill>
                <a:srgbClr val="FFFFFF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4" name="Group 14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运动前准备活动要点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 title=""/>
          <p:cNvPicPr>
            <a:picLocks noChangeAspect="1"/>
          </p:cNvPicPr>
          <p:nvPr/>
        </p:nvPicPr>
        <p:blipFill>
          <a:blip r:embed="rId2"/>
          <a:srcRect l="27375" r="27375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 title="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注意运动强度和时间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根据自身身体状况和运动能力，合理安排运动强度和时间，避免过度疲劳。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 title="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做好防护措施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参加对抗性较强的运动时，应佩戴相应的防护装备，如头盔、护膝等。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 title="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遵循运动规则</a:t>
              </a:r>
              <a:endParaRPr lang="en-US" sz="2325" b="1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在运动过程中，要严格遵守运动规则，避免因违规行为导致伤害事故。</a:t>
              </a:r>
              <a:endParaRPr lang="en-US" sz="1500">
                <a:solidFill>
                  <a:srgbClr val="FFFFFF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运动中安全防护措施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 title=""/>
          <p:cNvGrpSpPr/>
          <p:nvPr/>
        </p:nvGrpSpPr>
        <p:grpSpPr>
          <a:xfrm>
            <a:off x="7177564" y="2255615"/>
            <a:ext cx="3902678" cy="3182683"/>
            <a:chOff x="7177564" y="2255615"/>
            <a:chExt cx="3902678" cy="3182683"/>
          </a:xfrm>
        </p:grpSpPr>
        <p:sp>
          <p:nvSpPr>
            <p:cNvPr id="3" name="Freeform 3"/>
            <p:cNvSpPr/>
            <p:nvPr/>
          </p:nvSpPr>
          <p:spPr>
            <a:xfrm>
              <a:off x="7177564" y="2255615"/>
              <a:ext cx="3902678" cy="2368105"/>
            </a:xfrm>
            <a:custGeom>
              <a:rect l="l" t="t" r="r" b="b"/>
              <a:pathLst>
                <a:path w="1214" h="735">
                  <a:moveTo>
                    <a:pt x="0" y="735"/>
                  </a:moveTo>
                  <a:cubicBezTo>
                    <a:pt x="0" y="27"/>
                    <a:pt x="0" y="27"/>
                    <a:pt x="0" y="27"/>
                  </a:cubicBezTo>
                  <a:cubicBezTo>
                    <a:pt x="0" y="12"/>
                    <a:pt x="12" y="0"/>
                    <a:pt x="27" y="0"/>
                  </a:cubicBezTo>
                  <a:cubicBezTo>
                    <a:pt x="1186" y="0"/>
                    <a:pt x="1186" y="0"/>
                    <a:pt x="1186" y="0"/>
                  </a:cubicBezTo>
                  <a:cubicBezTo>
                    <a:pt x="1201" y="0"/>
                    <a:pt x="1214" y="12"/>
                    <a:pt x="1214" y="27"/>
                  </a:cubicBezTo>
                  <a:cubicBezTo>
                    <a:pt x="1214" y="735"/>
                    <a:pt x="1214" y="735"/>
                    <a:pt x="1214" y="735"/>
                  </a:cubicBezTo>
                  <a:lnTo>
                    <a:pt x="0" y="735"/>
                  </a:lnTo>
                  <a:close/>
                </a:path>
              </a:pathLst>
            </a:custGeom>
            <a:solidFill>
              <a:schemeClr val="dk1">
                <a:lumMod val="75000"/>
                <a:lumOff val="25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177564" y="4623721"/>
              <a:ext cx="3902678" cy="355282"/>
            </a:xfrm>
            <a:custGeom>
              <a:rect l="l" t="t" r="r" b="b"/>
              <a:pathLst>
                <a:path w="1214" h="110">
                  <a:moveTo>
                    <a:pt x="1186" y="110"/>
                  </a:moveTo>
                  <a:cubicBezTo>
                    <a:pt x="27" y="110"/>
                    <a:pt x="27" y="110"/>
                    <a:pt x="27" y="110"/>
                  </a:cubicBezTo>
                  <a:cubicBezTo>
                    <a:pt x="12" y="110"/>
                    <a:pt x="0" y="97"/>
                    <a:pt x="0" y="82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1214" y="0"/>
                    <a:pt x="1214" y="0"/>
                    <a:pt x="1214" y="0"/>
                  </a:cubicBezTo>
                  <a:cubicBezTo>
                    <a:pt x="1214" y="82"/>
                    <a:pt x="1214" y="82"/>
                    <a:pt x="1214" y="82"/>
                  </a:cubicBezTo>
                  <a:cubicBezTo>
                    <a:pt x="1214" y="97"/>
                    <a:pt x="1201" y="110"/>
                    <a:pt x="1186" y="110"/>
                  </a:cubicBez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>
              <a:off x="8505349" y="4965287"/>
              <a:ext cx="1307592" cy="473011"/>
            </a:xfrm>
            <a:custGeom>
              <a:rect l="l" t="t" r="r" b="b"/>
              <a:pathLst>
                <a:path w="962" h="348">
                  <a:moveTo>
                    <a:pt x="0" y="348"/>
                  </a:moveTo>
                  <a:lnTo>
                    <a:pt x="0" y="313"/>
                  </a:lnTo>
                  <a:lnTo>
                    <a:pt x="113" y="299"/>
                  </a:lnTo>
                  <a:lnTo>
                    <a:pt x="191" y="0"/>
                  </a:lnTo>
                  <a:lnTo>
                    <a:pt x="770" y="0"/>
                  </a:lnTo>
                  <a:lnTo>
                    <a:pt x="851" y="299"/>
                  </a:lnTo>
                  <a:lnTo>
                    <a:pt x="962" y="313"/>
                  </a:lnTo>
                  <a:lnTo>
                    <a:pt x="962" y="348"/>
                  </a:lnTo>
                  <a:lnTo>
                    <a:pt x="0" y="348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>
              <a:off x="9144095" y="2311241"/>
              <a:ext cx="41815" cy="41148"/>
            </a:xfrm>
            <a:prstGeom prst="ellipse">
              <a:avLst/>
            </a:prstGeom>
            <a:solidFill>
              <a:srgbClr val="E9E9E9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7296626" y="2410111"/>
              <a:ext cx="3660267" cy="2059686"/>
            </a:xfrm>
            <a:prstGeom prst="rect">
              <a:avLst/>
            </a:prstGeom>
            <a:solidFill>
              <a:srgbClr val="89C9E5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8752904" y="4965287"/>
              <a:ext cx="815435" cy="75152"/>
            </a:xfrm>
            <a:custGeom>
              <a:rect l="l" t="t" r="r" b="b"/>
              <a:pathLst>
                <a:path w="600" h="55">
                  <a:moveTo>
                    <a:pt x="588" y="0"/>
                  </a:moveTo>
                  <a:lnTo>
                    <a:pt x="9" y="0"/>
                  </a:lnTo>
                  <a:lnTo>
                    <a:pt x="0" y="55"/>
                  </a:lnTo>
                  <a:lnTo>
                    <a:pt x="600" y="55"/>
                  </a:lnTo>
                  <a:lnTo>
                    <a:pt x="588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9" name="Picture 9" title=""/>
          <p:cNvPicPr>
            <a:picLocks noChangeAspect="1"/>
          </p:cNvPicPr>
          <p:nvPr/>
        </p:nvPicPr>
        <p:blipFill>
          <a:blip r:embed="rId2"/>
          <a:srcRect l="300" t="28655" r="23760" b="-1788"/>
          <a:stretch>
            <a:fillRect/>
          </a:stretch>
        </p:blipFill>
        <p:spPr>
          <a:xfrm>
            <a:off x="7299580" y="2336436"/>
            <a:ext cx="3688954" cy="2211467"/>
          </a:xfrm>
          <a:prstGeom prst="rect">
            <a:avLst/>
          </a:prstGeom>
        </p:spPr>
      </p:pic>
      <p:pic>
        <p:nvPicPr>
          <p:cNvPr id="10" name="Picture 10" title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296621" y="2336436"/>
            <a:ext cx="3691914" cy="2156527"/>
          </a:xfrm>
          <a:prstGeom prst="rect">
            <a:avLst/>
          </a:prstGeom>
        </p:spPr>
      </p:pic>
      <p:pic>
        <p:nvPicPr>
          <p:cNvPr id="11" name="Picture 11" title=""/>
          <p:cNvPicPr>
            <a:picLocks noChangeAspect="1"/>
          </p:cNvPicPr>
          <p:nvPr/>
        </p:nvPicPr>
        <p:blipFill>
          <a:blip r:embed="rId4"/>
          <a:srcRect t="6643" b="6643"/>
          <a:stretch>
            <a:fillRect/>
          </a:stretch>
        </p:blipFill>
        <p:spPr>
          <a:xfrm>
            <a:off x="7290803" y="2336436"/>
            <a:ext cx="3716519" cy="2156527"/>
          </a:xfrm>
          <a:prstGeom prst="rect">
            <a:avLst/>
          </a:prstGeom>
        </p:spPr>
      </p:pic>
      <p:grpSp>
        <p:nvGrpSpPr>
          <p:cNvPr id="12" name="Group 12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运动后恢复调整建议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4" name="Freeform 34" title=""/>
          <p:cNvSpPr/>
          <p:nvPr/>
        </p:nvSpPr>
        <p:spPr>
          <a:xfrm rot="5400000">
            <a:off x="799768" y="1650340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Freeform 35" title=""/>
          <p:cNvSpPr/>
          <p:nvPr/>
        </p:nvSpPr>
        <p:spPr>
          <a:xfrm rot="5400000">
            <a:off x="799768" y="3220888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Freeform 36" title=""/>
          <p:cNvSpPr/>
          <p:nvPr/>
        </p:nvSpPr>
        <p:spPr>
          <a:xfrm rot="5400000">
            <a:off x="799768" y="4829994"/>
            <a:ext cx="399002" cy="399002"/>
          </a:xfrm>
          <a:custGeom>
            <a:rect l="l" t="t" r="r" b="b"/>
            <a:pathLst>
              <a:path w="751403" h="647761">
                <a:moveTo>
                  <a:pt x="375702" y="0"/>
                </a:moveTo>
                <a:lnTo>
                  <a:pt x="751403" y="647761"/>
                </a:lnTo>
                <a:lnTo>
                  <a:pt x="745416" y="647761"/>
                </a:lnTo>
                <a:lnTo>
                  <a:pt x="375702" y="432047"/>
                </a:lnTo>
                <a:lnTo>
                  <a:pt x="5987" y="647761"/>
                </a:lnTo>
                <a:lnTo>
                  <a:pt x="0" y="647761"/>
                </a:lnTo>
                <a:close/>
              </a:path>
            </a:pathLst>
          </a:cu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7" name="TextBox 37" title=""/>
          <p:cNvSpPr txBox="1"/>
          <p:nvPr/>
        </p:nvSpPr>
        <p:spPr>
          <a:xfrm>
            <a:off x="1347399" y="1527861"/>
            <a:ext cx="2426717" cy="59892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95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进行适当的放松活动</a:t>
            </a:r>
            <a:endParaRPr lang="en-US" sz="1950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8" name="TextBox 38" title=""/>
          <p:cNvSpPr txBox="1"/>
          <p:nvPr/>
        </p:nvSpPr>
        <p:spPr>
          <a:xfrm>
            <a:off x="1347399" y="2055334"/>
            <a:ext cx="5034045" cy="8194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运动结束后，进行放松活动，帮助身体逐渐恢复到静息状态。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9" name="TextBox 39" title=""/>
          <p:cNvSpPr txBox="1"/>
          <p:nvPr/>
        </p:nvSpPr>
        <p:spPr>
          <a:xfrm>
            <a:off x="1347399" y="3125631"/>
            <a:ext cx="2426717" cy="558203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2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补充水分和营养</a:t>
            </a:r>
            <a:endParaRPr lang="en-US" sz="2025" b="1">
              <a:solidFill>
                <a:schemeClr val="accent2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0" name="TextBox 40" title=""/>
          <p:cNvSpPr txBox="1"/>
          <p:nvPr/>
        </p:nvSpPr>
        <p:spPr>
          <a:xfrm>
            <a:off x="1347399" y="3606674"/>
            <a:ext cx="4970070" cy="79656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运动后及时补充水分和营养，以缓解疲劳，促进身体恢复。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1" name="TextBox 41" title=""/>
          <p:cNvSpPr txBox="1"/>
          <p:nvPr/>
        </p:nvSpPr>
        <p:spPr>
          <a:xfrm>
            <a:off x="1347399" y="4694015"/>
            <a:ext cx="2426717" cy="598924"/>
          </a:xfrm>
          <a:prstGeom prst="rect">
            <a:avLst/>
          </a:prstGeom>
        </p:spPr>
        <p:txBody>
          <a:bodyPr vert="horz" wrap="square" lIns="66008" tIns="33052" rIns="66008" bIns="33052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3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注意休息和睡眠</a:t>
            </a:r>
            <a:endParaRPr lang="en-US" sz="2025" b="1">
              <a:solidFill>
                <a:schemeClr val="accent3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42" name="TextBox 42" title=""/>
          <p:cNvSpPr txBox="1"/>
          <p:nvPr/>
        </p:nvSpPr>
        <p:spPr>
          <a:xfrm>
            <a:off x="1347399" y="5215780"/>
            <a:ext cx="5034045" cy="819445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保证充足的休息和睡眠时间，有助于消除疲劳，提高身体免疫力。</a:t>
            </a:r>
            <a:endParaRPr lang="en-US" sz="1500">
              <a:solidFill>
                <a:schemeClr val="dk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 title=""/>
          <p:cNvCxnSpPr/>
          <p:nvPr/>
        </p:nvCxnSpPr>
        <p:spPr>
          <a:xfrm>
            <a:off x="601200" y="4075200"/>
            <a:ext cx="10990800" cy="0"/>
          </a:xfrm>
          <a:prstGeom prst="line">
            <a:avLst/>
          </a:prstGeom>
          <a:ln w="6350">
            <a:solidFill>
              <a:schemeClr val="lt1">
                <a:lumMod val="7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 title=""/>
          <p:cNvCxnSpPr/>
          <p:nvPr/>
        </p:nvCxnSpPr>
        <p:spPr>
          <a:xfrm flipH="1">
            <a:off x="6257147" y="2030095"/>
            <a:ext cx="0" cy="4230000"/>
          </a:xfrm>
          <a:prstGeom prst="line">
            <a:avLst/>
          </a:prstGeom>
          <a:ln w="6350">
            <a:solidFill>
              <a:schemeClr val="lt1">
                <a:lumMod val="85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AutoShape 4" title=""/>
          <p:cNvSpPr/>
          <p:nvPr/>
        </p:nvSpPr>
        <p:spPr>
          <a:xfrm>
            <a:off x="1142086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1</a:t>
            </a:r>
            <a:endParaRPr lang="en-US" sz="1100"/>
          </a:p>
        </p:txBody>
      </p:sp>
      <p:sp>
        <p:nvSpPr>
          <p:cNvPr id="5" name="AutoShape 5" title=""/>
          <p:cNvSpPr/>
          <p:nvPr/>
        </p:nvSpPr>
        <p:spPr>
          <a:xfrm>
            <a:off x="6478905" y="1767350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2</a:t>
            </a:r>
            <a:endParaRPr lang="en-US" sz="1100"/>
          </a:p>
        </p:txBody>
      </p:sp>
      <p:sp>
        <p:nvSpPr>
          <p:cNvPr id="6" name="AutoShape 6" title=""/>
          <p:cNvSpPr/>
          <p:nvPr/>
        </p:nvSpPr>
        <p:spPr>
          <a:xfrm>
            <a:off x="1142086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3</a:t>
            </a:r>
            <a:endParaRPr lang="en-US" sz="1100"/>
          </a:p>
        </p:txBody>
      </p:sp>
      <p:sp>
        <p:nvSpPr>
          <p:cNvPr id="7" name="AutoShape 7" title=""/>
          <p:cNvSpPr/>
          <p:nvPr/>
        </p:nvSpPr>
        <p:spPr>
          <a:xfrm>
            <a:off x="6478905" y="4317885"/>
            <a:ext cx="342900" cy="342900"/>
          </a:xfrm>
          <a:prstGeom prst="ellipse">
            <a:avLst/>
          </a:prstGeom>
          <a:noFill/>
          <a:ln w="13716">
            <a:solidFill>
              <a:schemeClr val="accent1">
                <a:alpha val="100000"/>
              </a:schemeClr>
            </a:solidFill>
            <a:prstDash val="solid"/>
          </a:ln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4</a:t>
            </a:r>
            <a:endParaRPr lang="en-US" sz="1100"/>
          </a:p>
        </p:txBody>
      </p:sp>
      <p:sp>
        <p:nvSpPr>
          <p:cNvPr id="8" name="TextBox 8" title=""/>
          <p:cNvSpPr txBox="1"/>
          <p:nvPr/>
        </p:nvSpPr>
        <p:spPr>
          <a:xfrm>
            <a:off x="1542696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忽视热身和放松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9" name="TextBox 9" title=""/>
          <p:cNvSpPr txBox="1"/>
          <p:nvPr/>
        </p:nvSpPr>
        <p:spPr>
          <a:xfrm>
            <a:off x="1542696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忽视安全防护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0" name="TextBox 10" title=""/>
          <p:cNvSpPr txBox="1"/>
          <p:nvPr/>
        </p:nvSpPr>
        <p:spPr>
          <a:xfrm>
            <a:off x="6922201" y="1714963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过度追求运动成绩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11" name="TextBox 11" title=""/>
          <p:cNvSpPr txBox="1"/>
          <p:nvPr/>
        </p:nvSpPr>
        <p:spPr>
          <a:xfrm>
            <a:off x="6922201" y="4265497"/>
            <a:ext cx="43148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饮食不合理</a:t>
            </a:r>
            <a:endParaRPr lang="en-US" sz="1575" b="1">
              <a:solidFill>
                <a:schemeClr val="accent1">
                  <a:alpha val="100000"/>
                </a:scheme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grpSp>
        <p:nvGrpSpPr>
          <p:cNvPr id="12" name="Group 12" title="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微软雅黑" panose="020b0503020204020204" charset="-122"/>
                  <a:ea typeface="微软雅黑" panose="020b0503020204020204" charset="-122"/>
                  <a:cs typeface="微软雅黑" panose="020b0503020204020204" charset="-122"/>
                </a:rPr>
                <a:t>避免常见误区和错误做法</a:t>
              </a:r>
              <a:endParaRPr lang="en-US" sz="3000" b="1">
                <a:solidFill>
                  <a:schemeClr val="accent1">
                    <a:alpha val="100000"/>
                  </a:scheme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endParaRPr>
            </a:p>
          </p:txBody>
        </p:sp>
      </p:grpSp>
      <p:sp>
        <p:nvSpPr>
          <p:cNvPr id="34" name="TextBox 34" title=""/>
          <p:cNvSpPr txBox="1"/>
          <p:nvPr/>
        </p:nvSpPr>
        <p:spPr>
          <a:xfrm>
            <a:off x="1542696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不要忽视运动前后的热身和放松环节，以免引发运动损伤。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5" name="TextBox 35" title=""/>
          <p:cNvSpPr txBox="1"/>
          <p:nvPr/>
        </p:nvSpPr>
        <p:spPr>
          <a:xfrm>
            <a:off x="6922201" y="2043430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不要过度追求运动成绩，忽视自身身体状况和运动能力，以免导致过度疲劳或受伤。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6" name="TextBox 36" title=""/>
          <p:cNvSpPr txBox="1"/>
          <p:nvPr/>
        </p:nvSpPr>
        <p:spPr>
          <a:xfrm>
            <a:off x="1542696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在运动过程中，不要忽视安全防护措施，如佩戴防护装备、遵守运动规则等。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  <p:sp>
        <p:nvSpPr>
          <p:cNvPr id="37" name="TextBox 37" title=""/>
          <p:cNvSpPr txBox="1"/>
          <p:nvPr/>
        </p:nvSpPr>
        <p:spPr>
          <a:xfrm>
            <a:off x="7027295" y="4622092"/>
            <a:ext cx="4313071" cy="1946407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ct val="0"/>
              </a:spcBef>
            </a:pPr>
            <a:r>
              <a:rPr lang="en-US" sz="1350">
                <a:solidFill>
                  <a:srgbClr val="020000">
                    <a:alpha val="100000"/>
                  </a:srgbClr>
                </a:solidFill>
                <a:latin typeface="微软雅黑" panose="020b0503020204020204" charset="-122"/>
                <a:ea typeface="微软雅黑" panose="020b0503020204020204" charset="-122"/>
                <a:cs typeface="微软雅黑" panose="020b0503020204020204" charset="-122"/>
              </a:rPr>
              <a:t>运动前后要注意饮食卫生和营养搭配，避免食用过多油腻、辛辣食物或空腹运动。</a:t>
            </a:r>
            <a:endParaRPr lang="en-US" sz="1350">
              <a:solidFill>
                <a:srgbClr val="020000">
                  <a:alpha val="100000"/>
                </a:srgbClr>
              </a:solidFill>
              <a:latin typeface="微软雅黑" panose="020b0503020204020204" charset="-122"/>
              <a:ea typeface="微软雅黑" panose="020b0503020204020204" charset="-122"/>
              <a:cs typeface="微软雅黑" panose="020b0503020204020204" charset="-122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https://d.book118.com/457034062033006054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6F0"/>
      </a:lt1>
      <a:dk2>
        <a:srgbClr val="380E00"/>
      </a:dk2>
      <a:lt2>
        <a:srgbClr val="FFFFFF"/>
      </a:lt2>
      <a:accent1>
        <a:srgbClr val="EB554D"/>
      </a:accent1>
      <a:accent2>
        <a:srgbClr val="F35735"/>
      </a:accent2>
      <a:accent3>
        <a:srgbClr val="CB3600"/>
      </a:accent3>
      <a:accent4>
        <a:srgbClr val="F25E96"/>
      </a:accent4>
      <a:accent5>
        <a:srgbClr val="FF7185"/>
      </a:accent5>
      <a:accent6>
        <a:srgbClr val="F6C462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121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2024-09-28T09:47:02.516</cp:lastPrinted>
  <dcterms:created xsi:type="dcterms:W3CDTF">2024-09-28T01:47:02Z</dcterms:created>
  <dcterms:modified xsi:type="dcterms:W3CDTF">2024-09-28T01:47:04Z</dcterms:modified>
</cp:coreProperties>
</file>