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0693400" cy="756285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C643D-7FCC-421E-B92E-88DCD67E5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C9877-8677-486A-A1B0-C290A4F2A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882B7-5809-4F4A-814D-5BE36763A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E0FFE-F23F-4757-A194-9AF362F56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8E4CCC-7DAB-45D2-92E2-35D7AB6D5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8D0F1B-1386-487E-8844-B6F6C094A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74D2CE-5F0B-40A6-ADCD-3DE4B8B8C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CA959-6E05-4160-8C57-E95DFF438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E430A-8159-4EF5-8C10-443F08D4C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C4EE7-250A-485B-A98F-B69555D5A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FA345-0AE9-4380-BB67-A0477D38B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02005" y="2344483"/>
            <a:ext cx="9089390" cy="15881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604010" y="4235196"/>
            <a:ext cx="7485380" cy="18907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ts val="1630"/>
              </a:lnSpc>
            </a:pPr>
            <a:r>
              <a:rPr/>
              <a:t>-</a:t>
            </a:r>
            <a:r>
              <a:rPr spc="-35"/>
              <a:t> </a:t>
            </a:r>
            <a:fld id="{81D60167-4931-47E6-BA6A-407CBD079E47}" type="slidenum">
              <a:rPr/>
              <a:t>#</a:t>
            </a:fld>
            <a:r>
              <a:rPr spc="-30"/>
              <a:t> </a:t>
            </a:r>
            <a:r>
              <a:rPr/>
              <a:t>-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200" b="1" i="0">
                <a:solidFill>
                  <a:schemeClr val="tx1"/>
                </a:solidFill>
                <a:latin typeface="Microsoft YaHei"/>
                <a:cs typeface="Microsoft Ya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ts val="1630"/>
              </a:lnSpc>
            </a:pPr>
            <a:r>
              <a:rPr/>
              <a:t>-</a:t>
            </a:r>
            <a:r>
              <a:rPr spc="-35"/>
              <a:t> </a:t>
            </a:r>
            <a:fld id="{81D60167-4931-47E6-BA6A-407CBD079E47}" type="slidenum">
              <a:rPr/>
              <a:t>#</a:t>
            </a:fld>
            <a:r>
              <a:rPr spc="-30"/>
              <a:t> </a:t>
            </a:r>
            <a:r>
              <a:rPr/>
              <a:t>-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200" b="1" i="0">
                <a:solidFill>
                  <a:schemeClr val="tx1"/>
                </a:solidFill>
                <a:latin typeface="Microsoft YaHei"/>
                <a:cs typeface="Microsoft Ya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34670" y="1739455"/>
            <a:ext cx="4651629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507101" y="1739455"/>
            <a:ext cx="4651629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ts val="1630"/>
              </a:lnSpc>
            </a:pPr>
            <a:r>
              <a:rPr/>
              <a:t>-</a:t>
            </a:r>
            <a:r>
              <a:rPr spc="-35"/>
              <a:t> </a:t>
            </a:r>
            <a:fld id="{81D60167-4931-47E6-BA6A-407CBD079E47}" type="slidenum">
              <a:rPr/>
              <a:t>#</a:t>
            </a:fld>
            <a:r>
              <a:rPr spc="-30"/>
              <a:t> </a:t>
            </a:r>
            <a:r>
              <a:rPr/>
              <a:t>-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200" b="1" i="0">
                <a:solidFill>
                  <a:schemeClr val="tx1"/>
                </a:solidFill>
                <a:latin typeface="Microsoft YaHei"/>
                <a:cs typeface="Microsoft Ya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ts val="1630"/>
              </a:lnSpc>
            </a:pPr>
            <a:r>
              <a:rPr/>
              <a:t>-</a:t>
            </a:r>
            <a:r>
              <a:rPr spc="-35"/>
              <a:t> </a:t>
            </a:r>
            <a:fld id="{81D60167-4931-47E6-BA6A-407CBD079E47}" type="slidenum">
              <a:rPr/>
              <a:t>#</a:t>
            </a:fld>
            <a:r>
              <a:rPr spc="-30"/>
              <a:t> </a:t>
            </a:r>
            <a:r>
              <a:rPr/>
              <a:t>-</a:t>
            </a: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ts val="1630"/>
              </a:lnSpc>
            </a:pPr>
            <a:r>
              <a:rPr/>
              <a:t>-</a:t>
            </a:r>
            <a:r>
              <a:rPr spc="-35"/>
              <a:t> </a:t>
            </a:r>
            <a:fld id="{81D60167-4931-47E6-BA6A-407CBD079E47}" type="slidenum">
              <a:rPr/>
              <a:t>#</a:t>
            </a:fld>
            <a:r>
              <a:rPr spc="-30"/>
              <a:t> </a:t>
            </a:r>
            <a:r>
              <a:rPr/>
              <a:t>-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452050" y="2799740"/>
            <a:ext cx="3789298" cy="3606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1" i="0">
                <a:solidFill>
                  <a:schemeClr val="tx1"/>
                </a:solidFill>
                <a:latin typeface="Microsoft YaHei"/>
                <a:cs typeface="Microsoft Ya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4670" y="1739455"/>
            <a:ext cx="9624060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635756" y="7033450"/>
            <a:ext cx="3421888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34670" y="7033450"/>
            <a:ext cx="2459482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140807" y="6794454"/>
            <a:ext cx="448945" cy="2228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ts val="1630"/>
              </a:lnSpc>
            </a:pPr>
            <a:r>
              <a:rPr/>
              <a:t>-</a:t>
            </a:r>
            <a:r>
              <a:rPr spc="-35"/>
              <a:t> </a:t>
            </a:r>
            <a:fld id="{81D60167-4931-47E6-BA6A-407CBD079E47}" type="slidenum">
              <a:rPr/>
              <a:t>#</a:t>
            </a:fld>
            <a:r>
              <a:rPr spc="-30"/>
              <a:t> </a:t>
            </a:r>
            <a:r>
              <a:rPr/>
              <a:t>-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4100115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52050" y="2799740"/>
            <a:ext cx="3787775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2024</a:t>
            </a:r>
            <a:r>
              <a:rPr/>
              <a:t>检验检测机构内审检查表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/>
              <a:t>-</a:t>
            </a:r>
            <a:r>
              <a:rPr spc="-35"/>
              <a:t> </a:t>
            </a:r>
            <a:fld id="{81D60167-4931-47E6-BA6A-407CBD079E47}" type="slidenum">
              <a:rPr/>
              <a:t>1</a:t>
            </a:fld>
            <a:r>
              <a:rPr spc="-30"/>
              <a:t> </a:t>
            </a:r>
            <a:r>
              <a:rPr/>
              <a:t>-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472440" y="900430"/>
          <a:ext cx="9899650" cy="47250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01370"/>
                <a:gridCol w="4234180"/>
                <a:gridCol w="801370"/>
                <a:gridCol w="3204210"/>
                <a:gridCol w="801370"/>
              </a:tblGrid>
              <a:tr h="485775">
                <a:tc>
                  <a:txBody>
                    <a:bodyPr vert="horz" wrap="square"/>
                    <a:lstStyle/>
                    <a:p>
                      <a:pPr marL="244475" marR="241300">
                        <a:lnSpc>
                          <a:spcPct val="125000"/>
                        </a:lnSpc>
                        <a:spcBef>
                          <a:spcPts val="3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准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则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款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381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2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检验检测机构资质认定评审准则条款内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容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6383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44475" marR="240665">
                        <a:lnSpc>
                          <a:spcPct val="125000"/>
                        </a:lnSpc>
                        <a:spcBef>
                          <a:spcPts val="3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门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381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77265">
                        <a:lnSpc>
                          <a:spcPct val="100000"/>
                        </a:lnSpc>
                        <a:spcBef>
                          <a:spcPts val="12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现场内部审核情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况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6383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5580" marR="289560">
                        <a:lnSpc>
                          <a:spcPct val="125000"/>
                        </a:lnSpc>
                        <a:spcBef>
                          <a:spcPts val="3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结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果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381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84645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8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1.1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27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72745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依法成立并能够承担相应法律责任的法人或者其他组织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968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 marL="171450">
                        <a:lnSpc>
                          <a:spcPct val="1000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业务办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80010" indent="29845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鸡冠区疾病预防控制中心是由鸡冠区人民 政府根据法律法规的规定，经鸡西市政府机构 编制管理部门核准成立的独立法人公益性事业 单位，隶属于鸡冠区卫生和计划生育局。□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156845" indent="74295" algn="just">
                        <a:lnSpc>
                          <a:spcPct val="111100"/>
                        </a:lnSpc>
                        <a:spcBef>
                          <a:spcPts val="85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0795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81978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1.1.1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254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196215" indent="304800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检验检测机构或者其所在的组织，应是能承担法律责任 的实体，检验检测机构对其出具的检验检测数据、结果负责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，并承担相应法律责任。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  <a:p>
                      <a:pPr marL="171450">
                        <a:lnSpc>
                          <a:spcPct val="1000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业务办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27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80010" indent="29845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具有明确的法律地位和法人资格，有独立 帐户，可以独立的对外开展检测业务，并承担 相应的法律责任。□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156845" indent="74295" algn="just">
                        <a:lnSpc>
                          <a:spcPct val="111100"/>
                        </a:lnSpc>
                        <a:spcBef>
                          <a:spcPts val="74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4615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840104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22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11.2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508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196215" indent="304800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检验检测机构应有明确的法律地位，不具备法人资格的 检验检测机构应经所在法人单位授权。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71450">
                        <a:lnSpc>
                          <a:spcPct val="1000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业务办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444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85725" indent="298450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中心主任是法人代表，是实验室最高质量 管理者，有明确的法律地位和法人资格。□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156845" indent="74295" algn="just">
                        <a:lnSpc>
                          <a:spcPct val="111100"/>
                        </a:lnSpc>
                        <a:spcBef>
                          <a:spcPts val="82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04775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85217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1.1.3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381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19621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检验检测机构及其人员从事检验检测活动，应遵守国家 相关法律法规的规定，遵循客观独立、公平公正、诚实信用 原则，恪守职业道德，承担社会责任。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 marL="171450">
                        <a:lnSpc>
                          <a:spcPct val="1000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业务办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317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80010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检验检测人员从事检验检测活动，遵守国 家相关法律法规的规定，遵循公平公正、科学 发展、结果准确、客户满意质量方针。恪守职 业道德，承担社会责任。□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156845" indent="74295" algn="just">
                        <a:lnSpc>
                          <a:spcPct val="111100"/>
                        </a:lnSpc>
                        <a:spcBef>
                          <a:spcPts val="8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1125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84264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22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1.1.4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905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196215" indent="304800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检验检测机构应明确其组织和管理结构、所在法人单位 中的地位，以及质量管理、技术运作和支持服务之间的关系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71450">
                        <a:lnSpc>
                          <a:spcPct val="1000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业务办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63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16446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实验室设置技术委员会配备了质量负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责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人、技术负责人检验科主任、质量监督员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、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内审员，在职能框图中明确了职责和相互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之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间关系。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156845" indent="74295" algn="just">
                        <a:lnSpc>
                          <a:spcPct val="111100"/>
                        </a:lnSpc>
                        <a:spcBef>
                          <a:spcPts val="80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0160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3" name="object 3"/>
          <p:cNvSpPr/>
          <p:nvPr/>
        </p:nvSpPr>
        <p:spPr>
          <a:xfrm>
            <a:off x="10037204" y="1526857"/>
            <a:ext cx="120014" cy="196850"/>
          </a:xfrm>
          <a:custGeom>
            <a:rect l="l" t="t" r="r" b="b"/>
            <a:pathLst>
              <a:path w="120013" h="196850">
                <a:moveTo>
                  <a:pt x="3175" y="3174"/>
                </a:moveTo>
                <a:lnTo>
                  <a:pt x="3175" y="193675"/>
                </a:lnTo>
              </a:path>
              <a:path w="120013" h="196850">
                <a:moveTo>
                  <a:pt x="116459" y="3174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0037204" y="2359977"/>
            <a:ext cx="120014" cy="196850"/>
          </a:xfrm>
          <a:custGeom>
            <a:rect l="l" t="t" r="r" b="b"/>
            <a:pathLst>
              <a:path w="120013" h="196850">
                <a:moveTo>
                  <a:pt x="3175" y="3174"/>
                </a:moveTo>
                <a:lnTo>
                  <a:pt x="3175" y="193674"/>
                </a:lnTo>
              </a:path>
              <a:path w="120013" h="196850">
                <a:moveTo>
                  <a:pt x="116459" y="3174"/>
                </a:moveTo>
                <a:lnTo>
                  <a:pt x="116459" y="193674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49"/>
                </a:moveTo>
                <a:lnTo>
                  <a:pt x="119634" y="196849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0037204" y="3189922"/>
            <a:ext cx="120014" cy="196850"/>
          </a:xfrm>
          <a:custGeom>
            <a:rect l="l" t="t" r="r" b="b"/>
            <a:pathLst>
              <a:path w="120013" h="196850">
                <a:moveTo>
                  <a:pt x="3175" y="3174"/>
                </a:moveTo>
                <a:lnTo>
                  <a:pt x="3175" y="193675"/>
                </a:lnTo>
              </a:path>
              <a:path w="120013" h="196850">
                <a:moveTo>
                  <a:pt x="116459" y="3174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0037204" y="4036060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4"/>
                </a:lnTo>
              </a:path>
              <a:path w="120013" h="196850">
                <a:moveTo>
                  <a:pt x="116459" y="3175"/>
                </a:moveTo>
                <a:lnTo>
                  <a:pt x="116459" y="193674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49"/>
                </a:moveTo>
                <a:lnTo>
                  <a:pt x="119634" y="196849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0037204" y="4878705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4"/>
                </a:lnTo>
              </a:path>
              <a:path w="120013" h="196850">
                <a:moveTo>
                  <a:pt x="116459" y="3175"/>
                </a:moveTo>
                <a:lnTo>
                  <a:pt x="116459" y="193674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49"/>
                </a:moveTo>
                <a:lnTo>
                  <a:pt x="119634" y="196849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1156970" y="5709411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审组长：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/>
              <a:t>-</a:t>
            </a:r>
            <a:r>
              <a:rPr spc="-35"/>
              <a:t> </a:t>
            </a:r>
            <a:fld id="{81D60167-4931-47E6-BA6A-407CBD079E47}" type="slidenum">
              <a:rPr/>
              <a:t>2</a:t>
            </a:fld>
            <a:r>
              <a:rPr spc="-30"/>
              <a:t> </a:t>
            </a:r>
            <a:r>
              <a:rPr/>
              <a:t>-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755646" y="5709411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内审员：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399280" y="5709411"/>
            <a:ext cx="787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内审时间：</a:t>
            </a:r>
            <a:endParaRPr sz="1200">
              <a:latin typeface="Microsoft YaHei"/>
              <a:cs typeface="Microsoft YaHei"/>
            </a:endParaRPr>
          </a:p>
        </p:txBody>
      </p:sp>
      <p:graphicFrame>
        <p:nvGraphicFramePr>
          <p:cNvPr id="11" name="object 11"/>
          <p:cNvGraphicFramePr>
            <a:graphicFrameLocks noGrp="1"/>
          </p:cNvGraphicFramePr>
          <p:nvPr/>
        </p:nvGraphicFramePr>
        <p:xfrm>
          <a:off x="481965" y="6021704"/>
          <a:ext cx="9871075" cy="5143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00100"/>
                <a:gridCol w="4229100"/>
                <a:gridCol w="800100"/>
                <a:gridCol w="3200400"/>
                <a:gridCol w="812800"/>
              </a:tblGrid>
              <a:tr h="485775">
                <a:tc>
                  <a:txBody>
                    <a:bodyPr vert="horz" wrap="square"/>
                    <a:lstStyle/>
                    <a:p>
                      <a:pPr marL="243840" marR="240665">
                        <a:lnSpc>
                          <a:spcPct val="125000"/>
                        </a:lnSpc>
                        <a:spcBef>
                          <a:spcPts val="3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准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则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款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381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2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检验检测机构资质认定评审准则条款内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容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6383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43840" marR="240665">
                        <a:lnSpc>
                          <a:spcPct val="125000"/>
                        </a:lnSpc>
                        <a:spcBef>
                          <a:spcPts val="3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门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381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75360">
                        <a:lnSpc>
                          <a:spcPct val="100000"/>
                        </a:lnSpc>
                        <a:spcBef>
                          <a:spcPts val="12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现场内部审核情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况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6383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5580" marR="300990">
                        <a:lnSpc>
                          <a:spcPct val="125000"/>
                        </a:lnSpc>
                        <a:spcBef>
                          <a:spcPts val="3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结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果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381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472440" y="900430"/>
          <a:ext cx="9886950" cy="46577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00100"/>
                <a:gridCol w="4229100"/>
                <a:gridCol w="800100"/>
                <a:gridCol w="3200400"/>
                <a:gridCol w="800100"/>
              </a:tblGrid>
              <a:tr h="8318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22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1.2.2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27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72745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检验检测机构及其人员应独立于其出具的检验检测数据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 marR="191135" algn="just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、结果所涉及的利益相关各方，不受任何可能干扰其技术判 断因素的影响，确保检验检测数据、结果的真实、客观、准 确。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968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业务办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317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60960" indent="304800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实验室制定了《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防止商业贿赂程序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》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和 预防商业贿赂措施，使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检测人员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不受任何干扰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 marR="76835">
                        <a:lnSpc>
                          <a:spcPts val="16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，坚持客观、公平、公正的原则出具的检验检 测数据。□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155575" indent="74295" algn="just">
                        <a:lnSpc>
                          <a:spcPct val="111100"/>
                        </a:lnSpc>
                        <a:spcBef>
                          <a:spcPts val="79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00965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2382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0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1.2.3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191135" indent="304800" algn="just">
                        <a:lnSpc>
                          <a:spcPts val="1600"/>
                        </a:lnSpc>
                        <a:spcBef>
                          <a:spcPts val="5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检验检测机构及其人员应对其在检验检测活动中所知悉 的国家秘密、商业秘密和技术秘密负有保密义务，并制定实 施相应的保密措施。检验检测机构有措施确保其管理层和员 工，不受对工作质量有不良影响的、来自内外部不正当的商 业、财务和其他方面的压力和影响。从事检验检测活动的人 员，不得同时在两个及以上检验检测机构从业。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业务办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06730" indent="-134620">
                        <a:lnSpc>
                          <a:spcPct val="100000"/>
                        </a:lnSpc>
                        <a:spcBef>
                          <a:spcPts val="155"/>
                        </a:spcBef>
                        <a:buSzPct val="91666"/>
                        <a:buAutoNum type="arabicPeriod"/>
                        <a:tabLst>
                          <a:tab pos="5073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实验室制定了《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保密和保护所有权程序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187325">
                        <a:lnSpc>
                          <a:spcPct val="111100"/>
                        </a:lnSpc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》和</a:t>
                      </a:r>
                      <a:r>
                        <a:rPr sz="120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相应的保密措施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检测人员严格遵守保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密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规定，履行保密义务。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506730" indent="-134620">
                        <a:lnSpc>
                          <a:spcPct val="100000"/>
                        </a:lnSpc>
                        <a:spcBef>
                          <a:spcPts val="160"/>
                        </a:spcBef>
                        <a:buSzPct val="91666"/>
                        <a:buAutoNum type="arabicPeriod" startAt="2"/>
                        <a:tabLst>
                          <a:tab pos="5073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检验人员只在一个检验检测机构从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业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968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2050">
                        <a:latin typeface="Times New Roman"/>
                        <a:cs typeface="Times New Roman"/>
                      </a:endParaRPr>
                    </a:p>
                    <a:p>
                      <a:pPr marL="68580" marR="155575" indent="74295" algn="just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4445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6446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1.2.4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191135" indent="304800" algn="just">
                        <a:lnSpc>
                          <a:spcPts val="1600"/>
                        </a:lnSpc>
                        <a:spcBef>
                          <a:spcPts val="5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检验检测机构管理者应建立和保持相应程序，以确定其 检验检测人员教育、培训和技能的目标，明确培训需求和实 施人员培训。培训计划应与检验检测机构当前和预期的任务 相适应，并评价这些培训活动的有效性。检验检测机构人员 应经与其承担的任务相适应的教育、培训，并有相应的技术 知识和经验，按照检验检测机构管理体系要求工作。应由熟 悉检验检测方法、程序、目的和结果评价的人员，对检验检 测人员包括在培员工，进行监督。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业务办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182245">
                        <a:lnSpc>
                          <a:spcPts val="1600"/>
                        </a:lnSpc>
                        <a:spcBef>
                          <a:spcPts val="75"/>
                        </a:spcBef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实验室制定了《人员培训程序》和培训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划，明确了目标</a:t>
                      </a:r>
                      <a:r>
                        <a:rPr sz="1200" spc="15">
                          <a:latin typeface="Microsoft YaHei"/>
                          <a:cs typeface="Microsoft YaHei"/>
                        </a:rPr>
                        <a:t>；□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201930" indent="-133985">
                        <a:lnSpc>
                          <a:spcPct val="100000"/>
                        </a:lnSpc>
                        <a:spcBef>
                          <a:spcPts val="80"/>
                        </a:spcBef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培训计划与实验室的实际工作相适应；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201930" indent="-133985">
                        <a:lnSpc>
                          <a:spcPct val="100000"/>
                        </a:lnSpc>
                        <a:spcBef>
                          <a:spcPts val="160"/>
                        </a:spcBef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由质量负责人对培训的全程进行监督。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201930" indent="-133985">
                        <a:lnSpc>
                          <a:spcPct val="100000"/>
                        </a:lnSpc>
                        <a:spcBef>
                          <a:spcPts val="160"/>
                        </a:spcBef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有培训记</a:t>
                      </a:r>
                      <a:r>
                        <a:rPr sz="120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录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850">
                        <a:latin typeface="Times New Roman"/>
                        <a:cs typeface="Times New Roman"/>
                      </a:endParaRPr>
                    </a:p>
                    <a:p>
                      <a:pPr marL="68580" marR="155575" indent="74295" algn="just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9144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1045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4.2.5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1911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检验检测机构应对所有从事抽样、检验检测、签发检验 检测报告或证书、提出意见和解释以及操作设备等工作的人 员，按要求根据相应的教育、培训、经验、技能进行资格确 认并持证上岗。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919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业务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办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160655" indent="304800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对采样、检测、仪器操作和检测报告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签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发人员按照实际工作的需要进行了技能培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训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，并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持证上岗。□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155575" indent="74295" algn="just">
                        <a:lnSpc>
                          <a:spcPct val="140400"/>
                        </a:lnSpc>
                        <a:spcBef>
                          <a:spcPts val="31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40005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3" name="object 3"/>
          <p:cNvSpPr/>
          <p:nvPr/>
        </p:nvSpPr>
        <p:spPr>
          <a:xfrm>
            <a:off x="10025774" y="1024255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5"/>
                </a:lnTo>
              </a:path>
              <a:path w="120013" h="196850">
                <a:moveTo>
                  <a:pt x="116459" y="3175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0025774" y="2059305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5"/>
                </a:lnTo>
              </a:path>
              <a:path w="120013" h="196850">
                <a:moveTo>
                  <a:pt x="116459" y="3175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0025774" y="3500754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5"/>
                </a:lnTo>
              </a:path>
              <a:path w="120013" h="196850">
                <a:moveTo>
                  <a:pt x="116459" y="3175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0025774" y="4672812"/>
            <a:ext cx="120014" cy="286385"/>
          </a:xfrm>
          <a:custGeom>
            <a:rect l="l" t="t" r="r" b="b"/>
            <a:pathLst>
              <a:path w="120013" h="286385">
                <a:moveTo>
                  <a:pt x="3175" y="3175"/>
                </a:moveTo>
                <a:lnTo>
                  <a:pt x="3175" y="282638"/>
                </a:lnTo>
              </a:path>
              <a:path w="120013" h="286385">
                <a:moveTo>
                  <a:pt x="116459" y="3175"/>
                </a:moveTo>
                <a:lnTo>
                  <a:pt x="116459" y="282638"/>
                </a:lnTo>
              </a:path>
              <a:path w="120013" h="286385">
                <a:moveTo>
                  <a:pt x="0" y="0"/>
                </a:moveTo>
                <a:lnTo>
                  <a:pt x="119634" y="0"/>
                </a:lnTo>
              </a:path>
              <a:path w="120013" h="286385">
                <a:moveTo>
                  <a:pt x="0" y="285813"/>
                </a:moveTo>
                <a:lnTo>
                  <a:pt x="119634" y="285813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156970" y="5642102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审组长：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755646" y="5642102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内审员：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399280" y="5642102"/>
            <a:ext cx="787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内审时间：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32790" y="6005830"/>
            <a:ext cx="33401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1200" spc="30">
                <a:latin typeface="Microsoft YaHei"/>
                <a:cs typeface="Microsoft YaHei"/>
              </a:rPr>
              <a:t>准</a:t>
            </a:r>
            <a:r>
              <a:rPr sz="1200">
                <a:latin typeface="Microsoft YaHei"/>
                <a:cs typeface="Microsoft YaHei"/>
              </a:rPr>
              <a:t>则 </a:t>
            </a:r>
            <a:r>
              <a:rPr sz="1200" spc="30">
                <a:latin typeface="Microsoft YaHei"/>
                <a:cs typeface="Microsoft YaHei"/>
              </a:rPr>
              <a:t>条</a:t>
            </a:r>
            <a:r>
              <a:rPr sz="1200">
                <a:latin typeface="Microsoft YaHei"/>
                <a:cs typeface="Microsoft YaHei"/>
              </a:rPr>
              <a:t>款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321434" y="6165850"/>
            <a:ext cx="431228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200" spc="30">
                <a:latin typeface="Microsoft YaHei"/>
                <a:cs typeface="Microsoft YaHei"/>
              </a:rPr>
              <a:t>检验检测机构资质认定评审准则条款内</a:t>
            </a:r>
            <a:r>
              <a:rPr sz="1200">
                <a:latin typeface="Microsoft YaHei"/>
                <a:cs typeface="Microsoft YaHei"/>
              </a:rPr>
              <a:t>容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652770" y="6005830"/>
            <a:ext cx="80137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4475" marR="240665">
              <a:lnSpc>
                <a:spcPct val="125000"/>
              </a:lnSpc>
              <a:spcBef>
                <a:spcPts val="100"/>
              </a:spcBef>
            </a:pPr>
            <a:r>
              <a:rPr sz="1200" spc="30">
                <a:latin typeface="Microsoft YaHei"/>
                <a:cs typeface="Microsoft YaHei"/>
              </a:rPr>
              <a:t>审</a:t>
            </a:r>
            <a:r>
              <a:rPr sz="1200">
                <a:latin typeface="Microsoft YaHei"/>
                <a:cs typeface="Microsoft YaHei"/>
              </a:rPr>
              <a:t>核 </a:t>
            </a:r>
            <a:r>
              <a:rPr sz="1200" spc="30">
                <a:latin typeface="Microsoft YaHei"/>
                <a:cs typeface="Microsoft YaHei"/>
              </a:rPr>
              <a:t>部</a:t>
            </a:r>
            <a:r>
              <a:rPr sz="1200">
                <a:latin typeface="Microsoft YaHei"/>
                <a:cs typeface="Microsoft YaHei"/>
              </a:rPr>
              <a:t>门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473190" y="6165850"/>
            <a:ext cx="32588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03935">
              <a:lnSpc>
                <a:spcPct val="100000"/>
              </a:lnSpc>
              <a:spcBef>
                <a:spcPts val="100"/>
              </a:spcBef>
            </a:pPr>
            <a:r>
              <a:rPr sz="1200" spc="30">
                <a:latin typeface="Microsoft YaHei"/>
                <a:cs typeface="Microsoft YaHei"/>
              </a:rPr>
              <a:t>现场内部审核情</a:t>
            </a:r>
            <a:r>
              <a:rPr sz="1200">
                <a:latin typeface="Microsoft YaHei"/>
                <a:cs typeface="Microsoft YaHei"/>
              </a:rPr>
              <a:t>况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9925050" y="6005830"/>
            <a:ext cx="33401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1200" spc="30">
                <a:latin typeface="Microsoft YaHei"/>
                <a:cs typeface="Microsoft YaHei"/>
              </a:rPr>
              <a:t>审</a:t>
            </a:r>
            <a:r>
              <a:rPr sz="1200">
                <a:latin typeface="Microsoft YaHei"/>
                <a:cs typeface="Microsoft YaHei"/>
              </a:rPr>
              <a:t>核 </a:t>
            </a:r>
            <a:r>
              <a:rPr sz="1200" spc="30">
                <a:latin typeface="Microsoft YaHei"/>
                <a:cs typeface="Microsoft YaHei"/>
              </a:rPr>
              <a:t>结</a:t>
            </a:r>
            <a:r>
              <a:rPr sz="1200">
                <a:latin typeface="Microsoft YaHei"/>
                <a:cs typeface="Microsoft YaHei"/>
              </a:rPr>
              <a:t>果</a:t>
            </a:r>
            <a:endParaRPr sz="1200">
              <a:latin typeface="Microsoft YaHei"/>
              <a:cs typeface="Microsoft YaHei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91490" y="5954395"/>
            <a:ext cx="10070465" cy="596900"/>
            <a:chOff x="491490" y="5954395"/>
            <a:chExt cx="10070465" cy="596900"/>
          </a:xfrm>
        </p:grpSpPr>
        <p:sp>
          <p:nvSpPr>
            <p:cNvPr id="16" name="object 16"/>
            <p:cNvSpPr/>
            <p:nvPr/>
          </p:nvSpPr>
          <p:spPr>
            <a:xfrm>
              <a:off x="1311909" y="5992495"/>
              <a:ext cx="8429625" cy="539750"/>
            </a:xfrm>
            <a:custGeom>
              <a:rect l="l" t="t" r="r" b="b"/>
              <a:pathLst>
                <a:path w="8429625" h="539750">
                  <a:moveTo>
                    <a:pt x="0" y="0"/>
                  </a:moveTo>
                  <a:lnTo>
                    <a:pt x="0" y="539750"/>
                  </a:lnTo>
                </a:path>
                <a:path w="8429625" h="539750">
                  <a:moveTo>
                    <a:pt x="4331334" y="0"/>
                  </a:moveTo>
                  <a:lnTo>
                    <a:pt x="4331334" y="539750"/>
                  </a:lnTo>
                </a:path>
                <a:path w="8429625" h="539750">
                  <a:moveTo>
                    <a:pt x="5151755" y="0"/>
                  </a:moveTo>
                  <a:lnTo>
                    <a:pt x="5151755" y="539750"/>
                  </a:lnTo>
                </a:path>
                <a:path w="8429625" h="539750">
                  <a:moveTo>
                    <a:pt x="8429624" y="0"/>
                  </a:moveTo>
                  <a:lnTo>
                    <a:pt x="8429624" y="53975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491490" y="5973445"/>
              <a:ext cx="10070465" cy="0"/>
            </a:xfrm>
            <a:custGeom>
              <a:rect l="l" t="t" r="r" b="b"/>
              <a:pathLst>
                <a:path w="10070465">
                  <a:moveTo>
                    <a:pt x="0" y="0"/>
                  </a:moveTo>
                  <a:lnTo>
                    <a:pt x="10070464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491490" y="6541770"/>
              <a:ext cx="10070465" cy="0"/>
            </a:xfrm>
            <a:custGeom>
              <a:rect l="l" t="t" r="r" b="b"/>
              <a:pathLst>
                <a:path w="10070465">
                  <a:moveTo>
                    <a:pt x="0" y="0"/>
                  </a:moveTo>
                  <a:lnTo>
                    <a:pt x="10070464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/>
              <a:t>-</a:t>
            </a:r>
            <a:r>
              <a:rPr spc="-35"/>
              <a:t> </a:t>
            </a:r>
            <a:fld id="{81D60167-4931-47E6-BA6A-407CBD079E47}" type="slidenum">
              <a:rPr/>
              <a:t>3</a:t>
            </a:fld>
            <a:r>
              <a:rPr spc="-30"/>
              <a:t> </a:t>
            </a:r>
            <a:r>
              <a:rPr/>
              <a:t>-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472440" y="900430"/>
          <a:ext cx="10127615" cy="47713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20419"/>
                <a:gridCol w="4331334"/>
                <a:gridCol w="820420"/>
                <a:gridCol w="3277870"/>
                <a:gridCol w="508000"/>
                <a:gridCol w="113665"/>
                <a:gridCol w="200025"/>
              </a:tblGrid>
              <a:tr h="20510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239395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4.2.6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140970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检验检测机构的管理人员和技术人员，应具有所需的权力 和资源，履行实施、保持、改进管理体系的职责。应规定对检 验检测质量有影响的所有管理、操作和核查人员的职责、权力 和相互关系。检验检测机构应保留所有技术人员的相关授权、 能力、教育、资格、培训、技能、经验和监督的记录，并包含 授权、能力确认的日期。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R="172085" algn="r">
                        <a:lnSpc>
                          <a:spcPct val="100000"/>
                        </a:lnSpc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质管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科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01930" indent="-133985">
                        <a:lnSpc>
                          <a:spcPct val="100000"/>
                        </a:lnSpc>
                        <a:spcBef>
                          <a:spcPts val="155"/>
                        </a:spcBef>
                        <a:buClr>
                          <a:srgbClr val="000000"/>
                        </a:buClr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实验室《质量手册》中明确规定了中心主</a:t>
                      </a:r>
                      <a:r>
                        <a:rPr sz="120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任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81915" algn="just">
                        <a:lnSpc>
                          <a:spcPct val="111100"/>
                        </a:lnSpc>
                      </a:pPr>
                      <a:r>
                        <a:rPr sz="1200" spc="3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、技术负责人、质量负责人、检验科主任、</a:t>
                      </a:r>
                      <a:r>
                        <a:rPr sz="120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质 </a:t>
                      </a:r>
                      <a:r>
                        <a:rPr sz="1200" spc="3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量监督员、内审员、检测人员和复核人员等</a:t>
                      </a:r>
                      <a:r>
                        <a:rPr sz="120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权 </a:t>
                      </a:r>
                      <a:r>
                        <a:rPr sz="1200" spc="3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利和责任。</a:t>
                      </a:r>
                      <a:r>
                        <a:rPr sz="120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81915" algn="just">
                        <a:lnSpc>
                          <a:spcPct val="111100"/>
                        </a:lnSpc>
                        <a:buSzPct val="91666"/>
                        <a:buAutoNum type="arabicPeriod" startAt="2"/>
                        <a:tabLst>
                          <a:tab pos="202565"/>
                        </a:tabLst>
                      </a:pPr>
                      <a:r>
                        <a:rPr sz="1200" spc="3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对技术和质量负责人需具备的条件做了明</a:t>
                      </a:r>
                      <a:r>
                        <a:rPr sz="120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确 </a:t>
                      </a:r>
                      <a:r>
                        <a:rPr sz="1200" spc="3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规定。对授权签字人、技术负责人、质量负</a:t>
                      </a:r>
                      <a:r>
                        <a:rPr sz="120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责 </a:t>
                      </a:r>
                      <a:r>
                        <a:rPr sz="1200" spc="3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人、检验科主任、质量监督员、内审员和仪</a:t>
                      </a:r>
                      <a:r>
                        <a:rPr sz="120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器 </a:t>
                      </a:r>
                      <a:r>
                        <a:rPr sz="1200" spc="3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操作人员均以文件的形式授权。</a:t>
                      </a:r>
                      <a:r>
                        <a:rPr sz="120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149225">
                        <a:lnSpc>
                          <a:spcPct val="111100"/>
                        </a:lnSpc>
                        <a:buSzPct val="91666"/>
                        <a:buAutoNum type="arabicPeriod" startAt="2"/>
                        <a:tabLst>
                          <a:tab pos="202565"/>
                        </a:tabLst>
                      </a:pPr>
                      <a:r>
                        <a:rPr sz="1200" spc="3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人员档案中有</a:t>
                      </a:r>
                      <a:r>
                        <a:rPr sz="120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教育、资格、培训、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技能等记 录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968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68580" marR="175895" indent="74295" algn="just">
                        <a:lnSpc>
                          <a:spcPct val="140400"/>
                        </a:lnSpc>
                        <a:spcBef>
                          <a:spcPts val="115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298513"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2250">
                        <a:latin typeface="Times New Roman"/>
                        <a:cs typeface="Times New Roman"/>
                      </a:endParaRPr>
                    </a:p>
                    <a:p>
                      <a:pPr marL="23939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4.2.7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905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67945" marR="140970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检验检测机构应与其工作人员建立劳动关系、聘用关系、 录用关系。对与检验检测有关的管理人员、技术人员、关键支 持人员，应保留其当前工作的描述。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 marL="175260">
                        <a:lnSpc>
                          <a:spcPct val="100000"/>
                        </a:lnSpc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业务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办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381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372745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实验室人员均建立了正式和聘用劳动关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系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81915">
                        <a:lnSpc>
                          <a:spcPct val="111100"/>
                        </a:lnSpc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技术负责人、质量负责人和检验科主任均具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有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较高的检测技术水平和质量管理能力。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968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2875">
                        <a:lnSpc>
                          <a:spcPct val="100000"/>
                        </a:lnSpc>
                        <a:spcBef>
                          <a:spcPts val="62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 合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7874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3175">
                        <a:lnSpc>
                          <a:spcPct val="100000"/>
                        </a:lnSpc>
                        <a:spcBef>
                          <a:spcPts val="62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√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7874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</a:tr>
              <a:tr h="535533">
                <a:tc vMerge="1">
                  <a:txBody>
                    <a:bodyPr vert="horz" wrap="square"/>
                    <a:lstStyle/>
                    <a:p/>
                  </a:txBody>
                  <a:tcPr marL="0" marR="0" marT="1905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381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968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  <a:spcBef>
                          <a:spcPts val="61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32384" marB="0">
                    <a:lnL w="19050">
                      <a:solidFill>
                        <a:srgbClr val="000000"/>
                      </a:solidFill>
                      <a:prstDash val="solid"/>
                    </a:lnL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185737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239395">
                        <a:lnSpc>
                          <a:spcPct val="100000"/>
                        </a:lnSpc>
                        <a:spcBef>
                          <a:spcPts val="1075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4.2.8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140970" indent="304800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检验检测机构相关的管理人员、技术人员、关键支持人员 的工作描述可用多种方式规定。但至少应包含以下内容： </a:t>
                      </a:r>
                      <a:r>
                        <a:rPr sz="1200" spc="204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-5">
                          <a:latin typeface="Microsoft YaHei"/>
                          <a:cs typeface="Microsoft YaHei"/>
                        </a:rPr>
                        <a:t>a）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所需的专业知识和经验；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1458595">
                        <a:lnSpc>
                          <a:spcPts val="16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b）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资格和培训计划；                        </a:t>
                      </a:r>
                      <a:r>
                        <a:rPr sz="1200" spc="16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-5">
                          <a:latin typeface="Microsoft YaHei"/>
                          <a:cs typeface="Microsoft YaHei"/>
                        </a:rPr>
                        <a:t>c）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从事检验检测工作的职责；          </a:t>
                      </a:r>
                      <a:r>
                        <a:rPr sz="1200" spc="33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-5">
                          <a:latin typeface="Microsoft YaHei"/>
                          <a:cs typeface="Microsoft YaHei"/>
                        </a:rPr>
                        <a:t>d）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检验检测策划和结果评价的职责； </a:t>
                      </a:r>
                      <a:r>
                        <a:rPr sz="1200" spc="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-5">
                          <a:latin typeface="Microsoft YaHei"/>
                          <a:cs typeface="Microsoft YaHei"/>
                        </a:rPr>
                        <a:t>e）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提交意见和解释的职责；              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-5">
                          <a:latin typeface="Microsoft YaHei"/>
                          <a:cs typeface="Microsoft YaHei"/>
                        </a:rPr>
                        <a:t>f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）方法改进、新方法制定和确认的职责；  </a:t>
                      </a:r>
                      <a:r>
                        <a:rPr sz="1200" spc="-5">
                          <a:latin typeface="Microsoft YaHei"/>
                          <a:cs typeface="Microsoft YaHei"/>
                        </a:rPr>
                        <a:t>g）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管理职责。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R="172085" algn="r">
                        <a:lnSpc>
                          <a:spcPct val="100000"/>
                        </a:lnSpc>
                        <a:spcBef>
                          <a:spcPts val="103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质管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科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89535" indent="304800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实验室的技术负责人、质量负责人、检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验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科主任、质量监督员和内审员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201930" indent="-133985">
                        <a:lnSpc>
                          <a:spcPct val="100000"/>
                        </a:lnSpc>
                        <a:spcBef>
                          <a:spcPts val="80"/>
                        </a:spcBef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具有检验专业知识和实践经验</a:t>
                      </a:r>
                      <a:r>
                        <a:rPr sz="1200" spc="15">
                          <a:latin typeface="Microsoft YaHei"/>
                          <a:cs typeface="Microsoft YaHei"/>
                        </a:rPr>
                        <a:t>；□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103505">
                        <a:lnSpc>
                          <a:spcPct val="111100"/>
                        </a:lnSpc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有资格证书和上岗证书，能履行检测工作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职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责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201930" indent="-133985">
                        <a:lnSpc>
                          <a:spcPct val="100000"/>
                        </a:lnSpc>
                        <a:spcBef>
                          <a:spcPts val="160"/>
                        </a:spcBef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具备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检测策划和结果评价的能力；□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194945" indent="-127000">
                        <a:lnSpc>
                          <a:spcPct val="100000"/>
                        </a:lnSpc>
                        <a:spcBef>
                          <a:spcPts val="160"/>
                        </a:spcBef>
                        <a:buSzPct val="91666"/>
                        <a:buAutoNum type="arabicPeriod"/>
                        <a:tabLst>
                          <a:tab pos="19558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能完成提交意见和解释的工作；□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194945" indent="-127000">
                        <a:lnSpc>
                          <a:spcPct val="100000"/>
                        </a:lnSpc>
                        <a:spcBef>
                          <a:spcPts val="160"/>
                        </a:spcBef>
                        <a:buSzPct val="91666"/>
                        <a:buAutoNum type="arabicPeriod"/>
                        <a:tabLst>
                          <a:tab pos="19558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能对检测方法进行确认；□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194945" indent="-127000">
                        <a:lnSpc>
                          <a:spcPct val="100000"/>
                        </a:lnSpc>
                        <a:spcBef>
                          <a:spcPts val="160"/>
                        </a:spcBef>
                        <a:buSzPct val="91666"/>
                        <a:buAutoNum type="arabicPeriod"/>
                        <a:tabLst>
                          <a:tab pos="19558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能胜任各自管辖范围的管理工作。□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68580" marR="175895" indent="74295">
                        <a:lnSpc>
                          <a:spcPct val="1429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不适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  <p:sp>
        <p:nvSpPr>
          <p:cNvPr id="3" name="object 3"/>
          <p:cNvSpPr/>
          <p:nvPr/>
        </p:nvSpPr>
        <p:spPr>
          <a:xfrm>
            <a:off x="10246118" y="1531150"/>
            <a:ext cx="120014" cy="286385"/>
          </a:xfrm>
          <a:custGeom>
            <a:rect l="l" t="t" r="r" b="b"/>
            <a:pathLst>
              <a:path w="120013" h="286385">
                <a:moveTo>
                  <a:pt x="3175" y="3174"/>
                </a:moveTo>
                <a:lnTo>
                  <a:pt x="3175" y="282638"/>
                </a:lnTo>
              </a:path>
              <a:path w="120013" h="286385">
                <a:moveTo>
                  <a:pt x="116459" y="3174"/>
                </a:moveTo>
                <a:lnTo>
                  <a:pt x="116459" y="282638"/>
                </a:lnTo>
              </a:path>
              <a:path w="120013" h="286385">
                <a:moveTo>
                  <a:pt x="0" y="0"/>
                </a:moveTo>
                <a:lnTo>
                  <a:pt x="119634" y="0"/>
                </a:lnTo>
              </a:path>
              <a:path w="120013" h="286385">
                <a:moveTo>
                  <a:pt x="0" y="285813"/>
                </a:moveTo>
                <a:lnTo>
                  <a:pt x="119634" y="285813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0278744" y="4837480"/>
            <a:ext cx="120014" cy="286385"/>
          </a:xfrm>
          <a:custGeom>
            <a:rect l="l" t="t" r="r" b="b"/>
            <a:pathLst>
              <a:path w="120013" h="286385">
                <a:moveTo>
                  <a:pt x="3174" y="3174"/>
                </a:moveTo>
                <a:lnTo>
                  <a:pt x="3174" y="282638"/>
                </a:lnTo>
              </a:path>
              <a:path w="120013" h="286385">
                <a:moveTo>
                  <a:pt x="116458" y="3174"/>
                </a:moveTo>
                <a:lnTo>
                  <a:pt x="116458" y="282638"/>
                </a:lnTo>
              </a:path>
              <a:path w="120013" h="286385">
                <a:moveTo>
                  <a:pt x="0" y="0"/>
                </a:moveTo>
                <a:lnTo>
                  <a:pt x="119633" y="0"/>
                </a:lnTo>
              </a:path>
              <a:path w="120013" h="286385">
                <a:moveTo>
                  <a:pt x="0" y="285813"/>
                </a:moveTo>
                <a:lnTo>
                  <a:pt x="119633" y="285813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231645" y="5755424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审组长：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/>
              <a:t>-</a:t>
            </a:r>
            <a:r>
              <a:rPr spc="-35"/>
              <a:t> </a:t>
            </a:r>
            <a:fld id="{81D60167-4931-47E6-BA6A-407CBD079E47}" type="slidenum">
              <a:rPr/>
              <a:t>4</a:t>
            </a:fld>
            <a:r>
              <a:rPr spc="-30"/>
              <a:t> </a:t>
            </a:r>
            <a:r>
              <a:rPr/>
              <a:t>-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30322" y="5755424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内审员：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473955" y="5755424"/>
            <a:ext cx="787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内审时间：</a:t>
            </a:r>
            <a:endParaRPr sz="1200">
              <a:latin typeface="Microsoft YaHei"/>
              <a:cs typeface="Microsoft YaHei"/>
            </a:endParaRPr>
          </a:p>
        </p:txBody>
      </p:sp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481965" y="6067716"/>
          <a:ext cx="9869805" cy="5302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5800"/>
                <a:gridCol w="4114800"/>
                <a:gridCol w="685800"/>
                <a:gridCol w="3543300"/>
                <a:gridCol w="811529"/>
              </a:tblGrid>
              <a:tr h="501650">
                <a:tc>
                  <a:txBody>
                    <a:bodyPr vert="horz" wrap="square"/>
                    <a:lstStyle/>
                    <a:p>
                      <a:pPr marL="186690" marR="18351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准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则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款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检验检测机构资质认定评审准则条款内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容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714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86690" marR="18351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门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6810">
                        <a:lnSpc>
                          <a:spcPct val="100000"/>
                        </a:lnSpc>
                        <a:spcBef>
                          <a:spcPts val="135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现场内部审核情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况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714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5580" marR="29908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结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果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472440" y="900430"/>
          <a:ext cx="9898380" cy="55816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5800"/>
                <a:gridCol w="4114800"/>
                <a:gridCol w="685800"/>
                <a:gridCol w="3543300"/>
                <a:gridCol w="811529"/>
              </a:tblGrid>
              <a:tr h="14414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172085">
                        <a:lnSpc>
                          <a:spcPct val="100000"/>
                        </a:lnSpc>
                        <a:spcBef>
                          <a:spcPts val="1315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4.2.9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检验检测机构最高管理者负责管理体系的整体运作；应 授权发布质量方针声明；应提供建立和保持管理体系，以及 持续改进其有效性的承诺和证据；应在检验检测机构内部建 立确保管理体系有效运行的沟通机制；应将满足客户要求和 法定要求的重要性传达给检验检测机构全体员工；应确保管 理体系变更时，能有效运行。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质管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科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968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191135" algn="just">
                        <a:lnSpc>
                          <a:spcPts val="1600"/>
                        </a:lnSpc>
                        <a:spcBef>
                          <a:spcPts val="75"/>
                        </a:spcBef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《质量手册》中明确了实验室的最高管理者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是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中心主任（法人代表），负责实验室的质量管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理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全面工作。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201930" indent="-133985">
                        <a:lnSpc>
                          <a:spcPct val="100000"/>
                        </a:lnSpc>
                        <a:spcBef>
                          <a:spcPts val="80"/>
                        </a:spcBef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中心主任发布了质量方针和承诺书。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212725">
                        <a:lnSpc>
                          <a:spcPct val="111100"/>
                        </a:lnSpc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在实验室内部健全了组织机构，并定期开展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工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作。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201930" indent="-133985">
                        <a:lnSpc>
                          <a:spcPct val="100000"/>
                        </a:lnSpc>
                        <a:spcBef>
                          <a:spcPts val="160"/>
                        </a:spcBef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健全了内部质量管理体系的运行机制。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68580" marR="167005">
                        <a:lnSpc>
                          <a:spcPct val="111100"/>
                        </a:lnSpc>
                        <a:spcBef>
                          <a:spcPts val="135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2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4414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127000">
                        <a:lnSpc>
                          <a:spcPct val="100000"/>
                        </a:lnSpc>
                        <a:spcBef>
                          <a:spcPts val="1315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4.2.10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检验检测机构应有技术负责人，负责技术运作和提供检 验检测所需的资源，检验检测机构技术负责人应具有中级及 以上专业技术职称或者同等能力。检验检测机构应有质量主 管，应赋予其在任何时候使管理体系得到实施和遵循的责任 和权力。质量主管应有直接渠道接触决定政策或资源的最高 管理者。应指定关键管理人员的代理人。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质管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科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968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191135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1.在人员职责中明确规定了技术负责人具有中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级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检验专业技术职称，并在质量管理体系运行中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，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负责检验检测技术和资源配置统筹安排。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1200" spc="15">
                          <a:latin typeface="Microsoft YaHei"/>
                          <a:cs typeface="Microsoft YaHei"/>
                        </a:rPr>
                        <a:t>2.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191135" algn="just">
                        <a:lnSpc>
                          <a:spcPct val="111100"/>
                        </a:lnSpc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在人员职责中明确了质量负责人在质量管理体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系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运行过程中所享有质量策划和质量管理的职责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和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权力。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68580" marR="153035">
                        <a:lnSpc>
                          <a:spcPct val="111100"/>
                        </a:lnSpc>
                        <a:spcBef>
                          <a:spcPts val="135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 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670175">
                <a:tc>
                  <a:txBody>
                    <a:bodyPr vert="horz" wrap="square"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425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4.2.11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53975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检验检测机构授权签字人应具有中级及以上专业技术职 称或者同等能力，并经考核合格。以下情况可视为同等能力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：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113664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a)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139065" algn="just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博士研究生毕业，从事相关专业检验检测活动</a:t>
                      </a:r>
                      <a:r>
                        <a:rPr sz="1200" spc="-5">
                          <a:latin typeface="Microsoft YaHei"/>
                          <a:cs typeface="Microsoft YaHei"/>
                        </a:rPr>
                        <a:t>1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年及以上； 硕士研究生毕业，从事相关专业检验检测活动</a:t>
                      </a:r>
                      <a:r>
                        <a:rPr sz="1200" spc="-5">
                          <a:latin typeface="Microsoft YaHei"/>
                          <a:cs typeface="Microsoft YaHei"/>
                        </a:rPr>
                        <a:t>3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年及以上；  </a:t>
                      </a:r>
                      <a:r>
                        <a:rPr sz="1200" spc="-5">
                          <a:latin typeface="Microsoft YaHei"/>
                          <a:cs typeface="Microsoft YaHei"/>
                        </a:rPr>
                        <a:t>b)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大学本科毕业，从事相关专业检验检测活动</a:t>
                      </a:r>
                      <a:r>
                        <a:rPr sz="1200" spc="-5">
                          <a:latin typeface="Microsoft YaHei"/>
                          <a:cs typeface="Microsoft YaHei"/>
                        </a:rPr>
                        <a:t>5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年及以上；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73660" indent="45085">
                        <a:lnSpc>
                          <a:spcPct val="1111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c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) 大学专科毕业，从事相关专业检验检测活动</a:t>
                      </a:r>
                      <a:r>
                        <a:rPr sz="1200" spc="-5">
                          <a:latin typeface="Microsoft YaHei"/>
                          <a:cs typeface="Microsoft YaHei"/>
                        </a:rPr>
                        <a:t>8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年及以上。 非授权签字人不得签发检验检测报告或证书。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9390" marR="158750" indent="-149860">
                        <a:lnSpc>
                          <a:spcPts val="1600"/>
                        </a:lnSpc>
                        <a:spcBef>
                          <a:spcPts val="75"/>
                        </a:spcBef>
                        <a:buSzPct val="91666"/>
                        <a:buAutoNum type="arabicPeriod"/>
                        <a:tabLst>
                          <a:tab pos="177165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实验室授权签字人具有中级专业技术职称并具有 相应的能力，并经考核合格。□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113664" marR="1412875" indent="-45720">
                        <a:lnSpc>
                          <a:spcPts val="1600"/>
                        </a:lnSpc>
                        <a:buSzPct val="91666"/>
                        <a:buAutoNum type="arabicPeriod"/>
                        <a:tabLst>
                          <a:tab pos="19558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以下情况可视为同等能力：□  </a:t>
                      </a:r>
                      <a:r>
                        <a:rPr sz="1200" spc="-5">
                          <a:latin typeface="Microsoft YaHei"/>
                          <a:cs typeface="Microsoft YaHei"/>
                        </a:rPr>
                        <a:t>a)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114935">
                        <a:lnSpc>
                          <a:spcPts val="16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博士研究生毕业，从事相关专业检验检测活动</a:t>
                      </a:r>
                      <a:r>
                        <a:rPr sz="1200" spc="-5">
                          <a:latin typeface="Microsoft YaHei"/>
                          <a:cs typeface="Microsoft YaHei"/>
                        </a:rPr>
                        <a:t>1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年 及以上；硕士研究生毕业，从事相关专业检验检测 活动</a:t>
                      </a:r>
                      <a:r>
                        <a:rPr sz="1200" spc="-5">
                          <a:latin typeface="Microsoft YaHei"/>
                          <a:cs typeface="Microsoft YaHei"/>
                        </a:rPr>
                        <a:t>3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年及以上；□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113664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b)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177165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大学本科毕业，从事相关专业检验检测活动</a:t>
                      </a:r>
                      <a:r>
                        <a:rPr sz="1200" spc="-5">
                          <a:latin typeface="Microsoft YaHei"/>
                          <a:cs typeface="Microsoft YaHei"/>
                        </a:rPr>
                        <a:t>5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年及 以上；□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113664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c)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177165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大学专科毕业，从事相关专业检验检测活动</a:t>
                      </a:r>
                      <a:r>
                        <a:rPr sz="1200" spc="-5">
                          <a:latin typeface="Microsoft YaHei"/>
                          <a:cs typeface="Microsoft YaHei"/>
                        </a:rPr>
                        <a:t>8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年及 以上。□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68580" marR="167005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2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3" name="object 3"/>
          <p:cNvSpPr/>
          <p:nvPr/>
        </p:nvSpPr>
        <p:spPr>
          <a:xfrm>
            <a:off x="9951098" y="1329055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5"/>
                </a:lnTo>
              </a:path>
              <a:path w="120013" h="196850">
                <a:moveTo>
                  <a:pt x="116459" y="3175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0058400" y="3176905"/>
            <a:ext cx="120014" cy="196850"/>
          </a:xfrm>
          <a:custGeom>
            <a:rect l="l" t="t" r="r" b="b"/>
            <a:pathLst>
              <a:path w="120013" h="196850">
                <a:moveTo>
                  <a:pt x="3174" y="3175"/>
                </a:moveTo>
                <a:lnTo>
                  <a:pt x="3174" y="193675"/>
                </a:lnTo>
              </a:path>
              <a:path w="120013" h="196850">
                <a:moveTo>
                  <a:pt x="116458" y="3175"/>
                </a:moveTo>
                <a:lnTo>
                  <a:pt x="116458" y="193675"/>
                </a:lnTo>
              </a:path>
              <a:path w="120013" h="196850">
                <a:moveTo>
                  <a:pt x="0" y="0"/>
                </a:moveTo>
                <a:lnTo>
                  <a:pt x="119633" y="0"/>
                </a:lnTo>
              </a:path>
              <a:path w="120013" h="196850">
                <a:moveTo>
                  <a:pt x="0" y="196850"/>
                </a:moveTo>
                <a:lnTo>
                  <a:pt x="119633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9951098" y="4821554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5"/>
                </a:lnTo>
              </a:path>
              <a:path w="120013" h="196850">
                <a:moveTo>
                  <a:pt x="116459" y="3175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/>
              <a:t>-</a:t>
            </a:r>
            <a:r>
              <a:rPr spc="-35"/>
              <a:t> </a:t>
            </a:r>
            <a:fld id="{81D60167-4931-47E6-BA6A-407CBD079E47}" type="slidenum">
              <a:rPr/>
              <a:t>5</a:t>
            </a:fld>
            <a:r>
              <a:rPr spc="-30"/>
              <a:t> </a:t>
            </a:r>
            <a:r>
              <a:rPr/>
              <a:t>-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987415" y="916940"/>
            <a:ext cx="35242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9055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Microsoft YaHei"/>
                <a:cs typeface="Microsoft YaHei"/>
              </a:rPr>
              <a:t>3.</a:t>
            </a:r>
            <a:r>
              <a:rPr sz="1200">
                <a:latin typeface="Microsoft YaHei"/>
                <a:cs typeface="Microsoft YaHei"/>
              </a:rPr>
              <a:t>无非授权签字人签发检测报告。□</a:t>
            </a:r>
            <a:endParaRPr sz="1200">
              <a:latin typeface="Microsoft YaHei"/>
              <a:cs typeface="Microsoft Ya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491490" y="900430"/>
            <a:ext cx="9841230" cy="1253490"/>
            <a:chOff x="491490" y="900430"/>
            <a:chExt cx="9841230" cy="1253490"/>
          </a:xfrm>
        </p:grpSpPr>
        <p:sp>
          <p:nvSpPr>
            <p:cNvPr id="4" name="object 4"/>
            <p:cNvSpPr/>
            <p:nvPr/>
          </p:nvSpPr>
          <p:spPr>
            <a:xfrm>
              <a:off x="491490" y="909955"/>
              <a:ext cx="9841230" cy="1205865"/>
            </a:xfrm>
            <a:custGeom>
              <a:rect l="l" t="t" r="r" b="b"/>
              <a:pathLst>
                <a:path w="9841230" h="1205864">
                  <a:moveTo>
                    <a:pt x="685800" y="9525"/>
                  </a:moveTo>
                  <a:lnTo>
                    <a:pt x="685800" y="1205864"/>
                  </a:lnTo>
                </a:path>
                <a:path w="9841230" h="1205864">
                  <a:moveTo>
                    <a:pt x="4800600" y="9525"/>
                  </a:moveTo>
                  <a:lnTo>
                    <a:pt x="4800600" y="1205864"/>
                  </a:lnTo>
                </a:path>
                <a:path w="9841230" h="1205864">
                  <a:moveTo>
                    <a:pt x="5486400" y="9525"/>
                  </a:moveTo>
                  <a:lnTo>
                    <a:pt x="5486400" y="1205864"/>
                  </a:lnTo>
                </a:path>
                <a:path w="9841230" h="1205864">
                  <a:moveTo>
                    <a:pt x="9029700" y="9525"/>
                  </a:moveTo>
                  <a:lnTo>
                    <a:pt x="9029700" y="1205864"/>
                  </a:lnTo>
                </a:path>
                <a:path w="9841230" h="1205864">
                  <a:moveTo>
                    <a:pt x="0" y="0"/>
                  </a:moveTo>
                  <a:lnTo>
                    <a:pt x="9841230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91490" y="2134869"/>
              <a:ext cx="9841230" cy="0"/>
            </a:xfrm>
            <a:custGeom>
              <a:rect l="l" t="t" r="r" b="b"/>
              <a:pathLst>
                <a:path w="9841230">
                  <a:moveTo>
                    <a:pt x="0" y="0"/>
                  </a:moveTo>
                  <a:lnTo>
                    <a:pt x="9841230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1156970" y="2237866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审组长：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755646" y="2237866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内审员：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399280" y="2237866"/>
            <a:ext cx="787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内审时间：</a:t>
            </a:r>
            <a:endParaRPr sz="1200">
              <a:latin typeface="Microsoft YaHei"/>
              <a:cs typeface="Microsoft YaHei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472440" y="2550160"/>
          <a:ext cx="9898380" cy="31635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5800"/>
                <a:gridCol w="4114800"/>
                <a:gridCol w="685800"/>
                <a:gridCol w="3543300"/>
                <a:gridCol w="811529"/>
              </a:tblGrid>
              <a:tr h="501650">
                <a:tc>
                  <a:txBody>
                    <a:bodyPr vert="horz" wrap="square"/>
                    <a:lstStyle/>
                    <a:p>
                      <a:pPr marL="186690" marR="18351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准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则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款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检验检测机构资质认定评审准则条款内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容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714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86690" marR="18351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门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6810">
                        <a:lnSpc>
                          <a:spcPct val="100000"/>
                        </a:lnSpc>
                        <a:spcBef>
                          <a:spcPts val="135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现场内部审核情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况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714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5580" marR="29908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结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果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843914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4.2.12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从事国家规定的特定检验检测的人员应具有符合相关法 律、行政法规所规定的资格。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968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167005" indent="74295" algn="just">
                        <a:lnSpc>
                          <a:spcPct val="111100"/>
                        </a:lnSpc>
                        <a:spcBef>
                          <a:spcPts val="84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0668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88582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969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4.3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9685" algn="ctr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具有固定的工作场所，工作环境满足检验检测要求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968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108585">
                        <a:lnSpc>
                          <a:spcPct val="100000"/>
                        </a:lnSpc>
                        <a:spcBef>
                          <a:spcPts val="92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业务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办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198755" indent="304800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实验室有固定检验检测场所，检测环境条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件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与检测项目相适应。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167005" indent="74295" algn="just">
                        <a:lnSpc>
                          <a:spcPct val="111100"/>
                        </a:lnSpc>
                        <a:spcBef>
                          <a:spcPts val="100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27635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90360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1040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4.3.1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检验检测机构的管理体系应覆盖检验检测机构的固定设 施内的场所、离开其固定设施的场所，以及在相关的临时或 移动设施中进行的检验检测工作。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108585">
                        <a:lnSpc>
                          <a:spcPct val="100000"/>
                        </a:lnSpc>
                        <a:spcBef>
                          <a:spcPts val="994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科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1911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实验室质量管理体系覆盖了（采样、送样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、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收样、流转、检测、报告、签发等）全部检验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检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测过程。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167005" indent="74295" algn="just">
                        <a:lnSpc>
                          <a:spcPct val="111100"/>
                        </a:lnSpc>
                        <a:spcBef>
                          <a:spcPts val="10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36525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10" name="object 10"/>
          <p:cNvSpPr/>
          <p:nvPr/>
        </p:nvSpPr>
        <p:spPr>
          <a:xfrm>
            <a:off x="10025774" y="3191192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5"/>
                </a:lnTo>
              </a:path>
              <a:path w="120013" h="196850">
                <a:moveTo>
                  <a:pt x="116459" y="3175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10025774" y="4056062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5"/>
                </a:lnTo>
              </a:path>
              <a:path w="120013" h="196850">
                <a:moveTo>
                  <a:pt x="116459" y="3175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10025774" y="4950777"/>
            <a:ext cx="120014" cy="196850"/>
          </a:xfrm>
          <a:custGeom>
            <a:rect l="l" t="t" r="r" b="b"/>
            <a:pathLst>
              <a:path w="120013" h="196850">
                <a:moveTo>
                  <a:pt x="3175" y="3174"/>
                </a:moveTo>
                <a:lnTo>
                  <a:pt x="3175" y="193675"/>
                </a:lnTo>
              </a:path>
              <a:path w="120013" h="196850">
                <a:moveTo>
                  <a:pt x="116459" y="3174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/>
              <a:t>-</a:t>
            </a:r>
            <a:r>
              <a:rPr spc="-35"/>
              <a:t> </a:t>
            </a:r>
            <a:fld id="{81D60167-4931-47E6-BA6A-407CBD079E47}" type="slidenum">
              <a:rPr/>
              <a:t>6</a:t>
            </a:fld>
            <a:r>
              <a:rPr spc="-30"/>
              <a:t> </a:t>
            </a:r>
            <a:r>
              <a:rPr/>
              <a:t>-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472440" y="900430"/>
          <a:ext cx="9898380" cy="17335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5800"/>
                <a:gridCol w="4114800"/>
                <a:gridCol w="685800"/>
                <a:gridCol w="3543300"/>
                <a:gridCol w="811529"/>
              </a:tblGrid>
              <a:tr h="170497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  <a:p>
                      <a:pPr marL="172085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4.3.2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检验检测机构应确保其环境条件不会使检验检测结果无 效，或不会对所要求的检验检测质量产生不良影响。在检验 检测机构固定设施以外的场所进行抽样、检验检测时，应予 特别注意。对影响检验检测结果的设施和环境的技术要求应 制定成文件。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950">
                        <a:latin typeface="Times New Roman"/>
                        <a:cs typeface="Times New Roman"/>
                      </a:endParaRPr>
                    </a:p>
                    <a:p>
                      <a:pPr marL="108585">
                        <a:lnSpc>
                          <a:spcPct val="100000"/>
                        </a:lnSpc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科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212725">
                        <a:lnSpc>
                          <a:spcPts val="1600"/>
                        </a:lnSpc>
                        <a:spcBef>
                          <a:spcPts val="75"/>
                        </a:spcBef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为了满足检验检测的环境条件要求实验室制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定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了《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环境保护程序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》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149860">
                        <a:lnSpc>
                          <a:spcPts val="1600"/>
                        </a:lnSpc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实验室为了确保对可能影响检测结果的环境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因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素;温度、震动、微生物污染等因素采取了隔离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和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空调措施。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191135">
                        <a:lnSpc>
                          <a:spcPts val="1600"/>
                        </a:lnSpc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在实验室场所外进行采样时，不存在影响检测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结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果的因素。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  <a:p>
                      <a:pPr marL="68580" marR="167005" indent="74295" algn="just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3" name="object 3"/>
          <p:cNvSpPr/>
          <p:nvPr/>
        </p:nvSpPr>
        <p:spPr>
          <a:xfrm>
            <a:off x="10025774" y="1456055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5"/>
                </a:lnTo>
              </a:path>
              <a:path w="120013" h="196850">
                <a:moveTo>
                  <a:pt x="116459" y="3175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156970" y="2717927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审组长：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755646" y="2717927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内审员：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399280" y="2717927"/>
            <a:ext cx="787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内审时间：</a:t>
            </a:r>
            <a:endParaRPr sz="1200">
              <a:latin typeface="Microsoft YaHei"/>
              <a:cs typeface="Microsoft YaHei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472440" y="3030220"/>
          <a:ext cx="9898380" cy="27660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5800"/>
                <a:gridCol w="4114800"/>
                <a:gridCol w="685800"/>
                <a:gridCol w="3543300"/>
                <a:gridCol w="811529"/>
              </a:tblGrid>
              <a:tr h="501650">
                <a:tc>
                  <a:txBody>
                    <a:bodyPr vert="horz" wrap="square"/>
                    <a:lstStyle/>
                    <a:p>
                      <a:pPr marL="186690" marR="18351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准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则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款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检验检测机构资质认定评审准则条款内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容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714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86690" marR="18351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门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6810">
                        <a:lnSpc>
                          <a:spcPct val="100000"/>
                        </a:lnSpc>
                        <a:spcBef>
                          <a:spcPts val="135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现场内部审核情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况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714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5580" marR="29908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结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果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15062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4.3.3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依据相关的规范、方法和程序要求，当影响检验检测结 果质量情况时，应监测、控制和记录环境条件。对诸如生物 消毒、灰尘、电磁干扰、辐射、湿度、供电、温度、声级和 振级等应予重视，使其适应于相关的技术活动要求。当环境 条件危及到检验检测的结果时，应停止检验检测活动。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  <a:p>
                      <a:pPr marR="147320" algn="r">
                        <a:lnSpc>
                          <a:spcPct val="100000"/>
                        </a:lnSpc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科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109855">
                        <a:lnSpc>
                          <a:spcPts val="1600"/>
                        </a:lnSpc>
                        <a:spcBef>
                          <a:spcPts val="75"/>
                        </a:spcBef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实验室不存在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电磁干扰、辐射、声级、振级和灰 尘的干扰。□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191135" algn="just">
                        <a:lnSpc>
                          <a:spcPts val="1600"/>
                        </a:lnSpc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当在检测过程中出现温度、湿度和供电等因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素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影响检测结果时，实验室将暂时停止检测工作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，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待消除影响因素后再开始检测。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750">
                        <a:latin typeface="Times New Roman"/>
                        <a:cs typeface="Times New Roman"/>
                      </a:endParaRPr>
                    </a:p>
                    <a:p>
                      <a:pPr marL="68580" marR="167005" indent="74295" algn="just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4445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085214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4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4.3.4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检验检测机构应对影响检验检测质量的区域的进入和使 用加以控制，可根据其特定情况确定控制的范围。应将不相 容活动的相邻区域进行有效隔离，采取措施以防止交叉污染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 marR="76835">
                        <a:lnSpc>
                          <a:spcPts val="16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。应采取措施确保实验室的良好内务，必要时应建立和保持 相关的程序。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450">
                        <a:latin typeface="Times New Roman"/>
                        <a:cs typeface="Times New Roman"/>
                      </a:endParaRPr>
                    </a:p>
                    <a:p>
                      <a:pPr marR="105410" algn="r">
                        <a:lnSpc>
                          <a:spcPct val="100000"/>
                        </a:lnSpc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科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4945" indent="-127000">
                        <a:lnSpc>
                          <a:spcPct val="100000"/>
                        </a:lnSpc>
                        <a:spcBef>
                          <a:spcPts val="155"/>
                        </a:spcBef>
                        <a:buSzPct val="91666"/>
                        <a:buAutoNum type="arabicPeriod"/>
                        <a:tabLst>
                          <a:tab pos="19558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实验室有醒目的“外来人员禁入实验区”标识。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140335">
                        <a:lnSpc>
                          <a:spcPct val="111100"/>
                        </a:lnSpc>
                        <a:buSzPct val="91666"/>
                        <a:buAutoNum type="arabicPeriod" startAt="2"/>
                        <a:tabLst>
                          <a:tab pos="19558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对病原微生物实验室与其它按照国家有关标准规 定采取了防止交叉污染隔离措施。□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194945" indent="-127000">
                        <a:lnSpc>
                          <a:spcPct val="100000"/>
                        </a:lnSpc>
                        <a:spcBef>
                          <a:spcPts val="160"/>
                        </a:spcBef>
                        <a:buSzPct val="91666"/>
                        <a:buAutoNum type="arabicPeriod" startAt="2"/>
                        <a:tabLst>
                          <a:tab pos="19558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实验室的设备摆放整洁规范。□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968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68580" marR="167005" indent="74295" algn="just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27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8" name="object 8"/>
          <p:cNvSpPr/>
          <p:nvPr/>
        </p:nvSpPr>
        <p:spPr>
          <a:xfrm>
            <a:off x="10025774" y="3824604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5"/>
                </a:lnTo>
              </a:path>
              <a:path w="120013" h="196850">
                <a:moveTo>
                  <a:pt x="116459" y="3175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10025774" y="4942522"/>
            <a:ext cx="120014" cy="196850"/>
          </a:xfrm>
          <a:custGeom>
            <a:rect l="l" t="t" r="r" b="b"/>
            <a:pathLst>
              <a:path w="120013" h="196850">
                <a:moveTo>
                  <a:pt x="3175" y="3174"/>
                </a:moveTo>
                <a:lnTo>
                  <a:pt x="3175" y="193674"/>
                </a:lnTo>
              </a:path>
              <a:path w="120013" h="196850">
                <a:moveTo>
                  <a:pt x="116459" y="3174"/>
                </a:moveTo>
                <a:lnTo>
                  <a:pt x="116459" y="193674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49"/>
                </a:moveTo>
                <a:lnTo>
                  <a:pt x="119634" y="196849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/>
              <a:t>-</a:t>
            </a:r>
            <a:r>
              <a:rPr spc="-35"/>
              <a:t> </a:t>
            </a:r>
            <a:fld id="{81D60167-4931-47E6-BA6A-407CBD079E47}" type="slidenum">
              <a:rPr/>
              <a:t>7</a:t>
            </a:fld>
            <a:r>
              <a:rPr spc="-30"/>
              <a:t> </a:t>
            </a:r>
            <a:r>
              <a:rPr/>
              <a:t>-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472440" y="900430"/>
          <a:ext cx="9898380" cy="201548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5800"/>
                <a:gridCol w="4114800"/>
                <a:gridCol w="685800"/>
                <a:gridCol w="3543300"/>
                <a:gridCol w="811529"/>
              </a:tblGrid>
              <a:tr h="99123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1340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4.4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72745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具备从事检验检测活动所必需的检验检测设备设施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968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108585">
                        <a:lnSpc>
                          <a:spcPct val="100000"/>
                        </a:lnSpc>
                        <a:spcBef>
                          <a:spcPts val="134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科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198755" indent="304800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实验室按照开展的检测项目配备了所需仪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器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设备，可以满足检测工作需要。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167005" indent="74295" algn="just">
                        <a:lnSpc>
                          <a:spcPct val="111100"/>
                        </a:lnSpc>
                        <a:spcBef>
                          <a:spcPts val="142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8034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99568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1320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4.4.1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检验检测机构应建立和保持安全处置、运输、存放、使 用、有计划维护测量设备的程序，以确保其功能正常并防止 污染或性能退化。用于检验检测的设施，包括但不限于能源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、照明等，应有利于检验检测工作的正常开展。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108585">
                        <a:lnSpc>
                          <a:spcPct val="100000"/>
                        </a:lnSpc>
                        <a:spcBef>
                          <a:spcPts val="132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科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80010" indent="304800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实验室建立了《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仪器设备维护管理程序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》，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对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用于检测的仪器设备规定了，防止污染和防止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仪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器性能减退的维护措施。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167005" indent="74295" algn="just">
                        <a:lnSpc>
                          <a:spcPct val="111100"/>
                        </a:lnSpc>
                        <a:spcBef>
                          <a:spcPts val="140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7780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3" name="object 3"/>
          <p:cNvSpPr/>
          <p:nvPr/>
        </p:nvSpPr>
        <p:spPr>
          <a:xfrm>
            <a:off x="10025774" y="1103947"/>
            <a:ext cx="120014" cy="196850"/>
          </a:xfrm>
          <a:custGeom>
            <a:rect l="l" t="t" r="r" b="b"/>
            <a:pathLst>
              <a:path w="120013" h="196850">
                <a:moveTo>
                  <a:pt x="3175" y="3174"/>
                </a:moveTo>
                <a:lnTo>
                  <a:pt x="3175" y="193674"/>
                </a:lnTo>
              </a:path>
              <a:path w="120013" h="196850">
                <a:moveTo>
                  <a:pt x="116459" y="3174"/>
                </a:moveTo>
                <a:lnTo>
                  <a:pt x="116459" y="193674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49"/>
                </a:moveTo>
                <a:lnTo>
                  <a:pt x="119634" y="196849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0025774" y="2092642"/>
            <a:ext cx="120014" cy="196850"/>
          </a:xfrm>
          <a:custGeom>
            <a:rect l="l" t="t" r="r" b="b"/>
            <a:pathLst>
              <a:path w="120013" h="196850">
                <a:moveTo>
                  <a:pt x="3175" y="3174"/>
                </a:moveTo>
                <a:lnTo>
                  <a:pt x="3175" y="193675"/>
                </a:lnTo>
              </a:path>
              <a:path w="120013" h="196850">
                <a:moveTo>
                  <a:pt x="116459" y="3174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156970" y="2999866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审组长：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755646" y="2999866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内审员：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399280" y="2999866"/>
            <a:ext cx="787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内审时间：</a:t>
            </a:r>
            <a:endParaRPr sz="1200">
              <a:latin typeface="Microsoft YaHei"/>
              <a:cs typeface="Microsoft YaHei"/>
            </a:endParaRPr>
          </a:p>
        </p:txBody>
      </p:sp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472440" y="3312159"/>
          <a:ext cx="9898380" cy="26543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5800"/>
                <a:gridCol w="4114800"/>
                <a:gridCol w="685800"/>
                <a:gridCol w="3543300"/>
                <a:gridCol w="811529"/>
              </a:tblGrid>
              <a:tr h="501650">
                <a:tc>
                  <a:txBody>
                    <a:bodyPr vert="horz" wrap="square"/>
                    <a:lstStyle/>
                    <a:p>
                      <a:pPr marL="186690" marR="18351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准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则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款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检验检测机构资质认定评审准则条款内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容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714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86690" marR="18351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门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6810">
                        <a:lnSpc>
                          <a:spcPct val="100000"/>
                        </a:lnSpc>
                        <a:spcBef>
                          <a:spcPts val="135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现场内部审核情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况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714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5580" marR="29908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结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果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2382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4.4.2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 algn="just">
                        <a:lnSpc>
                          <a:spcPts val="1600"/>
                        </a:lnSpc>
                        <a:spcBef>
                          <a:spcPts val="5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检验检测机构应配备检验检测（包括抽样、物品制备、 数据处理与分析）要求的所有抽样、测量、检验、检测的设 备。对检验检测结果有重要影响的仪器的关键量或值，应制 定校准计划。设备（包括用于抽样的设备）在投入服务前应 进行校准或核查，以证实其能够满足检验检测的规范要求和 相应标准的要求。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  <a:p>
                      <a:pPr marL="108585">
                        <a:lnSpc>
                          <a:spcPct val="100000"/>
                        </a:lnSpc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科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72745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实验室配备了与检测项目相适应的仪器设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备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 marR="73025">
                        <a:lnSpc>
                          <a:spcPct val="111100"/>
                        </a:lnSpc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，制定了《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仪器设备维护管理程序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》和《仪器设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备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检定计划》，并按检定周期进行检定。保证量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值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的准确。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968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2050">
                        <a:latin typeface="Times New Roman"/>
                        <a:cs typeface="Times New Roman"/>
                      </a:endParaRPr>
                    </a:p>
                    <a:p>
                      <a:pPr marL="68580" marR="167005" indent="74295" algn="just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4445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88582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925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4.4.3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检验检测设备应由经过授权的人员操作</a:t>
                      </a:r>
                      <a:r>
                        <a:rPr sz="1200" spc="-5">
                          <a:latin typeface="Microsoft YaHei"/>
                          <a:cs typeface="Microsoft YaHei"/>
                        </a:rPr>
                        <a:t>,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设备使用和维 护的最新版说明书（包括设备制造商提供的有关手册）应便 于检验检测有关人员取用。用于检验检测并对结果有影响的 设备及其软件，如可能，均应加以唯一性标识。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108585">
                        <a:lnSpc>
                          <a:spcPct val="100000"/>
                        </a:lnSpc>
                        <a:spcBef>
                          <a:spcPts val="92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科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212725">
                        <a:lnSpc>
                          <a:spcPts val="1600"/>
                        </a:lnSpc>
                        <a:spcBef>
                          <a:spcPts val="75"/>
                        </a:spcBef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实验室用于检测的仪器设备操作人员均经过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授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权。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212725">
                        <a:lnSpc>
                          <a:spcPts val="1600"/>
                        </a:lnSpc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仪器设备说明书均在仪器设备档案中保存，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便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于检测人员阅读使用。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167005" indent="74295" algn="just">
                        <a:lnSpc>
                          <a:spcPct val="111100"/>
                        </a:lnSpc>
                        <a:spcBef>
                          <a:spcPts val="100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27635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9" name="object 9"/>
          <p:cNvSpPr/>
          <p:nvPr/>
        </p:nvSpPr>
        <p:spPr>
          <a:xfrm>
            <a:off x="10025774" y="4150359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5"/>
                </a:lnTo>
              </a:path>
              <a:path w="120013" h="196850">
                <a:moveTo>
                  <a:pt x="116459" y="3175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0025774" y="5212397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5"/>
                </a:lnTo>
              </a:path>
              <a:path w="120013" h="196850">
                <a:moveTo>
                  <a:pt x="116459" y="3175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/>
              <a:t>-</a:t>
            </a:r>
            <a:r>
              <a:rPr spc="-35"/>
              <a:t> </a:t>
            </a:r>
            <a:fld id="{81D60167-4931-47E6-BA6A-407CBD079E47}" type="slidenum">
              <a:rPr/>
              <a:t>8</a:t>
            </a:fld>
            <a:r>
              <a:rPr spc="-30"/>
              <a:t> </a:t>
            </a:r>
            <a:r>
              <a:rPr/>
              <a:t>-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472440" y="900430"/>
          <a:ext cx="9898380" cy="26987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5800"/>
                <a:gridCol w="4114800"/>
                <a:gridCol w="685800"/>
                <a:gridCol w="3543300"/>
                <a:gridCol w="811529"/>
              </a:tblGrid>
              <a:tr h="267017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2050">
                        <a:latin typeface="Times New Roman"/>
                        <a:cs typeface="Times New Roman"/>
                      </a:endParaRPr>
                    </a:p>
                    <a:p>
                      <a:pPr marL="172085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4.4.4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检验检测机构应保存对检验检测具有重要影响的设备及 其软件的记录。该记录至少应包括：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37274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a)</a:t>
                      </a:r>
                      <a:r>
                        <a:rPr sz="1200" spc="-4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设备及其软件的识别；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37274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b)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制造商名称、型式标识、系列号或其他唯一性标识；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545465" indent="-173355">
                        <a:lnSpc>
                          <a:spcPct val="100000"/>
                        </a:lnSpc>
                        <a:spcBef>
                          <a:spcPts val="160"/>
                        </a:spcBef>
                        <a:buAutoNum type="alphaLcParenR" startAt="3"/>
                        <a:tabLst>
                          <a:tab pos="54610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核查设备是否符合规范；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566420" indent="-194310">
                        <a:lnSpc>
                          <a:spcPct val="100000"/>
                        </a:lnSpc>
                        <a:spcBef>
                          <a:spcPts val="160"/>
                        </a:spcBef>
                        <a:buAutoNum type="alphaLcParenR" startAt="3"/>
                        <a:tabLst>
                          <a:tab pos="567055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当前的位置（如适用）；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555625" indent="-183515">
                        <a:lnSpc>
                          <a:spcPct val="100000"/>
                        </a:lnSpc>
                        <a:spcBef>
                          <a:spcPts val="160"/>
                        </a:spcBef>
                        <a:buAutoNum type="alphaLcParenR" startAt="3"/>
                        <a:tabLst>
                          <a:tab pos="55626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制造商的说明书（如果有），或指明其地点；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37274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f)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 marR="76835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所有校准报告和证书的日期、结果及复印件，设备调整、验 收准则和下次校准的预定日期；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566420" indent="-194310">
                        <a:lnSpc>
                          <a:spcPct val="100000"/>
                        </a:lnSpc>
                        <a:spcBef>
                          <a:spcPts val="160"/>
                        </a:spcBef>
                        <a:buClr>
                          <a:srgbClr val="000000"/>
                        </a:buClr>
                        <a:buAutoNum type="alphaLcParenR" startAt="7"/>
                        <a:tabLst>
                          <a:tab pos="567055"/>
                        </a:tabLst>
                      </a:pPr>
                      <a:r>
                        <a:rPr sz="120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设备维护计划，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以及已进行的维护（适当时）；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562610" indent="-190500">
                        <a:lnSpc>
                          <a:spcPct val="100000"/>
                        </a:lnSpc>
                        <a:spcBef>
                          <a:spcPts val="160"/>
                        </a:spcBef>
                        <a:buAutoNum type="alphaLcParenR" startAt="7"/>
                        <a:tabLst>
                          <a:tab pos="563245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设备的任何损坏、故障、改装或修理。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2050">
                        <a:latin typeface="Times New Roman"/>
                        <a:cs typeface="Times New Roman"/>
                      </a:endParaRPr>
                    </a:p>
                    <a:p>
                      <a:pPr marL="108585">
                        <a:lnSpc>
                          <a:spcPct val="100000"/>
                        </a:lnSpc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科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6545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实验室每一台检测设备均建立了仪器设备档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案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，仪器设备档案中包括以下内容</a:t>
                      </a:r>
                      <a:r>
                        <a:rPr sz="1200" spc="15">
                          <a:latin typeface="Microsoft YaHei"/>
                          <a:cs typeface="Microsoft YaHei"/>
                        </a:rPr>
                        <a:t>：□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544195" indent="-172085">
                        <a:lnSpc>
                          <a:spcPct val="100000"/>
                        </a:lnSpc>
                        <a:spcBef>
                          <a:spcPts val="160"/>
                        </a:spcBef>
                        <a:buAutoNum type="arabicPeriod"/>
                        <a:tabLst>
                          <a:tab pos="54483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设备名称；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544195" indent="-172085">
                        <a:lnSpc>
                          <a:spcPct val="100000"/>
                        </a:lnSpc>
                        <a:spcBef>
                          <a:spcPts val="160"/>
                        </a:spcBef>
                        <a:buAutoNum type="arabicPeriod"/>
                        <a:tabLst>
                          <a:tab pos="54483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制造商名称、型号、商标；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544195" indent="-172085">
                        <a:lnSpc>
                          <a:spcPct val="100000"/>
                        </a:lnSpc>
                        <a:spcBef>
                          <a:spcPts val="160"/>
                        </a:spcBef>
                        <a:buAutoNum type="arabicPeriod"/>
                        <a:tabLst>
                          <a:tab pos="54483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仪器设备验收记录；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499745" indent="-127635">
                        <a:lnSpc>
                          <a:spcPct val="100000"/>
                        </a:lnSpc>
                        <a:spcBef>
                          <a:spcPts val="160"/>
                        </a:spcBef>
                        <a:buAutoNum type="arabicPeriod"/>
                        <a:tabLst>
                          <a:tab pos="50038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仪器设备位置；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37274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5.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仪器设备说明书和仪器设备的软件或光盘等附件；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544195" indent="-172085">
                        <a:lnSpc>
                          <a:spcPct val="100000"/>
                        </a:lnSpc>
                        <a:spcBef>
                          <a:spcPts val="160"/>
                        </a:spcBef>
                        <a:buAutoNum type="arabicPeriod" startAt="6"/>
                        <a:tabLst>
                          <a:tab pos="54483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仪器设备检定证书和检定计划；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544195" indent="-172085">
                        <a:lnSpc>
                          <a:spcPct val="100000"/>
                        </a:lnSpc>
                        <a:spcBef>
                          <a:spcPts val="160"/>
                        </a:spcBef>
                        <a:buAutoNum type="arabicPeriod" startAt="6"/>
                        <a:tabLst>
                          <a:tab pos="54483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仪器设备</a:t>
                      </a:r>
                      <a:r>
                        <a:rPr sz="120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维护计划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537845" indent="-171450">
                        <a:lnSpc>
                          <a:spcPct val="100000"/>
                        </a:lnSpc>
                        <a:spcBef>
                          <a:spcPts val="160"/>
                        </a:spcBef>
                        <a:buAutoNum type="arabicPeriod" startAt="6"/>
                        <a:tabLst>
                          <a:tab pos="53848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仪器设备改装或修理记录。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968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68580" marR="153035" indent="74295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3" name="object 3"/>
          <p:cNvSpPr/>
          <p:nvPr/>
        </p:nvSpPr>
        <p:spPr>
          <a:xfrm>
            <a:off x="10058400" y="2141855"/>
            <a:ext cx="120014" cy="196850"/>
          </a:xfrm>
          <a:custGeom>
            <a:rect l="l" t="t" r="r" b="b"/>
            <a:pathLst>
              <a:path w="120013" h="196850">
                <a:moveTo>
                  <a:pt x="3174" y="3175"/>
                </a:moveTo>
                <a:lnTo>
                  <a:pt x="3174" y="193675"/>
                </a:lnTo>
              </a:path>
              <a:path w="120013" h="196850">
                <a:moveTo>
                  <a:pt x="116458" y="3175"/>
                </a:moveTo>
                <a:lnTo>
                  <a:pt x="116458" y="193675"/>
                </a:lnTo>
              </a:path>
              <a:path w="120013" h="196850">
                <a:moveTo>
                  <a:pt x="0" y="0"/>
                </a:moveTo>
                <a:lnTo>
                  <a:pt x="119633" y="0"/>
                </a:lnTo>
              </a:path>
              <a:path w="120013" h="196850">
                <a:moveTo>
                  <a:pt x="0" y="196850"/>
                </a:moveTo>
                <a:lnTo>
                  <a:pt x="119633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156970" y="3683127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审组长：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755646" y="3683127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内审员：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399280" y="3683127"/>
            <a:ext cx="787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内审时间：</a:t>
            </a:r>
            <a:endParaRPr sz="1200">
              <a:latin typeface="Microsoft YaHei"/>
              <a:cs typeface="Microsoft YaHei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472440" y="3995420"/>
          <a:ext cx="9898380" cy="21748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5800"/>
                <a:gridCol w="4114800"/>
                <a:gridCol w="685800"/>
                <a:gridCol w="3543300"/>
                <a:gridCol w="811529"/>
              </a:tblGrid>
              <a:tr h="501650">
                <a:tc>
                  <a:txBody>
                    <a:bodyPr vert="horz" wrap="square"/>
                    <a:lstStyle/>
                    <a:p>
                      <a:pPr marL="186690" marR="18351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准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则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款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检验检测机构资质认定评审准则条款内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容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714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86690" marR="18351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门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6810">
                        <a:lnSpc>
                          <a:spcPct val="100000"/>
                        </a:lnSpc>
                        <a:spcBef>
                          <a:spcPts val="135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现场内部审核情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况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714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5580" marR="29908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结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果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6446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172085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4.4.5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曾经过载或处置不当、给出可疑结果、已显示出缺陷、 超出规定限度的设备，均应停止使用。这些设备应予隔离以 防误用，或加贴标签、标记以清晰表明该设备已停用，直至 修复并通过校准或核查表明能正常工作为止。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 marR="76835" indent="304800">
                        <a:lnSpc>
                          <a:spcPts val="16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检验检测机构应核查这些缺陷或偏离规定极限，对先前 检验检测的影响，并执行“不符合工作控制”程序。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108585">
                        <a:lnSpc>
                          <a:spcPct val="100000"/>
                        </a:lnSpc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科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114935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1.对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曾经给出可疑结果、显示出缺陷、超出规定限 度的设备，均应停止使用。这些仪器设备加贴红色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114935">
                        <a:lnSpc>
                          <a:spcPts val="16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《设备状态停用证》标签、标记以清晰表明该设备 已停用，待修复并通过检定，表明能正常工作为止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spc="15">
                          <a:latin typeface="Microsoft YaHei"/>
                          <a:cs typeface="Microsoft YaHei"/>
                        </a:rPr>
                        <a:t>2.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114935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对先前检验检测的影响，并执行“不符合工作”程 序加以纠正。□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850">
                        <a:latin typeface="Times New Roman"/>
                        <a:cs typeface="Times New Roman"/>
                      </a:endParaRPr>
                    </a:p>
                    <a:p>
                      <a:pPr marL="68580" marR="153035" indent="74295" algn="just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-34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8" name="object 8"/>
          <p:cNvSpPr/>
          <p:nvPr/>
        </p:nvSpPr>
        <p:spPr>
          <a:xfrm>
            <a:off x="10058400" y="5443220"/>
            <a:ext cx="120014" cy="196850"/>
          </a:xfrm>
          <a:custGeom>
            <a:rect l="l" t="t" r="r" b="b"/>
            <a:pathLst>
              <a:path w="120013" h="196850">
                <a:moveTo>
                  <a:pt x="3174" y="3175"/>
                </a:moveTo>
                <a:lnTo>
                  <a:pt x="3174" y="193675"/>
                </a:lnTo>
              </a:path>
              <a:path w="120013" h="196850">
                <a:moveTo>
                  <a:pt x="116458" y="3175"/>
                </a:moveTo>
                <a:lnTo>
                  <a:pt x="116458" y="193675"/>
                </a:lnTo>
              </a:path>
              <a:path w="120013" h="196850">
                <a:moveTo>
                  <a:pt x="0" y="0"/>
                </a:moveTo>
                <a:lnTo>
                  <a:pt x="119633" y="0"/>
                </a:lnTo>
              </a:path>
              <a:path w="120013" h="196850">
                <a:moveTo>
                  <a:pt x="0" y="196850"/>
                </a:moveTo>
                <a:lnTo>
                  <a:pt x="119633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/>
              <a:t>-</a:t>
            </a:r>
            <a:r>
              <a:rPr spc="-35"/>
              <a:t> </a:t>
            </a:r>
            <a:fld id="{81D60167-4931-47E6-BA6A-407CBD079E47}" type="slidenum">
              <a:rPr/>
              <a:t>9</a:t>
            </a:fld>
            <a:r>
              <a:rPr spc="-30"/>
              <a:t> </a:t>
            </a:r>
            <a:r>
              <a:rPr/>
              <a:t>-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472440" y="900430"/>
          <a:ext cx="9898380" cy="28848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5800"/>
                <a:gridCol w="4114800"/>
                <a:gridCol w="685800"/>
                <a:gridCol w="3543300"/>
                <a:gridCol w="811529"/>
              </a:tblGrid>
              <a:tr h="12382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4.4.6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检验检测机构需校准的所有设备，只要可行，应使用标 签、编码或其他标识，表明其校准状态，包括上次校准的日 期、再校准或失效日期。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37274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无论什么原因，若设备脱离了检验检测机构的直接控制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 marR="76835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，应确保该设备返回后，在使用前对其功能和校准状态进行 核查，并得到满意结果。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科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191135" algn="just">
                        <a:lnSpc>
                          <a:spcPts val="1600"/>
                        </a:lnSpc>
                        <a:spcBef>
                          <a:spcPts val="75"/>
                        </a:spcBef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实验室用于检测的仪器均进行检定，检定后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贴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有设备状态标识，（绿色为合格、黄色为限用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、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红色为停用）标识内容包括：状态、检定日期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、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失效日期、编号、管理人。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212725">
                        <a:lnSpc>
                          <a:spcPts val="1600"/>
                        </a:lnSpc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对离开实验室的检测设备返回后要进行核查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或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检定合格后方可用于检测。不适用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2050">
                        <a:latin typeface="Times New Roman"/>
                        <a:cs typeface="Times New Roman"/>
                      </a:endParaRPr>
                    </a:p>
                    <a:p>
                      <a:pPr marL="68580" marR="167005" indent="74295" algn="just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4445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61797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6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4.4.7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当需要利用期间核查以保持设备校准状态的可信度时， 应建立和保持相关的程序。当校准产生了一组修正因子时， 检验检测机构应有程序确保其所有备份（例如计算机软件中 的备份）得到正确更新。检验检测设备包括硬件和软件应得 到保护，以避免发生致使检验检测结果失效的调整。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650">
                        <a:latin typeface="Times New Roman"/>
                        <a:cs typeface="Times New Roman"/>
                      </a:endParaRPr>
                    </a:p>
                    <a:p>
                      <a:pPr marL="108585">
                        <a:lnSpc>
                          <a:spcPct val="100000"/>
                        </a:lnSpc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科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118745" indent="228600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仪器设备在检定或核查过程中产生的修正因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子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有备份，在检测过程中能得到使用。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750">
                        <a:latin typeface="Times New Roman"/>
                        <a:cs typeface="Times New Roman"/>
                      </a:endParaRPr>
                    </a:p>
                    <a:p>
                      <a:pPr marL="68580" marR="167005" indent="74295" algn="just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3" name="object 3"/>
          <p:cNvSpPr/>
          <p:nvPr/>
        </p:nvSpPr>
        <p:spPr>
          <a:xfrm>
            <a:off x="10025774" y="1227455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5"/>
                </a:lnTo>
              </a:path>
              <a:path w="120013" h="196850">
                <a:moveTo>
                  <a:pt x="116459" y="3175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0025774" y="2650807"/>
            <a:ext cx="120014" cy="196850"/>
          </a:xfrm>
          <a:custGeom>
            <a:rect l="l" t="t" r="r" b="b"/>
            <a:pathLst>
              <a:path w="120013" h="196850">
                <a:moveTo>
                  <a:pt x="3175" y="3174"/>
                </a:moveTo>
                <a:lnTo>
                  <a:pt x="3175" y="193674"/>
                </a:lnTo>
              </a:path>
              <a:path w="120013" h="196850">
                <a:moveTo>
                  <a:pt x="116459" y="3174"/>
                </a:moveTo>
                <a:lnTo>
                  <a:pt x="116459" y="193674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49"/>
                </a:moveTo>
                <a:lnTo>
                  <a:pt x="119634" y="196849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156970" y="3869182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审组长：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755646" y="3869182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内审员：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399280" y="3869182"/>
            <a:ext cx="787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内审时间：</a:t>
            </a:r>
            <a:endParaRPr sz="1200">
              <a:latin typeface="Microsoft YaHei"/>
              <a:cs typeface="Microsoft YaHei"/>
            </a:endParaRPr>
          </a:p>
        </p:txBody>
      </p:sp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472440" y="4181475"/>
          <a:ext cx="9898380" cy="23780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5800"/>
                <a:gridCol w="4114800"/>
                <a:gridCol w="685800"/>
                <a:gridCol w="3543300"/>
                <a:gridCol w="811529"/>
              </a:tblGrid>
              <a:tr h="501650">
                <a:tc>
                  <a:txBody>
                    <a:bodyPr vert="horz" wrap="square"/>
                    <a:lstStyle/>
                    <a:p>
                      <a:pPr marL="186690" marR="18351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准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则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款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检验检测机构资质认定评审准则条款内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容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714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86690" marR="18351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门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6810">
                        <a:lnSpc>
                          <a:spcPct val="100000"/>
                        </a:lnSpc>
                        <a:spcBef>
                          <a:spcPts val="135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现场内部审核情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况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714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5580" marR="29908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结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果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8478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172085">
                        <a:lnSpc>
                          <a:spcPct val="100000"/>
                        </a:lnSpc>
                        <a:spcBef>
                          <a:spcPts val="1035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4.4.8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检验检测机构应建立和保持对检验检测结果、抽样结果 的准确性或有效性有显著影响的设备，包括辅助测量设备（ 例如用于测量环境条件的设备），在投入使用前，进行设备 校准的计划和程序。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 marR="76835" indent="304800">
                        <a:lnSpc>
                          <a:spcPts val="16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当无法溯源到国家或国际测量标准时，检验检测机构应 保留检验检测结果相关性或准确性的证据。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108585">
                        <a:lnSpc>
                          <a:spcPct val="100000"/>
                        </a:lnSpc>
                        <a:spcBef>
                          <a:spcPts val="103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科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191135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用于检测的仪器设备在用于检测之前均进行了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检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定。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68580" marR="167005" indent="74295" algn="just">
                        <a:lnSpc>
                          <a:spcPct val="111100"/>
                        </a:lnSpc>
                        <a:spcBef>
                          <a:spcPts val="111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9" name="object 9"/>
          <p:cNvSpPr/>
          <p:nvPr/>
        </p:nvSpPr>
        <p:spPr>
          <a:xfrm>
            <a:off x="10025774" y="5324475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5"/>
                </a:lnTo>
              </a:path>
              <a:path w="120013" h="196850">
                <a:moveTo>
                  <a:pt x="116459" y="3175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/>
              <a:t>-</a:t>
            </a:r>
            <a:r>
              <a:rPr spc="-35"/>
              <a:t> </a:t>
            </a:r>
            <a:fld id="{81D60167-4931-47E6-BA6A-407CBD079E47}" type="slidenum">
              <a:rPr/>
              <a:t>10</a:t>
            </a:fld>
            <a:r>
              <a:rPr spc="-30"/>
              <a:t> </a:t>
            </a:r>
            <a:r>
              <a:rPr/>
              <a:t>-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472440" y="900430"/>
          <a:ext cx="9898380" cy="3053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5800"/>
                <a:gridCol w="4114800"/>
                <a:gridCol w="685800"/>
                <a:gridCol w="3543300"/>
                <a:gridCol w="811529"/>
              </a:tblGrid>
              <a:tr h="843914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2382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4.4.9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检验检测机构应建立和保持标准物质的溯源程序。可能 时，标准物质应溯源到</a:t>
                      </a:r>
                      <a:r>
                        <a:rPr sz="1200" spc="-5">
                          <a:latin typeface="Microsoft YaHei"/>
                          <a:cs typeface="Microsoft YaHei"/>
                        </a:rPr>
                        <a:t>SI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测量单位或有证标准物质。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 marR="76835" indent="304800">
                        <a:lnSpc>
                          <a:spcPts val="16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检验检测机构应根据程序对标准物质进行期间核查，以 维持其可信度。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 marR="76835" indent="304800">
                        <a:lnSpc>
                          <a:spcPts val="16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同时按照程序要求，安全处置、运输、存储和使用标准 物质，以防止污染或损坏，确保其完整性。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  <a:p>
                      <a:pPr marL="108585">
                        <a:lnSpc>
                          <a:spcPct val="100000"/>
                        </a:lnSpc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科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01930" indent="-133985">
                        <a:lnSpc>
                          <a:spcPct val="100000"/>
                        </a:lnSpc>
                        <a:spcBef>
                          <a:spcPts val="155"/>
                        </a:spcBef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标准物质均能溯源到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有证标准物质。□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140335">
                        <a:lnSpc>
                          <a:spcPct val="111100"/>
                        </a:lnSpc>
                        <a:buSzPct val="91666"/>
                        <a:buAutoNum type="arabicPeriod"/>
                        <a:tabLst>
                          <a:tab pos="19558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标准物质均按照《期间核查控制程序》进行期间 核查。□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140335">
                        <a:lnSpc>
                          <a:spcPct val="111100"/>
                        </a:lnSpc>
                        <a:buSzPct val="91666"/>
                        <a:buAutoNum type="arabicPeriod"/>
                        <a:tabLst>
                          <a:tab pos="19558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对标准物质储存和使用能做到恒温、防污染和防 损坏。□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968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150495">
                        <a:lnSpc>
                          <a:spcPct val="111100"/>
                        </a:lnSpc>
                      </a:pP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 spc="50">
                          <a:latin typeface="Microsoft YaHei"/>
                          <a:cs typeface="Microsoft YaHei"/>
                        </a:rPr>
                        <a:t>√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符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381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94233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1110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4.5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67030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具有并有效运行保证其检验检测活动独立、公正、科学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、诚信的管理体系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968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108585">
                        <a:lnSpc>
                          <a:spcPct val="100000"/>
                        </a:lnSpc>
                        <a:spcBef>
                          <a:spcPts val="111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质管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科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118110" indent="228600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实验室建立了《质量手册》《程序文件》《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作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业指导书》等规范的质量管理体系。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167005" indent="74295" algn="just">
                        <a:lnSpc>
                          <a:spcPct val="111100"/>
                        </a:lnSpc>
                        <a:spcBef>
                          <a:spcPts val="119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5113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3" name="object 3"/>
          <p:cNvSpPr/>
          <p:nvPr/>
        </p:nvSpPr>
        <p:spPr>
          <a:xfrm>
            <a:off x="9745980" y="2172970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5"/>
                </a:lnTo>
              </a:path>
              <a:path w="120013" h="196850">
                <a:moveTo>
                  <a:pt x="116459" y="3175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0025774" y="3156902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5"/>
                </a:lnTo>
              </a:path>
              <a:path w="120013" h="196850">
                <a:moveTo>
                  <a:pt x="116459" y="3175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156970" y="4037457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审组长：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755646" y="4037457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内审员：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399280" y="4037457"/>
            <a:ext cx="787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内审时间：</a:t>
            </a:r>
            <a:endParaRPr sz="1200">
              <a:latin typeface="Microsoft YaHei"/>
              <a:cs typeface="Microsoft YaHei"/>
            </a:endParaRPr>
          </a:p>
        </p:txBody>
      </p:sp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472440" y="4349750"/>
          <a:ext cx="9898380" cy="15652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5800"/>
                <a:gridCol w="4114800"/>
                <a:gridCol w="685800"/>
                <a:gridCol w="3543300"/>
                <a:gridCol w="811529"/>
              </a:tblGrid>
              <a:tr h="501650">
                <a:tc>
                  <a:txBody>
                    <a:bodyPr vert="horz" wrap="square"/>
                    <a:lstStyle/>
                    <a:p>
                      <a:pPr marL="186690" marR="18351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准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则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款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检验检测机构资质认定评审准则条款内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容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714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86690" marR="18351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门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6810">
                        <a:lnSpc>
                          <a:spcPct val="100000"/>
                        </a:lnSpc>
                        <a:spcBef>
                          <a:spcPts val="135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现场内部审核情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况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714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5580" marR="29908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结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果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0350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marL="172085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4.5.1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检验检测机构应建立、实施和保持与其活动范围相适应 的管理体系，应将其政策、制度、计划、程序和指导书制订 成文件，并确保检验检测结果的质量。管理体系文件应传达 至有关人员，并被其获取、理解、执行。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01930" indent="-133985">
                        <a:lnSpc>
                          <a:spcPct val="100000"/>
                        </a:lnSpc>
                        <a:spcBef>
                          <a:spcPts val="155"/>
                        </a:spcBef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建立了覆盖全部实验室工作的质量管理体系。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83185">
                        <a:lnSpc>
                          <a:spcPct val="111100"/>
                        </a:lnSpc>
                        <a:buSzPct val="91666"/>
                        <a:buAutoNum type="arabicPeriod"/>
                        <a:tabLst>
                          <a:tab pos="19558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实验室已将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《质量手册》《程序文件》《作业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指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导书》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制度、计划制订成文件。□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140335">
                        <a:lnSpc>
                          <a:spcPct val="111100"/>
                        </a:lnSpc>
                        <a:buSzPct val="91666"/>
                        <a:buAutoNum type="arabicPeriod"/>
                        <a:tabLst>
                          <a:tab pos="19558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将质量管理体系文件向全体员工宣传贯彻，并下 发到有关科室。□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968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68580" marR="167005" indent="74295" algn="just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508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9" name="object 9"/>
          <p:cNvSpPr/>
          <p:nvPr/>
        </p:nvSpPr>
        <p:spPr>
          <a:xfrm>
            <a:off x="10025774" y="5086350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5"/>
                </a:lnTo>
              </a:path>
              <a:path w="120013" h="196850">
                <a:moveTo>
                  <a:pt x="116459" y="3175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/>
              <a:t>-</a:t>
            </a:r>
            <a:r>
              <a:rPr spc="-35"/>
              <a:t> </a:t>
            </a:r>
            <a:fld id="{81D60167-4931-47E6-BA6A-407CBD079E47}" type="slidenum">
              <a:rPr/>
              <a:t>11</a:t>
            </a:fld>
            <a:r>
              <a:rPr spc="-30"/>
              <a:t> </a:t>
            </a:r>
            <a:r>
              <a:rPr/>
              <a:t>-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472440" y="900430"/>
          <a:ext cx="9898380" cy="41370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5800"/>
                <a:gridCol w="4114800"/>
                <a:gridCol w="685800"/>
                <a:gridCol w="3543300"/>
                <a:gridCol w="811529"/>
              </a:tblGrid>
              <a:tr h="30670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8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4.5.2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质量手册应包括质量方针声明、检验检测机构描述、人 员职责、支持性程序、手册管理等。检验检测机构质量手册 中应阐明质量方针声明，应制定管理体系总体目标，并在管 理评审时予以评审。质量方针声明应经最高管理者授权发布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，至少包括下列内容：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37274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a)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 marR="76835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最高管理者对良好职业行为和为客户提供检验检测服务质量 的承诺；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566420" indent="-194310">
                        <a:lnSpc>
                          <a:spcPct val="100000"/>
                        </a:lnSpc>
                        <a:spcBef>
                          <a:spcPts val="160"/>
                        </a:spcBef>
                        <a:buAutoNum type="alphaLcParenR" startAt="2"/>
                        <a:tabLst>
                          <a:tab pos="567055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最高管理者关于服务标准的声明；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545465" indent="-173355">
                        <a:lnSpc>
                          <a:spcPct val="100000"/>
                        </a:lnSpc>
                        <a:spcBef>
                          <a:spcPts val="160"/>
                        </a:spcBef>
                        <a:buAutoNum type="alphaLcParenR" startAt="2"/>
                        <a:tabLst>
                          <a:tab pos="54610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管理体系的目的；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37274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d)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 marR="76835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要求所有与检验检测活动有关的人员熟悉质量文件，并执行 相关政策和程序；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36703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e)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最高管理者对遵循本准则及持续改进管理体系的承诺。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850">
                        <a:latin typeface="Times New Roman"/>
                        <a:cs typeface="Times New Roman"/>
                      </a:endParaRPr>
                    </a:p>
                    <a:p>
                      <a:pPr marL="6985">
                        <a:lnSpc>
                          <a:spcPct val="100000"/>
                        </a:lnSpc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科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212725">
                        <a:lnSpc>
                          <a:spcPts val="1600"/>
                        </a:lnSpc>
                        <a:spcBef>
                          <a:spcPts val="75"/>
                        </a:spcBef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《质量手册》中明确描述了检测人员及管理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人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员的职责，发布了质量方针和质量目标。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201930" indent="-133985">
                        <a:lnSpc>
                          <a:spcPct val="100000"/>
                        </a:lnSpc>
                        <a:spcBef>
                          <a:spcPts val="80"/>
                        </a:spcBef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质量方针包括了</a:t>
                      </a:r>
                      <a:r>
                        <a:rPr sz="1200" spc="15">
                          <a:latin typeface="Microsoft YaHei"/>
                          <a:cs typeface="Microsoft YaHei"/>
                        </a:rPr>
                        <a:t>：□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a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中心法人代表</a:t>
                      </a:r>
                      <a:r>
                        <a:rPr sz="1200" spc="-5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为客户提供检测服务质量的承诺；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b</a:t>
                      </a:r>
                      <a:r>
                        <a:rPr sz="1200" spc="-5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中心法人代表在声明中明确了服务标准；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c</a:t>
                      </a:r>
                      <a:r>
                        <a:rPr sz="1200" spc="-5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明确了管理体系的目的；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168910">
                        <a:lnSpc>
                          <a:spcPct val="1111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d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对检验检测人员进行了质量管理体系文件培训， 并且按照质量管理体系有效运行；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e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中心主任按照《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检验检测机构资质认定评审准则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》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，通过管理评审和内审对实验室管理体系持续改进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  <a:p>
                      <a:pPr marL="68580" marR="153035" indent="74295" algn="just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-34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0414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4.5.3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检验检测机构应建立和保持避免卷入降低其能力、公正 性、判断力或运作诚信等方面的可信度的程序。检验检测机 构应建立和保持保护客户的机密信息和所有权的程序，该程 序应包括保护电子存储和传输结果的要求。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marL="108585">
                        <a:lnSpc>
                          <a:spcPct val="100000"/>
                        </a:lnSpc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科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72745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实验室建立了保密程序和制度。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968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68580" marR="153035" indent="74295" algn="just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-34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381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3" name="object 3"/>
          <p:cNvSpPr/>
          <p:nvPr/>
        </p:nvSpPr>
        <p:spPr>
          <a:xfrm>
            <a:off x="10058400" y="2548255"/>
            <a:ext cx="120014" cy="196850"/>
          </a:xfrm>
          <a:custGeom>
            <a:rect l="l" t="t" r="r" b="b"/>
            <a:pathLst>
              <a:path w="120013" h="196850">
                <a:moveTo>
                  <a:pt x="3174" y="3175"/>
                </a:moveTo>
                <a:lnTo>
                  <a:pt x="3174" y="193675"/>
                </a:lnTo>
              </a:path>
              <a:path w="120013" h="196850">
                <a:moveTo>
                  <a:pt x="116458" y="3175"/>
                </a:moveTo>
                <a:lnTo>
                  <a:pt x="116458" y="193675"/>
                </a:lnTo>
              </a:path>
              <a:path w="120013" h="196850">
                <a:moveTo>
                  <a:pt x="0" y="0"/>
                </a:moveTo>
                <a:lnTo>
                  <a:pt x="119633" y="0"/>
                </a:lnTo>
              </a:path>
              <a:path w="120013" h="196850">
                <a:moveTo>
                  <a:pt x="0" y="196850"/>
                </a:moveTo>
                <a:lnTo>
                  <a:pt x="119633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0058400" y="4597717"/>
            <a:ext cx="120014" cy="196850"/>
          </a:xfrm>
          <a:custGeom>
            <a:rect l="l" t="t" r="r" b="b"/>
            <a:pathLst>
              <a:path w="120013" h="196850">
                <a:moveTo>
                  <a:pt x="3174" y="3175"/>
                </a:moveTo>
                <a:lnTo>
                  <a:pt x="3174" y="193675"/>
                </a:lnTo>
              </a:path>
              <a:path w="120013" h="196850">
                <a:moveTo>
                  <a:pt x="116458" y="3175"/>
                </a:moveTo>
                <a:lnTo>
                  <a:pt x="116458" y="193675"/>
                </a:lnTo>
              </a:path>
              <a:path w="120013" h="196850">
                <a:moveTo>
                  <a:pt x="0" y="0"/>
                </a:moveTo>
                <a:lnTo>
                  <a:pt x="119633" y="0"/>
                </a:lnTo>
              </a:path>
              <a:path w="120013" h="196850">
                <a:moveTo>
                  <a:pt x="0" y="196850"/>
                </a:moveTo>
                <a:lnTo>
                  <a:pt x="119633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156970" y="5121402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审组长：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/>
              <a:t>-</a:t>
            </a:r>
            <a:r>
              <a:rPr spc="-35"/>
              <a:t> </a:t>
            </a:r>
            <a:fld id="{81D60167-4931-47E6-BA6A-407CBD079E47}" type="slidenum">
              <a:rPr/>
              <a:t>12</a:t>
            </a:fld>
            <a:r>
              <a:rPr spc="-30"/>
              <a:t> </a:t>
            </a:r>
            <a:r>
              <a:rPr/>
              <a:t>-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755646" y="5121402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内审员：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399280" y="5121402"/>
            <a:ext cx="787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内审时间：</a:t>
            </a:r>
            <a:endParaRPr sz="1200">
              <a:latin typeface="Microsoft YaHei"/>
              <a:cs typeface="Microsoft YaHei"/>
            </a:endParaRPr>
          </a:p>
        </p:txBody>
      </p:sp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481965" y="5433695"/>
          <a:ext cx="9869805" cy="5302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5800"/>
                <a:gridCol w="4114800"/>
                <a:gridCol w="685800"/>
                <a:gridCol w="3543300"/>
                <a:gridCol w="811529"/>
              </a:tblGrid>
              <a:tr h="501650">
                <a:tc>
                  <a:txBody>
                    <a:bodyPr vert="horz" wrap="square"/>
                    <a:lstStyle/>
                    <a:p>
                      <a:pPr marL="186690" marR="18351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准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则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款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检验检测机构资质认定评审准则条款内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容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714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86690" marR="18351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门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6810">
                        <a:lnSpc>
                          <a:spcPct val="100000"/>
                        </a:lnSpc>
                        <a:spcBef>
                          <a:spcPts val="135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现场内部审核情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况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714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5580" marR="29908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结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果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472440" y="900430"/>
          <a:ext cx="9898380" cy="44996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5800"/>
                <a:gridCol w="4114800"/>
                <a:gridCol w="685800"/>
                <a:gridCol w="3543300"/>
                <a:gridCol w="811529"/>
              </a:tblGrid>
              <a:tr h="14414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1275"/>
                        </a:spcBef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4.5.4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检验检测机构应建立和保持控制其管理体系的内部和外 部文件的程序，包括法律法规、标准、规范性文件、检验检 测方法，以及通知、计划、图纸、图表、软件、规范、手册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 marR="76835" algn="just">
                        <a:lnSpc>
                          <a:spcPts val="16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、指导书。这些文件可承载在各种载体上，可是硬拷贝或是 电子媒体，也可是数字的、模拟的、摄影的或书面的形式。 应明确文件的批准、发布、变更，防止使用无效、作废的文 件。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114935" indent="228600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实验室建立了《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文件控制程序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》《质量手册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》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中对</a:t>
                      </a:r>
                      <a:r>
                        <a:rPr sz="1200" spc="3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文件管理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(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包括内部和外部文件的程序，法律 法规、标准、规范性文件、检验检测方法，以及通 知、计划、图纸、图表、软件、规范、手册、指导 书等</a:t>
                      </a:r>
                      <a:r>
                        <a:rPr sz="1200" spc="-5">
                          <a:latin typeface="Microsoft YaHei"/>
                          <a:cs typeface="Microsoft YaHei"/>
                        </a:rPr>
                        <a:t>)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明确规定了文件登记、借阅、发放、使用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、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更新、变更废止和归档。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68580" marR="167005" indent="74295" algn="just">
                        <a:lnSpc>
                          <a:spcPct val="111100"/>
                        </a:lnSpc>
                        <a:spcBef>
                          <a:spcPts val="135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80708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4.5.5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508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检验检测机构应建立和保持评审客户要求、标书、合同 的程序。对要求、标书、合同的变更、偏离应通知客户和检 验检测机构的相关人员。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3025" indent="304800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实验室建立《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合同评审管理程序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》，并在《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质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量手册》中对合同评审、变更和合同的履行等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做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了详细的规定。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167005" indent="74295" algn="just">
                        <a:lnSpc>
                          <a:spcPct val="111100"/>
                        </a:lnSpc>
                        <a:spcBef>
                          <a:spcPts val="69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88265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177924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4.5.6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检验检测机构因工作量大，以及关键人员、设备设施、 技术能力等原因，需分包检验检测项目时，应分包给依法取 得检验检测机构资质认定并有能力完成分包项目的检验检测 机构，并在检验检测报告或证书中标注分包情况，具体分包 的检验检测项目应当事先取得委托人书面同意。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968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850">
                        <a:latin typeface="Times New Roman"/>
                        <a:cs typeface="Times New Roman"/>
                      </a:endParaRPr>
                    </a:p>
                    <a:p>
                      <a:pPr marL="68580" marR="153035" indent="74295" algn="just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-34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381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04457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4.5.7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检验检测机构应建立和保持选择和购买对检验检测质量 有影响的服务和供应品的程序。程序应包含有关服务、供应 品、试剂、消耗材料的购买、接收、存储的要求，并保存对 重要服务、供应品、试剂、消耗材料供应商的评价记录和名 单。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01930" indent="-133985">
                        <a:lnSpc>
                          <a:spcPct val="100000"/>
                        </a:lnSpc>
                        <a:spcBef>
                          <a:spcPts val="155"/>
                        </a:spcBef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实验室建立了《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服务和供应品采购控制程序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》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和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 marR="84455">
                        <a:lnSpc>
                          <a:spcPct val="111100"/>
                        </a:lnSpc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《质量手册》中对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服务和供应品的采购做了明确规 定；□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194945" indent="-127000">
                        <a:lnSpc>
                          <a:spcPct val="100000"/>
                        </a:lnSpc>
                        <a:spcBef>
                          <a:spcPts val="160"/>
                        </a:spcBef>
                        <a:buSzPct val="91666"/>
                        <a:buAutoNum type="arabicPeriod" startAt="2"/>
                        <a:tabLst>
                          <a:tab pos="19558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对支持服务供应商建立名录；□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194945" indent="-127000">
                        <a:lnSpc>
                          <a:spcPct val="100000"/>
                        </a:lnSpc>
                        <a:spcBef>
                          <a:spcPts val="160"/>
                        </a:spcBef>
                        <a:buSzPct val="91666"/>
                        <a:buAutoNum type="arabicPeriod" startAt="2"/>
                        <a:tabLst>
                          <a:tab pos="19558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对支持服务供应商进行了评价。□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968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68580" marR="167005" indent="74295" algn="just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508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3" name="object 3"/>
          <p:cNvSpPr/>
          <p:nvPr/>
        </p:nvSpPr>
        <p:spPr>
          <a:xfrm>
            <a:off x="10025774" y="1329055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5"/>
                </a:lnTo>
              </a:path>
              <a:path w="120013" h="196850">
                <a:moveTo>
                  <a:pt x="116459" y="3175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0025774" y="2453322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4"/>
                </a:lnTo>
              </a:path>
              <a:path w="120013" h="196850">
                <a:moveTo>
                  <a:pt x="116459" y="3175"/>
                </a:moveTo>
                <a:lnTo>
                  <a:pt x="116459" y="193674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49"/>
                </a:moveTo>
                <a:lnTo>
                  <a:pt x="119634" y="196849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0058400" y="3852227"/>
            <a:ext cx="120014" cy="196850"/>
          </a:xfrm>
          <a:custGeom>
            <a:rect l="l" t="t" r="r" b="b"/>
            <a:pathLst>
              <a:path w="120013" h="196850">
                <a:moveTo>
                  <a:pt x="3174" y="3175"/>
                </a:moveTo>
                <a:lnTo>
                  <a:pt x="3174" y="193675"/>
                </a:lnTo>
              </a:path>
              <a:path w="120013" h="196850">
                <a:moveTo>
                  <a:pt x="116458" y="3175"/>
                </a:moveTo>
                <a:lnTo>
                  <a:pt x="116458" y="193675"/>
                </a:lnTo>
              </a:path>
              <a:path w="120013" h="196850">
                <a:moveTo>
                  <a:pt x="0" y="0"/>
                </a:moveTo>
                <a:lnTo>
                  <a:pt x="119633" y="0"/>
                </a:lnTo>
              </a:path>
              <a:path w="120013" h="196850">
                <a:moveTo>
                  <a:pt x="0" y="196850"/>
                </a:moveTo>
                <a:lnTo>
                  <a:pt x="119633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0025774" y="4552314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5"/>
                </a:lnTo>
              </a:path>
              <a:path w="120013" h="196850">
                <a:moveTo>
                  <a:pt x="116459" y="3175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156970" y="5483986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审组长：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/>
              <a:t>-</a:t>
            </a:r>
            <a:r>
              <a:rPr spc="-35"/>
              <a:t> </a:t>
            </a:r>
            <a:fld id="{81D60167-4931-47E6-BA6A-407CBD079E47}" type="slidenum">
              <a:rPr/>
              <a:t>13</a:t>
            </a:fld>
            <a:r>
              <a:rPr spc="-30"/>
              <a:t> </a:t>
            </a:r>
            <a:r>
              <a:rPr/>
              <a:t>-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755646" y="5483986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内审员：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399280" y="5483986"/>
            <a:ext cx="787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内审时间：</a:t>
            </a:r>
            <a:endParaRPr sz="1200">
              <a:latin typeface="Microsoft YaHei"/>
              <a:cs typeface="Microsoft YaHei"/>
            </a:endParaRPr>
          </a:p>
        </p:txBody>
      </p:sp>
      <p:graphicFrame>
        <p:nvGraphicFramePr>
          <p:cNvPr id="10" name="object 10"/>
          <p:cNvGraphicFramePr>
            <a:graphicFrameLocks noGrp="1"/>
          </p:cNvGraphicFramePr>
          <p:nvPr/>
        </p:nvGraphicFramePr>
        <p:xfrm>
          <a:off x="481965" y="5796279"/>
          <a:ext cx="9869805" cy="5302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5800"/>
                <a:gridCol w="4114800"/>
                <a:gridCol w="685800"/>
                <a:gridCol w="3543300"/>
                <a:gridCol w="811529"/>
              </a:tblGrid>
              <a:tr h="501650">
                <a:tc>
                  <a:txBody>
                    <a:bodyPr vert="horz" wrap="square"/>
                    <a:lstStyle/>
                    <a:p>
                      <a:pPr marL="186690" marR="18351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准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则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款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检验检测机构资质认定评审准则条款内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容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714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86690" marR="18351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门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6810">
                        <a:lnSpc>
                          <a:spcPct val="100000"/>
                        </a:lnSpc>
                        <a:spcBef>
                          <a:spcPts val="135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现场内部审核情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况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714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5580" marR="29908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结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果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472440" y="900430"/>
          <a:ext cx="9898380" cy="43815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5800"/>
                <a:gridCol w="4114800"/>
                <a:gridCol w="685800"/>
                <a:gridCol w="3543300"/>
                <a:gridCol w="811529"/>
              </a:tblGrid>
              <a:tr h="10350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4.5.8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检验检测机构应建立和保持服务客户的程序，应保持与 客户沟通，为客户提供咨询服务，对客户进行检验检测服务 的满意度调查。在保密的前提下，允许客户或其代表，合理 进入为其检验检测的相关区域观察。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1911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实验室建立了</a:t>
                      </a:r>
                      <a:r>
                        <a:rPr sz="1200" spc="3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《客户服务程序》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并在《质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量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手册》中明确了为客户提供：咨询服务、检测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服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务、在安全和不泄露机密的前提下允许客户进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入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实验区参观，每年并对客户走访进行满意度调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查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68580" marR="167005" indent="74295" algn="just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508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0350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4.5.9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检验检测机构应建立和保持处理投诉和申诉的程序。明 确对投诉和申诉的接收、确认、调查和处理职责，并采取回 避措施。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01930" indent="-133985">
                        <a:lnSpc>
                          <a:spcPct val="100000"/>
                        </a:lnSpc>
                        <a:spcBef>
                          <a:spcPts val="155"/>
                        </a:spcBef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实验室建立了</a:t>
                      </a:r>
                      <a:r>
                        <a:rPr sz="1200" spc="3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《</a:t>
                      </a:r>
                      <a:r>
                        <a:rPr sz="120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客户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申诉和投诉处理程序</a:t>
                      </a:r>
                      <a:r>
                        <a:rPr sz="1200" spc="3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》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并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在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《质量手册》中明确了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申诉和投诉处理措施。□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194945" indent="-127000">
                        <a:lnSpc>
                          <a:spcPct val="100000"/>
                        </a:lnSpc>
                        <a:spcBef>
                          <a:spcPts val="160"/>
                        </a:spcBef>
                        <a:buSzPct val="91666"/>
                        <a:buAutoNum type="arabicPeriod" startAt="2"/>
                        <a:tabLst>
                          <a:tab pos="195580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《质量手册》中明确了对客户的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申诉和投诉受理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114935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、确认、调查和处理职责，并规定了有利害关系的 人员应予以回避。□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968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68580" marR="167005" indent="74295" algn="just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508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0350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4.5.10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72745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检验检测机构应建立和保持出现不符合工作的处理程序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7945" marR="76835" algn="just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。明确对不符合工作的评价、决定不符合工作是否可接受、 纠正不符合工作、批准恢复被停止的不符合工作的责任和权 力。必要时，通知客户并取消不符合工作。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968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83185">
                        <a:lnSpc>
                          <a:spcPts val="1600"/>
                        </a:lnSpc>
                        <a:spcBef>
                          <a:spcPts val="75"/>
                        </a:spcBef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实验室建立了</a:t>
                      </a:r>
                      <a:r>
                        <a:rPr sz="1200" spc="3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《</a:t>
                      </a:r>
                      <a:r>
                        <a:rPr sz="120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不符合工作程序</a:t>
                      </a:r>
                      <a:r>
                        <a:rPr sz="1200" spc="30">
                          <a:solidFill>
                            <a:srgbClr val="FF0000"/>
                          </a:solidFill>
                          <a:latin typeface="Microsoft YaHei"/>
                          <a:cs typeface="Microsoft YaHei"/>
                        </a:rPr>
                        <a:t>》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并在《质量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手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册》中明确了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不符合工作纠正措施。□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140335">
                        <a:lnSpc>
                          <a:spcPts val="1600"/>
                        </a:lnSpc>
                        <a:buSzPct val="91666"/>
                        <a:buAutoNum type="arabicPeriod"/>
                        <a:tabLst>
                          <a:tab pos="195580"/>
                        </a:tabLst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对不符合工作的科室或人有权利停止工作，待不 符合工作得到有效纠正后可恢复正常工作。□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201930" indent="-133985">
                        <a:lnSpc>
                          <a:spcPct val="100000"/>
                        </a:lnSpc>
                        <a:spcBef>
                          <a:spcPts val="80"/>
                        </a:spcBef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必要时可向客户说明情况，取消不符合工作。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68580" marR="153035" indent="74295" algn="just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-34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508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24777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0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 spc="-5">
                          <a:latin typeface="Microsoft YaHei"/>
                          <a:cs typeface="Microsoft YaHei"/>
                        </a:rPr>
                        <a:t>4.5.11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7945" marR="76835" indent="304800" algn="just">
                        <a:lnSpc>
                          <a:spcPts val="1600"/>
                        </a:lnSpc>
                        <a:spcBef>
                          <a:spcPts val="75"/>
                        </a:spcBef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检验检测机构应建立和保持在识别出不符合工作时、在 管理体系或技术运作中出现对政策和程序偏离时，采取纠正 措施的程序。应分析原因，确定纠正措施，对纠正措施予以 监控。必要时，可进行内部审核。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8580" marR="206375" algn="just">
                        <a:lnSpc>
                          <a:spcPts val="1600"/>
                        </a:lnSpc>
                        <a:spcBef>
                          <a:spcPts val="75"/>
                        </a:spcBef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实验室在质量管理体系运行过程中为了防止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出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现不符合工作的情况发生，制定了《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不符合工作 控制程序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》《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纠正、预防措施管理程序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》。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  <a:p>
                      <a:pPr marL="68580" marR="191135" algn="just">
                        <a:lnSpc>
                          <a:spcPts val="1600"/>
                        </a:lnSpc>
                        <a:buSzPct val="91666"/>
                        <a:buAutoNum type="arabicPeriod"/>
                        <a:tabLst>
                          <a:tab pos="202565"/>
                        </a:tabLst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对不符合工作采取纠正措施时首先是分析不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符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合原因、确定不符合性质、确定纠正措施并且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实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行跟踪问效。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95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2050">
                        <a:latin typeface="Times New Roman"/>
                        <a:cs typeface="Times New Roman"/>
                      </a:endParaRPr>
                    </a:p>
                    <a:p>
                      <a:pPr marL="68580" marR="167005" indent="74295" algn="just">
                        <a:lnSpc>
                          <a:spcPct val="111100"/>
                        </a:lnSpc>
                      </a:pPr>
                      <a:r>
                        <a:rPr sz="1200">
                          <a:latin typeface="Microsoft YaHei"/>
                          <a:cs typeface="Microsoft YaHei"/>
                        </a:rPr>
                        <a:t>符</a:t>
                      </a:r>
                      <a:r>
                        <a:rPr sz="1200" spc="-15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80">
                          <a:latin typeface="Microsoft YaHei"/>
                          <a:cs typeface="Microsoft YaHei"/>
                        </a:rPr>
                        <a:t>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√ </a:t>
                      </a:r>
                      <a:r>
                        <a:rPr sz="1200" spc="-340">
                          <a:latin typeface="Microsoft YaHei"/>
                          <a:cs typeface="Microsoft YaHei"/>
                        </a:rPr>
                        <a:t>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不符合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不适用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□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4445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3" name="object 3"/>
          <p:cNvSpPr/>
          <p:nvPr/>
        </p:nvSpPr>
        <p:spPr>
          <a:xfrm>
            <a:off x="10025774" y="1125855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5"/>
                </a:lnTo>
              </a:path>
              <a:path w="120013" h="196850">
                <a:moveTo>
                  <a:pt x="116459" y="3175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0025774" y="2160905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5"/>
                </a:lnTo>
              </a:path>
              <a:path w="120013" h="196850">
                <a:moveTo>
                  <a:pt x="116459" y="3175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0058400" y="3602354"/>
            <a:ext cx="120014" cy="196850"/>
          </a:xfrm>
          <a:custGeom>
            <a:rect l="l" t="t" r="r" b="b"/>
            <a:pathLst>
              <a:path w="120013" h="196850">
                <a:moveTo>
                  <a:pt x="3174" y="3175"/>
                </a:moveTo>
                <a:lnTo>
                  <a:pt x="3174" y="193675"/>
                </a:lnTo>
              </a:path>
              <a:path w="120013" h="196850">
                <a:moveTo>
                  <a:pt x="116458" y="3175"/>
                </a:moveTo>
                <a:lnTo>
                  <a:pt x="116458" y="193675"/>
                </a:lnTo>
              </a:path>
              <a:path w="120013" h="196850">
                <a:moveTo>
                  <a:pt x="0" y="0"/>
                </a:moveTo>
                <a:lnTo>
                  <a:pt x="119633" y="0"/>
                </a:lnTo>
              </a:path>
              <a:path w="120013" h="196850">
                <a:moveTo>
                  <a:pt x="0" y="196850"/>
                </a:moveTo>
                <a:lnTo>
                  <a:pt x="119633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0025774" y="4332604"/>
            <a:ext cx="120014" cy="196850"/>
          </a:xfrm>
          <a:custGeom>
            <a:rect l="l" t="t" r="r" b="b"/>
            <a:pathLst>
              <a:path w="120013" h="196850">
                <a:moveTo>
                  <a:pt x="3175" y="3175"/>
                </a:moveTo>
                <a:lnTo>
                  <a:pt x="3175" y="193675"/>
                </a:lnTo>
              </a:path>
              <a:path w="120013" h="196850">
                <a:moveTo>
                  <a:pt x="116459" y="3175"/>
                </a:moveTo>
                <a:lnTo>
                  <a:pt x="116459" y="193675"/>
                </a:lnTo>
              </a:path>
              <a:path w="120013" h="196850">
                <a:moveTo>
                  <a:pt x="0" y="0"/>
                </a:moveTo>
                <a:lnTo>
                  <a:pt x="119634" y="0"/>
                </a:lnTo>
              </a:path>
              <a:path w="120013" h="196850">
                <a:moveTo>
                  <a:pt x="0" y="196850"/>
                </a:moveTo>
                <a:lnTo>
                  <a:pt x="119634" y="19685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156970" y="5365877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审组长：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/>
              <a:t>-</a:t>
            </a:r>
            <a:r>
              <a:rPr spc="-35"/>
              <a:t> </a:t>
            </a:r>
            <a:fld id="{81D60167-4931-47E6-BA6A-407CBD079E47}" type="slidenum">
              <a:rPr/>
              <a:t>14</a:t>
            </a:fld>
            <a:r>
              <a:rPr spc="-30"/>
              <a:t> </a:t>
            </a:r>
            <a:r>
              <a:rPr/>
              <a:t>-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755646" y="5365877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内审员：</a:t>
            </a:r>
            <a:endParaRPr sz="1200">
              <a:latin typeface="Microsoft YaHei"/>
              <a:cs typeface="Microsoft Ya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399280" y="5365877"/>
            <a:ext cx="787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Microsoft YaHei"/>
                <a:cs typeface="Microsoft YaHei"/>
              </a:rPr>
              <a:t>内审时间：</a:t>
            </a:r>
            <a:endParaRPr sz="1200">
              <a:latin typeface="Microsoft YaHei"/>
              <a:cs typeface="Microsoft YaHei"/>
            </a:endParaRPr>
          </a:p>
        </p:txBody>
      </p:sp>
      <p:graphicFrame>
        <p:nvGraphicFramePr>
          <p:cNvPr id="10" name="object 10"/>
          <p:cNvGraphicFramePr>
            <a:graphicFrameLocks noGrp="1"/>
          </p:cNvGraphicFramePr>
          <p:nvPr/>
        </p:nvGraphicFramePr>
        <p:xfrm>
          <a:off x="481965" y="5678170"/>
          <a:ext cx="9869805" cy="5302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5800"/>
                <a:gridCol w="4114800"/>
                <a:gridCol w="685800"/>
                <a:gridCol w="3543300"/>
                <a:gridCol w="811529"/>
              </a:tblGrid>
              <a:tr h="501650">
                <a:tc>
                  <a:txBody>
                    <a:bodyPr vert="horz" wrap="square"/>
                    <a:lstStyle/>
                    <a:p>
                      <a:pPr marL="186690" marR="18351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准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则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款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检验检测机构资质认定评审准则条款内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容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714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86690" marR="18351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部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门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6810">
                        <a:lnSpc>
                          <a:spcPct val="100000"/>
                        </a:lnSpc>
                        <a:spcBef>
                          <a:spcPts val="135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现场内部审核情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况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714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5580" marR="299085">
                        <a:lnSpc>
                          <a:spcPct val="125000"/>
                        </a:lnSpc>
                        <a:spcBef>
                          <a:spcPts val="90"/>
                        </a:spcBef>
                      </a:pPr>
                      <a:r>
                        <a:rPr sz="1200" spc="30">
                          <a:latin typeface="Microsoft YaHei"/>
                          <a:cs typeface="Microsoft YaHei"/>
                        </a:rPr>
                        <a:t>审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核 </a:t>
                      </a:r>
                      <a:r>
                        <a:rPr sz="1200" spc="30">
                          <a:latin typeface="Microsoft YaHei"/>
                          <a:cs typeface="Microsoft YaHei"/>
                        </a:rPr>
                        <a:t>结</a:t>
                      </a:r>
                      <a:r>
                        <a:rPr sz="1200">
                          <a:latin typeface="Microsoft YaHei"/>
                          <a:cs typeface="Microsoft YaHei"/>
                        </a:rPr>
                        <a:t>果</a:t>
                      </a:r>
                      <a:endParaRPr sz="1200">
                        <a:latin typeface="Microsoft YaHei"/>
                        <a:cs typeface="Microsoft YaHei"/>
                      </a:endParaRPr>
                    </a:p>
                  </a:txBody>
                  <a:tcPr marL="0" marR="0" marT="1143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https://d.book118.com/457041001156006030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Times New Roman</vt:lpstr>
      <vt:lpstr>Office Theme</vt:lpstr>
      <vt:lpstr>2024检验检测机构内审检查表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2024-09-02T16:03:26.736</cp:lastPrinted>
  <dcterms:created xsi:type="dcterms:W3CDTF">2024-09-02T08:03:26Z</dcterms:created>
  <dcterms:modified xsi:type="dcterms:W3CDTF">2024-09-02T08:03:28Z</dcterms:modified>
</cp:coreProperties>
</file>