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A23C6A2-7C67-429F-9874-5ADF49F5618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1AB470B-6EEB-430F-97C0-A378601FDB3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507ED36-8D49-4FC7-9EE7-8AD5C9B905B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66067D5-B964-4CA4-8509-92D2EDC21C4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D857E51-4D1F-47C0-98CD-4B7C4ADED57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493919F-E2A8-4133-B890-298C6D1730D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085AB13-830D-4E42-B874-F46758D6EBE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C127C11-28E4-40AB-9F3D-A04BC5B78F6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A64FEAA-24C2-4C61-A8F0-54A084FCD33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DDF11CE-269F-486C-B33C-A1F85DB421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ECF0021-F6F8-428A-A986-F717EBA9AC7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57042000106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cxnSp>
        <p:nvCxnSpPr>
          <p:cNvPr id="2" name="Connector 2"/>
          <p:cNvCxnSpPr/>
          <p:nvPr/>
        </p:nvCxnSpPr>
        <p:spPr>
          <a:xfrm>
            <a:off x="9297988" y="3463925"/>
            <a:ext cx="3041650" cy="3565525"/>
          </a:xfrm>
          <a:prstGeom prst="line">
            <a:avLst/>
          </a:prstGeom>
          <a:ln w="2540">
            <a:solidFill>
              <a:schemeClr val="lt1"/>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3" name="Connector 3"/>
          <p:cNvCxnSpPr/>
          <p:nvPr/>
        </p:nvCxnSpPr>
        <p:spPr>
          <a:xfrm>
            <a:off x="10520363" y="-190500"/>
            <a:ext cx="885825" cy="1038225"/>
          </a:xfrm>
          <a:prstGeom prst="line">
            <a:avLst/>
          </a:prstGeom>
          <a:ln w="2540">
            <a:solidFill>
              <a:schemeClr val="lt1"/>
            </a:solidFill>
            <a:prstDash val="solid"/>
            <a:headEnd type="none"/>
            <a:tailEnd type="none"/>
          </a:ln>
        </p:spPr>
        <p:style>
          <a:lnRef idx="0">
            <a:schemeClr val="lt1"/>
          </a:lnRef>
          <a:fillRef idx="1">
            <a:schemeClr val="lt1"/>
          </a:fillRef>
          <a:effectRef idx="0">
            <a:schemeClr val="lt1"/>
          </a:effectRef>
          <a:fontRef idx="minor">
            <a:schemeClr val="lt1"/>
          </a:fontRef>
        </p:style>
      </p:cxnSp>
      <p:sp>
        <p:nvSpPr>
          <p:cNvPr id="4" name="TextBox 4"/>
          <p:cNvSpPr txBox="1"/>
          <p:nvPr/>
        </p:nvSpPr>
        <p:spPr>
          <a:xfrm>
            <a:off x="3702710" y="1308257"/>
            <a:ext cx="4881433" cy="1420727"/>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EFE">
                    <a:alpha val="100000"/>
                  </a:srgbClr>
                </a:solidFill>
                <a:latin typeface="Microsoft Yahei"/>
                <a:ea typeface="Microsoft Yahei"/>
                <a:cs typeface="Microsoft Yahei"/>
              </a:rPr>
              <a:t>医学信息系统中的数据挖掘与知识发现研究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rot="2700000">
            <a:off x="-425346" y="-2696323"/>
            <a:ext cx="4457492" cy="445749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21821" y="612775"/>
            <a:ext cx="1563158" cy="769938"/>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400" b="1">
                <a:solidFill>
                  <a:srgbClr val="FFFEFE">
                    <a:alpha val="100000"/>
                  </a:srgbClr>
                </a:solidFill>
                <a:latin typeface="微软雅黑"/>
                <a:ea typeface="微软雅黑"/>
                <a:cs typeface="微软雅黑"/>
              </a:rPr>
              <a:t>目 录</a:t>
            </a:r>
            <a:endParaRPr lang="en-US" sz="1100"/>
          </a:p>
        </p:txBody>
      </p:sp>
      <p:sp>
        <p:nvSpPr>
          <p:cNvPr id="4" name="AutoShape 4"/>
          <p:cNvSpPr/>
          <p:nvPr/>
        </p:nvSpPr>
        <p:spPr>
          <a:xfrm>
            <a:off x="10615613" y="1795463"/>
            <a:ext cx="1339850" cy="338137"/>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788641" y="930592"/>
            <a:ext cx="5050155" cy="4996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引言</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医学信息系统概述</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数据挖掘技术及其在医学信息系统中的应用</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知识发现及其在医学信息系统中的应用</a:t>
            </a:r>
          </a:p>
        </p:txBody>
      </p:sp>
      <p:sp>
        <p:nvSpPr>
          <p:cNvPr id="6" name="AutoShape 6"/>
          <p:cNvSpPr/>
          <p:nvPr/>
        </p:nvSpPr>
        <p:spPr>
          <a:xfrm rot="2700000">
            <a:off x="1152099" y="3867101"/>
            <a:ext cx="1030027" cy="103002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700000">
            <a:off x="2095422" y="2929440"/>
            <a:ext cx="600059" cy="6000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rot="2700000">
            <a:off x="-425346" y="-2696323"/>
            <a:ext cx="4457492" cy="445749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21821" y="612775"/>
            <a:ext cx="1563158" cy="769938"/>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400" b="1">
                <a:solidFill>
                  <a:srgbClr val="FFFEFE">
                    <a:alpha val="100000"/>
                  </a:srgbClr>
                </a:solidFill>
                <a:latin typeface="微软雅黑"/>
                <a:ea typeface="微软雅黑"/>
                <a:cs typeface="微软雅黑"/>
              </a:rPr>
              <a:t>目 录</a:t>
            </a:r>
            <a:endParaRPr lang="en-US" sz="1100"/>
          </a:p>
        </p:txBody>
      </p:sp>
      <p:sp>
        <p:nvSpPr>
          <p:cNvPr id="4" name="AutoShape 4"/>
          <p:cNvSpPr/>
          <p:nvPr/>
        </p:nvSpPr>
        <p:spPr>
          <a:xfrm>
            <a:off x="10615613" y="1795463"/>
            <a:ext cx="1339850" cy="338137"/>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788641" y="930592"/>
            <a:ext cx="5050155" cy="4996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数据挖掘与知识发现技术在医学信息系统中的实践案例</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结论与展望</a:t>
            </a:r>
          </a:p>
        </p:txBody>
      </p:sp>
      <p:sp>
        <p:nvSpPr>
          <p:cNvPr id="6" name="AutoShape 6"/>
          <p:cNvSpPr/>
          <p:nvPr/>
        </p:nvSpPr>
        <p:spPr>
          <a:xfrm rot="2700000">
            <a:off x="1152099" y="3867101"/>
            <a:ext cx="1030027" cy="103002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700000">
            <a:off x="2095422" y="2929440"/>
            <a:ext cx="600059" cy="6000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TextBox 2"/>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3000" b="1">
                <a:solidFill>
                  <a:srgbClr val="FFFEFE">
                    <a:alpha val="100000"/>
                  </a:srgbClr>
                </a:solidFill>
                <a:latin typeface="Microsoft Yahei"/>
                <a:ea typeface="Microsoft Yahei"/>
                <a:cs typeface="Microsoft Yahei"/>
              </a:rPr>
              <a:t>01</a:t>
            </a:r>
          </a:p>
        </p:txBody>
      </p:sp>
      <p:sp>
        <p:nvSpPr>
          <p:cNvPr id="3" name="TextBox 3"/>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引言</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数据挖掘与知识发现在医学信息系统中的重要性</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随着医学信息系统的广泛应用，产生了海量的医疗数据。数据挖掘与知识发现技术能够从这些数据中提取有价值的信息，为医学研究和临床实践提供支持。</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28631" r="28631"/>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促进医学决策的科学化、精准化</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通过数据挖掘与知识发现，可以揭示隐藏在数据中的规律和模式，为医生提供更为准确、科学的决策依据，提高诊疗水平和效率。</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推动医学信息化进程</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数据挖掘与知识发现作为医学信息化的重要组成部分，能够推动医学信息化进程，促进医疗资源的优化配置和共享。</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研究背景与意义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a:off x="743534" y="1338101"/>
            <a:ext cx="3333658" cy="4817902"/>
          </a:xfrm>
          <a:prstGeom prst="rec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43534" y="1338101"/>
            <a:ext cx="3333658" cy="126801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938867" y="1440614"/>
            <a:ext cx="2995145" cy="104851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国内研究现状</a:t>
            </a:r>
          </a:p>
        </p:txBody>
      </p:sp>
      <p:sp>
        <p:nvSpPr>
          <p:cNvPr id="5" name="TextBox 5"/>
          <p:cNvSpPr txBox="1"/>
          <p:nvPr/>
        </p:nvSpPr>
        <p:spPr>
          <a:xfrm>
            <a:off x="912791" y="2963397"/>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国内在医学信息系统中的数据挖掘与知识发现研究方面取得了一定的成果，但与国际先进水平相比仍存在一定差距。目前，国内研究主要集中在数据挖掘算法的应用和优化、医学知识库的构建等方面。</a:t>
            </a:r>
          </a:p>
        </p:txBody>
      </p:sp>
      <p:sp>
        <p:nvSpPr>
          <p:cNvPr id="6" name="AutoShape 6"/>
          <p:cNvSpPr/>
          <p:nvPr/>
        </p:nvSpPr>
        <p:spPr>
          <a:xfrm>
            <a:off x="4429171" y="1338101"/>
            <a:ext cx="3333658" cy="4817902"/>
          </a:xfrm>
          <a:prstGeom prst="rec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4429171" y="1338101"/>
            <a:ext cx="3333658" cy="126801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624504" y="1440614"/>
            <a:ext cx="2995145" cy="104851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国外研究现状</a:t>
            </a:r>
          </a:p>
        </p:txBody>
      </p:sp>
      <p:sp>
        <p:nvSpPr>
          <p:cNvPr id="9" name="TextBox 9"/>
          <p:cNvSpPr txBox="1"/>
          <p:nvPr/>
        </p:nvSpPr>
        <p:spPr>
          <a:xfrm>
            <a:off x="4624504" y="2963397"/>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国外在医学信息系统中的数据挖掘与知识发现研究方面处于领先地位，已经形成了一套较为完善的研究体系和方法论。国外研究不仅关注算法的创新和应用，还注重跨学科合作和实际应用效果的评价。</a:t>
            </a:r>
          </a:p>
        </p:txBody>
      </p:sp>
      <p:sp>
        <p:nvSpPr>
          <p:cNvPr id="10" name="AutoShape 10"/>
          <p:cNvSpPr/>
          <p:nvPr/>
        </p:nvSpPr>
        <p:spPr>
          <a:xfrm>
            <a:off x="8118788" y="1338101"/>
            <a:ext cx="3333658" cy="4817902"/>
          </a:xfrm>
          <a:prstGeom prst="rec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8118788" y="1338101"/>
            <a:ext cx="3333658" cy="126801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8314120" y="1440614"/>
            <a:ext cx="2995145" cy="104851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发展趋势</a:t>
            </a:r>
          </a:p>
        </p:txBody>
      </p:sp>
      <p:sp>
        <p:nvSpPr>
          <p:cNvPr id="13" name="TextBox 13"/>
          <p:cNvSpPr txBox="1"/>
          <p:nvPr/>
        </p:nvSpPr>
        <p:spPr>
          <a:xfrm>
            <a:off x="8314120" y="2963397"/>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未来，医学信息系统中的数据挖掘与知识发现研究将更加注重算法的高效性、准确性和可解释性；同时，将加强与生物医学、临床医学等学科的交叉融合，形成更为综合、系统的研究体系；此外，还将关注医疗数据的隐私保护和伦理问题。</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国内外研究现状及发展趋势</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研究内容与方法</a:t>
              </a:r>
            </a:p>
          </p:txBody>
        </p:sp>
      </p:grpSp>
      <p:sp>
        <p:nvSpPr>
          <p:cNvPr id="24" name="TextBox 24"/>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本研究将围绕医学信息系统中的数据挖掘与知识发现展开，主要研究内容包括数据挖掘算法的设计与优化、医学知识库的构建与更新、以及基于数据挖掘的医学决策支持系统的开发与应用等。</a:t>
            </a:r>
          </a:p>
        </p:txBody>
      </p:sp>
      <p:sp>
        <p:nvSpPr>
          <p:cNvPr id="25" name="TextBox 25"/>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研究内容</a:t>
            </a:r>
          </a:p>
        </p:txBody>
      </p:sp>
      <p:sp>
        <p:nvSpPr>
          <p:cNvPr id="26" name="TextBox 26"/>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本研究将采用文献调研、理论分析、实证研究等多种方法相结合的方式进行。首先通过文献调研了解国内外研究现状和发展趋势；其次运用理论分析构建研究框架和模型；最后通过实证研究验证算法的有效性和系统的实用性。同时，还将运用统计分析、机器学习等技术手段对数据进行处理和分析。</a:t>
            </a:r>
          </a:p>
        </p:txBody>
      </p:sp>
      <p:sp>
        <p:nvSpPr>
          <p:cNvPr id="27" name="TextBox 27"/>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研究方法</a:t>
            </a:r>
          </a:p>
        </p:txBody>
      </p:sp>
      <p:sp>
        <p:nvSpPr>
          <p:cNvPr id="28" name="AutoShape 28"/>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TextBox 2"/>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3000" b="1">
                <a:solidFill>
                  <a:srgbClr val="FFFEFE">
                    <a:alpha val="100000"/>
                  </a:srgbClr>
                </a:solidFill>
                <a:latin typeface="Microsoft Yahei"/>
                <a:ea typeface="Microsoft Yahei"/>
                <a:cs typeface="Microsoft Yahei"/>
              </a:rPr>
              <a:t>02</a:t>
            </a:r>
          </a:p>
        </p:txBody>
      </p:sp>
      <p:sp>
        <p:nvSpPr>
          <p:cNvPr id="3" name="TextBox 3"/>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医学信息系统概述</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医学信息系统是一种集成了医学、计算机科学、信息学等多学科知识的系统，旨在实现医疗信息的采集、存储、处理、分析和传输，以辅助医疗决策、优化医疗流程和提高医疗质量。</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医学信息系统具有数据量大、多样性、不完整性、时序性和隐私性等显著特点，对数据处理和分析技术提出了较高要求。</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特点</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医学信息系统的定义与特点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组成</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医学信息系统通常由数据采集、数据存储、数据处理、数据分析和数据传输等模块组成，各模块相互协作，共同完成医疗信息的全生命周期管理。</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功能</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医学信息系统的核心功能包括患者信息管理、医疗过程记录、医疗辅助决策、医疗资源管理和医疗质量控制等，旨在提高医疗服务的效率和质量。</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0000" r="20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医学信息系统的组成与功能</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发展历程</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医学信息系统经历了从单机应用到网络应用、从局部应用到区域协同、从简单数据处理到大数据挖掘与知识发现等多个发展阶段。</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发展趋势</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未来，医学信息系统将更加注重人工智能技术的应用，实现更加智能化的医疗决策支持；同时，随着医疗大数据的不断积累，医学信息系统将更加注重数据隐私保护和安全问题。</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医学信息系统的发展历程与趋势</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TextBox 2"/>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3000" b="1">
                <a:solidFill>
                  <a:srgbClr val="FFFEFE">
                    <a:alpha val="100000"/>
                  </a:srgbClr>
                </a:solidFill>
                <a:latin typeface="Microsoft Yahei"/>
                <a:ea typeface="Microsoft Yahei"/>
                <a:cs typeface="Microsoft Yahei"/>
              </a:rPr>
              <a:t>03</a:t>
            </a:r>
          </a:p>
        </p:txBody>
      </p:sp>
      <p:sp>
        <p:nvSpPr>
          <p:cNvPr id="3" name="TextBox 3"/>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数据挖掘技术及其在医学信息系统中的应用</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数据挖掘是从大量数据中提取或“挖掘”知识或信息的过程，这些知识或信息是隐含的、未知的、具有潜在应用价值的。</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根据挖掘任务和数据类型的不同，数据挖掘技术可分为分类与预测、聚类分析、关联规则挖掘、时序模式挖掘等。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数据挖掘技术的定义与分类</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数据挖掘技术分类</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数据挖掘技术定义</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https://d.book118.com/457042000106006041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55</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2024-09-14T07:56:01.308</cp:lastPrinted>
  <dcterms:created xsi:type="dcterms:W3CDTF">2024-09-13T23:56:01Z</dcterms:created>
  <dcterms:modified xsi:type="dcterms:W3CDTF">2024-09-13T23:56:03Z</dcterms:modified>
</cp:coreProperties>
</file>