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6B02F8D-92F4-4E90-A7F8-0445E23C99D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796085-B06F-42A0-ABD0-D3B7884A3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9148A-B240-4E4A-AA3F-00B2F9D68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02170-74F0-4669-9B7A-05D279242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9700A1-B54E-4655-81FB-F5F027549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D64303-B32C-404F-9C98-9F9F05A380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EBB35B-47AC-4864-A5E9-E571B253C8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6CDC50-E0F2-4CF3-8CCE-70727CB1C2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D90E2-A424-4873-8301-DA30F2FD1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B79F5-48A4-4727-9F77-35466CF2B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977DC-ED40-4661-B468-5FAFF1E50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CB83D-15A5-4C5E-A750-7A61614EF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946ADC1-94AF-4E64-B1CE-D0400D22E17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30447E9-E4CB-4072-B683-4B974B58727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4205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焊接应用案例解析培训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焊接技术概述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电弧焊技术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气体保护焊技术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激光焊技术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焊接质量控制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焊接应用案例解析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焊接技术概述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焊接是一种将两个或多个工件加热至一定温度，并将它们连接在一起的工艺。这种连接方法在金属加工领域中被广泛应用，是制造业中不可或缺的工艺之一。</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气焊、电弧焊、激光焊等</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按照热源分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焊接和钎焊</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按照填料分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常压焊、真空焊等</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按照环境分</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焊接应用领域</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应用于汽车车身焊接工艺</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汽车制造</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用于航空器件的连接与修复</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航空航天</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建筑结构的连接与加固</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建筑工程</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石油管道的连接与维护</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石油化工</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焊接安全</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确保通风良好的工作环境</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焊接现场安全</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定期检查维护焊接设备</a:t>
            </a:r>
            <a:endParaRPr lang="en-US" sz="2000" b="0" strike="noStrike" spc="-1">
              <a:solidFill>
                <a:srgbClr val="000000"/>
              </a:solidFill>
              <a:latin typeface="Arial"/>
            </a:endParaRPr>
          </a:p>
        </p:txBody>
      </p:sp>
      <p:sp>
        <p:nvSpPr>
          <p:cNvPr id="10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设备检查维护</a:t>
            </a:r>
            <a:endParaRPr lang="en-US" sz="3000" b="0" strike="noStrike" spc="-1">
              <a:solidFill>
                <a:srgbClr val="000000"/>
              </a:solidFill>
              <a:latin typeface="Arial"/>
            </a:endParaRPr>
          </a:p>
        </p:txBody>
      </p:sp>
      <p:sp>
        <p:nvSpPr>
          <p:cNvPr id="1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穿着符合标准的防护服</a:t>
            </a:r>
            <a:endParaRPr lang="en-US" sz="2000" b="0" strike="noStrike" spc="-1">
              <a:solidFill>
                <a:srgbClr val="000000"/>
              </a:solidFill>
              <a:latin typeface="Arial"/>
            </a:endParaRPr>
          </a:p>
        </p:txBody>
      </p:sp>
      <p:sp>
        <p:nvSpPr>
          <p:cNvPr id="11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操作人员防护</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常见焊接缺陷及解决方案</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采用限制熔剂含量的焊丝</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气孔</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提高焊接电流密度</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氧化</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采用预热和后热的方法</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裂纹</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采用适当的焊接序列</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焊缝变形</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电弧焊技术</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电弧焊原理</a:t>
            </a:r>
            <a:endParaRPr lang="en-US" sz="3600" b="0" strike="noStrike" spc="-1">
              <a:solidFill>
                <a:schemeClr val="dk1"/>
              </a:solidFill>
              <a:latin typeface="Arial"/>
            </a:endParaRPr>
          </a:p>
        </p:txBody>
      </p:sp>
      <p:sp>
        <p:nvSpPr>
          <p:cNvPr id="12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电弧焊是利用电流产生的电弧加热金属并将其连接的焊接方法。电极与工件之间的电弧是电阻加热的结果。在电弧焊过程中，电流通过电极产生的电弧加热工件表面，使其熔化并形成焊缝。</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电弧焊设备</a:t>
            </a:r>
            <a:endParaRPr lang="en-US" sz="3600" b="0" strike="noStrike" spc="-1">
              <a:solidFill>
                <a:schemeClr val="dk1"/>
              </a:solidFill>
              <a:latin typeface="Arial"/>
            </a:endParaRPr>
          </a:p>
        </p:txBody>
      </p:sp>
      <p:sp>
        <p:nvSpPr>
          <p:cNvPr id="12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提供焊接所需的电能</a:t>
            </a:r>
            <a:endParaRPr lang="en-US" sz="1500" b="0" strike="noStrike" spc="-1">
              <a:solidFill>
                <a:srgbClr val="000000"/>
              </a:solidFill>
              <a:latin typeface="Arial"/>
            </a:endParaRPr>
          </a:p>
        </p:txBody>
      </p:sp>
      <p:sp>
        <p:nvSpPr>
          <p:cNvPr id="12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焊接电源</a:t>
            </a:r>
            <a:endParaRPr lang="en-US" sz="2200" b="0" strike="noStrike" spc="-1">
              <a:solidFill>
                <a:srgbClr val="000000"/>
              </a:solidFill>
              <a:latin typeface="Arial"/>
            </a:endParaRPr>
          </a:p>
        </p:txBody>
      </p:sp>
      <p:sp>
        <p:nvSpPr>
          <p:cNvPr id="12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传递电流和焊料的材料</a:t>
            </a:r>
            <a:endParaRPr lang="en-US" sz="1500" b="0" strike="noStrike" spc="-1">
              <a:solidFill>
                <a:srgbClr val="000000"/>
              </a:solidFill>
              <a:latin typeface="Arial"/>
            </a:endParaRPr>
          </a:p>
        </p:txBody>
      </p:sp>
      <p:sp>
        <p:nvSpPr>
          <p:cNvPr id="13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电极</a:t>
            </a:r>
            <a:endParaRPr lang="en-US" sz="2200" b="0" strike="noStrike" spc="-1">
              <a:solidFill>
                <a:srgbClr val="000000"/>
              </a:solidFill>
              <a:latin typeface="Arial"/>
            </a:endParaRPr>
          </a:p>
        </p:txBody>
      </p:sp>
      <p:sp>
        <p:nvSpPr>
          <p:cNvPr id="13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固定工件并保持焊接位置稳定</a:t>
            </a:r>
            <a:endParaRPr lang="en-US" sz="1500" b="0" strike="noStrike" spc="-1">
              <a:solidFill>
                <a:srgbClr val="000000"/>
              </a:solidFill>
              <a:latin typeface="Arial"/>
            </a:endParaRPr>
          </a:p>
        </p:txBody>
      </p:sp>
      <p:sp>
        <p:nvSpPr>
          <p:cNvPr id="13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焊接夹具</a:t>
            </a:r>
            <a:endParaRPr lang="en-US" sz="2200" b="0" strike="noStrike" spc="-1">
              <a:solidFill>
                <a:srgbClr val="000000"/>
              </a:solidFill>
              <a:latin typeface="Arial"/>
            </a:endParaRPr>
          </a:p>
        </p:txBody>
      </p:sp>
      <p:sp>
        <p:nvSpPr>
          <p:cNvPr id="13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电弧焊参数设置</a:t>
            </a:r>
            <a:endParaRPr lang="en-US" sz="3600" b="0" strike="noStrike" spc="-1">
              <a:solidFill>
                <a:schemeClr val="dk1"/>
              </a:solidFill>
              <a:latin typeface="Arial"/>
            </a:endParaRPr>
          </a:p>
        </p:txBody>
      </p:sp>
      <p:sp>
        <p:nvSpPr>
          <p:cNvPr id="13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影响焊缝的深度和质量</a:t>
            </a:r>
            <a:endParaRPr lang="en-US" sz="2000" b="0" strike="noStrike" spc="-1">
              <a:solidFill>
                <a:srgbClr val="000000"/>
              </a:solidFill>
              <a:latin typeface="Arial"/>
            </a:endParaRPr>
          </a:p>
        </p:txBody>
      </p:sp>
      <p:sp>
        <p:nvSpPr>
          <p:cNvPr id="13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电流大小</a:t>
            </a:r>
            <a:endParaRPr lang="en-US" sz="3000" b="0" strike="noStrike" spc="-1">
              <a:solidFill>
                <a:srgbClr val="000000"/>
              </a:solidFill>
              <a:latin typeface="Arial"/>
            </a:endParaRPr>
          </a:p>
        </p:txBody>
      </p:sp>
      <p:sp>
        <p:nvSpPr>
          <p:cNvPr id="13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9"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影响焊缝形成速度和质量</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焊接速度</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影响电弧稳定性和热量输入</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焊接电压</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控制焊接电流</a:t>
            </a:r>
            <a:endParaRPr lang="en-US" sz="2200" b="0" strike="noStrike" spc="-1">
              <a:solidFill>
                <a:srgbClr val="000000"/>
              </a:solidFill>
              <a:latin typeface="Arial"/>
            </a:endParaRPr>
          </a:p>
        </p:txBody>
      </p:sp>
      <p:sp>
        <p:nvSpPr>
          <p:cNvPr id="14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适当的电流可以保证焊缝的牢固性和质量</a:t>
            </a:r>
            <a:endParaRPr lang="en-US" sz="1500" b="0" strike="noStrike" spc="-1">
              <a:solidFill>
                <a:srgbClr val="000000"/>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评判标准</a:t>
            </a:r>
            <a:endParaRPr lang="en-US" sz="2200" b="0" strike="noStrike" spc="-1">
              <a:solidFill>
                <a:srgbClr val="000000"/>
              </a:solidFill>
              <a:latin typeface="Arial"/>
            </a:endParaRPr>
          </a:p>
        </p:txBody>
      </p:sp>
      <p:sp>
        <p:nvSpPr>
          <p:cNvPr id="15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焊缝的外观、焊透度等是评判焊接质量的重要指标</a:t>
            </a:r>
            <a:endParaRPr lang="en-US" sz="1500" b="0" strike="noStrike" spc="-1">
              <a:solidFill>
                <a:srgbClr val="000000"/>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电弧焊质量控制</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控制焊接速度</a:t>
            </a:r>
            <a:endParaRPr lang="en-US" sz="2200" b="0" strike="noStrike" spc="-1">
              <a:solidFill>
                <a:srgbClr val="000000"/>
              </a:solidFill>
              <a:latin typeface="Arial"/>
            </a:endParaRPr>
          </a:p>
        </p:txBody>
      </p:sp>
      <p:sp>
        <p:nvSpPr>
          <p:cNvPr id="15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控制焊接速度可以避免焊缝过度熔化或过快凝固</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电弧焊技术应用</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电弧焊技术广泛应用于船舶建造、钢结构制作、管道焊接等行业。其可靠性和灵活性使其成为重要的金属连接工艺。</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气体保护焊技术</a:t>
            </a:r>
            <a:endParaRPr lang="en-US" sz="3600" b="0" strike="noStrike" spc="-1">
              <a:solidFill>
                <a:schemeClr val="dk1"/>
              </a:solidFill>
              <a:latin typeface="Arial"/>
            </a:endParaRPr>
          </a:p>
        </p:txBody>
      </p:sp>
      <p:sp>
        <p:nvSpPr>
          <p:cNvPr id="16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气体保护焊原理</a:t>
            </a:r>
            <a:endParaRPr lang="en-US" sz="3500" b="0" strike="noStrike" spc="-1">
              <a:solidFill>
                <a:srgbClr val="000000"/>
              </a:solidFill>
              <a:latin typeface="Arial"/>
            </a:endParaRPr>
          </a:p>
        </p:txBody>
      </p:sp>
      <p:sp>
        <p:nvSpPr>
          <p:cNvPr id="16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气体保护焊是利用惰性气体或活性气体对焊接区域进行保护的焊接方法。在焊接过程中，气体可以防止氧气和其他杂质进入焊接区域，保证焊接接头的质量和均匀性。</a:t>
            </a:r>
            <a:endParaRPr lang="en-US" sz="2500" b="0" strike="noStrike" spc="-1">
              <a:solidFill>
                <a:srgbClr val="000000"/>
              </a:solidFill>
              <a:latin typeface="Arial"/>
            </a:endParaRPr>
          </a:p>
        </p:txBody>
      </p:sp>
      <p:sp>
        <p:nvSpPr>
          <p:cNvPr id="16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气体保护焊设备</a:t>
            </a:r>
            <a:endParaRPr lang="en-US" sz="3600" b="0" strike="noStrike" spc="-1">
              <a:solidFill>
                <a:schemeClr val="dk1"/>
              </a:solidFill>
              <a:latin typeface="Arial"/>
            </a:endParaRPr>
          </a:p>
        </p:txBody>
      </p:sp>
      <p:sp>
        <p:nvSpPr>
          <p:cNvPr id="17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用于存储惰性气体或活性气体</a:t>
            </a:r>
            <a:endParaRPr lang="en-US" sz="1500" b="0" strike="noStrike" spc="-1">
              <a:solidFill>
                <a:srgbClr val="000000"/>
              </a:solidFill>
              <a:latin typeface="Arial"/>
            </a:endParaRPr>
          </a:p>
        </p:txBody>
      </p:sp>
      <p:sp>
        <p:nvSpPr>
          <p:cNvPr id="17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气瓶</a:t>
            </a:r>
            <a:endParaRPr lang="en-US" sz="2200" b="0" strike="noStrike" spc="-1">
              <a:solidFill>
                <a:srgbClr val="000000"/>
              </a:solidFill>
              <a:latin typeface="Arial"/>
            </a:endParaRPr>
          </a:p>
        </p:txBody>
      </p:sp>
      <p:sp>
        <p:nvSpPr>
          <p:cNvPr id="17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控制气体压力，保证稳定供气</a:t>
            </a:r>
            <a:endParaRPr lang="en-US" sz="1500" b="0" strike="noStrike" spc="-1">
              <a:solidFill>
                <a:srgbClr val="000000"/>
              </a:solidFill>
              <a:latin typeface="Arial"/>
            </a:endParaRPr>
          </a:p>
        </p:txBody>
      </p:sp>
      <p:sp>
        <p:nvSpPr>
          <p:cNvPr id="17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减压器</a:t>
            </a:r>
            <a:endParaRPr lang="en-US" sz="2200" b="0" strike="noStrike" spc="-1">
              <a:solidFill>
                <a:srgbClr val="000000"/>
              </a:solidFill>
              <a:latin typeface="Arial"/>
            </a:endParaRPr>
          </a:p>
        </p:txBody>
      </p:sp>
      <p:sp>
        <p:nvSpPr>
          <p:cNvPr id="17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用于喷射保护气体和焊接电弧</a:t>
            </a:r>
            <a:endParaRPr lang="en-US" sz="1500" b="0" strike="noStrike" spc="-1">
              <a:solidFill>
                <a:srgbClr val="000000"/>
              </a:solidFill>
              <a:latin typeface="Arial"/>
            </a:endParaRPr>
          </a:p>
        </p:txBody>
      </p:sp>
      <p:sp>
        <p:nvSpPr>
          <p:cNvPr id="17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气体切割焊接枪</a:t>
            </a:r>
            <a:endParaRPr lang="en-US" sz="2200" b="0" strike="noStrike" spc="-1">
              <a:solidFill>
                <a:srgbClr val="000000"/>
              </a:solidFill>
              <a:latin typeface="Arial"/>
            </a:endParaRPr>
          </a:p>
        </p:txBody>
      </p:sp>
      <p:sp>
        <p:nvSpPr>
          <p:cNvPr id="17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焊接电流调节</a:t>
            </a:r>
            <a:endParaRPr lang="en-US" sz="2200" b="0" strike="noStrike" spc="-1">
              <a:solidFill>
                <a:srgbClr val="000000"/>
              </a:solidFill>
              <a:latin typeface="Arial"/>
            </a:endParaRPr>
          </a:p>
        </p:txBody>
      </p:sp>
      <p:sp>
        <p:nvSpPr>
          <p:cNvPr id="18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控制焊接熔池的温度和形状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影响焊接速度和质量</a:t>
            </a:r>
            <a:endParaRPr lang="en-US" sz="1500" b="0" strike="noStrike" spc="-1">
              <a:solidFill>
                <a:srgbClr val="000000"/>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焊接速度控制</a:t>
            </a:r>
            <a:endParaRPr lang="en-US" sz="2200" b="0" strike="noStrike" spc="-1">
              <a:solidFill>
                <a:srgbClr val="000000"/>
              </a:solidFill>
              <a:latin typeface="Arial"/>
            </a:endParaRPr>
          </a:p>
        </p:txBody>
      </p:sp>
      <p:sp>
        <p:nvSpPr>
          <p:cNvPr id="18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确保焊接接头的均匀性和牢固性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影响焊接效率</a:t>
            </a:r>
            <a:endParaRPr lang="en-US" sz="1500" b="0" strike="noStrike" spc="-1">
              <a:solidFill>
                <a:srgbClr val="000000"/>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焊接材料选择</a:t>
            </a:r>
            <a:endParaRPr lang="en-US" sz="2200" b="0" strike="noStrike" spc="-1">
              <a:solidFill>
                <a:srgbClr val="000000"/>
              </a:solidFill>
              <a:latin typeface="Arial"/>
            </a:endParaRPr>
          </a:p>
        </p:txBody>
      </p:sp>
      <p:sp>
        <p:nvSpPr>
          <p:cNvPr id="18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根据工件材质和焊接要求选择合适焊丝</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保证焊接接头质量</a:t>
            </a:r>
            <a:endParaRPr lang="en-US" sz="1500" b="0" strike="noStrike" spc="-1">
              <a:solidFill>
                <a:srgbClr val="000000"/>
              </a:solidFill>
              <a:latin typeface="Arial"/>
            </a:endParaRPr>
          </a:p>
        </p:txBody>
      </p:sp>
      <p:sp>
        <p:nvSpPr>
          <p:cNvPr id="18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气体保护焊工艺</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气体流量调节</a:t>
            </a:r>
            <a:endParaRPr lang="en-US" sz="2200" b="0" strike="noStrike" spc="-1">
              <a:solidFill>
                <a:srgbClr val="000000"/>
              </a:solidFill>
              <a:latin typeface="Arial"/>
            </a:endParaRPr>
          </a:p>
        </p:txBody>
      </p:sp>
      <p:sp>
        <p:nvSpPr>
          <p:cNvPr id="19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根据不同焊接需求调整气体流量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影响焊接效果的关键因素之一</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气体保护焊应用</a:t>
            </a:r>
            <a:endParaRPr lang="en-US" sz="3600" b="0" strike="noStrike" spc="-1">
              <a:solidFill>
                <a:schemeClr val="dk1"/>
              </a:solidFill>
              <a:latin typeface="Arial"/>
            </a:endParaRPr>
          </a:p>
        </p:txBody>
      </p:sp>
      <p:sp>
        <p:nvSpPr>
          <p:cNvPr id="1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利用气体保护焊技术焊接车身结构部件</a:t>
            </a:r>
            <a:endParaRPr lang="en-US" sz="2000" b="0" strike="noStrike" spc="-1">
              <a:solidFill>
                <a:srgbClr val="000000"/>
              </a:solidFill>
              <a:latin typeface="Arial"/>
            </a:endParaRPr>
          </a:p>
        </p:txBody>
      </p:sp>
      <p:sp>
        <p:nvSpPr>
          <p:cNvPr id="1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汽车制造</a:t>
            </a:r>
            <a:endParaRPr lang="en-US" sz="3000" b="0" strike="noStrike" spc="-1">
              <a:solidFill>
                <a:srgbClr val="000000"/>
              </a:solidFill>
              <a:latin typeface="Arial"/>
            </a:endParaRPr>
          </a:p>
        </p:txBody>
      </p:sp>
      <p:sp>
        <p:nvSpPr>
          <p:cNvPr id="1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用于焊接船体结构，确保船只的牢固性和耐久性</a:t>
            </a:r>
            <a:endParaRPr lang="en-US" sz="2000" b="0" strike="noStrike" spc="-1">
              <a:solidFill>
                <a:srgbClr val="000000"/>
              </a:solidFill>
              <a:latin typeface="Arial"/>
            </a:endParaRPr>
          </a:p>
        </p:txBody>
      </p:sp>
      <p:sp>
        <p:nvSpPr>
          <p:cNvPr id="1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船舶建造</a:t>
            </a:r>
            <a:endParaRPr lang="en-US" sz="3000" b="0" strike="noStrike" spc="-1">
              <a:solidFill>
                <a:srgbClr val="000000"/>
              </a:solidFill>
              <a:latin typeface="Arial"/>
            </a:endParaRPr>
          </a:p>
        </p:txBody>
      </p:sp>
      <p:sp>
        <p:nvSpPr>
          <p:cNvPr id="1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在飞机、火箭等航空器件的生产中广泛应用</a:t>
            </a:r>
            <a:endParaRPr lang="en-US" sz="2000" b="0" strike="noStrike" spc="-1">
              <a:solidFill>
                <a:srgbClr val="000000"/>
              </a:solidFill>
              <a:latin typeface="Arial"/>
            </a:endParaRPr>
          </a:p>
        </p:txBody>
      </p:sp>
      <p:sp>
        <p:nvSpPr>
          <p:cNvPr id="2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航空航天</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气体保护焊技术在现代制造业中具有重要地位。通过对气体保护焊原理、设备、工艺和应用的深入理解和掌握，可以提高产品的质量和生产效率，降低生产成本，推动行业发展。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激光焊技术</a:t>
            </a:r>
            <a:endParaRPr lang="en-US" sz="3600" b="0" strike="noStrike" spc="-1">
              <a:solidFill>
                <a:schemeClr val="dk1"/>
              </a:solidFill>
              <a:latin typeface="Arial"/>
            </a:endParaRPr>
          </a:p>
        </p:txBody>
      </p:sp>
      <p:sp>
        <p:nvSpPr>
          <p:cNvPr id="2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激光焊原理</a:t>
            </a:r>
            <a:endParaRPr lang="en-US" sz="3500" b="0" strike="noStrike" spc="-1">
              <a:solidFill>
                <a:srgbClr val="000000"/>
              </a:solidFill>
              <a:latin typeface="Arial"/>
            </a:endParaRPr>
          </a:p>
        </p:txBody>
      </p:sp>
      <p:sp>
        <p:nvSpPr>
          <p:cNvPr id="2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激光焊是利用高能激光束对工件进行加热并实现焊接的方法。通过激光能量的集中作用，实现材料的熔化和连接，是一种高精度、高效率的焊接技术。</a:t>
            </a:r>
            <a:endParaRPr lang="en-US" sz="2500" b="0" strike="noStrike" spc="-1">
              <a:solidFill>
                <a:srgbClr val="000000"/>
              </a:solidFill>
              <a:latin typeface="Arial"/>
            </a:endParaRPr>
          </a:p>
        </p:txBody>
      </p:sp>
      <p:sp>
        <p:nvSpPr>
          <p:cNvPr id="2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https://d.book118.com/457042054012006055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焊接应用案例解析培训</vt:lpstr>
      <vt:lpstr>目录</vt:lpstr>
      <vt:lpstr>第一章 焊接技术概述</vt:lpstr>
      <vt:lpstr> </vt:lpstr>
      <vt:lpstr>焊接的分类</vt:lpstr>
      <vt:lpstr>焊接应用领域</vt:lpstr>
      <vt:lpstr>焊接安全</vt:lpstr>
      <vt:lpstr>常见焊接缺陷及解决方案</vt:lpstr>
      <vt:lpstr>第2章 电弧焊技术</vt:lpstr>
      <vt:lpstr>电弧焊原理</vt:lpstr>
      <vt:lpstr>电弧焊设备</vt:lpstr>
      <vt:lpstr>电弧焊参数设置</vt:lpstr>
      <vt:lpstr>电弧焊质量控制</vt:lpstr>
      <vt:lpstr> </vt:lpstr>
      <vt:lpstr>第3章 气体保护焊技术</vt:lpstr>
      <vt:lpstr> </vt:lpstr>
      <vt:lpstr>气体保护焊设备</vt:lpstr>
      <vt:lpstr>气体保护焊工艺</vt:lpstr>
      <vt:lpstr>气体保护焊应用</vt:lpstr>
      <vt:lpstr>总结</vt:lpstr>
      <vt:lpstr>第四章 激光焊技术</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2024-09-29T15:04:41.481</cp:lastPrinted>
  <dcterms:created xsi:type="dcterms:W3CDTF">2024-09-29T07:04:41Z</dcterms:created>
  <dcterms:modified xsi:type="dcterms:W3CDTF">2024-09-29T07:04:43Z</dcterms:modified>
</cp:coreProperties>
</file>