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2" r:id="rId32"/>
  </p:sldIdLst>
  <p:sldSz cx="9906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tags" Target="tags/tag1.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098" name="Rectangle 2"/>
          <p:cNvSpPr>
            <a:spLocks noGrp="1" noChangeArrowheads="1"/>
          </p:cNvSpPr>
          <p:nvPr>
            <p:ph type="hdr" sz="quarter"/>
          </p:nvPr>
        </p:nvSpPr>
        <p:spPr bwMode="auto">
          <a:xfrm>
            <a:off x="0" y="0"/>
            <a:ext cx="2970213" cy="460375"/>
          </a:xfrm>
          <a:prstGeom prst="rect">
            <a:avLst/>
          </a:prstGeom>
          <a:noFill/>
          <a:ln w="9525">
            <a:noFill/>
            <a:miter lim="800000"/>
          </a:ln>
          <a:effectLst/>
        </p:spPr>
        <p:txBody>
          <a:bodyPr vert="horz" wrap="square" lIns="92014" tIns="46007" rIns="92014" bIns="46007" numCol="1" anchor="t" anchorCtr="0" compatLnSpc="1">
            <a:prstTxWarp prst="textNoShape">
              <a:avLst/>
            </a:prstTxWarp>
          </a:bodyPr>
          <a:lstStyle>
            <a:lvl1pPr defTabSz="920750" eaLnBrk="1" hangingPunct="1">
              <a:defRPr sz="1200" b="0">
                <a:solidFill>
                  <a:schemeClr val="tx1"/>
                </a:solidFill>
                <a:latin typeface="Times New Roman" pitchFamily="18" charset="0"/>
              </a:defRPr>
            </a:lvl1pPr>
          </a:lstStyle>
          <a:p>
            <a:pPr>
              <a:defRPr/>
            </a:pPr>
            <a:endParaRPr lang="en-US" altLang="en-US"/>
          </a:p>
        </p:txBody>
      </p:sp>
      <p:sp>
        <p:nvSpPr>
          <p:cNvPr id="4099" name="Rectangle 3"/>
          <p:cNvSpPr>
            <a:spLocks noGrp="1" noChangeArrowheads="1"/>
          </p:cNvSpPr>
          <p:nvPr>
            <p:ph type="dt" idx="1"/>
          </p:nvPr>
        </p:nvSpPr>
        <p:spPr bwMode="auto">
          <a:xfrm>
            <a:off x="3887788" y="0"/>
            <a:ext cx="2970212" cy="460375"/>
          </a:xfrm>
          <a:prstGeom prst="rect">
            <a:avLst/>
          </a:prstGeom>
          <a:noFill/>
          <a:ln w="9525">
            <a:noFill/>
            <a:miter lim="800000"/>
          </a:ln>
          <a:effectLst/>
        </p:spPr>
        <p:txBody>
          <a:bodyPr vert="horz" wrap="square" lIns="92014" tIns="46007" rIns="92014" bIns="46007" numCol="1" anchor="t" anchorCtr="0" compatLnSpc="1">
            <a:prstTxWarp prst="textNoShape">
              <a:avLst/>
            </a:prstTxWarp>
          </a:bodyPr>
          <a:lstStyle>
            <a:lvl1pPr algn="r" defTabSz="920750" eaLnBrk="1" hangingPunct="1">
              <a:defRPr sz="1200" b="0">
                <a:solidFill>
                  <a:schemeClr val="tx1"/>
                </a:solidFill>
                <a:latin typeface="Times New Roman" pitchFamily="18" charset="0"/>
              </a:defRPr>
            </a:lvl1pPr>
          </a:lstStyle>
          <a:p>
            <a:pPr>
              <a:defRPr/>
            </a:pPr>
            <a:endParaRPr lang="en-US" altLang="en-US"/>
          </a:p>
        </p:txBody>
      </p:sp>
      <p:sp>
        <p:nvSpPr>
          <p:cNvPr id="46084" name="Rectangle 4"/>
          <p:cNvSpPr>
            <a:spLocks noGrp="1" noRot="1" noChangeAspect="1" noChangeArrowheads="1" noTextEdit="1"/>
          </p:cNvSpPr>
          <p:nvPr>
            <p:ph type="sldImg" idx="2"/>
          </p:nvPr>
        </p:nvSpPr>
        <p:spPr bwMode="auto">
          <a:xfrm>
            <a:off x="938213" y="688975"/>
            <a:ext cx="4984750" cy="3452813"/>
          </a:xfrm>
          <a:prstGeom prst="rect">
            <a:avLst/>
          </a:prstGeom>
          <a:noFill/>
          <a:ln w="9525">
            <a:solidFill>
              <a:srgbClr val="000000"/>
            </a:solidFill>
            <a:miter lim="800000"/>
          </a:ln>
        </p:spPr>
      </p:sp>
      <p:sp>
        <p:nvSpPr>
          <p:cNvPr id="4101" name="Rectangle 5"/>
          <p:cNvSpPr>
            <a:spLocks noGrp="1" noChangeArrowheads="1"/>
          </p:cNvSpPr>
          <p:nvPr>
            <p:ph type="body" sz="quarter" idx="3"/>
          </p:nvPr>
        </p:nvSpPr>
        <p:spPr bwMode="auto">
          <a:xfrm>
            <a:off x="914400" y="4368800"/>
            <a:ext cx="5029200" cy="4141788"/>
          </a:xfrm>
          <a:prstGeom prst="rect">
            <a:avLst/>
          </a:prstGeom>
          <a:noFill/>
          <a:ln w="9525">
            <a:noFill/>
            <a:miter lim="800000"/>
          </a:ln>
          <a:effectLst/>
        </p:spPr>
        <p:txBody>
          <a:bodyPr vert="horz" wrap="square" lIns="92014" tIns="46007" rIns="92014" bIns="46007" numCol="1" anchor="t" anchorCtr="0" compatLnSpc="1">
            <a:prstTxWarp prst="textNoShape">
              <a:avLst/>
            </a:prstTxWarp>
          </a:bodyPr>
          <a:lstStyle/>
          <a:p>
            <a:pPr lvl="0"/>
            <a:r>
              <a:rPr lang="en-US" altLang="en-US" noProof="0"/>
              <a:t>Click to edit Master text styles</a:t>
            </a:r>
          </a:p>
          <a:p>
            <a:pPr lvl="0"/>
            <a:r>
              <a:rPr lang="en-US" altLang="en-US" noProof="0"/>
              <a:t>Second level</a:t>
            </a:r>
          </a:p>
          <a:p>
            <a:pPr lvl="0"/>
            <a:r>
              <a:rPr lang="en-US" altLang="en-US" noProof="0"/>
              <a:t>Third level</a:t>
            </a:r>
          </a:p>
          <a:p>
            <a:pPr lvl="0"/>
            <a:r>
              <a:rPr lang="en-US" altLang="en-US" noProof="0"/>
              <a:t>Fourth level</a:t>
            </a:r>
          </a:p>
          <a:p>
            <a:pPr lvl="0"/>
            <a:r>
              <a:rPr lang="en-US" altLang="en-US" noProof="0"/>
              <a:t>Fifth level</a:t>
            </a:r>
          </a:p>
        </p:txBody>
      </p:sp>
      <p:sp>
        <p:nvSpPr>
          <p:cNvPr id="4102" name="Rectangle 6"/>
          <p:cNvSpPr>
            <a:spLocks noGrp="1" noChangeArrowheads="1"/>
          </p:cNvSpPr>
          <p:nvPr>
            <p:ph type="ftr" sz="quarter" idx="4"/>
          </p:nvPr>
        </p:nvSpPr>
        <p:spPr bwMode="auto">
          <a:xfrm>
            <a:off x="0" y="8739188"/>
            <a:ext cx="2970213" cy="460375"/>
          </a:xfrm>
          <a:prstGeom prst="rect">
            <a:avLst/>
          </a:prstGeom>
          <a:noFill/>
          <a:ln w="9525">
            <a:noFill/>
            <a:miter lim="800000"/>
          </a:ln>
          <a:effectLst/>
        </p:spPr>
        <p:txBody>
          <a:bodyPr vert="horz" wrap="square" lIns="92014" tIns="46007" rIns="92014" bIns="46007" numCol="1" anchor="b" anchorCtr="0" compatLnSpc="1">
            <a:prstTxWarp prst="textNoShape">
              <a:avLst/>
            </a:prstTxWarp>
          </a:bodyPr>
          <a:lstStyle>
            <a:lvl1pPr defTabSz="920750" eaLnBrk="1" hangingPunct="1">
              <a:defRPr sz="1200" b="0">
                <a:solidFill>
                  <a:schemeClr val="tx1"/>
                </a:solidFill>
                <a:latin typeface="Times New Roman" pitchFamily="18" charset="0"/>
              </a:defRPr>
            </a:lvl1pPr>
          </a:lstStyle>
          <a:p>
            <a:pPr>
              <a:defRPr/>
            </a:pPr>
            <a:endParaRPr lang="en-US" altLang="en-US"/>
          </a:p>
        </p:txBody>
      </p:sp>
      <p:sp>
        <p:nvSpPr>
          <p:cNvPr id="4103" name="Rectangle 7"/>
          <p:cNvSpPr>
            <a:spLocks noGrp="1" noChangeArrowheads="1"/>
          </p:cNvSpPr>
          <p:nvPr>
            <p:ph type="sldNum" sz="quarter" idx="5"/>
          </p:nvPr>
        </p:nvSpPr>
        <p:spPr bwMode="auto">
          <a:xfrm>
            <a:off x="3887788" y="8739188"/>
            <a:ext cx="2970212" cy="460375"/>
          </a:xfrm>
          <a:prstGeom prst="rect">
            <a:avLst/>
          </a:prstGeom>
          <a:noFill/>
          <a:ln w="9525">
            <a:noFill/>
            <a:miter lim="800000"/>
          </a:ln>
          <a:effectLst/>
        </p:spPr>
        <p:txBody>
          <a:bodyPr vert="horz" wrap="square" lIns="92014" tIns="46007" rIns="92014" bIns="46007" numCol="1" anchor="b" anchorCtr="0" compatLnSpc="1">
            <a:prstTxWarp prst="textNoShape">
              <a:avLst/>
            </a:prstTxWarp>
          </a:bodyPr>
          <a:lstStyle>
            <a:lvl1pPr algn="r" defTabSz="920750" eaLnBrk="1" hangingPunct="1">
              <a:defRPr sz="1200" b="0">
                <a:solidFill>
                  <a:schemeClr val="tx1"/>
                </a:solidFill>
                <a:latin typeface="Times New Roman" pitchFamily="18" charset="0"/>
              </a:defRPr>
            </a:lvl1pPr>
          </a:lstStyle>
          <a:p>
            <a:pPr>
              <a:defRPr/>
            </a:pPr>
            <a:fld id="{B8FF803D-764E-4943-B9DA-96EE83C647FF}" type="slidenum">
              <a:rPr lang="en-US" altLang="en-US"/>
              <a:pPr>
                <a:defRPr/>
              </a:pPr>
              <a:t>‹#›</a:t>
            </a:fld>
            <a:endParaRPr lang="en-US" altLang="en-US"/>
          </a:p>
        </p:txBody>
      </p:sp>
    </p:spTree>
    <p:extLst>
      <p:ext uri="{BB962C8B-B14F-4D97-AF65-F5344CB8AC3E}">
        <p14:creationId xmlns:p14="http://schemas.microsoft.com/office/powerpoint/2010/main" val="349231684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742950" indent="-28575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1143000" indent="-2286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600200" indent="-228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2057400" indent="-2286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106" name="Rectangle 7"/>
          <p:cNvSpPr>
            <a:spLocks noGrp="1" noChangeArrowheads="1"/>
          </p:cNvSpPr>
          <p:nvPr>
            <p:ph type="sldNum" sz="quarter" idx="5"/>
          </p:nvPr>
        </p:nvSpPr>
        <p:spPr>
          <a:noFill/>
        </p:spPr>
        <p:txBody>
          <a:bodyPr/>
          <a:lstStyle/>
          <a:p>
            <a:fld id="{54223B2F-E200-489C-8193-DFC7344063A1}" type="slidenum">
              <a:rPr lang="en-US" altLang="en-US" smtClean="0"/>
              <a:t>1</a:t>
            </a:fld>
            <a:endParaRPr lang="en-US" altLang="en-US"/>
          </a:p>
        </p:txBody>
      </p:sp>
      <p:sp>
        <p:nvSpPr>
          <p:cNvPr id="47107" name="Rectangle 2"/>
          <p:cNvSpPr>
            <a:spLocks noGrp="1" noRot="1" noChangeAspect="1" noChangeArrowheads="1" noTextEdit="1"/>
          </p:cNvSpPr>
          <p:nvPr>
            <p:ph type="sldImg"/>
          </p:nvPr>
        </p:nvSpPr>
        <p:spPr/>
      </p:sp>
      <p:sp>
        <p:nvSpPr>
          <p:cNvPr id="47108" name="Rectangle 3"/>
          <p:cNvSpPr>
            <a:spLocks noGrp="1" noChangeArrowheads="1"/>
          </p:cNvSpPr>
          <p:nvPr>
            <p:ph type="body" idx="1"/>
          </p:nvPr>
        </p:nvSpPr>
        <p:spPr>
          <a:noFill/>
        </p:spPr>
        <p:txBody>
          <a:bodyPr/>
          <a:lstStyle/>
          <a:p>
            <a:pPr eaLnBrk="1" hangingPunct="1">
              <a:spcBef>
                <a:spcPct val="0"/>
              </a:spcBef>
            </a:pPr>
            <a:endParaRPr lang="zh-CN" altLang="en-US" sz="24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7867CD-02BC-4ACF-BA43-F91812F56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010E3F-5CA9-44B0-9BB8-AFA4A7E5A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4582F5-95EF-4BCF-BB89-386A987D9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AF25A2-7CE1-4F7E-93BD-92D680B5A8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FE7AA1-DDE2-4DBD-81CA-1C7D99A6B0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113205-EAE7-493C-BFAF-BD1508A6D8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8830F2-93AA-48A0-B71D-A3C42D455A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280FB3-65CF-4A3C-AD04-78F17E8E3A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175C07-8B60-486A-98D3-D74049BF7C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87FDD0-85FC-4D35-8ECD-BAA206FD2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6AC7DE-AA7B-41FD-BC94-D83D28BA69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空白">
    <p:spTree>
      <p:nvGrpSpPr>
        <p:cNvPr id="1" name=""/>
        <p:cNvGrpSpPr/>
        <p:nvPr/>
      </p:nvGrpSpPr>
      <p:grpSpPr>
        <a:xfrm>
          <a:off x="0" y="0"/>
          <a:ext cx="0" cy="0"/>
        </a:xfrm>
      </p:grpSpPr>
      <p:sp>
        <p:nvSpPr>
          <p:cNvPr id="3" name="Rectangle 18"/>
          <p:cNvSpPr>
            <a:spLocks noGrp="1" noChangeArrowheads="1"/>
          </p:cNvSpPr>
          <p:nvPr>
            <p:ph type="sldNum" sz="quarter" idx="10"/>
          </p:nvPr>
        </p:nvSpPr>
        <p:spPr>
          <a:xfrm>
            <a:off x="0" y="6553200"/>
            <a:ext cx="742950" cy="304800"/>
          </a:xfrm>
          <a:prstGeom prst="rect">
            <a:avLst/>
          </a:prstGeom>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defRPr/>
            </a:pPr>
            <a:fld id="{04A622B1-72D2-42D0-A7C9-3FEB86E4CE81}" type="slidenum">
              <a:rPr lang="en-GB" altLang="en-US"/>
              <a:pPr>
                <a:defRPr/>
              </a:pPr>
              <a:t>‹#›</a:t>
            </a:fld>
            <a:endParaRPr lang="en-GB"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3" name="矩形 12"/>
          <p:cNvSpPr/>
          <p:nvPr/>
        </p:nvSpPr>
        <p:spPr bwMode="auto">
          <a:xfrm>
            <a:off x="0" y="228600"/>
            <a:ext cx="9906000" cy="533400"/>
          </a:xfrm>
          <a:prstGeom prst="rect">
            <a:avLst/>
          </a:prstGeom>
          <a:solidFill>
            <a:srgbClr val="008395"/>
          </a:solidFill>
          <a:ln w="9525" cap="flat" cmpd="sng" algn="ctr">
            <a:noFill/>
            <a:prstDash val="solid"/>
            <a:round/>
            <a:headEnd type="none" w="med" len="med"/>
            <a:tailEnd type="none" w="med" len="med"/>
          </a:ln>
          <a:effectLst/>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230188" indent="-230188">
              <a:defRPr/>
            </a:pPr>
            <a:endParaRPr lang="zh-CN" altLang="en-US">
              <a:latin typeface="Arial"/>
            </a:endParaRPr>
          </a:p>
        </p:txBody>
      </p:sp>
      <p:pic>
        <p:nvPicPr>
          <p:cNvPr id="3080" name="图片 10" descr="鼠标.jpg"/>
          <p:cNvPicPr>
            <a:picLocks noChangeAspect="1"/>
          </p:cNvPicPr>
          <p:nvPr/>
        </p:nvPicPr>
        <p:blipFill>
          <a:blip r:embed="rId2"/>
          <a:stretch>
            <a:fillRect/>
          </a:stretch>
        </p:blipFill>
        <p:spPr bwMode="auto">
          <a:xfrm>
            <a:off x="8974138" y="0"/>
            <a:ext cx="931862" cy="762000"/>
          </a:xfrm>
          <a:prstGeom prst="rect">
            <a:avLst/>
          </a:prstGeom>
          <a:noFill/>
          <a:ln w="9525">
            <a:noFill/>
            <a:miter lim="800000"/>
          </a:ln>
        </p:spPr>
      </p:pic>
      <p:sp>
        <p:nvSpPr>
          <p:cNvPr id="3084" name="Rectangle 18"/>
          <p:cNvSpPr>
            <a:spLocks noGrp="1" noChangeArrowheads="1"/>
          </p:cNvSpPr>
          <p:nvPr>
            <p:ph type="body" idx="1"/>
          </p:nvPr>
        </p:nvSpPr>
        <p:spPr bwMode="auto">
          <a:xfrm>
            <a:off x="330200" y="990600"/>
            <a:ext cx="8915400" cy="4525963"/>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 bg1="lt1" tx1="dk1" bg2="lt2" tx2="dk2" accent1="accent1" accent2="accent2" accent3="accent3" accent4="accent4" accent5="accent5" accent6="accent6" hlink="hlink" folHlink="folHlink"/>
  <p:sldLayoutIdLst>
    <p:sldLayoutId id="2147483660" r:id="rId1"/>
  </p:sldLayoutIdLst>
  <p:transition/>
  <p:timing/>
  <p:hf hdr="0" dt="0"/>
  <p:txStyles>
    <p:titleStyle>
      <a:lvl1pPr algn="l" rtl="0" eaLnBrk="0" fontAlgn="base" hangingPunct="0">
        <a:spcBef>
          <a:spcPct val="0"/>
        </a:spcBef>
        <a:spcAft>
          <a:spcPct val="0"/>
        </a:spcAft>
        <a:defRPr sz="2400" b="1">
          <a:solidFill>
            <a:schemeClr val="bg1"/>
          </a:solidFill>
          <a:latin typeface="黑体" pitchFamily="49" charset="-122"/>
          <a:ea typeface="黑体" pitchFamily="49" charset="-122"/>
          <a:cs typeface="+mj-cs"/>
        </a:defRPr>
      </a:lvl1pPr>
      <a:lvl2pPr algn="l" rtl="0" eaLnBrk="0" fontAlgn="base" hangingPunct="0">
        <a:spcBef>
          <a:spcPct val="0"/>
        </a:spcBef>
        <a:spcAft>
          <a:spcPct val="0"/>
        </a:spcAft>
        <a:defRPr sz="2400" b="1">
          <a:solidFill>
            <a:schemeClr val="bg1"/>
          </a:solidFill>
          <a:latin typeface="黑体" pitchFamily="49" charset="-122"/>
          <a:ea typeface="黑体" pitchFamily="49" charset="-122"/>
        </a:defRPr>
      </a:lvl2pPr>
      <a:lvl3pPr algn="l" rtl="0" eaLnBrk="0" fontAlgn="base" hangingPunct="0">
        <a:spcBef>
          <a:spcPct val="0"/>
        </a:spcBef>
        <a:spcAft>
          <a:spcPct val="0"/>
        </a:spcAft>
        <a:defRPr sz="2400" b="1">
          <a:solidFill>
            <a:schemeClr val="bg1"/>
          </a:solidFill>
          <a:latin typeface="黑体" pitchFamily="49" charset="-122"/>
          <a:ea typeface="黑体" pitchFamily="49" charset="-122"/>
        </a:defRPr>
      </a:lvl3pPr>
      <a:lvl4pPr algn="l" rtl="0" eaLnBrk="0" fontAlgn="base" hangingPunct="0">
        <a:spcBef>
          <a:spcPct val="0"/>
        </a:spcBef>
        <a:spcAft>
          <a:spcPct val="0"/>
        </a:spcAft>
        <a:defRPr sz="2400" b="1">
          <a:solidFill>
            <a:schemeClr val="bg1"/>
          </a:solidFill>
          <a:latin typeface="黑体" pitchFamily="49" charset="-122"/>
          <a:ea typeface="黑体" pitchFamily="49" charset="-122"/>
        </a:defRPr>
      </a:lvl4pPr>
      <a:lvl5pPr algn="l" rtl="0" eaLnBrk="0" fontAlgn="base" hangingPunct="0">
        <a:spcBef>
          <a:spcPct val="0"/>
        </a:spcBef>
        <a:spcAft>
          <a:spcPct val="0"/>
        </a:spcAft>
        <a:defRPr sz="2400" b="1">
          <a:solidFill>
            <a:schemeClr val="bg1"/>
          </a:solidFill>
          <a:latin typeface="黑体" pitchFamily="49" charset="-122"/>
          <a:ea typeface="黑体" pitchFamily="49" charset="-122"/>
        </a:defRPr>
      </a:lvl5pPr>
      <a:lvl6pPr marL="457200" algn="l" rtl="0" fontAlgn="base">
        <a:spcBef>
          <a:spcPct val="0"/>
        </a:spcBef>
        <a:spcAft>
          <a:spcPct val="0"/>
        </a:spcAft>
        <a:defRPr sz="2400" b="1">
          <a:solidFill>
            <a:schemeClr val="tx1"/>
          </a:solidFill>
          <a:latin typeface="SimSun" pitchFamily="2" charset="-122"/>
          <a:ea typeface="SimSun" pitchFamily="2" charset="-122"/>
        </a:defRPr>
      </a:lvl6pPr>
      <a:lvl7pPr marL="914400" algn="l" rtl="0" fontAlgn="base">
        <a:spcBef>
          <a:spcPct val="0"/>
        </a:spcBef>
        <a:spcAft>
          <a:spcPct val="0"/>
        </a:spcAft>
        <a:defRPr sz="2400" b="1">
          <a:solidFill>
            <a:schemeClr val="tx1"/>
          </a:solidFill>
          <a:latin typeface="SimSun" pitchFamily="2" charset="-122"/>
          <a:ea typeface="SimSun" pitchFamily="2" charset="-122"/>
        </a:defRPr>
      </a:lvl7pPr>
      <a:lvl8pPr marL="1371600" algn="l" rtl="0" fontAlgn="base">
        <a:spcBef>
          <a:spcPct val="0"/>
        </a:spcBef>
        <a:spcAft>
          <a:spcPct val="0"/>
        </a:spcAft>
        <a:defRPr sz="2400" b="1">
          <a:solidFill>
            <a:schemeClr val="tx1"/>
          </a:solidFill>
          <a:latin typeface="SimSun" pitchFamily="2" charset="-122"/>
          <a:ea typeface="SimSun" pitchFamily="2" charset="-122"/>
        </a:defRPr>
      </a:lvl8pPr>
      <a:lvl9pPr marL="1828800" algn="l" rtl="0" fontAlgn="base">
        <a:spcBef>
          <a:spcPct val="0"/>
        </a:spcBef>
        <a:spcAft>
          <a:spcPct val="0"/>
        </a:spcAft>
        <a:defRPr sz="2400" b="1">
          <a:solidFill>
            <a:schemeClr val="tx1"/>
          </a:solidFill>
          <a:latin typeface="SimSun" pitchFamily="2" charset="-122"/>
          <a:ea typeface="SimSun" pitchFamily="2" charset="-122"/>
        </a:defRPr>
      </a:lvl9pPr>
    </p:titleStyle>
    <p:bodyStyle>
      <a:lvl1pPr marL="342900" indent="-342900" algn="l" rtl="0" eaLnBrk="0" fontAlgn="base" hangingPunct="0">
        <a:spcBef>
          <a:spcPct val="20000"/>
        </a:spcBef>
        <a:spcAft>
          <a:spcPct val="0"/>
        </a:spcAft>
        <a:buClr>
          <a:srgbClr val="CC3300"/>
        </a:buClr>
        <a:buSzPct val="70000"/>
        <a:buFont typeface="Wingdings" pitchFamily="2" charset="2"/>
        <a:buChar char="u"/>
        <a:defRPr sz="1400">
          <a:solidFill>
            <a:schemeClr val="tx1"/>
          </a:solidFill>
          <a:latin typeface="+mn-lt"/>
          <a:ea typeface="宋体" pitchFamily="2" charset="-122"/>
          <a:cs typeface="+mn-cs"/>
        </a:defRPr>
      </a:lvl1pPr>
      <a:lvl2pPr marL="742950" indent="-285750" algn="l" rtl="0" eaLnBrk="0" fontAlgn="base" hangingPunct="0">
        <a:spcBef>
          <a:spcPct val="20000"/>
        </a:spcBef>
        <a:spcAft>
          <a:spcPct val="0"/>
        </a:spcAft>
        <a:buClr>
          <a:schemeClr val="accent1"/>
        </a:buClr>
        <a:buSzPct val="70000"/>
        <a:buFont typeface="Wingdings" pitchFamily="2" charset="2"/>
        <a:buChar char="p"/>
        <a:defRPr sz="1400">
          <a:solidFill>
            <a:schemeClr val="tx1"/>
          </a:solidFill>
          <a:latin typeface="+mn-lt"/>
          <a:ea typeface="宋体" pitchFamily="2" charset="-122"/>
        </a:defRPr>
      </a:lvl2pPr>
      <a:lvl3pPr marL="1143000" indent="-228600" algn="l" rtl="0" eaLnBrk="0" fontAlgn="base" hangingPunct="0">
        <a:spcBef>
          <a:spcPct val="20000"/>
        </a:spcBef>
        <a:spcAft>
          <a:spcPct val="0"/>
        </a:spcAft>
        <a:buClr>
          <a:srgbClr val="4597A0"/>
        </a:buClr>
        <a:buSzPct val="70000"/>
        <a:buFont typeface="Wingdings" pitchFamily="2" charset="2"/>
        <a:buChar char="l"/>
        <a:defRPr sz="1400">
          <a:solidFill>
            <a:schemeClr val="tx1"/>
          </a:solidFill>
          <a:latin typeface="+mn-lt"/>
          <a:ea typeface="宋体" pitchFamily="2" charset="-122"/>
        </a:defRPr>
      </a:lvl3pPr>
      <a:lvl4pPr marL="1600200" indent="-228600" algn="l" rtl="0" eaLnBrk="0" fontAlgn="base" hangingPunct="0">
        <a:spcBef>
          <a:spcPct val="20000"/>
        </a:spcBef>
        <a:spcAft>
          <a:spcPct val="0"/>
        </a:spcAft>
        <a:buClr>
          <a:srgbClr val="C00000"/>
        </a:buClr>
        <a:buSzPct val="50000"/>
        <a:buFont typeface="Wingdings" pitchFamily="2" charset="2"/>
        <a:buChar char="u"/>
        <a:defRPr sz="1400">
          <a:solidFill>
            <a:schemeClr val="tx1"/>
          </a:solidFill>
          <a:latin typeface="+mn-lt"/>
          <a:ea typeface="宋体" pitchFamily="2" charset="-122"/>
        </a:defRPr>
      </a:lvl4pPr>
      <a:lvl5pPr marL="2057400" indent="-228600" algn="l" rtl="0" eaLnBrk="0" fontAlgn="base" hangingPunct="0">
        <a:spcBef>
          <a:spcPct val="20000"/>
        </a:spcBef>
        <a:spcAft>
          <a:spcPct val="0"/>
        </a:spcAft>
        <a:buClr>
          <a:srgbClr val="008395"/>
        </a:buClr>
        <a:buSzPct val="30000"/>
        <a:buFont typeface="Wingdings" pitchFamily="2" charset="2"/>
        <a:buChar char="p"/>
        <a:defRPr sz="1400">
          <a:solidFill>
            <a:schemeClr val="tx1"/>
          </a:solidFill>
          <a:latin typeface="+mn-lt"/>
          <a:ea typeface="宋体" pitchFamily="2" charset="-122"/>
        </a:defRPr>
      </a:lvl5pPr>
      <a:lvl6pPr marL="2514600" indent="-228600" algn="l" rtl="0" fontAlgn="base">
        <a:spcBef>
          <a:spcPct val="20000"/>
        </a:spcBef>
        <a:spcAft>
          <a:spcPct val="0"/>
        </a:spcAft>
        <a:buClr>
          <a:srgbClr val="0066FF"/>
        </a:buClr>
        <a:buChar char="•"/>
        <a:defRPr sz="1400">
          <a:solidFill>
            <a:schemeClr val="tx1"/>
          </a:solidFill>
          <a:latin typeface="+mn-lt"/>
          <a:ea typeface="+mn-ea"/>
        </a:defRPr>
      </a:lvl6pPr>
      <a:lvl7pPr marL="2971800" indent="-228600" algn="l" rtl="0" fontAlgn="base">
        <a:spcBef>
          <a:spcPct val="20000"/>
        </a:spcBef>
        <a:spcAft>
          <a:spcPct val="0"/>
        </a:spcAft>
        <a:buClr>
          <a:srgbClr val="0066FF"/>
        </a:buClr>
        <a:buChar char="•"/>
        <a:defRPr sz="1400">
          <a:solidFill>
            <a:schemeClr val="tx1"/>
          </a:solidFill>
          <a:latin typeface="+mn-lt"/>
          <a:ea typeface="+mn-ea"/>
        </a:defRPr>
      </a:lvl7pPr>
      <a:lvl8pPr marL="3429000" indent="-228600" algn="l" rtl="0" fontAlgn="base">
        <a:spcBef>
          <a:spcPct val="20000"/>
        </a:spcBef>
        <a:spcAft>
          <a:spcPct val="0"/>
        </a:spcAft>
        <a:buClr>
          <a:srgbClr val="0066FF"/>
        </a:buClr>
        <a:buChar char="•"/>
        <a:defRPr sz="1400">
          <a:solidFill>
            <a:schemeClr val="tx1"/>
          </a:solidFill>
          <a:latin typeface="+mn-lt"/>
          <a:ea typeface="+mn-ea"/>
        </a:defRPr>
      </a:lvl8pPr>
      <a:lvl9pPr marL="3886200" indent="-228600" algn="l" rtl="0" fontAlgn="base">
        <a:spcBef>
          <a:spcPct val="20000"/>
        </a:spcBef>
        <a:spcAft>
          <a:spcPct val="0"/>
        </a:spcAft>
        <a:buClr>
          <a:srgbClr val="0066FF"/>
        </a:buClr>
        <a:buChar char="•"/>
        <a:defRPr sz="14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7.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 Id="rId3" Type="http://schemas.openxmlformats.org/officeDocument/2006/relationships/image" Target="../media/image10.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jpeg" /><Relationship Id="rId3" Type="http://schemas.openxmlformats.org/officeDocument/2006/relationships/image" Target="../media/image1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jpeg" /><Relationship Id="rId3" Type="http://schemas.openxmlformats.org/officeDocument/2006/relationships/image" Target="../media/image1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8.png" /><Relationship Id="rId3" Type="http://schemas.openxmlformats.org/officeDocument/2006/relationships/image" Target="../media/image19.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0.png" /><Relationship Id="rId3" Type="http://schemas.openxmlformats.org/officeDocument/2006/relationships/image" Target="../media/image2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3.png" /><Relationship Id="rId3" Type="http://schemas.openxmlformats.org/officeDocument/2006/relationships/image" Target="../media/image24.png" /><Relationship Id="rId4" Type="http://schemas.openxmlformats.org/officeDocument/2006/relationships/image" Target="../media/image25.png" /><Relationship Id="rId5" Type="http://schemas.openxmlformats.org/officeDocument/2006/relationships/image" Target="../media/image2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7.png" /><Relationship Id="rId3" Type="http://schemas.openxmlformats.org/officeDocument/2006/relationships/image" Target="../media/image28.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9.png" /><Relationship Id="rId3" Type="http://schemas.openxmlformats.org/officeDocument/2006/relationships/image" Target="../media/image30.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1.png" /><Relationship Id="rId3" Type="http://schemas.openxmlformats.org/officeDocument/2006/relationships/image" Target="../media/image3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5.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6.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7.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8.png" /><Relationship Id="rId3" Type="http://schemas.openxmlformats.org/officeDocument/2006/relationships/image" Target="../media/image39.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0.png" /><Relationship Id="rId3" Type="http://schemas.openxmlformats.org/officeDocument/2006/relationships/image" Target="../media/image41.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2.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3.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4505004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23" name="图片 13" descr="首页.jpg"/>
          <p:cNvPicPr>
            <a:picLocks noChangeAspect="1"/>
          </p:cNvPicPr>
          <p:nvPr/>
        </p:nvPicPr>
        <p:blipFill>
          <a:blip r:embed="rId3"/>
          <a:srcRect b="23750"/>
          <a:stretch>
            <a:fillRect/>
          </a:stretch>
        </p:blipFill>
        <p:spPr bwMode="auto">
          <a:xfrm>
            <a:off x="0" y="0"/>
            <a:ext cx="9906000" cy="6858000"/>
          </a:xfrm>
          <a:prstGeom prst="rect">
            <a:avLst/>
          </a:prstGeom>
          <a:noFill/>
          <a:ln w="9525">
            <a:noFill/>
            <a:miter lim="800000"/>
          </a:ln>
        </p:spPr>
      </p:pic>
      <p:sp>
        <p:nvSpPr>
          <p:cNvPr id="5125" name="Text Box 1042"/>
          <p:cNvSpPr txBox="1">
            <a:spLocks noChangeArrowheads="1"/>
          </p:cNvSpPr>
          <p:nvPr/>
        </p:nvSpPr>
        <p:spPr bwMode="auto">
          <a:xfrm>
            <a:off x="-704" y="1052736"/>
            <a:ext cx="9906000" cy="584775"/>
          </a:xfrm>
          <a:prstGeom prst="rect">
            <a:avLst/>
          </a:prstGeom>
          <a:noFill/>
          <a:ln w="9525">
            <a:noFill/>
            <a:miter lim="800000"/>
          </a:ln>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eaLnBrk="1" hangingPunct="1"/>
            <a:r>
              <a:rPr kumimoji="1" lang="zh-CN" altLang="en-US" sz="3200">
                <a:solidFill>
                  <a:schemeClr val="tx1"/>
                </a:solidFill>
                <a:latin typeface="微软雅黑" pitchFamily="34" charset="-122"/>
                <a:ea typeface="微软雅黑" pitchFamily="34" charset="-122"/>
              </a:rPr>
              <a:t>企业统一文档管理系统解决方案</a:t>
            </a:r>
            <a:endParaRPr kumimoji="1" lang="en-US" altLang="zh-CN" sz="3200">
              <a:solidFill>
                <a:schemeClr val="tx1"/>
              </a:solidFill>
              <a:latin typeface="微软雅黑" pitchFamily="34" charset="-122"/>
              <a:ea typeface="微软雅黑"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解决方案</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2</a:t>
            </a:fld>
            <a:endParaRPr lang="en-GB" altLang="en-US"/>
          </a:p>
        </p:txBody>
      </p:sp>
      <p:grpSp>
        <p:nvGrpSpPr>
          <p:cNvPr id="4" name="组合 3"/>
          <p:cNvGrpSpPr/>
          <p:nvPr/>
        </p:nvGrpSpPr>
        <p:grpSpPr>
          <a:xfrm>
            <a:off x="2191571" y="2934979"/>
            <a:ext cx="4760859" cy="584776"/>
            <a:chOff x="1691680" y="1525369"/>
            <a:chExt cx="5760640" cy="374308"/>
          </a:xfrm>
          <a:effectLst>
            <a:outerShdw blurRad="63500" sx="102000" sy="102000" algn="ctr" rotWithShape="0">
              <a:prstClr val="black">
                <a:alpha val="40000"/>
              </a:prstClr>
            </a:outerShdw>
          </a:effectLst>
        </p:grpSpPr>
        <p:sp>
          <p:nvSpPr>
            <p:cNvPr id="5" name="圆角矩形 4"/>
            <p:cNvSpPr/>
            <p:nvPr/>
          </p:nvSpPr>
          <p:spPr>
            <a:xfrm>
              <a:off x="1691680" y="1532803"/>
              <a:ext cx="5760640" cy="360040"/>
            </a:xfrm>
            <a:prstGeom prst="roundRect">
              <a:avLst>
                <a:gd name="adj" fmla="val 50000"/>
              </a:avLst>
            </a:prstGeom>
            <a:solidFill>
              <a:srgbClr val="FFC000"/>
            </a:solidFill>
            <a:ln w="25400" cap="flat" cmpd="sng" algn="ctr">
              <a:noFill/>
              <a:prstDash val="solid"/>
            </a:ln>
            <a:effec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fontAlgn="auto">
                <a:spcBef>
                  <a:spcPct val="0"/>
                </a:spcBef>
                <a:spcAft>
                  <a:spcPct val="0"/>
                </a:spcAft>
                <a:defRPr/>
              </a:pPr>
              <a:endParaRPr lang="zh-CN" altLang="en-US" sz="3200" b="1" kern="0">
                <a:solidFill>
                  <a:sysClr val="window" lastClr="FFFFFF"/>
                </a:solidFill>
                <a:latin typeface="Calibri"/>
                <a:ea typeface="宋体"/>
              </a:endParaRPr>
            </a:p>
          </p:txBody>
        </p:sp>
        <p:sp>
          <p:nvSpPr>
            <p:cNvPr id="6" name="TextBox 5"/>
            <p:cNvSpPr txBox="1"/>
            <p:nvPr/>
          </p:nvSpPr>
          <p:spPr>
            <a:xfrm>
              <a:off x="1691680" y="1525369"/>
              <a:ext cx="5760640" cy="374308"/>
            </a:xfrm>
            <a:prstGeom prst="rect">
              <a:avLst/>
            </a:prstGeom>
            <a:noFill/>
          </p:spPr>
          <p:txBody>
            <a:bodyPr>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fontAlgn="auto">
                <a:spcBef>
                  <a:spcPct val="0"/>
                </a:spcBef>
                <a:spcAft>
                  <a:spcPct val="0"/>
                </a:spcAft>
                <a:defRPr/>
              </a:pPr>
              <a:r>
                <a:rPr lang="zh-CN" altLang="en-US" sz="3200" b="1" kern="0">
                  <a:solidFill>
                    <a:srgbClr val="1F497D">
                      <a:lumMod val="50000"/>
                    </a:srgbClr>
                  </a:solidFill>
                  <a:latin typeface="微软雅黑" pitchFamily="34" charset="-122"/>
                  <a:ea typeface="微软雅黑" pitchFamily="34" charset="-122"/>
                </a:rPr>
                <a:t>总体解决方案</a:t>
              </a:r>
              <a:endParaRPr lang="en-US" altLang="zh-CN" sz="3200" b="1" kern="0">
                <a:solidFill>
                  <a:srgbClr val="1F497D">
                    <a:lumMod val="50000"/>
                  </a:srgbClr>
                </a:solidFill>
                <a:latin typeface="微软雅黑" pitchFamily="34" charset="-122"/>
                <a:ea typeface="微软雅黑" pitchFamily="34" charset="-122"/>
              </a:endParaRPr>
            </a:p>
          </p:txBody>
        </p:sp>
      </p:grpSp>
    </p:spTree>
    <p:extLst>
      <p:ext uri="{BB962C8B-B14F-4D97-AF65-F5344CB8AC3E}">
        <p14:creationId xmlns:p14="http://schemas.microsoft.com/office/powerpoint/2010/main" val="12449367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4" presetClass="entr" presetSubtype="10" dur="5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3</a:t>
            </a:fld>
            <a:endParaRPr lang="en-GB" altLang="en-US"/>
          </a:p>
        </p:txBody>
      </p:sp>
      <p:sp>
        <p:nvSpPr>
          <p:cNvPr id="4" name="标题 1"/>
          <p:cNvSpPr>
            <a:spLocks noGrp="1"/>
          </p:cNvSpPr>
          <p:nvPr>
            <p:ph type="title" idx="4294967295"/>
          </p:nvPr>
        </p:nvSpPr>
        <p:spPr>
          <a:xfrm>
            <a:off x="228600" y="228600"/>
            <a:ext cx="8915400" cy="533400"/>
          </a:xfrm>
          <a:prstGeom prst="rect">
            <a:avLst/>
          </a:prstGeom>
        </p:spPr>
        <p:txBody>
          <a:bodyPr/>
          <a:lstStyle/>
          <a:p>
            <a:r>
              <a:rPr lang="zh-CN" altLang="en-US"/>
              <a:t>集中的文件管理</a:t>
            </a:r>
          </a:p>
        </p:txBody>
      </p:sp>
      <p:pic>
        <p:nvPicPr>
          <p:cNvPr id="6" name="Picture 7" descr="C:\pc.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01534" y="2114310"/>
            <a:ext cx="880668" cy="65273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C:\lap.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20545" y="3735576"/>
            <a:ext cx="804863" cy="63341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C:\pc.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326753" y="2424069"/>
            <a:ext cx="1204739" cy="89292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7" descr="C:\pc.jpg"/>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903846" y="2055656"/>
            <a:ext cx="905138" cy="6708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C:\lap.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52480" y="2060734"/>
            <a:ext cx="804863" cy="63341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C:\lap.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11592" y="3855551"/>
            <a:ext cx="804863" cy="63341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descr="C:\lap.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83061" y="2172554"/>
            <a:ext cx="804863" cy="633413"/>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7" descr="C:\pc.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416111" y="5053363"/>
            <a:ext cx="1204739" cy="892924"/>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7" descr="C:\pc.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153134" y="4784563"/>
            <a:ext cx="1204739" cy="892924"/>
          </a:xfrm>
          <a:prstGeom prst="rect">
            <a:avLst/>
          </a:prstGeom>
          <a:noFill/>
          <a:extLst>
            <a:ext uri="{909E8E84-426E-40DD-AFC4-6F175D3DCCD1}">
              <a14:hiddenFill xmlns:a14="http://schemas.microsoft.com/office/drawing/2010/main">
                <a:solidFill>
                  <a:srgbClr val="FFFFFF"/>
                </a:solidFill>
              </a14:hiddenFill>
            </a:ext>
          </a:extLst>
        </p:spPr>
      </p:pic>
      <p:cxnSp>
        <p:nvCxnSpPr>
          <p:cNvPr id="16" name="直接箭头连接符 15"/>
          <p:cNvCxnSpPr/>
          <p:nvPr/>
        </p:nvCxnSpPr>
        <p:spPr bwMode="auto">
          <a:xfrm flipV="1">
            <a:off x="2531033" y="4582963"/>
            <a:ext cx="1557871" cy="790255"/>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17" name="直接箭头连接符 16"/>
          <p:cNvCxnSpPr>
            <a:stCxn id="11" idx="3"/>
          </p:cNvCxnSpPr>
          <p:nvPr/>
        </p:nvCxnSpPr>
        <p:spPr bwMode="auto">
          <a:xfrm>
            <a:off x="2016455" y="4172258"/>
            <a:ext cx="2072449" cy="0"/>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19" name="直接箭头连接符 18"/>
          <p:cNvCxnSpPr>
            <a:stCxn id="12" idx="2"/>
          </p:cNvCxnSpPr>
          <p:nvPr/>
        </p:nvCxnSpPr>
        <p:spPr bwMode="auto">
          <a:xfrm>
            <a:off x="3185493" y="2805967"/>
            <a:ext cx="1330967" cy="1094209"/>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20" name="直接箭头连接符 19"/>
          <p:cNvCxnSpPr>
            <a:stCxn id="9" idx="2"/>
          </p:cNvCxnSpPr>
          <p:nvPr/>
        </p:nvCxnSpPr>
        <p:spPr bwMode="auto">
          <a:xfrm>
            <a:off x="4356415" y="2726523"/>
            <a:ext cx="452569" cy="1154770"/>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21" name="直接箭头连接符 20"/>
          <p:cNvCxnSpPr>
            <a:stCxn id="10" idx="2"/>
          </p:cNvCxnSpPr>
          <p:nvPr/>
        </p:nvCxnSpPr>
        <p:spPr bwMode="auto">
          <a:xfrm flipH="1">
            <a:off x="5152480" y="2694147"/>
            <a:ext cx="402432" cy="1232954"/>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22" name="直接箭头连接符 21"/>
          <p:cNvCxnSpPr/>
          <p:nvPr/>
        </p:nvCxnSpPr>
        <p:spPr bwMode="auto">
          <a:xfrm flipH="1">
            <a:off x="5353697" y="2739744"/>
            <a:ext cx="1212080" cy="846528"/>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23" name="直接箭头连接符 22"/>
          <p:cNvCxnSpPr/>
          <p:nvPr/>
        </p:nvCxnSpPr>
        <p:spPr bwMode="auto">
          <a:xfrm flipH="1">
            <a:off x="5673080" y="3020025"/>
            <a:ext cx="1691126" cy="835526"/>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24" name="直接箭头连接符 23"/>
          <p:cNvCxnSpPr>
            <a:stCxn id="7" idx="1"/>
          </p:cNvCxnSpPr>
          <p:nvPr/>
        </p:nvCxnSpPr>
        <p:spPr bwMode="auto">
          <a:xfrm flipH="1">
            <a:off x="5817096" y="4052283"/>
            <a:ext cx="2003449" cy="224605"/>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25" name="直接箭头连接符 24"/>
          <p:cNvCxnSpPr/>
          <p:nvPr/>
        </p:nvCxnSpPr>
        <p:spPr bwMode="auto">
          <a:xfrm flipH="1" flipV="1">
            <a:off x="5817096" y="4680030"/>
            <a:ext cx="1336039" cy="416598"/>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pic>
        <p:nvPicPr>
          <p:cNvPr id="27" name="Picture 7" descr="C:\pc.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625408" y="2812593"/>
            <a:ext cx="1204739" cy="892924"/>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7" descr="C:\pc.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531491" y="4387138"/>
            <a:ext cx="1204739" cy="892924"/>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8" descr="C:\lap.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954" y="5905579"/>
            <a:ext cx="804863" cy="633413"/>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8" descr="C:\lap.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79785" y="5893646"/>
            <a:ext cx="804863" cy="633413"/>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7" descr="C:\pc.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72480" y="4582963"/>
            <a:ext cx="1204739" cy="892924"/>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7" descr="C:\pc.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456" y="3139439"/>
            <a:ext cx="1204739" cy="892924"/>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7" descr="C:\pc.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348832" y="2345003"/>
            <a:ext cx="1065175" cy="789483"/>
          </a:xfrm>
          <a:prstGeom prst="rect">
            <a:avLst/>
          </a:prstGeom>
          <a:noFill/>
          <a:extLst>
            <a:ext uri="{909E8E84-426E-40DD-AFC4-6F175D3DCCD1}">
              <a14:hiddenFill xmlns:a14="http://schemas.microsoft.com/office/drawing/2010/main">
                <a:solidFill>
                  <a:srgbClr val="FFFFFF"/>
                </a:solidFill>
              </a14:hiddenFill>
            </a:ext>
          </a:extLst>
        </p:spPr>
      </p:pic>
      <p:cxnSp>
        <p:nvCxnSpPr>
          <p:cNvPr id="34" name="直接箭头连接符 33"/>
          <p:cNvCxnSpPr/>
          <p:nvPr/>
        </p:nvCxnSpPr>
        <p:spPr bwMode="auto">
          <a:xfrm flipV="1">
            <a:off x="1856656" y="4792795"/>
            <a:ext cx="2358619" cy="1516527"/>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35" name="直接箭头连接符 34"/>
          <p:cNvCxnSpPr/>
          <p:nvPr/>
        </p:nvCxnSpPr>
        <p:spPr bwMode="auto">
          <a:xfrm flipV="1">
            <a:off x="1477219" y="4387138"/>
            <a:ext cx="2611685" cy="575088"/>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36" name="直接箭头连接符 35"/>
          <p:cNvCxnSpPr>
            <a:stCxn id="32" idx="3"/>
          </p:cNvCxnSpPr>
          <p:nvPr/>
        </p:nvCxnSpPr>
        <p:spPr bwMode="auto">
          <a:xfrm>
            <a:off x="1261195" y="3585901"/>
            <a:ext cx="2827709" cy="446462"/>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37" name="直接箭头连接符 36"/>
          <p:cNvCxnSpPr/>
          <p:nvPr/>
        </p:nvCxnSpPr>
        <p:spPr bwMode="auto">
          <a:xfrm>
            <a:off x="2345767" y="3020025"/>
            <a:ext cx="2031169" cy="685492"/>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39" name="直接箭头连接符 38"/>
          <p:cNvCxnSpPr/>
          <p:nvPr/>
        </p:nvCxnSpPr>
        <p:spPr bwMode="auto">
          <a:xfrm flipH="1">
            <a:off x="5817096" y="3316993"/>
            <a:ext cx="2667724" cy="715370"/>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40" name="直接箭头连接符 39"/>
          <p:cNvCxnSpPr/>
          <p:nvPr/>
        </p:nvCxnSpPr>
        <p:spPr bwMode="auto">
          <a:xfrm flipH="1" flipV="1">
            <a:off x="5817096" y="4478459"/>
            <a:ext cx="2667721" cy="201571"/>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cxnSp>
        <p:nvCxnSpPr>
          <p:cNvPr id="41" name="直接箭头连接符 40"/>
          <p:cNvCxnSpPr/>
          <p:nvPr/>
        </p:nvCxnSpPr>
        <p:spPr bwMode="auto">
          <a:xfrm flipH="1" flipV="1">
            <a:off x="5673080" y="4833600"/>
            <a:ext cx="1946842" cy="1159804"/>
          </a:xfrm>
          <a:prstGeom prst="straightConnector1">
            <a:avLst/>
          </a:prstGeom>
          <a:ln>
            <a:headEnd type="none" w="med" len="med"/>
            <a:tailEnd type="arrow"/>
          </a:ln>
        </p:spPr>
        <p:style>
          <a:lnRef idx="3">
            <a:schemeClr val="accent4"/>
          </a:lnRef>
          <a:fillRef idx="0">
            <a:schemeClr val="accent4"/>
          </a:fillRef>
          <a:effectRef idx="2">
            <a:schemeClr val="accent4"/>
          </a:effectRef>
          <a:fontRef idx="minor">
            <a:schemeClr val="tx1"/>
          </a:fontRef>
        </p:style>
      </p:cxnSp>
      <p:sp>
        <p:nvSpPr>
          <p:cNvPr id="43" name="Rectangle 3"/>
          <p:cNvSpPr txBox="1">
            <a:spLocks noChangeArrowheads="1"/>
          </p:cNvSpPr>
          <p:nvPr/>
        </p:nvSpPr>
        <p:spPr>
          <a:xfrm>
            <a:off x="120884" y="703682"/>
            <a:ext cx="9348904" cy="1461957"/>
          </a:xfrm>
          <a:prstGeom prst="rect">
            <a:avLst/>
          </a:prstGeom>
        </p:spPr>
        <p:txBody>
          <a:bodyPr lIns="64282" tIns="32141" rIns="64282" bIns="32141"/>
          <a:lstStyle>
            <a:defPPr>
              <a:defRPr lang="en-US"/>
            </a:defPPr>
            <a:lvl1pPr marL="342900" indent="-342900" algn="l" rtl="0" eaLnBrk="0" fontAlgn="base" hangingPunct="0">
              <a:lnSpc>
                <a:spcPct val="120000"/>
              </a:lnSpc>
              <a:spcBef>
                <a:spcPct val="0"/>
              </a:spcBef>
              <a:spcAft>
                <a:spcPct val="50000"/>
              </a:spcAft>
              <a:buClr>
                <a:srgbClr val="006666"/>
              </a:buClr>
              <a:buSzPct val="80000"/>
              <a:buFont typeface="Wingdings" pitchFamily="2" charset="2"/>
              <a:buChar char="n"/>
              <a:defRPr sz="2000" b="1" kern="1200" spc="100">
                <a:solidFill>
                  <a:schemeClr val="tx1"/>
                </a:solidFill>
                <a:latin typeface="+mn-lt"/>
                <a:ea typeface="+mn-ea"/>
                <a:cs typeface="+mn-cs"/>
              </a:defRPr>
            </a:lvl1pPr>
            <a:lvl2pPr marL="742950" indent="-285750" algn="l" rtl="0" eaLnBrk="0" fontAlgn="base" hangingPunct="0">
              <a:lnSpc>
                <a:spcPct val="120000"/>
              </a:lnSpc>
              <a:spcBef>
                <a:spcPct val="0"/>
              </a:spcBef>
              <a:spcAft>
                <a:spcPct val="50000"/>
              </a:spcAft>
              <a:buClr>
                <a:srgbClr val="006666"/>
              </a:buClr>
              <a:buSzPct val="80000"/>
              <a:buFont typeface="Wingdings" pitchFamily="2" charset="2"/>
              <a:buChar char="l"/>
              <a:defRPr sz="1400" b="1" kern="1200" spc="100">
                <a:solidFill>
                  <a:schemeClr val="tx1"/>
                </a:solidFill>
                <a:latin typeface="+mn-lt"/>
                <a:ea typeface="+mn-ea"/>
                <a:cs typeface="+mn-cs"/>
              </a:defRPr>
            </a:lvl2pPr>
            <a:lvl3pPr marL="1143000" indent="-228600" algn="l" rtl="0" eaLnBrk="0" fontAlgn="base" hangingPunct="0">
              <a:lnSpc>
                <a:spcPct val="120000"/>
              </a:lnSpc>
              <a:spcBef>
                <a:spcPct val="0"/>
              </a:spcBef>
              <a:spcAft>
                <a:spcPct val="50000"/>
              </a:spcAft>
              <a:buClr>
                <a:srgbClr val="006666"/>
              </a:buClr>
              <a:buSzPct val="125000"/>
              <a:buFont typeface="Arial"/>
              <a:buChar char="–"/>
              <a:defRPr sz="1600" b="1" kern="1200" spc="100">
                <a:solidFill>
                  <a:schemeClr val="tx1"/>
                </a:solidFill>
                <a:latin typeface="+mn-lt"/>
                <a:ea typeface="+mn-ea"/>
                <a:cs typeface="+mn-cs"/>
              </a:defRPr>
            </a:lvl3pPr>
            <a:lvl4pPr marL="1600200" indent="-228600" algn="l" rtl="0" eaLnBrk="0" fontAlgn="base" hangingPunct="0">
              <a:spcBef>
                <a:spcPct val="0"/>
              </a:spcBef>
              <a:spcAft>
                <a:spcPts val="1000"/>
              </a:spcAft>
              <a:buFont typeface="Arial"/>
              <a:buChar char="–"/>
              <a:defRPr sz="1200" b="1" kern="1200" spc="100">
                <a:solidFill>
                  <a:schemeClr val="tx1"/>
                </a:solidFill>
                <a:latin typeface="+mn-lt"/>
                <a:ea typeface="+mn-ea"/>
                <a:cs typeface="+mn-cs"/>
              </a:defRPr>
            </a:lvl4pPr>
            <a:lvl5pPr marL="2057400" indent="-228600" algn="l" rtl="0" eaLnBrk="0" fontAlgn="base" hangingPunct="0">
              <a:spcBef>
                <a:spcPct val="0"/>
              </a:spcBef>
              <a:spcAft>
                <a:spcPts val="1000"/>
              </a:spcAft>
              <a:buFont typeface="Arial"/>
              <a:buChar char="»"/>
              <a:defRPr sz="1000" b="1" kern="1200" spc="1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marL="0" lvl="1" indent="0" algn="just">
              <a:lnSpc>
                <a:spcPct val="150000"/>
              </a:lnSpc>
              <a:spcAft>
                <a:spcPct val="0"/>
              </a:spcAft>
              <a:buNone/>
              <a:defRPr/>
            </a:pPr>
            <a:r>
              <a:rPr lang="en-US" altLang="zh-CN" sz="2000">
                <a:solidFill>
                  <a:srgbClr val="C00000"/>
                </a:solidFill>
                <a:latin typeface="微软雅黑" pitchFamily="34" charset="-122"/>
                <a:ea typeface="微软雅黑" pitchFamily="34" charset="-122"/>
              </a:rPr>
              <a:t>	EFile</a:t>
            </a:r>
            <a:r>
              <a:rPr lang="zh-CN" altLang="en-US" sz="2000" b="0">
                <a:solidFill>
                  <a:srgbClr val="000000"/>
                </a:solidFill>
                <a:latin typeface="微软雅黑" pitchFamily="34" charset="-122"/>
                <a:ea typeface="微软雅黑" pitchFamily="34" charset="-122"/>
              </a:rPr>
              <a:t>将分散在各个终端上的文件通过</a:t>
            </a:r>
            <a:r>
              <a:rPr lang="zh-CN" altLang="en-US" sz="2000" b="0">
                <a:solidFill>
                  <a:srgbClr val="C00000"/>
                </a:solidFill>
                <a:latin typeface="微软雅黑" pitchFamily="34" charset="-122"/>
                <a:ea typeface="微软雅黑" pitchFamily="34" charset="-122"/>
              </a:rPr>
              <a:t>自动</a:t>
            </a:r>
            <a:r>
              <a:rPr lang="zh-CN" altLang="en-US" sz="2000" b="0">
                <a:solidFill>
                  <a:srgbClr val="000000"/>
                </a:solidFill>
                <a:latin typeface="微软雅黑" pitchFamily="34" charset="-122"/>
                <a:ea typeface="微软雅黑" pitchFamily="34" charset="-122"/>
              </a:rPr>
              <a:t>或</a:t>
            </a:r>
            <a:r>
              <a:rPr lang="zh-CN" altLang="en-US" sz="2000" b="0">
                <a:solidFill>
                  <a:srgbClr val="C00000"/>
                </a:solidFill>
                <a:latin typeface="微软雅黑" pitchFamily="34" charset="-122"/>
                <a:ea typeface="微软雅黑" pitchFamily="34" charset="-122"/>
              </a:rPr>
              <a:t>手动</a:t>
            </a:r>
            <a:r>
              <a:rPr lang="zh-CN" altLang="en-US" sz="2000" b="0">
                <a:solidFill>
                  <a:srgbClr val="000000"/>
                </a:solidFill>
                <a:latin typeface="微软雅黑" pitchFamily="34" charset="-122"/>
                <a:ea typeface="微软雅黑" pitchFamily="34" charset="-122"/>
              </a:rPr>
              <a:t>方式集中起来存储并采用冗余存储、数据自修复、备份等手段保护存储数据的安全，避免数据丢失、误删除、病毒破坏等情况的发生，从而确保文档的安全。</a:t>
            </a:r>
            <a:endParaRPr lang="en-US" altLang="zh-CN" sz="1800" b="0">
              <a:solidFill>
                <a:srgbClr val="000000"/>
              </a:solidFill>
              <a:latin typeface="微软雅黑" pitchFamily="34" charset="-122"/>
              <a:ea typeface="微软雅黑" pitchFamily="34" charset="-122"/>
            </a:endParaRPr>
          </a:p>
        </p:txBody>
      </p:sp>
      <p:grpSp>
        <p:nvGrpSpPr>
          <p:cNvPr id="5" name="组合 4"/>
          <p:cNvGrpSpPr/>
          <p:nvPr/>
        </p:nvGrpSpPr>
        <p:grpSpPr>
          <a:xfrm>
            <a:off x="2758667" y="3387199"/>
            <a:ext cx="4279987" cy="2108761"/>
            <a:chOff x="2758667" y="2981505"/>
            <a:chExt cx="4279987" cy="2319637"/>
          </a:xfrm>
        </p:grpSpPr>
        <p:pic>
          <p:nvPicPr>
            <p:cNvPr id="42" name="Picture 5"/>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2758667" y="2981505"/>
              <a:ext cx="4279987" cy="231963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383048" y="3109904"/>
              <a:ext cx="1287532" cy="710964"/>
            </a:xfrm>
            <a:prstGeom prst="rect">
              <a:avLst/>
            </a:prstGeom>
            <a:noFill/>
          </p:spPr>
          <p:txBody>
            <a:bodyPr wrap="none" rtlCol="0">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r>
                <a:rPr lang="en-US" altLang="zh-CN" sz="3600" err="1"/>
                <a:t>EFile</a:t>
              </a:r>
              <a:endParaRPr lang="zh-CN" altLang="en-US" sz="3600"/>
            </a:p>
          </p:txBody>
        </p:sp>
      </p:grpSp>
    </p:spTree>
    <p:extLst>
      <p:ext uri="{BB962C8B-B14F-4D97-AF65-F5344CB8AC3E}">
        <p14:creationId xmlns:p14="http://schemas.microsoft.com/office/powerpoint/2010/main" val="54916409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25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50"/>
                                        <p:tgtEl>
                                          <p:spTgt spid="13"/>
                                        </p:tgtEl>
                                      </p:cBhvr>
                                    </p:animEffect>
                                  </p:childTnLst>
                                </p:cTn>
                              </p:par>
                            </p:childTnLst>
                          </p:cTn>
                        </p:par>
                        <p:par>
                          <p:cTn id="8" fill="hold" nodeType="afterGroup">
                            <p:stCondLst>
                              <p:cond delay="250"/>
                            </p:stCondLst>
                            <p:childTnLst>
                              <p:par>
                                <p:cTn id="9" presetID="10" presetClass="entr" presetSubtype="0" dur="25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250"/>
                                        <p:tgtEl>
                                          <p:spTgt spid="11"/>
                                        </p:tgtEl>
                                      </p:cBhvr>
                                    </p:animEffect>
                                  </p:childTnLst>
                                </p:cTn>
                              </p:par>
                            </p:childTnLst>
                          </p:cTn>
                        </p:par>
                        <p:par>
                          <p:cTn id="12" fill="hold" nodeType="afterGroup">
                            <p:stCondLst>
                              <p:cond delay="500"/>
                            </p:stCondLst>
                            <p:childTnLst>
                              <p:par>
                                <p:cTn id="13" presetID="10" presetClass="entr" presetSubtype="0" dur="250" fill="hold" nodeType="after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250"/>
                                        <p:tgtEl>
                                          <p:spTgt spid="12"/>
                                        </p:tgtEl>
                                      </p:cBhvr>
                                    </p:animEffect>
                                  </p:childTnLst>
                                </p:cTn>
                              </p:par>
                            </p:childTnLst>
                          </p:cTn>
                        </p:par>
                        <p:par>
                          <p:cTn id="16" fill="hold" nodeType="afterGroup">
                            <p:stCondLst>
                              <p:cond delay="750"/>
                            </p:stCondLst>
                            <p:childTnLst>
                              <p:par>
                                <p:cTn id="17" presetID="10" presetClass="entr" presetSubtype="0" dur="25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250"/>
                                        <p:tgtEl>
                                          <p:spTgt spid="9"/>
                                        </p:tgtEl>
                                      </p:cBhvr>
                                    </p:animEffect>
                                  </p:childTnLst>
                                </p:cTn>
                              </p:par>
                            </p:childTnLst>
                          </p:cTn>
                        </p:par>
                        <p:par>
                          <p:cTn id="20" fill="hold" nodeType="afterGroup">
                            <p:stCondLst>
                              <p:cond delay="1000"/>
                            </p:stCondLst>
                            <p:childTnLst>
                              <p:par>
                                <p:cTn id="21" presetID="10" presetClass="entr" presetSubtype="0" dur="250" fill="hold"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250"/>
                                        <p:tgtEl>
                                          <p:spTgt spid="10"/>
                                        </p:tgtEl>
                                      </p:cBhvr>
                                    </p:animEffect>
                                  </p:childTnLst>
                                </p:cTn>
                              </p:par>
                            </p:childTnLst>
                          </p:cTn>
                        </p:par>
                        <p:par>
                          <p:cTn id="24" fill="hold" nodeType="afterGroup">
                            <p:stCondLst>
                              <p:cond delay="1250"/>
                            </p:stCondLst>
                            <p:childTnLst>
                              <p:par>
                                <p:cTn id="25" presetID="10" presetClass="entr" presetSubtype="0" dur="250" fill="hold" nodeType="after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250"/>
                                        <p:tgtEl>
                                          <p:spTgt spid="6"/>
                                        </p:tgtEl>
                                      </p:cBhvr>
                                    </p:animEffect>
                                  </p:childTnLst>
                                </p:cTn>
                              </p:par>
                            </p:childTnLst>
                          </p:cTn>
                        </p:par>
                        <p:par>
                          <p:cTn id="28" fill="hold" nodeType="afterGroup">
                            <p:stCondLst>
                              <p:cond delay="1500"/>
                            </p:stCondLst>
                            <p:childTnLst>
                              <p:par>
                                <p:cTn id="29" presetID="10" presetClass="entr" presetSubtype="0" dur="250" fill="hold"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250"/>
                                        <p:tgtEl>
                                          <p:spTgt spid="8"/>
                                        </p:tgtEl>
                                      </p:cBhvr>
                                    </p:animEffect>
                                  </p:childTnLst>
                                </p:cTn>
                              </p:par>
                            </p:childTnLst>
                          </p:cTn>
                        </p:par>
                        <p:par>
                          <p:cTn id="32" fill="hold" nodeType="afterGroup">
                            <p:stCondLst>
                              <p:cond delay="1750"/>
                            </p:stCondLst>
                            <p:childTnLst>
                              <p:par>
                                <p:cTn id="33" presetID="10" presetClass="entr" presetSubtype="0" dur="250" fill="hold" nodeType="after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250"/>
                                        <p:tgtEl>
                                          <p:spTgt spid="7"/>
                                        </p:tgtEl>
                                      </p:cBhvr>
                                    </p:animEffect>
                                  </p:childTnLst>
                                </p:cTn>
                              </p:par>
                            </p:childTnLst>
                          </p:cTn>
                        </p:par>
                        <p:par>
                          <p:cTn id="36" fill="hold" nodeType="afterGroup">
                            <p:stCondLst>
                              <p:cond delay="2000"/>
                            </p:stCondLst>
                            <p:childTnLst>
                              <p:par>
                                <p:cTn id="37" presetID="10" presetClass="entr" presetSubtype="0" dur="250" fill="hold" nodeType="after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250"/>
                                        <p:tgtEl>
                                          <p:spTgt spid="15"/>
                                        </p:tgtEl>
                                      </p:cBhvr>
                                    </p:animEffect>
                                  </p:childTnLst>
                                </p:cTn>
                              </p:par>
                            </p:childTnLst>
                          </p:cTn>
                        </p:par>
                        <p:par>
                          <p:cTn id="40" fill="hold" nodeType="afterGroup">
                            <p:stCondLst>
                              <p:cond delay="2250"/>
                            </p:stCondLst>
                            <p:childTnLst>
                              <p:par>
                                <p:cTn id="41" presetID="10" presetClass="entr" presetSubtype="0" dur="250" fill="hold" nodeType="after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250"/>
                                        <p:tgtEl>
                                          <p:spTgt spid="30"/>
                                        </p:tgtEl>
                                      </p:cBhvr>
                                    </p:animEffect>
                                  </p:childTnLst>
                                </p:cTn>
                              </p:par>
                            </p:childTnLst>
                          </p:cTn>
                        </p:par>
                        <p:par>
                          <p:cTn id="44" fill="hold" nodeType="afterGroup">
                            <p:stCondLst>
                              <p:cond delay="2500"/>
                            </p:stCondLst>
                            <p:childTnLst>
                              <p:par>
                                <p:cTn id="45" presetID="10" presetClass="entr" presetSubtype="0" dur="250" fill="hold" nodeType="afterEffect">
                                  <p:stCondLst>
                                    <p:cond delay="0"/>
                                  </p:stCondLst>
                                  <p:childTnLst>
                                    <p:set>
                                      <p:cBhvr>
                                        <p:cTn id="46" dur="1" fill="hold">
                                          <p:stCondLst>
                                            <p:cond delay="0"/>
                                          </p:stCondLst>
                                        </p:cTn>
                                        <p:tgtEl>
                                          <p:spTgt spid="31"/>
                                        </p:tgtEl>
                                        <p:attrNameLst>
                                          <p:attrName>style.visibility</p:attrName>
                                        </p:attrNameLst>
                                      </p:cBhvr>
                                      <p:to>
                                        <p:strVal val="visible"/>
                                      </p:to>
                                    </p:set>
                                    <p:animEffect transition="in" filter="fade">
                                      <p:cBhvr>
                                        <p:cTn id="47" dur="250"/>
                                        <p:tgtEl>
                                          <p:spTgt spid="31"/>
                                        </p:tgtEl>
                                      </p:cBhvr>
                                    </p:animEffect>
                                  </p:childTnLst>
                                </p:cTn>
                              </p:par>
                            </p:childTnLst>
                          </p:cTn>
                        </p:par>
                        <p:par>
                          <p:cTn id="48" fill="hold" nodeType="afterGroup">
                            <p:stCondLst>
                              <p:cond delay="2750"/>
                            </p:stCondLst>
                            <p:childTnLst>
                              <p:par>
                                <p:cTn id="49" presetID="10" presetClass="entr" presetSubtype="0" dur="250" fill="hold" nodeType="afterEffect">
                                  <p:stCondLst>
                                    <p:cond delay="0"/>
                                  </p:stCondLst>
                                  <p:childTnLst>
                                    <p:set>
                                      <p:cBhvr>
                                        <p:cTn id="50" dur="1" fill="hold">
                                          <p:stCondLst>
                                            <p:cond delay="0"/>
                                          </p:stCondLst>
                                        </p:cTn>
                                        <p:tgtEl>
                                          <p:spTgt spid="32"/>
                                        </p:tgtEl>
                                        <p:attrNameLst>
                                          <p:attrName>style.visibility</p:attrName>
                                        </p:attrNameLst>
                                      </p:cBhvr>
                                      <p:to>
                                        <p:strVal val="visible"/>
                                      </p:to>
                                    </p:set>
                                    <p:animEffect transition="in" filter="fade">
                                      <p:cBhvr>
                                        <p:cTn id="51" dur="250"/>
                                        <p:tgtEl>
                                          <p:spTgt spid="32"/>
                                        </p:tgtEl>
                                      </p:cBhvr>
                                    </p:animEffect>
                                  </p:childTnLst>
                                </p:cTn>
                              </p:par>
                            </p:childTnLst>
                          </p:cTn>
                        </p:par>
                        <p:par>
                          <p:cTn id="52" fill="hold" nodeType="afterGroup">
                            <p:stCondLst>
                              <p:cond delay="3000"/>
                            </p:stCondLst>
                            <p:childTnLst>
                              <p:par>
                                <p:cTn id="53" presetID="10" presetClass="entr" presetSubtype="0" dur="250" fill="hold" nodeType="afterEffect">
                                  <p:stCondLst>
                                    <p:cond delay="0"/>
                                  </p:stCondLst>
                                  <p:childTnLst>
                                    <p:set>
                                      <p:cBhvr>
                                        <p:cTn id="54" dur="1" fill="hold">
                                          <p:stCondLst>
                                            <p:cond delay="0"/>
                                          </p:stCondLst>
                                        </p:cTn>
                                        <p:tgtEl>
                                          <p:spTgt spid="33"/>
                                        </p:tgtEl>
                                        <p:attrNameLst>
                                          <p:attrName>style.visibility</p:attrName>
                                        </p:attrNameLst>
                                      </p:cBhvr>
                                      <p:to>
                                        <p:strVal val="visible"/>
                                      </p:to>
                                    </p:set>
                                    <p:animEffect transition="in" filter="fade">
                                      <p:cBhvr>
                                        <p:cTn id="55" dur="250"/>
                                        <p:tgtEl>
                                          <p:spTgt spid="33"/>
                                        </p:tgtEl>
                                      </p:cBhvr>
                                    </p:animEffect>
                                  </p:childTnLst>
                                </p:cTn>
                              </p:par>
                            </p:childTnLst>
                          </p:cTn>
                        </p:par>
                        <p:par>
                          <p:cTn id="56" fill="hold" nodeType="afterGroup">
                            <p:stCondLst>
                              <p:cond delay="3250"/>
                            </p:stCondLst>
                            <p:childTnLst>
                              <p:par>
                                <p:cTn id="57" presetID="10" presetClass="entr" presetSubtype="0" dur="250" fill="hold" nodeType="afterEffect">
                                  <p:stCondLst>
                                    <p:cond delay="0"/>
                                  </p:stCondLst>
                                  <p:childTnLst>
                                    <p:set>
                                      <p:cBhvr>
                                        <p:cTn id="58" dur="1" fill="hold">
                                          <p:stCondLst>
                                            <p:cond delay="0"/>
                                          </p:stCondLst>
                                        </p:cTn>
                                        <p:tgtEl>
                                          <p:spTgt spid="27"/>
                                        </p:tgtEl>
                                        <p:attrNameLst>
                                          <p:attrName>style.visibility</p:attrName>
                                        </p:attrNameLst>
                                      </p:cBhvr>
                                      <p:to>
                                        <p:strVal val="visible"/>
                                      </p:to>
                                    </p:set>
                                    <p:animEffect transition="in" filter="fade">
                                      <p:cBhvr>
                                        <p:cTn id="59" dur="250"/>
                                        <p:tgtEl>
                                          <p:spTgt spid="27"/>
                                        </p:tgtEl>
                                      </p:cBhvr>
                                    </p:animEffect>
                                  </p:childTnLst>
                                </p:cTn>
                              </p:par>
                            </p:childTnLst>
                          </p:cTn>
                        </p:par>
                        <p:par>
                          <p:cTn id="60" fill="hold" nodeType="afterGroup">
                            <p:stCondLst>
                              <p:cond delay="3500"/>
                            </p:stCondLst>
                            <p:childTnLst>
                              <p:par>
                                <p:cTn id="61" presetID="10" presetClass="entr" presetSubtype="0" dur="250" fill="hold" nodeType="afterEffect">
                                  <p:stCondLst>
                                    <p:cond delay="0"/>
                                  </p:stCondLst>
                                  <p:childTnLst>
                                    <p:set>
                                      <p:cBhvr>
                                        <p:cTn id="62" dur="1" fill="hold">
                                          <p:stCondLst>
                                            <p:cond delay="0"/>
                                          </p:stCondLst>
                                        </p:cTn>
                                        <p:tgtEl>
                                          <p:spTgt spid="28"/>
                                        </p:tgtEl>
                                        <p:attrNameLst>
                                          <p:attrName>style.visibility</p:attrName>
                                        </p:attrNameLst>
                                      </p:cBhvr>
                                      <p:to>
                                        <p:strVal val="visible"/>
                                      </p:to>
                                    </p:set>
                                    <p:animEffect transition="in" filter="fade">
                                      <p:cBhvr>
                                        <p:cTn id="63" dur="250"/>
                                        <p:tgtEl>
                                          <p:spTgt spid="28"/>
                                        </p:tgtEl>
                                      </p:cBhvr>
                                    </p:animEffect>
                                  </p:childTnLst>
                                </p:cTn>
                              </p:par>
                            </p:childTnLst>
                          </p:cTn>
                        </p:par>
                        <p:par>
                          <p:cTn id="64" fill="hold" nodeType="afterGroup">
                            <p:stCondLst>
                              <p:cond delay="3750"/>
                            </p:stCondLst>
                            <p:childTnLst>
                              <p:par>
                                <p:cTn id="65" presetID="10" presetClass="entr" presetSubtype="0" dur="250" fill="hold" nodeType="afterEffect">
                                  <p:stCondLst>
                                    <p:cond delay="0"/>
                                  </p:stCondLst>
                                  <p:childTnLst>
                                    <p:set>
                                      <p:cBhvr>
                                        <p:cTn id="66" dur="1" fill="hold">
                                          <p:stCondLst>
                                            <p:cond delay="0"/>
                                          </p:stCondLst>
                                        </p:cTn>
                                        <p:tgtEl>
                                          <p:spTgt spid="29"/>
                                        </p:tgtEl>
                                        <p:attrNameLst>
                                          <p:attrName>style.visibility</p:attrName>
                                        </p:attrNameLst>
                                      </p:cBhvr>
                                      <p:to>
                                        <p:strVal val="visible"/>
                                      </p:to>
                                    </p:set>
                                    <p:animEffect transition="in" filter="fade">
                                      <p:cBhvr>
                                        <p:cTn id="67" dur="250"/>
                                        <p:tgtEl>
                                          <p:spTgt spid="29"/>
                                        </p:tgtEl>
                                      </p:cBhvr>
                                    </p:animEffect>
                                  </p:childTnLst>
                                </p:cTn>
                              </p:par>
                            </p:childTnLst>
                          </p:cTn>
                        </p:par>
                      </p:childTnLst>
                    </p:cTn>
                  </p:par>
                  <p:par>
                    <p:cTn id="68" fill="hold" nodeType="clickPar">
                      <p:stCondLst>
                        <p:cond delay="indefinite"/>
                        <p:cond evt="onBegin" delay="0">
                          <p:tn val="67"/>
                        </p:cond>
                      </p:stCondLst>
                      <p:childTnLst>
                        <p:par>
                          <p:cTn id="69" fill="hold">
                            <p:stCondLst>
                              <p:cond delay="0"/>
                            </p:stCondLst>
                            <p:childTnLst>
                              <p:par>
                                <p:cTn id="70" presetID="22" presetClass="entr" presetSubtype="8" dur="500" fill="hold" nodeType="clickEffect">
                                  <p:stCondLst>
                                    <p:cond delay="0"/>
                                  </p:stCondLst>
                                  <p:childTnLst>
                                    <p:set>
                                      <p:cBhvr>
                                        <p:cTn id="71" dur="1" fill="hold">
                                          <p:stCondLst>
                                            <p:cond delay="0"/>
                                          </p:stCondLst>
                                        </p:cTn>
                                        <p:tgtEl>
                                          <p:spTgt spid="34"/>
                                        </p:tgtEl>
                                        <p:attrNameLst>
                                          <p:attrName>style.visibility</p:attrName>
                                        </p:attrNameLst>
                                      </p:cBhvr>
                                      <p:to>
                                        <p:strVal val="visible"/>
                                      </p:to>
                                    </p:set>
                                    <p:animEffect transition="in" filter="wipe(left)">
                                      <p:cBhvr>
                                        <p:cTn id="72" dur="500"/>
                                        <p:tgtEl>
                                          <p:spTgt spid="34"/>
                                        </p:tgtEl>
                                      </p:cBhvr>
                                    </p:animEffect>
                                  </p:childTnLst>
                                </p:cTn>
                              </p:par>
                              <p:par>
                                <p:cTn id="73" presetID="22" presetClass="entr" presetSubtype="8" dur="500" fill="hold" nodeType="withEffect">
                                  <p:stCondLst>
                                    <p:cond delay="0"/>
                                  </p:stCondLst>
                                  <p:childTnLst>
                                    <p:set>
                                      <p:cBhvr>
                                        <p:cTn id="74" dur="1" fill="hold">
                                          <p:stCondLst>
                                            <p:cond delay="0"/>
                                          </p:stCondLst>
                                        </p:cTn>
                                        <p:tgtEl>
                                          <p:spTgt spid="16"/>
                                        </p:tgtEl>
                                        <p:attrNameLst>
                                          <p:attrName>style.visibility</p:attrName>
                                        </p:attrNameLst>
                                      </p:cBhvr>
                                      <p:to>
                                        <p:strVal val="visible"/>
                                      </p:to>
                                    </p:set>
                                    <p:animEffect transition="in" filter="wipe(left)">
                                      <p:cBhvr>
                                        <p:cTn id="75" dur="500"/>
                                        <p:tgtEl>
                                          <p:spTgt spid="16"/>
                                        </p:tgtEl>
                                      </p:cBhvr>
                                    </p:animEffect>
                                  </p:childTnLst>
                                </p:cTn>
                              </p:par>
                              <p:par>
                                <p:cTn id="76" presetID="22" presetClass="entr" presetSubtype="8" dur="500" fill="hold" nodeType="withEffect">
                                  <p:stCondLst>
                                    <p:cond delay="0"/>
                                  </p:stCondLst>
                                  <p:childTnLst>
                                    <p:set>
                                      <p:cBhvr>
                                        <p:cTn id="77" dur="1" fill="hold">
                                          <p:stCondLst>
                                            <p:cond delay="0"/>
                                          </p:stCondLst>
                                        </p:cTn>
                                        <p:tgtEl>
                                          <p:spTgt spid="35"/>
                                        </p:tgtEl>
                                        <p:attrNameLst>
                                          <p:attrName>style.visibility</p:attrName>
                                        </p:attrNameLst>
                                      </p:cBhvr>
                                      <p:to>
                                        <p:strVal val="visible"/>
                                      </p:to>
                                    </p:set>
                                    <p:animEffect transition="in" filter="wipe(left)">
                                      <p:cBhvr>
                                        <p:cTn id="78" dur="500"/>
                                        <p:tgtEl>
                                          <p:spTgt spid="35"/>
                                        </p:tgtEl>
                                      </p:cBhvr>
                                    </p:animEffect>
                                  </p:childTnLst>
                                </p:cTn>
                              </p:par>
                              <p:par>
                                <p:cTn id="79" presetID="22" presetClass="entr" presetSubtype="8" dur="500" fill="hold" nodeType="withEffect">
                                  <p:stCondLst>
                                    <p:cond delay="0"/>
                                  </p:stCondLst>
                                  <p:childTnLst>
                                    <p:set>
                                      <p:cBhvr>
                                        <p:cTn id="80" dur="1" fill="hold">
                                          <p:stCondLst>
                                            <p:cond delay="0"/>
                                          </p:stCondLst>
                                        </p:cTn>
                                        <p:tgtEl>
                                          <p:spTgt spid="17"/>
                                        </p:tgtEl>
                                        <p:attrNameLst>
                                          <p:attrName>style.visibility</p:attrName>
                                        </p:attrNameLst>
                                      </p:cBhvr>
                                      <p:to>
                                        <p:strVal val="visible"/>
                                      </p:to>
                                    </p:set>
                                    <p:animEffect transition="in" filter="wipe(left)">
                                      <p:cBhvr>
                                        <p:cTn id="81" dur="500"/>
                                        <p:tgtEl>
                                          <p:spTgt spid="17"/>
                                        </p:tgtEl>
                                      </p:cBhvr>
                                    </p:animEffect>
                                  </p:childTnLst>
                                </p:cTn>
                              </p:par>
                              <p:par>
                                <p:cTn id="82" presetID="22" presetClass="entr" presetSubtype="8" dur="500" fill="hold" nodeType="withEffect">
                                  <p:stCondLst>
                                    <p:cond delay="0"/>
                                  </p:stCondLst>
                                  <p:childTnLst>
                                    <p:set>
                                      <p:cBhvr>
                                        <p:cTn id="83" dur="1" fill="hold">
                                          <p:stCondLst>
                                            <p:cond delay="0"/>
                                          </p:stCondLst>
                                        </p:cTn>
                                        <p:tgtEl>
                                          <p:spTgt spid="36"/>
                                        </p:tgtEl>
                                        <p:attrNameLst>
                                          <p:attrName>style.visibility</p:attrName>
                                        </p:attrNameLst>
                                      </p:cBhvr>
                                      <p:to>
                                        <p:strVal val="visible"/>
                                      </p:to>
                                    </p:set>
                                    <p:animEffect transition="in" filter="wipe(left)">
                                      <p:cBhvr>
                                        <p:cTn id="84" dur="500"/>
                                        <p:tgtEl>
                                          <p:spTgt spid="36"/>
                                        </p:tgtEl>
                                      </p:cBhvr>
                                    </p:animEffect>
                                  </p:childTnLst>
                                </p:cTn>
                              </p:par>
                              <p:par>
                                <p:cTn id="85" presetID="22" presetClass="entr" presetSubtype="8" dur="500" fill="hold" nodeType="withEffect">
                                  <p:stCondLst>
                                    <p:cond delay="0"/>
                                  </p:stCondLst>
                                  <p:childTnLst>
                                    <p:set>
                                      <p:cBhvr>
                                        <p:cTn id="86" dur="1" fill="hold">
                                          <p:stCondLst>
                                            <p:cond delay="0"/>
                                          </p:stCondLst>
                                        </p:cTn>
                                        <p:tgtEl>
                                          <p:spTgt spid="37"/>
                                        </p:tgtEl>
                                        <p:attrNameLst>
                                          <p:attrName>style.visibility</p:attrName>
                                        </p:attrNameLst>
                                      </p:cBhvr>
                                      <p:to>
                                        <p:strVal val="visible"/>
                                      </p:to>
                                    </p:set>
                                    <p:animEffect transition="in" filter="wipe(left)">
                                      <p:cBhvr>
                                        <p:cTn id="87" dur="500"/>
                                        <p:tgtEl>
                                          <p:spTgt spid="37"/>
                                        </p:tgtEl>
                                      </p:cBhvr>
                                    </p:animEffect>
                                  </p:childTnLst>
                                </p:cTn>
                              </p:par>
                              <p:par>
                                <p:cTn id="88" presetID="22" presetClass="entr" presetSubtype="8" dur="500" fill="hold" nodeType="withEffect">
                                  <p:stCondLst>
                                    <p:cond delay="0"/>
                                  </p:stCondLst>
                                  <p:childTnLst>
                                    <p:set>
                                      <p:cBhvr>
                                        <p:cTn id="89" dur="1" fill="hold">
                                          <p:stCondLst>
                                            <p:cond delay="0"/>
                                          </p:stCondLst>
                                        </p:cTn>
                                        <p:tgtEl>
                                          <p:spTgt spid="19"/>
                                        </p:tgtEl>
                                        <p:attrNameLst>
                                          <p:attrName>style.visibility</p:attrName>
                                        </p:attrNameLst>
                                      </p:cBhvr>
                                      <p:to>
                                        <p:strVal val="visible"/>
                                      </p:to>
                                    </p:set>
                                    <p:animEffect transition="in" filter="wipe(left)">
                                      <p:cBhvr>
                                        <p:cTn id="90" dur="500"/>
                                        <p:tgtEl>
                                          <p:spTgt spid="19"/>
                                        </p:tgtEl>
                                      </p:cBhvr>
                                    </p:animEffect>
                                  </p:childTnLst>
                                </p:cTn>
                              </p:par>
                              <p:par>
                                <p:cTn id="91" presetID="22" presetClass="entr" presetSubtype="1" dur="500" fill="hold" nodeType="withEffect">
                                  <p:stCondLst>
                                    <p:cond delay="0"/>
                                  </p:stCondLst>
                                  <p:childTnLst>
                                    <p:set>
                                      <p:cBhvr>
                                        <p:cTn id="92" dur="1" fill="hold">
                                          <p:stCondLst>
                                            <p:cond delay="0"/>
                                          </p:stCondLst>
                                        </p:cTn>
                                        <p:tgtEl>
                                          <p:spTgt spid="20"/>
                                        </p:tgtEl>
                                        <p:attrNameLst>
                                          <p:attrName>style.visibility</p:attrName>
                                        </p:attrNameLst>
                                      </p:cBhvr>
                                      <p:to>
                                        <p:strVal val="visible"/>
                                      </p:to>
                                    </p:set>
                                    <p:animEffect transition="in" filter="wipe(up)">
                                      <p:cBhvr>
                                        <p:cTn id="93" dur="500"/>
                                        <p:tgtEl>
                                          <p:spTgt spid="20"/>
                                        </p:tgtEl>
                                      </p:cBhvr>
                                    </p:animEffect>
                                  </p:childTnLst>
                                </p:cTn>
                              </p:par>
                              <p:par>
                                <p:cTn id="94" presetID="22" presetClass="entr" presetSubtype="1" dur="500" fill="hold" nodeType="withEffect">
                                  <p:stCondLst>
                                    <p:cond delay="0"/>
                                  </p:stCondLst>
                                  <p:childTnLst>
                                    <p:set>
                                      <p:cBhvr>
                                        <p:cTn id="95" dur="1" fill="hold">
                                          <p:stCondLst>
                                            <p:cond delay="0"/>
                                          </p:stCondLst>
                                        </p:cTn>
                                        <p:tgtEl>
                                          <p:spTgt spid="21"/>
                                        </p:tgtEl>
                                        <p:attrNameLst>
                                          <p:attrName>style.visibility</p:attrName>
                                        </p:attrNameLst>
                                      </p:cBhvr>
                                      <p:to>
                                        <p:strVal val="visible"/>
                                      </p:to>
                                    </p:set>
                                    <p:animEffect transition="in" filter="wipe(up)">
                                      <p:cBhvr>
                                        <p:cTn id="96" dur="500"/>
                                        <p:tgtEl>
                                          <p:spTgt spid="21"/>
                                        </p:tgtEl>
                                      </p:cBhvr>
                                    </p:animEffect>
                                  </p:childTnLst>
                                </p:cTn>
                              </p:par>
                              <p:par>
                                <p:cTn id="97" presetID="22" presetClass="entr" presetSubtype="1" dur="500" fill="hold" nodeType="withEffect">
                                  <p:stCondLst>
                                    <p:cond delay="0"/>
                                  </p:stCondLst>
                                  <p:childTnLst>
                                    <p:set>
                                      <p:cBhvr>
                                        <p:cTn id="98" dur="1" fill="hold">
                                          <p:stCondLst>
                                            <p:cond delay="0"/>
                                          </p:stCondLst>
                                        </p:cTn>
                                        <p:tgtEl>
                                          <p:spTgt spid="22"/>
                                        </p:tgtEl>
                                        <p:attrNameLst>
                                          <p:attrName>style.visibility</p:attrName>
                                        </p:attrNameLst>
                                      </p:cBhvr>
                                      <p:to>
                                        <p:strVal val="visible"/>
                                      </p:to>
                                    </p:set>
                                    <p:animEffect transition="in" filter="wipe(up)">
                                      <p:cBhvr>
                                        <p:cTn id="99" dur="500"/>
                                        <p:tgtEl>
                                          <p:spTgt spid="22"/>
                                        </p:tgtEl>
                                      </p:cBhvr>
                                    </p:animEffect>
                                  </p:childTnLst>
                                </p:cTn>
                              </p:par>
                              <p:par>
                                <p:cTn id="100" presetID="22" presetClass="entr" presetSubtype="2" dur="500" fill="hold" nodeType="withEffect">
                                  <p:stCondLst>
                                    <p:cond delay="0"/>
                                  </p:stCondLst>
                                  <p:childTnLst>
                                    <p:set>
                                      <p:cBhvr>
                                        <p:cTn id="101" dur="1" fill="hold">
                                          <p:stCondLst>
                                            <p:cond delay="0"/>
                                          </p:stCondLst>
                                        </p:cTn>
                                        <p:tgtEl>
                                          <p:spTgt spid="23"/>
                                        </p:tgtEl>
                                        <p:attrNameLst>
                                          <p:attrName>style.visibility</p:attrName>
                                        </p:attrNameLst>
                                      </p:cBhvr>
                                      <p:to>
                                        <p:strVal val="visible"/>
                                      </p:to>
                                    </p:set>
                                    <p:animEffect transition="in" filter="wipe(right)">
                                      <p:cBhvr>
                                        <p:cTn id="102" dur="500"/>
                                        <p:tgtEl>
                                          <p:spTgt spid="23"/>
                                        </p:tgtEl>
                                      </p:cBhvr>
                                    </p:animEffect>
                                  </p:childTnLst>
                                </p:cTn>
                              </p:par>
                              <p:par>
                                <p:cTn id="103" presetID="22" presetClass="entr" presetSubtype="2" dur="500" fill="hold" nodeType="withEffect">
                                  <p:stCondLst>
                                    <p:cond delay="0"/>
                                  </p:stCondLst>
                                  <p:childTnLst>
                                    <p:set>
                                      <p:cBhvr>
                                        <p:cTn id="104" dur="1" fill="hold">
                                          <p:stCondLst>
                                            <p:cond delay="0"/>
                                          </p:stCondLst>
                                        </p:cTn>
                                        <p:tgtEl>
                                          <p:spTgt spid="39"/>
                                        </p:tgtEl>
                                        <p:attrNameLst>
                                          <p:attrName>style.visibility</p:attrName>
                                        </p:attrNameLst>
                                      </p:cBhvr>
                                      <p:to>
                                        <p:strVal val="visible"/>
                                      </p:to>
                                    </p:set>
                                    <p:animEffect transition="in" filter="wipe(right)">
                                      <p:cBhvr>
                                        <p:cTn id="105" dur="500"/>
                                        <p:tgtEl>
                                          <p:spTgt spid="39"/>
                                        </p:tgtEl>
                                      </p:cBhvr>
                                    </p:animEffect>
                                  </p:childTnLst>
                                </p:cTn>
                              </p:par>
                              <p:par>
                                <p:cTn id="106" presetID="22" presetClass="entr" presetSubtype="2" dur="500" fill="hold" nodeType="withEffect">
                                  <p:stCondLst>
                                    <p:cond delay="0"/>
                                  </p:stCondLst>
                                  <p:childTnLst>
                                    <p:set>
                                      <p:cBhvr>
                                        <p:cTn id="107" dur="1" fill="hold">
                                          <p:stCondLst>
                                            <p:cond delay="0"/>
                                          </p:stCondLst>
                                        </p:cTn>
                                        <p:tgtEl>
                                          <p:spTgt spid="24"/>
                                        </p:tgtEl>
                                        <p:attrNameLst>
                                          <p:attrName>style.visibility</p:attrName>
                                        </p:attrNameLst>
                                      </p:cBhvr>
                                      <p:to>
                                        <p:strVal val="visible"/>
                                      </p:to>
                                    </p:set>
                                    <p:animEffect transition="in" filter="wipe(right)">
                                      <p:cBhvr>
                                        <p:cTn id="108" dur="500"/>
                                        <p:tgtEl>
                                          <p:spTgt spid="24"/>
                                        </p:tgtEl>
                                      </p:cBhvr>
                                    </p:animEffect>
                                  </p:childTnLst>
                                </p:cTn>
                              </p:par>
                              <p:par>
                                <p:cTn id="109" presetID="22" presetClass="entr" presetSubtype="2" dur="500" fill="hold" nodeType="withEffect">
                                  <p:stCondLst>
                                    <p:cond delay="0"/>
                                  </p:stCondLst>
                                  <p:childTnLst>
                                    <p:set>
                                      <p:cBhvr>
                                        <p:cTn id="110" dur="1" fill="hold">
                                          <p:stCondLst>
                                            <p:cond delay="0"/>
                                          </p:stCondLst>
                                        </p:cTn>
                                        <p:tgtEl>
                                          <p:spTgt spid="40"/>
                                        </p:tgtEl>
                                        <p:attrNameLst>
                                          <p:attrName>style.visibility</p:attrName>
                                        </p:attrNameLst>
                                      </p:cBhvr>
                                      <p:to>
                                        <p:strVal val="visible"/>
                                      </p:to>
                                    </p:set>
                                    <p:animEffect transition="in" filter="wipe(right)">
                                      <p:cBhvr>
                                        <p:cTn id="111" dur="500"/>
                                        <p:tgtEl>
                                          <p:spTgt spid="40"/>
                                        </p:tgtEl>
                                      </p:cBhvr>
                                    </p:animEffect>
                                  </p:childTnLst>
                                </p:cTn>
                              </p:par>
                              <p:par>
                                <p:cTn id="112" presetID="22" presetClass="entr" presetSubtype="2" dur="500" fill="hold" nodeType="withEffect">
                                  <p:stCondLst>
                                    <p:cond delay="0"/>
                                  </p:stCondLst>
                                  <p:childTnLst>
                                    <p:set>
                                      <p:cBhvr>
                                        <p:cTn id="113" dur="1" fill="hold">
                                          <p:stCondLst>
                                            <p:cond delay="0"/>
                                          </p:stCondLst>
                                        </p:cTn>
                                        <p:tgtEl>
                                          <p:spTgt spid="25"/>
                                        </p:tgtEl>
                                        <p:attrNameLst>
                                          <p:attrName>style.visibility</p:attrName>
                                        </p:attrNameLst>
                                      </p:cBhvr>
                                      <p:to>
                                        <p:strVal val="visible"/>
                                      </p:to>
                                    </p:set>
                                    <p:animEffect transition="in" filter="wipe(right)">
                                      <p:cBhvr>
                                        <p:cTn id="114" dur="500"/>
                                        <p:tgtEl>
                                          <p:spTgt spid="25"/>
                                        </p:tgtEl>
                                      </p:cBhvr>
                                    </p:animEffect>
                                  </p:childTnLst>
                                </p:cTn>
                              </p:par>
                              <p:par>
                                <p:cTn id="115" presetID="22" presetClass="entr" presetSubtype="2" dur="500" fill="hold" nodeType="withEffect">
                                  <p:stCondLst>
                                    <p:cond delay="0"/>
                                  </p:stCondLst>
                                  <p:childTnLst>
                                    <p:set>
                                      <p:cBhvr>
                                        <p:cTn id="116" dur="1" fill="hold">
                                          <p:stCondLst>
                                            <p:cond delay="0"/>
                                          </p:stCondLst>
                                        </p:cTn>
                                        <p:tgtEl>
                                          <p:spTgt spid="41"/>
                                        </p:tgtEl>
                                        <p:attrNameLst>
                                          <p:attrName>style.visibility</p:attrName>
                                        </p:attrNameLst>
                                      </p:cBhvr>
                                      <p:to>
                                        <p:strVal val="visible"/>
                                      </p:to>
                                    </p:set>
                                    <p:animEffect transition="in" filter="wipe(right)">
                                      <p:cBhvr>
                                        <p:cTn id="117" dur="500"/>
                                        <p:tgtEl>
                                          <p:spTgt spid="41"/>
                                        </p:tgtEl>
                                      </p:cBhvr>
                                    </p:animEffect>
                                  </p:childTnLst>
                                </p:cTn>
                              </p:par>
                            </p:childTnLst>
                          </p:cTn>
                        </p:par>
                      </p:childTnLst>
                    </p:cTn>
                  </p:par>
                  <p:par>
                    <p:cTn id="118" fill="hold" nodeType="clickPar">
                      <p:stCondLst>
                        <p:cond delay="indefinite"/>
                        <p:cond evt="onBegin" delay="0">
                          <p:tn val="117"/>
                        </p:cond>
                      </p:stCondLst>
                      <p:childTnLst>
                        <p:par>
                          <p:cTn id="119" fill="hold">
                            <p:stCondLst>
                              <p:cond delay="0"/>
                            </p:stCondLst>
                            <p:childTnLst>
                              <p:par>
                                <p:cTn id="120" presetID="56" presetClass="path" presetSubtype="0" dur="2000" accel="50000" decel="50000" fill="hold" nodeType="clickEffect">
                                  <p:stCondLst>
                                    <p:cond delay="0"/>
                                  </p:stCondLst>
                                  <p:childTnLst>
                                    <p:animMotion origin="layout" path="M -3.2607E-06 -8.32562E-08 L 0.27448 -0.19658" pathEditMode="relative" rAng="0" ptsTypes="AA">
                                      <p:cBhvr>
                                        <p:cTn id="121" dur="2000" fill="hold"/>
                                        <p:tgtEl>
                                          <p:spTgt spid="13"/>
                                        </p:tgtEl>
                                        <p:attrNameLst>
                                          <p:attrName>ppt_x</p:attrName>
                                          <p:attrName>ppt_y</p:attrName>
                                        </p:attrNameLst>
                                      </p:cBhvr>
                                      <p:rCtr x="13716" y="-9829"/>
                                    </p:animMotion>
                                  </p:childTnLst>
                                </p:cTn>
                              </p:par>
                              <p:par>
                                <p:cTn id="122" presetID="22" presetClass="exit" presetSubtype="8" dur="500" fill="hold" nodeType="withEffect">
                                  <p:stCondLst>
                                    <p:cond delay="0"/>
                                  </p:stCondLst>
                                  <p:childTnLst>
                                    <p:animEffect transition="out" filter="wipe(left)">
                                      <p:cBhvr>
                                        <p:cTn id="123" dur="500"/>
                                        <p:tgtEl>
                                          <p:spTgt spid="16"/>
                                        </p:tgtEl>
                                      </p:cBhvr>
                                    </p:animEffect>
                                    <p:set>
                                      <p:cBhvr>
                                        <p:cTn id="124" dur="1" fill="hold">
                                          <p:stCondLst>
                                            <p:cond delay="499"/>
                                          </p:stCondLst>
                                        </p:cTn>
                                        <p:tgtEl>
                                          <p:spTgt spid="16"/>
                                        </p:tgtEl>
                                        <p:attrNameLst>
                                          <p:attrName>style.visibility</p:attrName>
                                        </p:attrNameLst>
                                      </p:cBhvr>
                                      <p:to>
                                        <p:strVal val="hidden"/>
                                      </p:to>
                                    </p:set>
                                  </p:childTnLst>
                                </p:cTn>
                              </p:par>
                              <p:par>
                                <p:cTn id="125" presetID="56" presetClass="path" presetSubtype="0" dur="2000" accel="50000" decel="50000" fill="hold" nodeType="withEffect">
                                  <p:stCondLst>
                                    <p:cond delay="0"/>
                                  </p:stCondLst>
                                  <p:childTnLst>
                                    <p:animMotion origin="layout" path="M -4.42397E-06 -5.82794E-07 L 0.30813 -0.03469" pathEditMode="relative" rAng="0" ptsTypes="AA">
                                      <p:cBhvr>
                                        <p:cTn id="126" dur="2000" fill="hold"/>
                                        <p:tgtEl>
                                          <p:spTgt spid="11"/>
                                        </p:tgtEl>
                                        <p:attrNameLst>
                                          <p:attrName>ppt_x</p:attrName>
                                          <p:attrName>ppt_y</p:attrName>
                                        </p:attrNameLst>
                                      </p:cBhvr>
                                      <p:rCtr x="15398" y="-1735"/>
                                    </p:animMotion>
                                  </p:childTnLst>
                                </p:cTn>
                              </p:par>
                              <p:par>
                                <p:cTn id="127" presetID="22" presetClass="exit" presetSubtype="8" dur="500" fill="hold" nodeType="withEffect">
                                  <p:stCondLst>
                                    <p:cond delay="0"/>
                                  </p:stCondLst>
                                  <p:childTnLst>
                                    <p:animEffect transition="out" filter="wipe(left)">
                                      <p:cBhvr>
                                        <p:cTn id="128" dur="500"/>
                                        <p:tgtEl>
                                          <p:spTgt spid="17"/>
                                        </p:tgtEl>
                                      </p:cBhvr>
                                    </p:animEffect>
                                    <p:set>
                                      <p:cBhvr>
                                        <p:cTn id="129" dur="1" fill="hold">
                                          <p:stCondLst>
                                            <p:cond delay="499"/>
                                          </p:stCondLst>
                                        </p:cTn>
                                        <p:tgtEl>
                                          <p:spTgt spid="17"/>
                                        </p:tgtEl>
                                        <p:attrNameLst>
                                          <p:attrName>style.visibility</p:attrName>
                                        </p:attrNameLst>
                                      </p:cBhvr>
                                      <p:to>
                                        <p:strVal val="hidden"/>
                                      </p:to>
                                    </p:set>
                                  </p:childTnLst>
                                </p:cTn>
                              </p:par>
                              <p:par>
                                <p:cTn id="130" presetID="49" presetClass="path" presetSubtype="0" dur="2000" accel="50000" decel="50000" fill="hold" nodeType="withEffect">
                                  <p:stCondLst>
                                    <p:cond delay="0"/>
                                  </p:stCondLst>
                                  <p:childTnLst>
                                    <p:animMotion origin="layout" path="M -1.94039E-06 -3.36725E-06 L 0.24163 0.25902" pathEditMode="relative" rAng="0" ptsTypes="AA">
                                      <p:cBhvr>
                                        <p:cTn id="131" dur="2000" fill="hold"/>
                                        <p:tgtEl>
                                          <p:spTgt spid="12"/>
                                        </p:tgtEl>
                                        <p:attrNameLst>
                                          <p:attrName>ppt_x</p:attrName>
                                          <p:attrName>ppt_y</p:attrName>
                                        </p:attrNameLst>
                                      </p:cBhvr>
                                      <p:rCtr x="12081" y="12951"/>
                                    </p:animMotion>
                                  </p:childTnLst>
                                </p:cTn>
                              </p:par>
                              <p:par>
                                <p:cTn id="132" presetID="22" presetClass="exit" presetSubtype="8" dur="500" fill="hold" nodeType="withEffect">
                                  <p:stCondLst>
                                    <p:cond delay="0"/>
                                  </p:stCondLst>
                                  <p:childTnLst>
                                    <p:animEffect transition="out" filter="wipe(left)">
                                      <p:cBhvr>
                                        <p:cTn id="133" dur="500"/>
                                        <p:tgtEl>
                                          <p:spTgt spid="19"/>
                                        </p:tgtEl>
                                      </p:cBhvr>
                                    </p:animEffect>
                                    <p:set>
                                      <p:cBhvr>
                                        <p:cTn id="134" dur="1" fill="hold">
                                          <p:stCondLst>
                                            <p:cond delay="499"/>
                                          </p:stCondLst>
                                        </p:cTn>
                                        <p:tgtEl>
                                          <p:spTgt spid="19"/>
                                        </p:tgtEl>
                                        <p:attrNameLst>
                                          <p:attrName>style.visibility</p:attrName>
                                        </p:attrNameLst>
                                      </p:cBhvr>
                                      <p:to>
                                        <p:strVal val="hidden"/>
                                      </p:to>
                                    </p:set>
                                  </p:childTnLst>
                                </p:cTn>
                              </p:par>
                              <p:par>
                                <p:cTn id="135" presetID="49" presetClass="path" presetSubtype="0" dur="2000" accel="50000" decel="50000" fill="hold" nodeType="withEffect">
                                  <p:stCondLst>
                                    <p:cond delay="0"/>
                                  </p:stCondLst>
                                  <p:childTnLst>
                                    <p:animMotion origin="layout" path="M 1.24499E-06 2.75671E-06 L 0.09037 0.35546" pathEditMode="relative" rAng="0" ptsTypes="AA">
                                      <p:cBhvr>
                                        <p:cTn id="136" dur="2000" fill="hold"/>
                                        <p:tgtEl>
                                          <p:spTgt spid="9"/>
                                        </p:tgtEl>
                                        <p:attrNameLst>
                                          <p:attrName>ppt_x</p:attrName>
                                          <p:attrName>ppt_y</p:attrName>
                                        </p:attrNameLst>
                                      </p:cBhvr>
                                      <p:rCtr x="4519" y="17761"/>
                                    </p:animMotion>
                                  </p:childTnLst>
                                </p:cTn>
                              </p:par>
                              <p:par>
                                <p:cTn id="137" presetID="22" presetClass="exit" presetSubtype="1" dur="500" fill="hold" nodeType="withEffect">
                                  <p:stCondLst>
                                    <p:cond delay="0"/>
                                  </p:stCondLst>
                                  <p:childTnLst>
                                    <p:animEffect transition="out" filter="wipe(up)">
                                      <p:cBhvr>
                                        <p:cTn id="138" dur="500"/>
                                        <p:tgtEl>
                                          <p:spTgt spid="20"/>
                                        </p:tgtEl>
                                      </p:cBhvr>
                                    </p:animEffect>
                                    <p:set>
                                      <p:cBhvr>
                                        <p:cTn id="139" dur="1" fill="hold">
                                          <p:stCondLst>
                                            <p:cond delay="499"/>
                                          </p:stCondLst>
                                        </p:cTn>
                                        <p:tgtEl>
                                          <p:spTgt spid="20"/>
                                        </p:tgtEl>
                                        <p:attrNameLst>
                                          <p:attrName>style.visibility</p:attrName>
                                        </p:attrNameLst>
                                      </p:cBhvr>
                                      <p:to>
                                        <p:strVal val="hidden"/>
                                      </p:to>
                                    </p:set>
                                  </p:childTnLst>
                                </p:cTn>
                              </p:par>
                              <p:par>
                                <p:cTn id="140" presetID="49" presetClass="path" presetSubtype="0" dur="2000" accel="50000" decel="50000" fill="hold" nodeType="withEffect">
                                  <p:stCondLst>
                                    <p:cond delay="0"/>
                                  </p:stCondLst>
                                  <p:childTnLst>
                                    <p:animMotion origin="layout" path="M 2.66784E-06 -3.321E-06 L -0.03894 0.35338" pathEditMode="relative" rAng="0" ptsTypes="AA">
                                      <p:cBhvr>
                                        <p:cTn id="141" dur="2000" fill="hold"/>
                                        <p:tgtEl>
                                          <p:spTgt spid="10"/>
                                        </p:tgtEl>
                                        <p:attrNameLst>
                                          <p:attrName>ppt_x</p:attrName>
                                          <p:attrName>ppt_y</p:attrName>
                                        </p:attrNameLst>
                                      </p:cBhvr>
                                      <p:rCtr x="-1955" y="17669"/>
                                    </p:animMotion>
                                  </p:childTnLst>
                                </p:cTn>
                              </p:par>
                              <p:par>
                                <p:cTn id="142" presetID="22" presetClass="exit" presetSubtype="1" dur="500" fill="hold" nodeType="withEffect">
                                  <p:stCondLst>
                                    <p:cond delay="0"/>
                                  </p:stCondLst>
                                  <p:childTnLst>
                                    <p:animEffect transition="out" filter="wipe(up)">
                                      <p:cBhvr>
                                        <p:cTn id="143" dur="500"/>
                                        <p:tgtEl>
                                          <p:spTgt spid="21"/>
                                        </p:tgtEl>
                                      </p:cBhvr>
                                    </p:animEffect>
                                    <p:set>
                                      <p:cBhvr>
                                        <p:cTn id="144" dur="1" fill="hold">
                                          <p:stCondLst>
                                            <p:cond delay="499"/>
                                          </p:stCondLst>
                                        </p:cTn>
                                        <p:tgtEl>
                                          <p:spTgt spid="21"/>
                                        </p:tgtEl>
                                        <p:attrNameLst>
                                          <p:attrName>style.visibility</p:attrName>
                                        </p:attrNameLst>
                                      </p:cBhvr>
                                      <p:to>
                                        <p:strVal val="hidden"/>
                                      </p:to>
                                    </p:set>
                                  </p:childTnLst>
                                </p:cTn>
                              </p:par>
                              <p:par>
                                <p:cTn id="145" presetID="49" presetClass="path" presetSubtype="0" dur="2000" accel="50000" decel="50000" fill="hold" nodeType="withEffect">
                                  <p:stCondLst>
                                    <p:cond delay="0"/>
                                  </p:stCondLst>
                                  <p:childTnLst>
                                    <p:animMotion origin="layout" path="M 1.63435E-07 -3.36725E-06 L -0.18651 0.29048" pathEditMode="relative" rAng="0" ptsTypes="AA">
                                      <p:cBhvr>
                                        <p:cTn id="146" dur="2000" fill="hold"/>
                                        <p:tgtEl>
                                          <p:spTgt spid="6"/>
                                        </p:tgtEl>
                                        <p:attrNameLst>
                                          <p:attrName>ppt_x</p:attrName>
                                          <p:attrName>ppt_y</p:attrName>
                                        </p:attrNameLst>
                                      </p:cBhvr>
                                      <p:rCtr x="-9325" y="14524"/>
                                    </p:animMotion>
                                  </p:childTnLst>
                                </p:cTn>
                              </p:par>
                              <p:par>
                                <p:cTn id="147" presetID="22" presetClass="exit" presetSubtype="1" dur="500" fill="hold" nodeType="withEffect">
                                  <p:stCondLst>
                                    <p:cond delay="0"/>
                                  </p:stCondLst>
                                  <p:childTnLst>
                                    <p:animEffect transition="out" filter="wipe(up)">
                                      <p:cBhvr>
                                        <p:cTn id="148" dur="500"/>
                                        <p:tgtEl>
                                          <p:spTgt spid="22"/>
                                        </p:tgtEl>
                                      </p:cBhvr>
                                    </p:animEffect>
                                    <p:set>
                                      <p:cBhvr>
                                        <p:cTn id="149" dur="1" fill="hold">
                                          <p:stCondLst>
                                            <p:cond delay="499"/>
                                          </p:stCondLst>
                                        </p:cTn>
                                        <p:tgtEl>
                                          <p:spTgt spid="22"/>
                                        </p:tgtEl>
                                        <p:attrNameLst>
                                          <p:attrName>style.visibility</p:attrName>
                                        </p:attrNameLst>
                                      </p:cBhvr>
                                      <p:to>
                                        <p:strVal val="hidden"/>
                                      </p:to>
                                    </p:set>
                                  </p:childTnLst>
                                </p:cTn>
                              </p:par>
                              <p:par>
                                <p:cTn id="150" presetID="49" presetClass="path" presetSubtype="0" dur="2000" accel="50000" decel="50000" fill="hold" nodeType="withEffect">
                                  <p:stCondLst>
                                    <p:cond delay="0"/>
                                  </p:stCondLst>
                                  <p:childTnLst>
                                    <p:animMotion origin="layout" path="M -2.27688E-06 -1.35985E-06 L -0.25669 0.14431" pathEditMode="relative" rAng="0" ptsTypes="AA">
                                      <p:cBhvr>
                                        <p:cTn id="151" dur="2000" fill="hold"/>
                                        <p:tgtEl>
                                          <p:spTgt spid="8"/>
                                        </p:tgtEl>
                                        <p:attrNameLst>
                                          <p:attrName>ppt_x</p:attrName>
                                          <p:attrName>ppt_y</p:attrName>
                                        </p:attrNameLst>
                                      </p:cBhvr>
                                      <p:rCtr x="-12834" y="7216"/>
                                    </p:animMotion>
                                  </p:childTnLst>
                                </p:cTn>
                              </p:par>
                              <p:par>
                                <p:cTn id="152" presetID="22" presetClass="exit" presetSubtype="2" dur="500" fill="hold" nodeType="withEffect">
                                  <p:stCondLst>
                                    <p:cond delay="0"/>
                                  </p:stCondLst>
                                  <p:childTnLst>
                                    <p:animEffect transition="out" filter="wipe(right)">
                                      <p:cBhvr>
                                        <p:cTn id="153" dur="500"/>
                                        <p:tgtEl>
                                          <p:spTgt spid="23"/>
                                        </p:tgtEl>
                                      </p:cBhvr>
                                    </p:animEffect>
                                    <p:set>
                                      <p:cBhvr>
                                        <p:cTn id="154" dur="1" fill="hold">
                                          <p:stCondLst>
                                            <p:cond delay="499"/>
                                          </p:stCondLst>
                                        </p:cTn>
                                        <p:tgtEl>
                                          <p:spTgt spid="23"/>
                                        </p:tgtEl>
                                        <p:attrNameLst>
                                          <p:attrName>style.visibility</p:attrName>
                                        </p:attrNameLst>
                                      </p:cBhvr>
                                      <p:to>
                                        <p:strVal val="hidden"/>
                                      </p:to>
                                    </p:set>
                                  </p:childTnLst>
                                </p:cTn>
                              </p:par>
                              <p:par>
                                <p:cTn id="155" presetID="49" presetClass="path" presetSubtype="0" dur="2000" accel="50000" decel="50000" fill="hold" nodeType="withEffect">
                                  <p:stCondLst>
                                    <p:cond delay="0"/>
                                  </p:stCondLst>
                                  <p:childTnLst>
                                    <p:animMotion origin="layout" path="M -4.96235E-06 -4.26457E-06 L -0.29354 -0.0067" pathEditMode="relative" rAng="0" ptsTypes="AA">
                                      <p:cBhvr>
                                        <p:cTn id="156" dur="2000" fill="hold"/>
                                        <p:tgtEl>
                                          <p:spTgt spid="7"/>
                                        </p:tgtEl>
                                        <p:attrNameLst>
                                          <p:attrName>ppt_x</p:attrName>
                                          <p:attrName>ppt_y</p:attrName>
                                        </p:attrNameLst>
                                      </p:cBhvr>
                                      <p:rCtr x="-14677" y="-347"/>
                                    </p:animMotion>
                                  </p:childTnLst>
                                </p:cTn>
                              </p:par>
                              <p:par>
                                <p:cTn id="157" presetID="22" presetClass="exit" presetSubtype="2" dur="500" fill="hold" nodeType="withEffect">
                                  <p:stCondLst>
                                    <p:cond delay="0"/>
                                  </p:stCondLst>
                                  <p:childTnLst>
                                    <p:animEffect transition="out" filter="wipe(right)">
                                      <p:cBhvr>
                                        <p:cTn id="158" dur="500"/>
                                        <p:tgtEl>
                                          <p:spTgt spid="24"/>
                                        </p:tgtEl>
                                      </p:cBhvr>
                                    </p:animEffect>
                                    <p:set>
                                      <p:cBhvr>
                                        <p:cTn id="159" dur="1" fill="hold">
                                          <p:stCondLst>
                                            <p:cond delay="499"/>
                                          </p:stCondLst>
                                        </p:cTn>
                                        <p:tgtEl>
                                          <p:spTgt spid="24"/>
                                        </p:tgtEl>
                                        <p:attrNameLst>
                                          <p:attrName>style.visibility</p:attrName>
                                        </p:attrNameLst>
                                      </p:cBhvr>
                                      <p:to>
                                        <p:strVal val="hidden"/>
                                      </p:to>
                                    </p:set>
                                  </p:childTnLst>
                                </p:cTn>
                              </p:par>
                              <p:par>
                                <p:cTn id="160" presetID="49" presetClass="path" presetSubtype="0" dur="2000" accel="50000" decel="50000" fill="hold" nodeType="withEffect">
                                  <p:stCondLst>
                                    <p:cond delay="0"/>
                                  </p:stCondLst>
                                  <p:childTnLst>
                                    <p:animMotion origin="layout" path="M 2.87294E-06 4.09806E-06 L -0.23186 -0.14709" pathEditMode="relative" rAng="0" ptsTypes="AA">
                                      <p:cBhvr>
                                        <p:cTn id="161" dur="2000" fill="hold"/>
                                        <p:tgtEl>
                                          <p:spTgt spid="15"/>
                                        </p:tgtEl>
                                        <p:attrNameLst>
                                          <p:attrName>ppt_x</p:attrName>
                                          <p:attrName>ppt_y</p:attrName>
                                        </p:attrNameLst>
                                      </p:cBhvr>
                                      <p:rCtr x="-11601" y="-7354"/>
                                    </p:animMotion>
                                  </p:childTnLst>
                                </p:cTn>
                              </p:par>
                              <p:par>
                                <p:cTn id="162" presetID="22" presetClass="exit" presetSubtype="2" dur="500" fill="hold" nodeType="withEffect">
                                  <p:stCondLst>
                                    <p:cond delay="0"/>
                                  </p:stCondLst>
                                  <p:childTnLst>
                                    <p:animEffect transition="out" filter="wipe(right)">
                                      <p:cBhvr>
                                        <p:cTn id="163" dur="500"/>
                                        <p:tgtEl>
                                          <p:spTgt spid="25"/>
                                        </p:tgtEl>
                                      </p:cBhvr>
                                    </p:animEffect>
                                    <p:set>
                                      <p:cBhvr>
                                        <p:cTn id="164" dur="1" fill="hold">
                                          <p:stCondLst>
                                            <p:cond delay="499"/>
                                          </p:stCondLst>
                                        </p:cTn>
                                        <p:tgtEl>
                                          <p:spTgt spid="25"/>
                                        </p:tgtEl>
                                        <p:attrNameLst>
                                          <p:attrName>style.visibility</p:attrName>
                                        </p:attrNameLst>
                                      </p:cBhvr>
                                      <p:to>
                                        <p:strVal val="hidden"/>
                                      </p:to>
                                    </p:set>
                                  </p:childTnLst>
                                </p:cTn>
                              </p:par>
                              <p:par>
                                <p:cTn id="165" presetID="56" presetClass="path" presetSubtype="0" dur="2000" accel="50000" decel="50000" fill="hold" nodeType="withEffect">
                                  <p:stCondLst>
                                    <p:cond delay="0"/>
                                  </p:stCondLst>
                                  <p:childTnLst>
                                    <p:animMotion origin="layout" path="M -7.37061E-07 2.14616E-06 L 0.33152 -0.31083" pathEditMode="relative" rAng="0" ptsTypes="AA">
                                      <p:cBhvr>
                                        <p:cTn id="166" dur="2000" fill="hold"/>
                                        <p:tgtEl>
                                          <p:spTgt spid="30"/>
                                        </p:tgtEl>
                                        <p:attrNameLst>
                                          <p:attrName>ppt_x</p:attrName>
                                          <p:attrName>ppt_y</p:attrName>
                                        </p:attrNameLst>
                                      </p:cBhvr>
                                      <p:rCtr x="16568" y="-15541"/>
                                    </p:animMotion>
                                  </p:childTnLst>
                                </p:cTn>
                              </p:par>
                              <p:par>
                                <p:cTn id="167" presetID="22" presetClass="exit" presetSubtype="8" dur="500" fill="hold" nodeType="withEffect">
                                  <p:stCondLst>
                                    <p:cond delay="0"/>
                                  </p:stCondLst>
                                  <p:childTnLst>
                                    <p:animEffect transition="out" filter="wipe(left)">
                                      <p:cBhvr>
                                        <p:cTn id="168" dur="500"/>
                                        <p:tgtEl>
                                          <p:spTgt spid="34"/>
                                        </p:tgtEl>
                                      </p:cBhvr>
                                    </p:animEffect>
                                    <p:set>
                                      <p:cBhvr>
                                        <p:cTn id="169" dur="1" fill="hold">
                                          <p:stCondLst>
                                            <p:cond delay="499"/>
                                          </p:stCondLst>
                                        </p:cTn>
                                        <p:tgtEl>
                                          <p:spTgt spid="34"/>
                                        </p:tgtEl>
                                        <p:attrNameLst>
                                          <p:attrName>style.visibility</p:attrName>
                                        </p:attrNameLst>
                                      </p:cBhvr>
                                      <p:to>
                                        <p:strVal val="hidden"/>
                                      </p:to>
                                    </p:set>
                                  </p:childTnLst>
                                </p:cTn>
                              </p:par>
                              <p:par>
                                <p:cTn id="170" presetID="56" presetClass="path" presetSubtype="0" dur="2000" accel="50000" decel="50000" fill="hold" nodeType="withEffect">
                                  <p:stCondLst>
                                    <p:cond delay="0"/>
                                  </p:stCondLst>
                                  <p:childTnLst>
                                    <p:animMotion origin="layout" path="M 2.86653E-06 -4.94912E-06 L 0.38984 -0.15957" pathEditMode="relative" rAng="0" ptsTypes="AA">
                                      <p:cBhvr>
                                        <p:cTn id="171" dur="2000" fill="hold"/>
                                        <p:tgtEl>
                                          <p:spTgt spid="31"/>
                                        </p:tgtEl>
                                        <p:attrNameLst>
                                          <p:attrName>ppt_x</p:attrName>
                                          <p:attrName>ppt_y</p:attrName>
                                        </p:attrNameLst>
                                      </p:cBhvr>
                                      <p:rCtr x="19484" y="-7979"/>
                                    </p:animMotion>
                                  </p:childTnLst>
                                </p:cTn>
                              </p:par>
                              <p:par>
                                <p:cTn id="172" presetID="22" presetClass="exit" presetSubtype="8" dur="500" fill="hold" nodeType="withEffect">
                                  <p:stCondLst>
                                    <p:cond delay="0"/>
                                  </p:stCondLst>
                                  <p:childTnLst>
                                    <p:animEffect transition="out" filter="wipe(left)">
                                      <p:cBhvr>
                                        <p:cTn id="173" dur="500"/>
                                        <p:tgtEl>
                                          <p:spTgt spid="35"/>
                                        </p:tgtEl>
                                      </p:cBhvr>
                                    </p:animEffect>
                                    <p:set>
                                      <p:cBhvr>
                                        <p:cTn id="174" dur="1" fill="hold">
                                          <p:stCondLst>
                                            <p:cond delay="499"/>
                                          </p:stCondLst>
                                        </p:cTn>
                                        <p:tgtEl>
                                          <p:spTgt spid="35"/>
                                        </p:tgtEl>
                                        <p:attrNameLst>
                                          <p:attrName>style.visibility</p:attrName>
                                        </p:attrNameLst>
                                      </p:cBhvr>
                                      <p:to>
                                        <p:strVal val="hidden"/>
                                      </p:to>
                                    </p:set>
                                  </p:childTnLst>
                                </p:cTn>
                              </p:par>
                              <p:par>
                                <p:cTn id="175" presetID="56" presetClass="path" presetSubtype="0" dur="2000" accel="50000" decel="50000" fill="hold" nodeType="withEffect">
                                  <p:stCondLst>
                                    <p:cond delay="0"/>
                                  </p:stCondLst>
                                  <p:childTnLst>
                                    <p:animMotion origin="layout" path="M 4.24611E-06 -2.93247E-06 L 0.40442 0.04001" pathEditMode="relative" rAng="0" ptsTypes="AA">
                                      <p:cBhvr>
                                        <p:cTn id="176" dur="2000" fill="hold"/>
                                        <p:tgtEl>
                                          <p:spTgt spid="32"/>
                                        </p:tgtEl>
                                        <p:attrNameLst>
                                          <p:attrName>ppt_x</p:attrName>
                                          <p:attrName>ppt_y</p:attrName>
                                        </p:attrNameLst>
                                      </p:cBhvr>
                                      <p:rCtr x="20221" y="1989"/>
                                    </p:animMotion>
                                  </p:childTnLst>
                                </p:cTn>
                              </p:par>
                              <p:par>
                                <p:cTn id="177" presetID="22" presetClass="exit" presetSubtype="8" dur="500" fill="hold" nodeType="withEffect">
                                  <p:stCondLst>
                                    <p:cond delay="0"/>
                                  </p:stCondLst>
                                  <p:childTnLst>
                                    <p:animEffect transition="out" filter="wipe(left)">
                                      <p:cBhvr>
                                        <p:cTn id="178" dur="500"/>
                                        <p:tgtEl>
                                          <p:spTgt spid="36"/>
                                        </p:tgtEl>
                                      </p:cBhvr>
                                    </p:animEffect>
                                    <p:set>
                                      <p:cBhvr>
                                        <p:cTn id="179" dur="1" fill="hold">
                                          <p:stCondLst>
                                            <p:cond delay="499"/>
                                          </p:stCondLst>
                                        </p:cTn>
                                        <p:tgtEl>
                                          <p:spTgt spid="36"/>
                                        </p:tgtEl>
                                        <p:attrNameLst>
                                          <p:attrName>style.visibility</p:attrName>
                                        </p:attrNameLst>
                                      </p:cBhvr>
                                      <p:to>
                                        <p:strVal val="hidden"/>
                                      </p:to>
                                    </p:set>
                                  </p:childTnLst>
                                </p:cTn>
                              </p:par>
                              <p:par>
                                <p:cTn id="180" presetID="49" presetClass="path" presetSubtype="0" dur="2000" accel="50000" decel="50000" fill="hold" nodeType="withEffect">
                                  <p:stCondLst>
                                    <p:cond delay="0"/>
                                  </p:stCondLst>
                                  <p:childTnLst>
                                    <p:animMotion origin="layout" path="M -2.27848E-06 6.10546E-07 L 0.35155 0.24954" pathEditMode="relative" rAng="0" ptsTypes="AA">
                                      <p:cBhvr>
                                        <p:cTn id="181" dur="2000" fill="hold"/>
                                        <p:tgtEl>
                                          <p:spTgt spid="33"/>
                                        </p:tgtEl>
                                        <p:attrNameLst>
                                          <p:attrName>ppt_x</p:attrName>
                                          <p:attrName>ppt_y</p:attrName>
                                        </p:attrNameLst>
                                      </p:cBhvr>
                                      <p:rCtr x="17577" y="12465"/>
                                    </p:animMotion>
                                  </p:childTnLst>
                                </p:cTn>
                              </p:par>
                              <p:par>
                                <p:cTn id="182" presetID="22" presetClass="exit" presetSubtype="8" dur="500" fill="hold" nodeType="withEffect">
                                  <p:stCondLst>
                                    <p:cond delay="0"/>
                                  </p:stCondLst>
                                  <p:childTnLst>
                                    <p:animEffect transition="out" filter="wipe(left)">
                                      <p:cBhvr>
                                        <p:cTn id="183" dur="500"/>
                                        <p:tgtEl>
                                          <p:spTgt spid="37"/>
                                        </p:tgtEl>
                                      </p:cBhvr>
                                    </p:animEffect>
                                    <p:set>
                                      <p:cBhvr>
                                        <p:cTn id="184" dur="1" fill="hold">
                                          <p:stCondLst>
                                            <p:cond delay="499"/>
                                          </p:stCondLst>
                                        </p:cTn>
                                        <p:tgtEl>
                                          <p:spTgt spid="37"/>
                                        </p:tgtEl>
                                        <p:attrNameLst>
                                          <p:attrName>style.visibility</p:attrName>
                                        </p:attrNameLst>
                                      </p:cBhvr>
                                      <p:to>
                                        <p:strVal val="hidden"/>
                                      </p:to>
                                    </p:set>
                                  </p:childTnLst>
                                </p:cTn>
                              </p:par>
                              <p:par>
                                <p:cTn id="185" presetID="49" presetClass="path" presetSubtype="0" dur="2000" accel="50000" decel="50000" fill="hold" nodeType="withEffect">
                                  <p:stCondLst>
                                    <p:cond delay="0"/>
                                  </p:stCondLst>
                                  <p:childTnLst>
                                    <p:animMotion origin="layout" path="M -1.01586E-06 -1.85939E-06 L -0.40234 0.07725" pathEditMode="relative" rAng="0" ptsTypes="AA">
                                      <p:cBhvr>
                                        <p:cTn id="186" dur="2000" fill="hold"/>
                                        <p:tgtEl>
                                          <p:spTgt spid="27"/>
                                        </p:tgtEl>
                                        <p:attrNameLst>
                                          <p:attrName>ppt_x</p:attrName>
                                          <p:attrName>ppt_y</p:attrName>
                                        </p:attrNameLst>
                                      </p:cBhvr>
                                      <p:rCtr x="-20125" y="3862"/>
                                    </p:animMotion>
                                  </p:childTnLst>
                                </p:cTn>
                              </p:par>
                              <p:par>
                                <p:cTn id="187" presetID="22" presetClass="exit" presetSubtype="2" dur="500" fill="hold" nodeType="withEffect">
                                  <p:stCondLst>
                                    <p:cond delay="0"/>
                                  </p:stCondLst>
                                  <p:childTnLst>
                                    <p:animEffect transition="out" filter="wipe(right)">
                                      <p:cBhvr>
                                        <p:cTn id="188" dur="500"/>
                                        <p:tgtEl>
                                          <p:spTgt spid="39"/>
                                        </p:tgtEl>
                                      </p:cBhvr>
                                    </p:animEffect>
                                    <p:set>
                                      <p:cBhvr>
                                        <p:cTn id="189" dur="1" fill="hold">
                                          <p:stCondLst>
                                            <p:cond delay="499"/>
                                          </p:stCondLst>
                                        </p:cTn>
                                        <p:tgtEl>
                                          <p:spTgt spid="39"/>
                                        </p:tgtEl>
                                        <p:attrNameLst>
                                          <p:attrName>style.visibility</p:attrName>
                                        </p:attrNameLst>
                                      </p:cBhvr>
                                      <p:to>
                                        <p:strVal val="hidden"/>
                                      </p:to>
                                    </p:set>
                                  </p:childTnLst>
                                </p:cTn>
                              </p:par>
                              <p:par>
                                <p:cTn id="190" presetID="49" presetClass="path" presetSubtype="0" dur="2000" accel="50000" decel="50000" fill="hold" nodeType="withEffect">
                                  <p:stCondLst>
                                    <p:cond delay="0"/>
                                  </p:stCondLst>
                                  <p:childTnLst>
                                    <p:animMotion origin="layout" path="M 2.59734E-06 9.3432E-07 L -0.40731 -0.08927" pathEditMode="relative" rAng="0" ptsTypes="AA">
                                      <p:cBhvr>
                                        <p:cTn id="191" dur="2000" fill="hold"/>
                                        <p:tgtEl>
                                          <p:spTgt spid="28"/>
                                        </p:tgtEl>
                                        <p:attrNameLst>
                                          <p:attrName>ppt_x</p:attrName>
                                          <p:attrName>ppt_y</p:attrName>
                                        </p:attrNameLst>
                                      </p:cBhvr>
                                      <p:rCtr x="-20365" y="-4463"/>
                                    </p:animMotion>
                                  </p:childTnLst>
                                </p:cTn>
                              </p:par>
                              <p:par>
                                <p:cTn id="192" presetID="22" presetClass="exit" presetSubtype="2" dur="500" fill="hold" nodeType="withEffect">
                                  <p:stCondLst>
                                    <p:cond delay="0"/>
                                  </p:stCondLst>
                                  <p:childTnLst>
                                    <p:animEffect transition="out" filter="wipe(right)">
                                      <p:cBhvr>
                                        <p:cTn id="193" dur="500"/>
                                        <p:tgtEl>
                                          <p:spTgt spid="40"/>
                                        </p:tgtEl>
                                      </p:cBhvr>
                                    </p:animEffect>
                                    <p:set>
                                      <p:cBhvr>
                                        <p:cTn id="194" dur="1" fill="hold">
                                          <p:stCondLst>
                                            <p:cond delay="499"/>
                                          </p:stCondLst>
                                        </p:cTn>
                                        <p:tgtEl>
                                          <p:spTgt spid="40"/>
                                        </p:tgtEl>
                                        <p:attrNameLst>
                                          <p:attrName>style.visibility</p:attrName>
                                        </p:attrNameLst>
                                      </p:cBhvr>
                                      <p:to>
                                        <p:strVal val="hidden"/>
                                      </p:to>
                                    </p:set>
                                  </p:childTnLst>
                                </p:cTn>
                              </p:par>
                              <p:par>
                                <p:cTn id="195" presetID="49" presetClass="path" presetSubtype="0" dur="2000" accel="50000" decel="50000" fill="hold" nodeType="withEffect">
                                  <p:stCondLst>
                                    <p:cond delay="0"/>
                                  </p:stCondLst>
                                  <p:childTnLst>
                                    <p:animMotion origin="layout" path="M -4.65791E-06 3.27475E-06 L -0.30123 -0.25995" pathEditMode="relative" rAng="0" ptsTypes="AA">
                                      <p:cBhvr>
                                        <p:cTn id="196" dur="2000" fill="hold"/>
                                        <p:tgtEl>
                                          <p:spTgt spid="29"/>
                                        </p:tgtEl>
                                        <p:attrNameLst>
                                          <p:attrName>ppt_x</p:attrName>
                                          <p:attrName>ppt_y</p:attrName>
                                        </p:attrNameLst>
                                      </p:cBhvr>
                                      <p:rCtr x="-15062" y="-12997"/>
                                    </p:animMotion>
                                  </p:childTnLst>
                                </p:cTn>
                              </p:par>
                              <p:par>
                                <p:cTn id="197" presetID="22" presetClass="exit" presetSubtype="2" dur="500" fill="hold" nodeType="withEffect">
                                  <p:stCondLst>
                                    <p:cond delay="0"/>
                                  </p:stCondLst>
                                  <p:childTnLst>
                                    <p:animEffect transition="out" filter="wipe(right)">
                                      <p:cBhvr>
                                        <p:cTn id="198" dur="500"/>
                                        <p:tgtEl>
                                          <p:spTgt spid="41"/>
                                        </p:tgtEl>
                                      </p:cBhvr>
                                    </p:animEffect>
                                    <p:set>
                                      <p:cBhvr>
                                        <p:cTn id="199" dur="1" fill="hold">
                                          <p:stCondLst>
                                            <p:cond delay="499"/>
                                          </p:stCondLst>
                                        </p:cTn>
                                        <p:tgtEl>
                                          <p:spTgt spid="41"/>
                                        </p:tgtEl>
                                        <p:attrNameLst>
                                          <p:attrName>style.visibility</p:attrName>
                                        </p:attrNameLst>
                                      </p:cBhvr>
                                      <p:to>
                                        <p:strVal val="hidden"/>
                                      </p:to>
                                    </p:set>
                                  </p:childTnLst>
                                </p:cTn>
                              </p:par>
                              <p:par>
                                <p:cTn id="200" presetID="6" presetClass="entr" presetSubtype="16" dur="2000" fill="hold" nodeType="withEffect">
                                  <p:stCondLst>
                                    <p:cond delay="0"/>
                                  </p:stCondLst>
                                  <p:childTnLst>
                                    <p:set>
                                      <p:cBhvr>
                                        <p:cTn id="201" dur="1" fill="hold">
                                          <p:stCondLst>
                                            <p:cond delay="0"/>
                                          </p:stCondLst>
                                        </p:cTn>
                                        <p:tgtEl>
                                          <p:spTgt spid="5"/>
                                        </p:tgtEl>
                                        <p:attrNameLst>
                                          <p:attrName>style.visibility</p:attrName>
                                        </p:attrNameLst>
                                      </p:cBhvr>
                                      <p:to>
                                        <p:strVal val="visible"/>
                                      </p:to>
                                    </p:set>
                                    <p:animEffect transition="in" filter="circle(in)">
                                      <p:cBhvr>
                                        <p:cTn id="202" dur="2000"/>
                                        <p:tgtEl>
                                          <p:spTgt spid="5"/>
                                        </p:tgtEl>
                                      </p:cBhvr>
                                    </p:animEffect>
                                  </p:childTnLst>
                                </p:cTn>
                              </p:par>
                            </p:childTnLst>
                          </p:cTn>
                        </p:par>
                        <p:par>
                          <p:cTn id="203" fill="hold" nodeType="afterGroup">
                            <p:stCondLst>
                              <p:cond delay="2000"/>
                            </p:stCondLst>
                            <p:childTnLst>
                              <p:par>
                                <p:cTn id="204" presetID="42" presetClass="entr" presetSubtype="0" dur="1000" fill="hold" grpId="0" nodeType="afterEffect">
                                  <p:stCondLst>
                                    <p:cond delay="0"/>
                                  </p:stCondLst>
                                  <p:childTnLst>
                                    <p:set>
                                      <p:cBhvr>
                                        <p:cTn id="205" dur="1" fill="hold">
                                          <p:stCondLst>
                                            <p:cond delay="0"/>
                                          </p:stCondLst>
                                        </p:cTn>
                                        <p:tgtEl>
                                          <p:spTgt spid="43"/>
                                        </p:tgtEl>
                                        <p:attrNameLst>
                                          <p:attrName>style.visibility</p:attrName>
                                        </p:attrNameLst>
                                      </p:cBhvr>
                                      <p:to>
                                        <p:strVal val="visible"/>
                                      </p:to>
                                    </p:set>
                                    <p:animEffect transition="in" filter="fade">
                                      <p:cBhvr>
                                        <p:cTn id="206" dur="1000"/>
                                        <p:tgtEl>
                                          <p:spTgt spid="43"/>
                                        </p:tgtEl>
                                      </p:cBhvr>
                                    </p:animEffect>
                                    <p:anim calcmode="lin" valueType="num">
                                      <p:cBhvr>
                                        <p:cTn id="207" dur="1000" fill="hold"/>
                                        <p:tgtEl>
                                          <p:spTgt spid="43"/>
                                        </p:tgtEl>
                                        <p:attrNameLst>
                                          <p:attrName>ppt_x</p:attrName>
                                        </p:attrNameLst>
                                      </p:cBhvr>
                                      <p:tavLst>
                                        <p:tav tm="0">
                                          <p:val>
                                            <p:strVal val="#ppt_x"/>
                                          </p:val>
                                        </p:tav>
                                        <p:tav tm="100000">
                                          <p:val>
                                            <p:strVal val="#ppt_x"/>
                                          </p:val>
                                        </p:tav>
                                      </p:tavLst>
                                    </p:anim>
                                    <p:anim calcmode="lin" valueType="num">
                                      <p:cBhvr>
                                        <p:cTn id="208" dur="1000" fill="hold"/>
                                        <p:tgtEl>
                                          <p:spTgt spid="4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完整的方案设计</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4</a:t>
            </a:fld>
            <a:endParaRPr lang="en-GB" altLang="en-US"/>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4499" y="2580843"/>
            <a:ext cx="2674872" cy="1989412"/>
          </a:xfrm>
          <a:prstGeom prst="rect">
            <a:avLst/>
          </a:prstGeom>
        </p:spPr>
      </p:pic>
      <p:sp>
        <p:nvSpPr>
          <p:cNvPr id="5" name="Line 3"/>
          <p:cNvSpPr>
            <a:spLocks noChangeShapeType="1"/>
          </p:cNvSpPr>
          <p:nvPr/>
        </p:nvSpPr>
        <p:spPr bwMode="gray">
          <a:xfrm flipH="1">
            <a:off x="3589338" y="2275929"/>
            <a:ext cx="1773237" cy="0"/>
          </a:xfrm>
          <a:prstGeom prst="line">
            <a:avLst/>
          </a:prstGeom>
          <a:noFill/>
          <a:ln w="76200">
            <a:solidFill>
              <a:srgbClr val="B2B2B2"/>
            </a:solidFill>
            <a:round/>
          </a:ln>
          <a:extLst>
            <a:ext uri="{909E8E84-426E-40DD-AFC4-6F175D3DCCD1}">
              <a14:hiddenFill xmlns:a14="http://schemas.microsoft.com/office/drawing/2010/main">
                <a:no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6" name="Line 4"/>
          <p:cNvSpPr>
            <a:spLocks noChangeShapeType="1"/>
          </p:cNvSpPr>
          <p:nvPr/>
        </p:nvSpPr>
        <p:spPr bwMode="gray">
          <a:xfrm flipH="1">
            <a:off x="3635375" y="4871492"/>
            <a:ext cx="1774825" cy="0"/>
          </a:xfrm>
          <a:prstGeom prst="line">
            <a:avLst/>
          </a:prstGeom>
          <a:noFill/>
          <a:ln w="76200">
            <a:solidFill>
              <a:srgbClr val="B2B2B2"/>
            </a:solidFill>
            <a:round/>
          </a:ln>
          <a:extLst>
            <a:ext uri="{909E8E84-426E-40DD-AFC4-6F175D3DCCD1}">
              <a14:hiddenFill xmlns:a14="http://schemas.microsoft.com/office/drawing/2010/main">
                <a:no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7" name="Line 5"/>
          <p:cNvSpPr>
            <a:spLocks noChangeShapeType="1"/>
          </p:cNvSpPr>
          <p:nvPr/>
        </p:nvSpPr>
        <p:spPr bwMode="gray">
          <a:xfrm flipH="1">
            <a:off x="5905500" y="2885529"/>
            <a:ext cx="0" cy="1617663"/>
          </a:xfrm>
          <a:prstGeom prst="line">
            <a:avLst/>
          </a:prstGeom>
          <a:noFill/>
          <a:ln w="76200">
            <a:solidFill>
              <a:srgbClr val="B2B2B2"/>
            </a:solidFill>
            <a:round/>
          </a:ln>
          <a:extLst>
            <a:ext uri="{909E8E84-426E-40DD-AFC4-6F175D3DCCD1}">
              <a14:hiddenFill xmlns:a14="http://schemas.microsoft.com/office/drawing/2010/main">
                <a:no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8" name="Line 6"/>
          <p:cNvSpPr>
            <a:spLocks noChangeShapeType="1"/>
          </p:cNvSpPr>
          <p:nvPr/>
        </p:nvSpPr>
        <p:spPr bwMode="gray">
          <a:xfrm>
            <a:off x="3089275" y="2885529"/>
            <a:ext cx="20638" cy="1617663"/>
          </a:xfrm>
          <a:prstGeom prst="line">
            <a:avLst/>
          </a:prstGeom>
          <a:noFill/>
          <a:ln w="76200">
            <a:solidFill>
              <a:srgbClr val="B2B2B2"/>
            </a:solidFill>
            <a:round/>
          </a:ln>
          <a:extLst>
            <a:ext uri="{909E8E84-426E-40DD-AFC4-6F175D3DCCD1}">
              <a14:hiddenFill xmlns:a14="http://schemas.microsoft.com/office/drawing/2010/main">
                <a:no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9" name="组合 8"/>
          <p:cNvGrpSpPr/>
          <p:nvPr/>
        </p:nvGrpSpPr>
        <p:grpSpPr>
          <a:xfrm>
            <a:off x="2606675" y="1910804"/>
            <a:ext cx="1028700" cy="974725"/>
            <a:chOff x="2607196" y="2060848"/>
            <a:chExt cx="1028700" cy="974725"/>
          </a:xfrm>
        </p:grpSpPr>
        <p:sp>
          <p:nvSpPr>
            <p:cNvPr id="10" name="AutoShape 8"/>
            <p:cNvSpPr>
              <a:spLocks noChangeArrowheads="1"/>
            </p:cNvSpPr>
            <p:nvPr/>
          </p:nvSpPr>
          <p:spPr bwMode="grayWhite">
            <a:xfrm>
              <a:off x="2607196" y="2060848"/>
              <a:ext cx="1028700" cy="974725"/>
            </a:xfrm>
            <a:prstGeom prst="pentagon">
              <a:avLst/>
            </a:prstGeom>
            <a:solidFill>
              <a:srgbClr val="FCC704">
                <a:alpha val="50195"/>
              </a:srgbClr>
            </a:solidFill>
            <a:ln w="76200" algn="ctr">
              <a:solidFill>
                <a:srgbClr val="BBE0E3"/>
              </a:solidFill>
              <a:miter lim="800000"/>
            </a:ln>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11" name="Group 12"/>
            <p:cNvGrpSpPr/>
            <p:nvPr/>
          </p:nvGrpSpPr>
          <p:grpSpPr>
            <a:xfrm>
              <a:off x="2846908" y="2311673"/>
              <a:ext cx="536575" cy="539750"/>
              <a:chOff x="523" y="2809"/>
              <a:chExt cx="876" cy="882"/>
            </a:xfrm>
          </p:grpSpPr>
          <p:sp>
            <p:nvSpPr>
              <p:cNvPr id="12" name="Oval 13"/>
              <p:cNvSpPr>
                <a:spLocks noChangeArrowheads="1"/>
              </p:cNvSpPr>
              <p:nvPr/>
            </p:nvSpPr>
            <p:spPr bwMode="gray">
              <a:xfrm>
                <a:off x="523" y="2809"/>
                <a:ext cx="876" cy="876"/>
              </a:xfrm>
              <a:prstGeom prst="ellipse">
                <a:avLst/>
              </a:prstGeom>
              <a:solidFill>
                <a:srgbClr val="292929">
                  <a:alpha val="50195"/>
                </a:srgbClr>
              </a:solidFill>
              <a:ln w="19050" algn="ctr">
                <a:solidFill>
                  <a:srgbClr val="FFFFFF"/>
                </a:solidFill>
                <a:round/>
              </a:ln>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3" name="Line 14"/>
              <p:cNvSpPr>
                <a:spLocks noChangeShapeType="1"/>
              </p:cNvSpPr>
              <p:nvPr/>
            </p:nvSpPr>
            <p:spPr bwMode="gray">
              <a:xfrm flipH="1">
                <a:off x="964" y="2809"/>
                <a:ext cx="0" cy="870"/>
              </a:xfrm>
              <a:prstGeom prst="line">
                <a:avLst/>
              </a:prstGeom>
              <a:noFill/>
              <a:ln w="19050">
                <a:solidFill>
                  <a:srgbClr val="FFFFFF"/>
                </a:solidFill>
                <a:round/>
              </a:ln>
              <a:extLst>
                <a:ext uri="{909E8E84-426E-40DD-AFC4-6F175D3DCCD1}">
                  <a14:hiddenFill xmlns:a14="http://schemas.microsoft.com/office/drawing/2010/main">
                    <a:no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4" name="Line 15"/>
              <p:cNvSpPr>
                <a:spLocks noChangeShapeType="1"/>
              </p:cNvSpPr>
              <p:nvPr/>
            </p:nvSpPr>
            <p:spPr bwMode="gray">
              <a:xfrm>
                <a:off x="523" y="3244"/>
                <a:ext cx="876" cy="0"/>
              </a:xfrm>
              <a:prstGeom prst="line">
                <a:avLst/>
              </a:prstGeom>
              <a:noFill/>
              <a:ln w="19050">
                <a:solidFill>
                  <a:srgbClr val="FFFFFF"/>
                </a:solidFill>
                <a:round/>
              </a:ln>
              <a:extLst>
                <a:ext uri="{909E8E84-426E-40DD-AFC4-6F175D3DCCD1}">
                  <a14:hiddenFill xmlns:a14="http://schemas.microsoft.com/office/drawing/2010/main">
                    <a:no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5" name="Freeform 16"/>
              <p:cNvSpPr/>
              <p:nvPr/>
            </p:nvSpPr>
            <p:spPr bwMode="gray">
              <a:xfrm>
                <a:off x="1023" y="2815"/>
                <a:ext cx="182" cy="864"/>
              </a:xfrm>
              <a:custGeom>
                <a:gdLst>
                  <a:gd name="T0" fmla="*/ 0 w 182"/>
                  <a:gd name="T1" fmla="*/ 0 h 864"/>
                  <a:gd name="T2" fmla="*/ 182 w 182"/>
                  <a:gd name="T3" fmla="*/ 435 h 864"/>
                  <a:gd name="T4" fmla="*/ 6 w 182"/>
                  <a:gd name="T5" fmla="*/ 864 h 864"/>
                  <a:gd name="T6" fmla="*/ 0 60000 65536"/>
                  <a:gd name="T7" fmla="*/ 0 60000 65536"/>
                  <a:gd name="T8" fmla="*/ 0 60000 65536"/>
                  <a:gd name="T9" fmla="*/ 0 w 182"/>
                  <a:gd name="T10" fmla="*/ 0 h 864"/>
                  <a:gd name="T11" fmla="*/ 182 w 182"/>
                  <a:gd name="T12" fmla="*/ 864 h 864"/>
                </a:gdLst>
                <a:cxnLst>
                  <a:cxn ang="T6">
                    <a:pos x="T0" y="T1"/>
                  </a:cxn>
                  <a:cxn ang="T7">
                    <a:pos x="T2" y="T3"/>
                  </a:cxn>
                  <a:cxn ang="T8">
                    <a:pos x="T4" y="T5"/>
                  </a:cxn>
                </a:cxnLst>
                <a:rect l="T9" t="T10" r="T11" b="T12"/>
                <a:pathLst>
                  <a:path w="182" h="864">
                    <a:moveTo>
                      <a:pt x="0" y="0"/>
                    </a:moveTo>
                    <a:cubicBezTo>
                      <a:pt x="59" y="89"/>
                      <a:pt x="182" y="177"/>
                      <a:pt x="182" y="435"/>
                    </a:cubicBezTo>
                    <a:cubicBezTo>
                      <a:pt x="182" y="693"/>
                      <a:pt x="70" y="800"/>
                      <a:pt x="6" y="864"/>
                    </a:cubicBezTo>
                  </a:path>
                </a:pathLst>
              </a:custGeom>
              <a:noFill/>
              <a:ln w="19050">
                <a:solidFill>
                  <a:srgbClr val="FFFFFF"/>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6" name="Freeform 17"/>
              <p:cNvSpPr/>
              <p:nvPr/>
            </p:nvSpPr>
            <p:spPr bwMode="gray">
              <a:xfrm>
                <a:off x="726" y="2821"/>
                <a:ext cx="197" cy="870"/>
              </a:xfrm>
              <a:custGeom>
                <a:gdLst>
                  <a:gd name="T0" fmla="*/ 167 w 197"/>
                  <a:gd name="T1" fmla="*/ 0 h 870"/>
                  <a:gd name="T2" fmla="*/ 0 w 197"/>
                  <a:gd name="T3" fmla="*/ 436 h 870"/>
                  <a:gd name="T4" fmla="*/ 197 w 197"/>
                  <a:gd name="T5" fmla="*/ 870 h 870"/>
                  <a:gd name="T6" fmla="*/ 0 60000 65536"/>
                  <a:gd name="T7" fmla="*/ 0 60000 65536"/>
                  <a:gd name="T8" fmla="*/ 0 60000 65536"/>
                  <a:gd name="T9" fmla="*/ 0 w 197"/>
                  <a:gd name="T10" fmla="*/ 0 h 870"/>
                  <a:gd name="T11" fmla="*/ 197 w 197"/>
                  <a:gd name="T12" fmla="*/ 870 h 870"/>
                </a:gdLst>
                <a:cxnLst>
                  <a:cxn ang="T6">
                    <a:pos x="T0" y="T1"/>
                  </a:cxn>
                  <a:cxn ang="T7">
                    <a:pos x="T2" y="T3"/>
                  </a:cxn>
                  <a:cxn ang="T8">
                    <a:pos x="T4" y="T5"/>
                  </a:cxn>
                </a:cxnLst>
                <a:rect l="T9" t="T10" r="T11" b="T12"/>
                <a:pathLst>
                  <a:path w="197" h="870">
                    <a:moveTo>
                      <a:pt x="167" y="0"/>
                    </a:moveTo>
                    <a:cubicBezTo>
                      <a:pt x="117" y="64"/>
                      <a:pt x="0" y="178"/>
                      <a:pt x="0" y="436"/>
                    </a:cubicBezTo>
                    <a:cubicBezTo>
                      <a:pt x="0" y="694"/>
                      <a:pt x="124" y="769"/>
                      <a:pt x="197" y="870"/>
                    </a:cubicBezTo>
                  </a:path>
                </a:pathLst>
              </a:custGeom>
              <a:noFill/>
              <a:ln w="19050">
                <a:solidFill>
                  <a:srgbClr val="FFFFFF"/>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7" name="Freeform 18"/>
              <p:cNvSpPr/>
              <p:nvPr/>
            </p:nvSpPr>
            <p:spPr bwMode="gray">
              <a:xfrm rot="5400000">
                <a:off x="892" y="3171"/>
                <a:ext cx="114" cy="653"/>
              </a:xfrm>
              <a:custGeom>
                <a:gdLst>
                  <a:gd name="T0" fmla="*/ 1 w 197"/>
                  <a:gd name="T1" fmla="*/ 0 h 870"/>
                  <a:gd name="T2" fmla="*/ 0 w 197"/>
                  <a:gd name="T3" fmla="*/ 2 h 870"/>
                  <a:gd name="T4" fmla="*/ 1 w 197"/>
                  <a:gd name="T5" fmla="*/ 2 h 870"/>
                  <a:gd name="T6" fmla="*/ 0 60000 65536"/>
                  <a:gd name="T7" fmla="*/ 0 60000 65536"/>
                  <a:gd name="T8" fmla="*/ 0 60000 65536"/>
                  <a:gd name="T9" fmla="*/ 0 w 197"/>
                  <a:gd name="T10" fmla="*/ 0 h 870"/>
                  <a:gd name="T11" fmla="*/ 197 w 197"/>
                  <a:gd name="T12" fmla="*/ 870 h 870"/>
                </a:gdLst>
                <a:cxnLst>
                  <a:cxn ang="T6">
                    <a:pos x="T0" y="T1"/>
                  </a:cxn>
                  <a:cxn ang="T7">
                    <a:pos x="T2" y="T3"/>
                  </a:cxn>
                  <a:cxn ang="T8">
                    <a:pos x="T4" y="T5"/>
                  </a:cxn>
                </a:cxnLst>
                <a:rect l="T9" t="T10" r="T11" b="T12"/>
                <a:pathLst>
                  <a:path w="197" h="870">
                    <a:moveTo>
                      <a:pt x="167" y="0"/>
                    </a:moveTo>
                    <a:cubicBezTo>
                      <a:pt x="117" y="64"/>
                      <a:pt x="0" y="178"/>
                      <a:pt x="0" y="436"/>
                    </a:cubicBezTo>
                    <a:cubicBezTo>
                      <a:pt x="0" y="694"/>
                      <a:pt x="124" y="769"/>
                      <a:pt x="197" y="870"/>
                    </a:cubicBezTo>
                  </a:path>
                </a:pathLst>
              </a:custGeom>
              <a:noFill/>
              <a:ln w="19050">
                <a:solidFill>
                  <a:srgbClr val="FFFFFF"/>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8" name="Freeform 19"/>
              <p:cNvSpPr/>
              <p:nvPr/>
            </p:nvSpPr>
            <p:spPr bwMode="gray">
              <a:xfrm rot="16200000" flipV="1">
                <a:off x="900" y="2668"/>
                <a:ext cx="114" cy="653"/>
              </a:xfrm>
              <a:custGeom>
                <a:gdLst>
                  <a:gd name="T0" fmla="*/ 1 w 197"/>
                  <a:gd name="T1" fmla="*/ 0 h 870"/>
                  <a:gd name="T2" fmla="*/ 0 w 197"/>
                  <a:gd name="T3" fmla="*/ 2 h 870"/>
                  <a:gd name="T4" fmla="*/ 1 w 197"/>
                  <a:gd name="T5" fmla="*/ 2 h 870"/>
                  <a:gd name="T6" fmla="*/ 0 60000 65536"/>
                  <a:gd name="T7" fmla="*/ 0 60000 65536"/>
                  <a:gd name="T8" fmla="*/ 0 60000 65536"/>
                  <a:gd name="T9" fmla="*/ 0 w 197"/>
                  <a:gd name="T10" fmla="*/ 0 h 870"/>
                  <a:gd name="T11" fmla="*/ 197 w 197"/>
                  <a:gd name="T12" fmla="*/ 870 h 870"/>
                </a:gdLst>
                <a:cxnLst>
                  <a:cxn ang="T6">
                    <a:pos x="T0" y="T1"/>
                  </a:cxn>
                  <a:cxn ang="T7">
                    <a:pos x="T2" y="T3"/>
                  </a:cxn>
                  <a:cxn ang="T8">
                    <a:pos x="T4" y="T5"/>
                  </a:cxn>
                </a:cxnLst>
                <a:rect l="T9" t="T10" r="T11" b="T12"/>
                <a:pathLst>
                  <a:path w="197" h="870">
                    <a:moveTo>
                      <a:pt x="167" y="0"/>
                    </a:moveTo>
                    <a:cubicBezTo>
                      <a:pt x="117" y="64"/>
                      <a:pt x="0" y="178"/>
                      <a:pt x="0" y="436"/>
                    </a:cubicBezTo>
                    <a:cubicBezTo>
                      <a:pt x="0" y="694"/>
                      <a:pt x="124" y="769"/>
                      <a:pt x="197" y="870"/>
                    </a:cubicBezTo>
                  </a:path>
                </a:pathLst>
              </a:custGeom>
              <a:noFill/>
              <a:ln w="19050">
                <a:solidFill>
                  <a:srgbClr val="FFFFFF"/>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grpSp>
      <p:grpSp>
        <p:nvGrpSpPr>
          <p:cNvPr id="19" name="组合 18"/>
          <p:cNvGrpSpPr/>
          <p:nvPr/>
        </p:nvGrpSpPr>
        <p:grpSpPr>
          <a:xfrm>
            <a:off x="2627313" y="4503192"/>
            <a:ext cx="962025" cy="914400"/>
            <a:chOff x="2627784" y="4653136"/>
            <a:chExt cx="962025" cy="914400"/>
          </a:xfrm>
        </p:grpSpPr>
        <p:sp>
          <p:nvSpPr>
            <p:cNvPr id="20" name="AutoShape 7"/>
            <p:cNvSpPr>
              <a:spLocks noChangeArrowheads="1"/>
            </p:cNvSpPr>
            <p:nvPr/>
          </p:nvSpPr>
          <p:spPr bwMode="grayWhite">
            <a:xfrm>
              <a:off x="2627784" y="4653136"/>
              <a:ext cx="962025" cy="914400"/>
            </a:xfrm>
            <a:prstGeom prst="pentagon">
              <a:avLst/>
            </a:prstGeom>
            <a:solidFill>
              <a:srgbClr val="CC3300">
                <a:alpha val="50195"/>
              </a:srgbClr>
            </a:solidFill>
            <a:ln w="76200" algn="ctr">
              <a:solidFill>
                <a:srgbClr val="CC3300"/>
              </a:solidFill>
              <a:miter lim="800000"/>
            </a:ln>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1" name="Group 20"/>
            <p:cNvGrpSpPr/>
            <p:nvPr/>
          </p:nvGrpSpPr>
          <p:grpSpPr>
            <a:xfrm>
              <a:off x="2856384" y="4934123"/>
              <a:ext cx="466725" cy="400050"/>
              <a:chOff x="2640" y="3304"/>
              <a:chExt cx="294" cy="252"/>
            </a:xfrm>
          </p:grpSpPr>
          <p:sp>
            <p:nvSpPr>
              <p:cNvPr id="22" name="AutoShape 21"/>
              <p:cNvSpPr>
                <a:spLocks noChangeArrowheads="1"/>
              </p:cNvSpPr>
              <p:nvPr/>
            </p:nvSpPr>
            <p:spPr bwMode="gray">
              <a:xfrm>
                <a:off x="2700" y="3304"/>
                <a:ext cx="176" cy="176"/>
              </a:xfrm>
              <a:prstGeom prst="roundRect">
                <a:avLst>
                  <a:gd name="adj" fmla="val 6250"/>
                </a:avLst>
              </a:prstGeom>
              <a:solidFill>
                <a:srgbClr val="292929">
                  <a:alpha val="50195"/>
                </a:srgbClr>
              </a:solidFill>
              <a:ln w="19050" algn="ctr">
                <a:solidFill>
                  <a:srgbClr val="FFFFFF"/>
                </a:solidFill>
                <a:round/>
              </a:ln>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3" name="AutoShape 22"/>
              <p:cNvSpPr>
                <a:spLocks noChangeArrowheads="1"/>
              </p:cNvSpPr>
              <p:nvPr/>
            </p:nvSpPr>
            <p:spPr bwMode="gray">
              <a:xfrm>
                <a:off x="2640" y="3478"/>
                <a:ext cx="294" cy="78"/>
              </a:xfrm>
              <a:prstGeom prst="roundRect">
                <a:avLst>
                  <a:gd name="adj" fmla="val 16667"/>
                </a:avLst>
              </a:prstGeom>
              <a:solidFill>
                <a:srgbClr val="292929">
                  <a:alpha val="50195"/>
                </a:srgbClr>
              </a:solidFill>
              <a:ln w="19050" algn="ctr">
                <a:solidFill>
                  <a:srgbClr val="FFFFFF"/>
                </a:solidFill>
                <a:round/>
              </a:ln>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4" name="Line 23"/>
              <p:cNvSpPr>
                <a:spLocks noChangeShapeType="1"/>
              </p:cNvSpPr>
              <p:nvPr/>
            </p:nvSpPr>
            <p:spPr bwMode="gray">
              <a:xfrm flipH="1">
                <a:off x="2847" y="3517"/>
                <a:ext cx="45" cy="0"/>
              </a:xfrm>
              <a:prstGeom prst="line">
                <a:avLst/>
              </a:prstGeom>
              <a:noFill/>
              <a:ln w="19050">
                <a:solidFill>
                  <a:srgbClr val="FFFFFF"/>
                </a:solidFill>
                <a:round/>
              </a:ln>
              <a:extLst>
                <a:ext uri="{909E8E84-426E-40DD-AFC4-6F175D3DCCD1}">
                  <a14:hiddenFill xmlns:a14="http://schemas.microsoft.com/office/drawing/2010/main">
                    <a:no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5" name="Line 24"/>
              <p:cNvSpPr>
                <a:spLocks noChangeShapeType="1"/>
              </p:cNvSpPr>
              <p:nvPr/>
            </p:nvSpPr>
            <p:spPr bwMode="gray">
              <a:xfrm flipH="1">
                <a:off x="2759" y="3359"/>
                <a:ext cx="73" cy="0"/>
              </a:xfrm>
              <a:prstGeom prst="line">
                <a:avLst/>
              </a:prstGeom>
              <a:noFill/>
              <a:ln w="19050">
                <a:solidFill>
                  <a:srgbClr val="FFFFFF"/>
                </a:solidFill>
                <a:round/>
              </a:ln>
              <a:extLst>
                <a:ext uri="{909E8E84-426E-40DD-AFC4-6F175D3DCCD1}">
                  <a14:hiddenFill xmlns:a14="http://schemas.microsoft.com/office/drawing/2010/main">
                    <a:no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6" name="Line 25"/>
              <p:cNvSpPr>
                <a:spLocks noChangeShapeType="1"/>
              </p:cNvSpPr>
              <p:nvPr/>
            </p:nvSpPr>
            <p:spPr bwMode="gray">
              <a:xfrm flipH="1">
                <a:off x="2787" y="3385"/>
                <a:ext cx="45" cy="0"/>
              </a:xfrm>
              <a:prstGeom prst="line">
                <a:avLst/>
              </a:prstGeom>
              <a:noFill/>
              <a:ln w="19050">
                <a:solidFill>
                  <a:srgbClr val="FFFFFF"/>
                </a:solidFill>
                <a:round/>
              </a:ln>
              <a:extLst>
                <a:ext uri="{909E8E84-426E-40DD-AFC4-6F175D3DCCD1}">
                  <a14:hiddenFill xmlns:a14="http://schemas.microsoft.com/office/drawing/2010/main">
                    <a:no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7" name="Line 26"/>
              <p:cNvSpPr>
                <a:spLocks noChangeShapeType="1"/>
              </p:cNvSpPr>
              <p:nvPr/>
            </p:nvSpPr>
            <p:spPr bwMode="gray">
              <a:xfrm flipH="1">
                <a:off x="2800" y="3434"/>
                <a:ext cx="32" cy="0"/>
              </a:xfrm>
              <a:prstGeom prst="line">
                <a:avLst/>
              </a:prstGeom>
              <a:noFill/>
              <a:ln w="19050">
                <a:solidFill>
                  <a:srgbClr val="FFFFFF"/>
                </a:solidFill>
                <a:round/>
              </a:ln>
              <a:extLst>
                <a:ext uri="{909E8E84-426E-40DD-AFC4-6F175D3DCCD1}">
                  <a14:hiddenFill xmlns:a14="http://schemas.microsoft.com/office/drawing/2010/main">
                    <a:noFill/>
                  </a14:hiddenFill>
                </a:ext>
              </a:extLst>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grpSp>
      <p:grpSp>
        <p:nvGrpSpPr>
          <p:cNvPr id="28" name="组合 27"/>
          <p:cNvGrpSpPr/>
          <p:nvPr/>
        </p:nvGrpSpPr>
        <p:grpSpPr>
          <a:xfrm>
            <a:off x="5362575" y="1910804"/>
            <a:ext cx="1009650" cy="958850"/>
            <a:chOff x="5362550" y="2060848"/>
            <a:chExt cx="1009650" cy="958850"/>
          </a:xfrm>
        </p:grpSpPr>
        <p:sp>
          <p:nvSpPr>
            <p:cNvPr id="29" name="AutoShape 9"/>
            <p:cNvSpPr>
              <a:spLocks noChangeArrowheads="1"/>
            </p:cNvSpPr>
            <p:nvPr/>
          </p:nvSpPr>
          <p:spPr bwMode="grayWhite">
            <a:xfrm>
              <a:off x="5362550" y="2060848"/>
              <a:ext cx="1009650" cy="958850"/>
            </a:xfrm>
            <a:prstGeom prst="pentagon">
              <a:avLst/>
            </a:prstGeom>
            <a:solidFill>
              <a:srgbClr val="333399">
                <a:alpha val="50195"/>
              </a:srgbClr>
            </a:solidFill>
            <a:ln w="76200" algn="ctr">
              <a:solidFill>
                <a:srgbClr val="333399"/>
              </a:solidFill>
              <a:miter lim="800000"/>
            </a:ln>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30" name="Group 28"/>
            <p:cNvGrpSpPr/>
            <p:nvPr/>
          </p:nvGrpSpPr>
          <p:grpSpPr>
            <a:xfrm>
              <a:off x="5613375" y="2310085"/>
              <a:ext cx="523875" cy="496888"/>
              <a:chOff x="3422" y="1347"/>
              <a:chExt cx="330" cy="313"/>
            </a:xfrm>
          </p:grpSpPr>
          <p:sp>
            <p:nvSpPr>
              <p:cNvPr id="31" name="AutoShape 29"/>
              <p:cNvSpPr>
                <a:spLocks noChangeArrowheads="1"/>
              </p:cNvSpPr>
              <p:nvPr/>
            </p:nvSpPr>
            <p:spPr bwMode="gray">
              <a:xfrm>
                <a:off x="3422" y="1411"/>
                <a:ext cx="330" cy="249"/>
              </a:xfrm>
              <a:prstGeom prst="roundRect">
                <a:avLst>
                  <a:gd name="adj" fmla="val 16667"/>
                </a:avLst>
              </a:prstGeom>
              <a:solidFill>
                <a:srgbClr val="292929">
                  <a:alpha val="50195"/>
                </a:srgbClr>
              </a:solidFill>
              <a:ln w="19050" algn="ctr">
                <a:solidFill>
                  <a:srgbClr val="FFFFFF"/>
                </a:solidFill>
                <a:round/>
              </a:ln>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32" name="AutoShape 30"/>
              <p:cNvSpPr>
                <a:spLocks noChangeArrowheads="1"/>
              </p:cNvSpPr>
              <p:nvPr/>
            </p:nvSpPr>
            <p:spPr bwMode="gray">
              <a:xfrm>
                <a:off x="3522" y="1347"/>
                <a:ext cx="122" cy="113"/>
              </a:xfrm>
              <a:custGeom>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646 h 21600"/>
                </a:gdLst>
                <a:cxnLst>
                  <a:cxn ang="T8">
                    <a:pos x="T0" y="T1"/>
                  </a:cxn>
                  <a:cxn ang="T9">
                    <a:pos x="T2" y="T3"/>
                  </a:cxn>
                  <a:cxn ang="T10">
                    <a:pos x="T4" y="T5"/>
                  </a:cxn>
                  <a:cxn ang="T11">
                    <a:pos x="T6" y="T7"/>
                  </a:cxn>
                </a:cxnLst>
                <a:rect l="T12" t="T13" r="T14" b="T15"/>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lnTo>
                      <a:pt x="5400" y="10800"/>
                    </a:lnTo>
                    <a:close/>
                  </a:path>
                </a:pathLst>
              </a:custGeom>
              <a:solidFill>
                <a:srgbClr val="292929">
                  <a:alpha val="50195"/>
                </a:srgbClr>
              </a:solidFill>
              <a:ln w="12700" algn="ctr">
                <a:solidFill>
                  <a:srgbClr val="FFFFFF"/>
                </a:solidFill>
                <a:miter lim="800000"/>
              </a:ln>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grpSp>
      <p:grpSp>
        <p:nvGrpSpPr>
          <p:cNvPr id="33" name="组合 32"/>
          <p:cNvGrpSpPr/>
          <p:nvPr/>
        </p:nvGrpSpPr>
        <p:grpSpPr>
          <a:xfrm>
            <a:off x="5410200" y="4503192"/>
            <a:ext cx="962025" cy="914400"/>
            <a:chOff x="5410175" y="4653136"/>
            <a:chExt cx="962025" cy="914400"/>
          </a:xfrm>
        </p:grpSpPr>
        <p:sp>
          <p:nvSpPr>
            <p:cNvPr id="34" name="AutoShape 11"/>
            <p:cNvSpPr>
              <a:spLocks noChangeArrowheads="1"/>
            </p:cNvSpPr>
            <p:nvPr/>
          </p:nvSpPr>
          <p:spPr bwMode="grayWhite">
            <a:xfrm>
              <a:off x="5410175" y="4653136"/>
              <a:ext cx="962025" cy="914400"/>
            </a:xfrm>
            <a:prstGeom prst="pentagon">
              <a:avLst/>
            </a:prstGeom>
            <a:solidFill>
              <a:srgbClr val="339966">
                <a:alpha val="50195"/>
              </a:srgbClr>
            </a:solidFill>
            <a:ln w="76200" algn="ctr">
              <a:solidFill>
                <a:srgbClr val="008000"/>
              </a:solidFill>
              <a:miter lim="800000"/>
            </a:ln>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35" name="Group 31"/>
            <p:cNvGrpSpPr/>
            <p:nvPr/>
          </p:nvGrpSpPr>
          <p:grpSpPr>
            <a:xfrm>
              <a:off x="5689575" y="4892848"/>
              <a:ext cx="428625" cy="530225"/>
              <a:chOff x="984" y="878"/>
              <a:chExt cx="3312" cy="4086"/>
            </a:xfrm>
          </p:grpSpPr>
          <p:sp>
            <p:nvSpPr>
              <p:cNvPr id="36" name="Freeform 32"/>
              <p:cNvSpPr/>
              <p:nvPr/>
            </p:nvSpPr>
            <p:spPr bwMode="gray">
              <a:xfrm>
                <a:off x="984" y="1002"/>
                <a:ext cx="3312" cy="3962"/>
              </a:xfrm>
              <a:custGeom>
                <a:gdLst>
                  <a:gd name="T0" fmla="*/ 1376 w 3312"/>
                  <a:gd name="T1" fmla="*/ 696 h 3962"/>
                  <a:gd name="T2" fmla="*/ 1639 w 3312"/>
                  <a:gd name="T3" fmla="*/ 920 h 3962"/>
                  <a:gd name="T4" fmla="*/ 1926 w 3312"/>
                  <a:gd name="T5" fmla="*/ 708 h 3962"/>
                  <a:gd name="T6" fmla="*/ 2940 w 3312"/>
                  <a:gd name="T7" fmla="*/ 66 h 3962"/>
                  <a:gd name="T8" fmla="*/ 3204 w 3312"/>
                  <a:gd name="T9" fmla="*/ 78 h 3962"/>
                  <a:gd name="T10" fmla="*/ 3072 w 3312"/>
                  <a:gd name="T11" fmla="*/ 444 h 3962"/>
                  <a:gd name="T12" fmla="*/ 2139 w 3312"/>
                  <a:gd name="T13" fmla="*/ 1081 h 3962"/>
                  <a:gd name="T14" fmla="*/ 2476 w 3312"/>
                  <a:gd name="T15" fmla="*/ 2372 h 3962"/>
                  <a:gd name="T16" fmla="*/ 2251 w 3312"/>
                  <a:gd name="T17" fmla="*/ 2435 h 3962"/>
                  <a:gd name="T18" fmla="*/ 2614 w 3312"/>
                  <a:gd name="T19" fmla="*/ 3589 h 3962"/>
                  <a:gd name="T20" fmla="*/ 2539 w 3312"/>
                  <a:gd name="T21" fmla="*/ 3925 h 3962"/>
                  <a:gd name="T22" fmla="*/ 2226 w 3312"/>
                  <a:gd name="T23" fmla="*/ 3689 h 3962"/>
                  <a:gd name="T24" fmla="*/ 1789 w 3312"/>
                  <a:gd name="T25" fmla="*/ 2534 h 3962"/>
                  <a:gd name="T26" fmla="*/ 1414 w 3312"/>
                  <a:gd name="T27" fmla="*/ 2534 h 3962"/>
                  <a:gd name="T28" fmla="*/ 1051 w 3312"/>
                  <a:gd name="T29" fmla="*/ 3689 h 3962"/>
                  <a:gd name="T30" fmla="*/ 789 w 3312"/>
                  <a:gd name="T31" fmla="*/ 3925 h 3962"/>
                  <a:gd name="T32" fmla="*/ 676 w 3312"/>
                  <a:gd name="T33" fmla="*/ 3577 h 3962"/>
                  <a:gd name="T34" fmla="*/ 1001 w 3312"/>
                  <a:gd name="T35" fmla="*/ 2459 h 3962"/>
                  <a:gd name="T36" fmla="*/ 751 w 3312"/>
                  <a:gd name="T37" fmla="*/ 2397 h 3962"/>
                  <a:gd name="T38" fmla="*/ 1126 w 3312"/>
                  <a:gd name="T39" fmla="*/ 1081 h 3962"/>
                  <a:gd name="T40" fmla="*/ 139 w 3312"/>
                  <a:gd name="T41" fmla="*/ 497 h 3962"/>
                  <a:gd name="T42" fmla="*/ 60 w 3312"/>
                  <a:gd name="T43" fmla="*/ 180 h 3962"/>
                  <a:gd name="T44" fmla="*/ 389 w 3312"/>
                  <a:gd name="T45" fmla="*/ 162 h 3962"/>
                  <a:gd name="T46" fmla="*/ 1376 w 3312"/>
                  <a:gd name="T47" fmla="*/ 696 h 396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312"/>
                  <a:gd name="T73" fmla="*/ 0 h 3962"/>
                  <a:gd name="T74" fmla="*/ 3312 w 3312"/>
                  <a:gd name="T75" fmla="*/ 3962 h 3962"/>
                </a:gd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311" h="3962">
                    <a:moveTo>
                      <a:pt x="1376" y="696"/>
                    </a:moveTo>
                    <a:cubicBezTo>
                      <a:pt x="1401" y="795"/>
                      <a:pt x="1489" y="920"/>
                      <a:pt x="1639" y="920"/>
                    </a:cubicBezTo>
                    <a:cubicBezTo>
                      <a:pt x="1801" y="920"/>
                      <a:pt x="1876" y="795"/>
                      <a:pt x="1926" y="708"/>
                    </a:cubicBezTo>
                    <a:lnTo>
                      <a:pt x="2940" y="66"/>
                    </a:lnTo>
                    <a:cubicBezTo>
                      <a:pt x="3042" y="0"/>
                      <a:pt x="3142" y="16"/>
                      <a:pt x="3204" y="78"/>
                    </a:cubicBezTo>
                    <a:cubicBezTo>
                      <a:pt x="3267" y="140"/>
                      <a:pt x="3312" y="264"/>
                      <a:pt x="3072" y="444"/>
                    </a:cubicBezTo>
                    <a:lnTo>
                      <a:pt x="2139" y="1081"/>
                    </a:lnTo>
                    <a:lnTo>
                      <a:pt x="2476" y="2372"/>
                    </a:lnTo>
                    <a:lnTo>
                      <a:pt x="2251" y="2435"/>
                    </a:lnTo>
                    <a:lnTo>
                      <a:pt x="2614" y="3589"/>
                    </a:lnTo>
                    <a:cubicBezTo>
                      <a:pt x="2651" y="3751"/>
                      <a:pt x="2639" y="3863"/>
                      <a:pt x="2539" y="3925"/>
                    </a:cubicBezTo>
                    <a:cubicBezTo>
                      <a:pt x="2401" y="3962"/>
                      <a:pt x="2289" y="3863"/>
                      <a:pt x="2226" y="3689"/>
                    </a:cubicBezTo>
                    <a:cubicBezTo>
                      <a:pt x="2101" y="3453"/>
                      <a:pt x="1876" y="2720"/>
                      <a:pt x="1789" y="2534"/>
                    </a:cubicBezTo>
                    <a:lnTo>
                      <a:pt x="1414" y="2534"/>
                    </a:lnTo>
                    <a:cubicBezTo>
                      <a:pt x="1339" y="2770"/>
                      <a:pt x="1151" y="3465"/>
                      <a:pt x="1051" y="3689"/>
                    </a:cubicBezTo>
                    <a:cubicBezTo>
                      <a:pt x="1001" y="3838"/>
                      <a:pt x="914" y="3950"/>
                      <a:pt x="789" y="3925"/>
                    </a:cubicBezTo>
                    <a:cubicBezTo>
                      <a:pt x="714" y="3875"/>
                      <a:pt x="614" y="3838"/>
                      <a:pt x="676" y="3577"/>
                    </a:cubicBezTo>
                    <a:lnTo>
                      <a:pt x="1001" y="2459"/>
                    </a:lnTo>
                    <a:lnTo>
                      <a:pt x="751" y="2397"/>
                    </a:lnTo>
                    <a:lnTo>
                      <a:pt x="1126" y="1081"/>
                    </a:lnTo>
                    <a:lnTo>
                      <a:pt x="139" y="497"/>
                    </a:lnTo>
                    <a:cubicBezTo>
                      <a:pt x="54" y="402"/>
                      <a:pt x="0" y="342"/>
                      <a:pt x="60" y="180"/>
                    </a:cubicBezTo>
                    <a:cubicBezTo>
                      <a:pt x="186" y="102"/>
                      <a:pt x="214" y="112"/>
                      <a:pt x="389" y="162"/>
                    </a:cubicBezTo>
                    <a:lnTo>
                      <a:pt x="1376" y="696"/>
                    </a:lnTo>
                    <a:close/>
                  </a:path>
                </a:pathLst>
              </a:custGeom>
              <a:solidFill>
                <a:srgbClr val="292929">
                  <a:alpha val="50195"/>
                </a:srgbClr>
              </a:solidFill>
              <a:ln w="19050">
                <a:solidFill>
                  <a:srgbClr val="FFFFFF"/>
                </a:solidFill>
                <a:round/>
              </a:ln>
            </p:spPr>
            <p:txBody>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37" name="Oval 33"/>
              <p:cNvSpPr>
                <a:spLocks noChangeArrowheads="1"/>
              </p:cNvSpPr>
              <p:nvPr/>
            </p:nvSpPr>
            <p:spPr bwMode="gray">
              <a:xfrm>
                <a:off x="2208" y="878"/>
                <a:ext cx="862" cy="845"/>
              </a:xfrm>
              <a:prstGeom prst="ellipse">
                <a:avLst/>
              </a:prstGeom>
              <a:solidFill>
                <a:srgbClr val="292929">
                  <a:alpha val="50195"/>
                </a:srgbClr>
              </a:solidFill>
              <a:ln w="19050">
                <a:solidFill>
                  <a:srgbClr val="FFFFFF"/>
                </a:solidFill>
                <a:round/>
              </a:ln>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grpSp>
      <p:sp>
        <p:nvSpPr>
          <p:cNvPr id="42" name="AutoShape 37"/>
          <p:cNvSpPr/>
          <p:nvPr/>
        </p:nvSpPr>
        <p:spPr bwMode="auto">
          <a:xfrm>
            <a:off x="267433" y="5273128"/>
            <a:ext cx="2021270" cy="892175"/>
          </a:xfrm>
          <a:prstGeom prst="accentCallout2">
            <a:avLst>
              <a:gd name="adj1" fmla="val 18750"/>
              <a:gd name="adj2" fmla="val 104532"/>
              <a:gd name="adj3" fmla="val 18750"/>
              <a:gd name="adj4" fmla="val 117847"/>
              <a:gd name="adj5" fmla="val 5362"/>
              <a:gd name="adj6" fmla="val 122255"/>
            </a:avLst>
          </a:prstGeom>
          <a:noFill/>
          <a:ln w="9525">
            <a:solidFill>
              <a:srgbClr val="FF0000"/>
            </a:solidFill>
            <a:miter lim="800000"/>
          </a:ln>
          <a:extLst>
            <a:ext uri="{909E8E84-426E-40DD-AFC4-6F175D3DCCD1}">
              <a14:hiddenFill xmlns:a14="http://schemas.microsoft.com/office/drawing/2010/main">
                <a:solidFill>
                  <a:srgbClr val="FFFFFF"/>
                </a:solidFill>
              </a14:hiddenFill>
            </a:ext>
          </a:ex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a:ln>
                  <a:noFill/>
                </a:ln>
                <a:solidFill>
                  <a:srgbClr val="000000"/>
                </a:solidFill>
                <a:effectLst/>
                <a:uLnTx/>
                <a:uFillTx/>
                <a:latin typeface="微软雅黑" pitchFamily="34" charset="-122"/>
                <a:ea typeface="微软雅黑" pitchFamily="34" charset="-122"/>
              </a:rPr>
              <a:t>共享资源</a:t>
            </a:r>
            <a:endParaRPr kumimoji="0" lang="en-US" altLang="zh-CN" sz="2000" b="1" i="0" u="none" strike="noStrike" kern="0" cap="none" spc="0" normalizeH="0" baseline="0" noProof="0">
              <a:ln>
                <a:noFill/>
              </a:ln>
              <a:solidFill>
                <a:srgbClr val="000000"/>
              </a:solidFill>
              <a:effectLst/>
              <a:uLnTx/>
              <a:uFillTx/>
              <a:latin typeface="微软雅黑" pitchFamily="34" charset="-122"/>
              <a:ea typeface="微软雅黑" pitchFamily="34"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600" i="0" u="none" strike="noStrike" kern="0" cap="none" spc="0" normalizeH="0" baseline="0" noProof="0">
                <a:ln>
                  <a:noFill/>
                </a:ln>
                <a:solidFill>
                  <a:srgbClr val="FF0000"/>
                </a:solidFill>
                <a:effectLst/>
                <a:uLnTx/>
                <a:uFillTx/>
                <a:latin typeface="微软雅黑" pitchFamily="34" charset="-122"/>
                <a:ea typeface="微软雅黑" pitchFamily="34" charset="-122"/>
              </a:rPr>
              <a:t>可以集中查看所有人共享给自己的文件</a:t>
            </a:r>
            <a:endParaRPr kumimoji="0" lang="en-US" altLang="zh-CN" sz="1600" i="0" u="none" strike="noStrike" kern="0" cap="none" spc="0" normalizeH="0" baseline="0" noProof="0">
              <a:ln>
                <a:noFill/>
              </a:ln>
              <a:solidFill>
                <a:srgbClr val="FF0000"/>
              </a:solidFill>
              <a:effectLst/>
              <a:uLnTx/>
              <a:uFillTx/>
              <a:latin typeface="微软雅黑" pitchFamily="34" charset="-122"/>
              <a:ea typeface="微软雅黑" pitchFamily="34" charset="-122"/>
            </a:endParaRPr>
          </a:p>
        </p:txBody>
      </p:sp>
      <p:sp>
        <p:nvSpPr>
          <p:cNvPr id="43" name="AutoShape 36"/>
          <p:cNvSpPr/>
          <p:nvPr/>
        </p:nvSpPr>
        <p:spPr bwMode="auto">
          <a:xfrm>
            <a:off x="267432" y="1556791"/>
            <a:ext cx="2021271" cy="1258271"/>
          </a:xfrm>
          <a:prstGeom prst="accentCallout2">
            <a:avLst>
              <a:gd name="adj1" fmla="val 18750"/>
              <a:gd name="adj2" fmla="val 104532"/>
              <a:gd name="adj3" fmla="val 18750"/>
              <a:gd name="adj4" fmla="val 113125"/>
              <a:gd name="adj5" fmla="val 36124"/>
              <a:gd name="adj6" fmla="val 124637"/>
            </a:avLst>
          </a:prstGeom>
          <a:noFill/>
          <a:ln w="9525">
            <a:solidFill>
              <a:srgbClr val="BBE0E3"/>
            </a:solidFill>
            <a:miter lim="800000"/>
          </a:ln>
          <a:extLst>
            <a:ext uri="{909E8E84-426E-40DD-AFC4-6F175D3DCCD1}">
              <a14:hiddenFill xmlns:a14="http://schemas.microsoft.com/office/drawing/2010/main">
                <a:solidFill>
                  <a:srgbClr val="FFFFFF"/>
                </a:solidFill>
              </a14:hiddenFill>
            </a:ext>
          </a:ex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a:ln>
                  <a:noFill/>
                </a:ln>
                <a:solidFill>
                  <a:srgbClr val="000000"/>
                </a:solidFill>
                <a:effectLst/>
                <a:uLnTx/>
                <a:uFillTx/>
                <a:latin typeface="微软雅黑" pitchFamily="34" charset="-122"/>
                <a:ea typeface="微软雅黑" pitchFamily="34" charset="-122"/>
              </a:rPr>
              <a:t>公用文档</a:t>
            </a:r>
            <a:endParaRPr kumimoji="0" lang="en-US" altLang="zh-CN" sz="2000" b="1" i="0" u="none" strike="noStrike" kern="0" cap="none" spc="0" normalizeH="0" baseline="0" noProof="0">
              <a:ln>
                <a:noFill/>
              </a:ln>
              <a:solidFill>
                <a:srgbClr val="000000"/>
              </a:solidFill>
              <a:effectLst/>
              <a:uLnTx/>
              <a:uFillTx/>
              <a:latin typeface="微软雅黑" pitchFamily="34" charset="-122"/>
              <a:ea typeface="微软雅黑" pitchFamily="34"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600" i="0" u="none" strike="noStrike" kern="0" cap="none" spc="0" normalizeH="0" baseline="0" noProof="0">
                <a:ln>
                  <a:noFill/>
                </a:ln>
                <a:solidFill>
                  <a:srgbClr val="FF0000"/>
                </a:solidFill>
                <a:effectLst/>
                <a:uLnTx/>
                <a:uFillTx/>
                <a:latin typeface="微软雅黑" pitchFamily="34" charset="-122"/>
                <a:ea typeface="微软雅黑" pitchFamily="34" charset="-122"/>
              </a:rPr>
              <a:t>和</a:t>
            </a:r>
            <a:r>
              <a:rPr kumimoji="0" lang="en-US" altLang="zh-CN" sz="1600" i="0" u="none" strike="noStrike" kern="0" cap="none" spc="0" normalizeH="0" baseline="0" noProof="0">
                <a:ln>
                  <a:noFill/>
                </a:ln>
                <a:solidFill>
                  <a:srgbClr val="FF0000"/>
                </a:solidFill>
                <a:effectLst/>
                <a:uLnTx/>
                <a:uFillTx/>
                <a:latin typeface="微软雅黑" pitchFamily="34" charset="-122"/>
                <a:ea typeface="微软雅黑" pitchFamily="34" charset="-122"/>
              </a:rPr>
              <a:t>Windows</a:t>
            </a:r>
            <a:r>
              <a:rPr kumimoji="0" lang="zh-CN" altLang="en-US" sz="1600" i="0" u="none" strike="noStrike" kern="0" cap="none" spc="0" normalizeH="0" baseline="0" noProof="0">
                <a:ln>
                  <a:noFill/>
                </a:ln>
                <a:solidFill>
                  <a:srgbClr val="FF0000"/>
                </a:solidFill>
                <a:effectLst/>
                <a:uLnTx/>
                <a:uFillTx/>
                <a:latin typeface="微软雅黑" pitchFamily="34" charset="-122"/>
                <a:ea typeface="微软雅黑" pitchFamily="34" charset="-122"/>
              </a:rPr>
              <a:t>共享服务器类似，用于</a:t>
            </a:r>
            <a:r>
              <a:rPr lang="zh-CN" altLang="en-US" sz="1600" kern="0" noProof="0">
                <a:solidFill>
                  <a:srgbClr val="FF0000"/>
                </a:solidFill>
                <a:latin typeface="微软雅黑" pitchFamily="34" charset="-122"/>
                <a:ea typeface="微软雅黑" pitchFamily="34" charset="-122"/>
              </a:rPr>
              <a:t>管理部门或项目的</a:t>
            </a:r>
            <a:r>
              <a:rPr lang="zh-CN" altLang="en-US" sz="1600" kern="0">
                <a:solidFill>
                  <a:srgbClr val="FF0000"/>
                </a:solidFill>
                <a:latin typeface="微软雅黑" pitchFamily="34" charset="-122"/>
                <a:ea typeface="微软雅黑" pitchFamily="34" charset="-122"/>
              </a:rPr>
              <a:t>公</a:t>
            </a:r>
            <a:r>
              <a:rPr lang="zh-CN" altLang="en-US" sz="1600" kern="0" noProof="0">
                <a:solidFill>
                  <a:srgbClr val="FF0000"/>
                </a:solidFill>
                <a:latin typeface="微软雅黑" pitchFamily="34" charset="-122"/>
                <a:ea typeface="微软雅黑" pitchFamily="34" charset="-122"/>
              </a:rPr>
              <a:t>用文件和资料</a:t>
            </a:r>
            <a:endParaRPr kumimoji="0" lang="en-US" altLang="zh-CN" sz="1600" i="0" u="none" strike="noStrike" kern="0" cap="none" spc="0" normalizeH="0" baseline="0" noProof="0">
              <a:ln>
                <a:noFill/>
              </a:ln>
              <a:solidFill>
                <a:srgbClr val="FF0000"/>
              </a:solidFill>
              <a:effectLst/>
              <a:uLnTx/>
              <a:uFillTx/>
              <a:latin typeface="微软雅黑" pitchFamily="34" charset="-122"/>
              <a:ea typeface="微软雅黑" pitchFamily="34" charset="-122"/>
            </a:endParaRPr>
          </a:p>
        </p:txBody>
      </p:sp>
      <p:sp>
        <p:nvSpPr>
          <p:cNvPr id="44" name="AutoShape 38"/>
          <p:cNvSpPr/>
          <p:nvPr/>
        </p:nvSpPr>
        <p:spPr bwMode="auto">
          <a:xfrm>
            <a:off x="6994524" y="5222113"/>
            <a:ext cx="2911475" cy="943190"/>
          </a:xfrm>
          <a:prstGeom prst="accentCallout2">
            <a:avLst>
              <a:gd name="adj1" fmla="val 18750"/>
              <a:gd name="adj2" fmla="val -4532"/>
              <a:gd name="adj3" fmla="val 18750"/>
              <a:gd name="adj4" fmla="val -19829"/>
              <a:gd name="adj5" fmla="val 3897"/>
              <a:gd name="adj6" fmla="val -24502"/>
            </a:avLst>
          </a:prstGeom>
          <a:noFill/>
          <a:ln w="9525">
            <a:solidFill>
              <a:srgbClr val="009999"/>
            </a:solidFill>
            <a:miter lim="800000"/>
          </a:ln>
          <a:extLst>
            <a:ext uri="{909E8E84-426E-40DD-AFC4-6F175D3DCCD1}">
              <a14:hiddenFill xmlns:a14="http://schemas.microsoft.com/office/drawing/2010/main">
                <a:solidFill>
                  <a:srgbClr val="FFFFFF"/>
                </a:solidFill>
              </a14:hiddenFill>
            </a:ext>
          </a:ex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eaLnBrk="1" fontAlgn="auto" hangingPunct="1">
              <a:spcBef>
                <a:spcPct val="0"/>
              </a:spcBef>
              <a:spcAft>
                <a:spcPct val="0"/>
              </a:spcAft>
              <a:defRPr/>
            </a:pPr>
            <a:r>
              <a:rPr kumimoji="0" lang="zh-CN" altLang="en-US" sz="2000" b="1" i="0" u="none" strike="noStrike" kern="0" cap="none" spc="0" normalizeH="0" baseline="0" noProof="0">
                <a:ln>
                  <a:noFill/>
                </a:ln>
                <a:solidFill>
                  <a:srgbClr val="000000"/>
                </a:solidFill>
                <a:effectLst/>
                <a:uLnTx/>
                <a:uFillTx/>
                <a:latin typeface="微软雅黑" pitchFamily="34" charset="-122"/>
                <a:ea typeface="微软雅黑" pitchFamily="34" charset="-122"/>
              </a:rPr>
              <a:t>我</a:t>
            </a:r>
            <a:r>
              <a:rPr lang="zh-CN" altLang="en-US" sz="2000" kern="0">
                <a:solidFill>
                  <a:srgbClr val="000000"/>
                </a:solidFill>
                <a:latin typeface="微软雅黑" pitchFamily="34" charset="-122"/>
                <a:ea typeface="微软雅黑" pitchFamily="34" charset="-122"/>
              </a:rPr>
              <a:t>的共享</a:t>
            </a:r>
            <a:endParaRPr lang="en-US" altLang="zh-CN" sz="2000" kern="0">
              <a:solidFill>
                <a:srgbClr val="000000"/>
              </a:solidFill>
              <a:latin typeface="微软雅黑" pitchFamily="34" charset="-122"/>
              <a:ea typeface="微软雅黑" pitchFamily="34" charset="-122"/>
            </a:endParaRPr>
          </a:p>
          <a:p>
            <a:pPr eaLnBrk="1" fontAlgn="auto" hangingPunct="1">
              <a:spcBef>
                <a:spcPct val="0"/>
              </a:spcBef>
              <a:spcAft>
                <a:spcPct val="0"/>
              </a:spcAft>
              <a:defRPr/>
            </a:pPr>
            <a:r>
              <a:rPr kumimoji="0" lang="zh-CN" altLang="en-US" sz="1600" b="1" i="0" u="none" strike="noStrike" kern="0" cap="none" spc="0" normalizeH="0" baseline="0" noProof="0">
                <a:ln>
                  <a:noFill/>
                </a:ln>
                <a:solidFill>
                  <a:srgbClr val="FF0000"/>
                </a:solidFill>
                <a:effectLst/>
                <a:uLnTx/>
                <a:uFillTx/>
                <a:latin typeface="微软雅黑" pitchFamily="34" charset="-122"/>
                <a:ea typeface="微软雅黑" pitchFamily="34" charset="-122"/>
              </a:rPr>
              <a:t>集中管理和查看，个人所共享给其他用户的文件信息</a:t>
            </a:r>
            <a:endParaRPr kumimoji="0" lang="en-US" altLang="zh-CN" sz="1600" b="1" i="0" u="none" strike="noStrike" kern="0" cap="none" spc="0" normalizeH="0" baseline="0" noProof="0">
              <a:ln>
                <a:noFill/>
              </a:ln>
              <a:solidFill>
                <a:srgbClr val="FF0000"/>
              </a:solidFill>
              <a:effectLst/>
              <a:uLnTx/>
              <a:uFillTx/>
              <a:latin typeface="微软雅黑" pitchFamily="34" charset="-122"/>
              <a:ea typeface="微软雅黑" pitchFamily="34" charset="-122"/>
            </a:endParaRPr>
          </a:p>
        </p:txBody>
      </p:sp>
      <p:sp>
        <p:nvSpPr>
          <p:cNvPr id="45" name="AutoShape 39"/>
          <p:cNvSpPr/>
          <p:nvPr/>
        </p:nvSpPr>
        <p:spPr bwMode="auto">
          <a:xfrm>
            <a:off x="6994525" y="1574252"/>
            <a:ext cx="2911474" cy="1422699"/>
          </a:xfrm>
          <a:prstGeom prst="accentCallout2">
            <a:avLst>
              <a:gd name="adj1" fmla="val 18750"/>
              <a:gd name="adj2" fmla="val -4532"/>
              <a:gd name="adj3" fmla="val 18750"/>
              <a:gd name="adj4" fmla="val -12750"/>
              <a:gd name="adj5" fmla="val 39566"/>
              <a:gd name="adj6" fmla="val -23765"/>
            </a:avLst>
          </a:prstGeom>
          <a:noFill/>
          <a:ln w="9525">
            <a:solidFill>
              <a:srgbClr val="333399"/>
            </a:solidFill>
            <a:miter lim="800000"/>
          </a:ln>
          <a:extLst>
            <a:ext uri="{909E8E84-426E-40DD-AFC4-6F175D3DCCD1}">
              <a14:hiddenFill xmlns:a14="http://schemas.microsoft.com/office/drawing/2010/main">
                <a:solidFill>
                  <a:srgbClr val="FFFFFF"/>
                </a:solidFill>
              </a14:hiddenFill>
            </a:ext>
          </a:ex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eaLnBrk="1" fontAlgn="auto" hangingPunct="1">
              <a:spcBef>
                <a:spcPct val="0"/>
              </a:spcBef>
              <a:spcAft>
                <a:spcPct val="0"/>
              </a:spcAft>
              <a:defRPr/>
            </a:pPr>
            <a:r>
              <a:rPr kumimoji="0" lang="zh-CN" altLang="en-US" sz="2000" b="1" i="0" u="none" strike="noStrike" kern="0" cap="none" spc="0" normalizeH="0" baseline="0" noProof="0">
                <a:ln>
                  <a:noFill/>
                </a:ln>
                <a:solidFill>
                  <a:srgbClr val="000000"/>
                </a:solidFill>
                <a:effectLst/>
                <a:uLnTx/>
                <a:uFillTx/>
                <a:latin typeface="微软雅黑" pitchFamily="34" charset="-122"/>
                <a:ea typeface="微软雅黑" pitchFamily="34" charset="-122"/>
              </a:rPr>
              <a:t>我</a:t>
            </a:r>
            <a:r>
              <a:rPr lang="zh-CN" altLang="en-US" sz="2000" kern="0">
                <a:solidFill>
                  <a:srgbClr val="000000"/>
                </a:solidFill>
                <a:latin typeface="微软雅黑" pitchFamily="34" charset="-122"/>
                <a:ea typeface="微软雅黑" pitchFamily="34" charset="-122"/>
              </a:rPr>
              <a:t>的文档</a:t>
            </a:r>
            <a:endParaRPr lang="en-US" altLang="zh-CN" sz="1600" kern="0">
              <a:solidFill>
                <a:srgbClr val="000000"/>
              </a:solidFill>
              <a:latin typeface="微软雅黑" pitchFamily="34" charset="-122"/>
              <a:ea typeface="微软雅黑" pitchFamily="34"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600" i="0" u="none" strike="noStrike" kern="0" cap="none" spc="0" normalizeH="0" baseline="0" noProof="0">
                <a:ln>
                  <a:noFill/>
                </a:ln>
                <a:solidFill>
                  <a:srgbClr val="FF0000"/>
                </a:solidFill>
                <a:effectLst/>
                <a:uLnTx/>
                <a:uFillTx/>
                <a:latin typeface="微软雅黑" pitchFamily="34" charset="-122"/>
                <a:ea typeface="微软雅黑" pitchFamily="34" charset="-122"/>
              </a:rPr>
              <a:t>提供私密的空间</a:t>
            </a:r>
            <a:r>
              <a:rPr kumimoji="0" lang="en-US" altLang="zh-CN" sz="1600" i="0" u="none" strike="noStrike" kern="0" cap="none" spc="0" normalizeH="0" baseline="0" noProof="0">
                <a:ln>
                  <a:noFill/>
                </a:ln>
                <a:solidFill>
                  <a:schemeClr val="tx1"/>
                </a:solidFill>
                <a:effectLst/>
                <a:uLnTx/>
                <a:uFillTx/>
                <a:latin typeface="微软雅黑" pitchFamily="34" charset="-122"/>
                <a:ea typeface="微软雅黑" pitchFamily="34" charset="-122"/>
              </a:rPr>
              <a:t>(</a:t>
            </a:r>
            <a:r>
              <a:rPr kumimoji="0" lang="zh-CN" altLang="en-US" sz="1600" i="0" u="none" strike="noStrike" kern="0" cap="none" spc="0" normalizeH="0" baseline="0" noProof="0">
                <a:ln>
                  <a:noFill/>
                </a:ln>
                <a:solidFill>
                  <a:schemeClr val="tx1"/>
                </a:solidFill>
                <a:effectLst/>
                <a:uLnTx/>
                <a:uFillTx/>
                <a:latin typeface="微软雅黑" pitchFamily="34" charset="-122"/>
                <a:ea typeface="微软雅黑" pitchFamily="34" charset="-122"/>
              </a:rPr>
              <a:t>管理员在没有授权情况下也看不到</a:t>
            </a:r>
            <a:r>
              <a:rPr kumimoji="0" lang="en-US" altLang="zh-CN" sz="1600" i="0" u="none" strike="noStrike" kern="0" cap="none" spc="0" normalizeH="0" baseline="0" noProof="0">
                <a:ln>
                  <a:noFill/>
                </a:ln>
                <a:solidFill>
                  <a:schemeClr val="tx1"/>
                </a:solidFill>
                <a:effectLst/>
                <a:uLnTx/>
                <a:uFillTx/>
                <a:latin typeface="微软雅黑" pitchFamily="34" charset="-122"/>
                <a:ea typeface="微软雅黑" pitchFamily="34" charset="-122"/>
              </a:rPr>
              <a:t>)</a:t>
            </a:r>
            <a:r>
              <a:rPr kumimoji="0" lang="zh-CN" altLang="en-US" sz="1600" i="0" u="none" strike="noStrike" kern="0" cap="none" spc="0" normalizeH="0" baseline="0" noProof="0">
                <a:ln>
                  <a:noFill/>
                </a:ln>
                <a:solidFill>
                  <a:srgbClr val="FF0000"/>
                </a:solidFill>
                <a:effectLst/>
                <a:uLnTx/>
                <a:uFillTx/>
                <a:latin typeface="微软雅黑" pitchFamily="34" charset="-122"/>
                <a:ea typeface="微软雅黑" pitchFamily="34" charset="-122"/>
              </a:rPr>
              <a:t>，供用户存储和管理自身文件。提供</a:t>
            </a:r>
            <a:r>
              <a:rPr lang="zh-CN" altLang="en-US" sz="1600" kern="0">
                <a:solidFill>
                  <a:srgbClr val="FF0000"/>
                </a:solidFill>
                <a:latin typeface="微软雅黑" pitchFamily="34" charset="-122"/>
                <a:ea typeface="微软雅黑" pitchFamily="34" charset="-122"/>
              </a:rPr>
              <a:t>以个人为导向的共享机制，可便捷的将文件共享给其他人</a:t>
            </a:r>
            <a:endParaRPr kumimoji="0" lang="en-US" altLang="zh-CN" sz="1600" i="0" u="none" strike="noStrike" kern="0" cap="none" spc="0" normalizeH="0" baseline="0" noProof="0">
              <a:ln>
                <a:noFill/>
              </a:ln>
              <a:solidFill>
                <a:srgbClr val="FF0000"/>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188056637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6" presetClass="emph" presetSubtype="0" dur="1000" fill="hold" nodeType="clickEffect">
                                  <p:stCondLst>
                                    <p:cond delay="0"/>
                                  </p:stCondLst>
                                  <p:childTnLst>
                                    <p:animScale>
                                      <p:cBhvr>
                                        <p:cTn id="13" dur="1000" fill="hold"/>
                                        <p:tgtEl>
                                          <p:spTgt spid="4"/>
                                        </p:tgtEl>
                                      </p:cBhvr>
                                      <p:by x="40000" y="40000"/>
                                    </p:animScale>
                                  </p:childTnLst>
                                </p:cTn>
                              </p:par>
                            </p:childTnLst>
                          </p:cTn>
                        </p:par>
                        <p:par>
                          <p:cTn id="14" fill="hold" nodeType="afterGroup">
                            <p:stCondLst>
                              <p:cond delay="1000"/>
                            </p:stCondLst>
                            <p:childTnLst>
                              <p:par>
                                <p:cTn id="15" presetID="42" presetClass="entr" presetSubtype="0" dur="500" fill="hold"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anim calcmode="lin" valueType="num">
                                      <p:cBhvr>
                                        <p:cTn id="18" dur="500" fill="hold"/>
                                        <p:tgtEl>
                                          <p:spTgt spid="9"/>
                                        </p:tgtEl>
                                        <p:attrNameLst>
                                          <p:attrName>ppt_x</p:attrName>
                                        </p:attrNameLst>
                                      </p:cBhvr>
                                      <p:tavLst>
                                        <p:tav tm="0">
                                          <p:val>
                                            <p:strVal val="#ppt_x"/>
                                          </p:val>
                                        </p:tav>
                                        <p:tav tm="100000">
                                          <p:val>
                                            <p:strVal val="#ppt_x"/>
                                          </p:val>
                                        </p:tav>
                                      </p:tavLst>
                                    </p:anim>
                                    <p:anim calcmode="lin" valueType="num">
                                      <p:cBhvr>
                                        <p:cTn id="19" dur="500" fill="hold"/>
                                        <p:tgtEl>
                                          <p:spTgt spid="9"/>
                                        </p:tgtEl>
                                        <p:attrNameLst>
                                          <p:attrName>ppt_y</p:attrName>
                                        </p:attrNameLst>
                                      </p:cBhvr>
                                      <p:tavLst>
                                        <p:tav tm="0">
                                          <p:val>
                                            <p:strVal val="#ppt_y+.1"/>
                                          </p:val>
                                        </p:tav>
                                        <p:tav tm="100000">
                                          <p:val>
                                            <p:strVal val="#ppt_y"/>
                                          </p:val>
                                        </p:tav>
                                      </p:tavLst>
                                    </p:anim>
                                  </p:childTnLst>
                                </p:cTn>
                              </p:par>
                            </p:childTnLst>
                          </p:cTn>
                        </p:par>
                        <p:par>
                          <p:cTn id="20" fill="hold" nodeType="afterGroup">
                            <p:stCondLst>
                              <p:cond delay="1500"/>
                            </p:stCondLst>
                            <p:childTnLst>
                              <p:par>
                                <p:cTn id="21" presetID="22" presetClass="entr" presetSubtype="8" dur="500" fill="hold" grpId="0" nodeType="after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ipe(left)">
                                      <p:cBhvr>
                                        <p:cTn id="23" dur="500"/>
                                        <p:tgtEl>
                                          <p:spTgt spid="5"/>
                                        </p:tgtEl>
                                      </p:cBhvr>
                                    </p:animEffect>
                                  </p:childTnLst>
                                </p:cTn>
                              </p:par>
                            </p:childTnLst>
                          </p:cTn>
                        </p:par>
                        <p:par>
                          <p:cTn id="24" fill="hold" nodeType="afterGroup">
                            <p:stCondLst>
                              <p:cond delay="2000"/>
                            </p:stCondLst>
                            <p:childTnLst>
                              <p:par>
                                <p:cTn id="25" presetID="42" presetClass="entr" presetSubtype="0" dur="500" fill="hold" nodeType="after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500"/>
                                        <p:tgtEl>
                                          <p:spTgt spid="28"/>
                                        </p:tgtEl>
                                      </p:cBhvr>
                                    </p:animEffect>
                                    <p:anim calcmode="lin" valueType="num">
                                      <p:cBhvr>
                                        <p:cTn id="28" dur="500" fill="hold"/>
                                        <p:tgtEl>
                                          <p:spTgt spid="28"/>
                                        </p:tgtEl>
                                        <p:attrNameLst>
                                          <p:attrName>ppt_x</p:attrName>
                                        </p:attrNameLst>
                                      </p:cBhvr>
                                      <p:tavLst>
                                        <p:tav tm="0">
                                          <p:val>
                                            <p:strVal val="#ppt_x"/>
                                          </p:val>
                                        </p:tav>
                                        <p:tav tm="100000">
                                          <p:val>
                                            <p:strVal val="#ppt_x"/>
                                          </p:val>
                                        </p:tav>
                                      </p:tavLst>
                                    </p:anim>
                                    <p:anim calcmode="lin" valueType="num">
                                      <p:cBhvr>
                                        <p:cTn id="29" dur="500" fill="hold"/>
                                        <p:tgtEl>
                                          <p:spTgt spid="28"/>
                                        </p:tgtEl>
                                        <p:attrNameLst>
                                          <p:attrName>ppt_y</p:attrName>
                                        </p:attrNameLst>
                                      </p:cBhvr>
                                      <p:tavLst>
                                        <p:tav tm="0">
                                          <p:val>
                                            <p:strVal val="#ppt_y+.1"/>
                                          </p:val>
                                        </p:tav>
                                        <p:tav tm="100000">
                                          <p:val>
                                            <p:strVal val="#ppt_y"/>
                                          </p:val>
                                        </p:tav>
                                      </p:tavLst>
                                    </p:anim>
                                  </p:childTnLst>
                                </p:cTn>
                              </p:par>
                            </p:childTnLst>
                          </p:cTn>
                        </p:par>
                        <p:par>
                          <p:cTn id="30" fill="hold" nodeType="afterGroup">
                            <p:stCondLst>
                              <p:cond delay="2500"/>
                            </p:stCondLst>
                            <p:childTnLst>
                              <p:par>
                                <p:cTn id="31" presetID="22" presetClass="entr" presetSubtype="1" dur="500" fill="hold" grpId="0" nodeType="after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wipe(up)">
                                      <p:cBhvr>
                                        <p:cTn id="33" dur="500"/>
                                        <p:tgtEl>
                                          <p:spTgt spid="7"/>
                                        </p:tgtEl>
                                      </p:cBhvr>
                                    </p:animEffect>
                                  </p:childTnLst>
                                </p:cTn>
                              </p:par>
                            </p:childTnLst>
                          </p:cTn>
                        </p:par>
                        <p:par>
                          <p:cTn id="34" fill="hold" nodeType="afterGroup">
                            <p:stCondLst>
                              <p:cond delay="3000"/>
                            </p:stCondLst>
                            <p:childTnLst>
                              <p:par>
                                <p:cTn id="35" presetID="42" presetClass="entr" presetSubtype="0" dur="500" fill="hold" nodeType="afterEffect">
                                  <p:stCondLst>
                                    <p:cond delay="0"/>
                                  </p:stCondLst>
                                  <p:childTnLst>
                                    <p:set>
                                      <p:cBhvr>
                                        <p:cTn id="36" dur="1" fill="hold">
                                          <p:stCondLst>
                                            <p:cond delay="0"/>
                                          </p:stCondLst>
                                        </p:cTn>
                                        <p:tgtEl>
                                          <p:spTgt spid="33"/>
                                        </p:tgtEl>
                                        <p:attrNameLst>
                                          <p:attrName>style.visibility</p:attrName>
                                        </p:attrNameLst>
                                      </p:cBhvr>
                                      <p:to>
                                        <p:strVal val="visible"/>
                                      </p:to>
                                    </p:set>
                                    <p:animEffect transition="in" filter="fade">
                                      <p:cBhvr>
                                        <p:cTn id="37" dur="500"/>
                                        <p:tgtEl>
                                          <p:spTgt spid="33"/>
                                        </p:tgtEl>
                                      </p:cBhvr>
                                    </p:animEffect>
                                    <p:anim calcmode="lin" valueType="num">
                                      <p:cBhvr>
                                        <p:cTn id="38" dur="500" fill="hold"/>
                                        <p:tgtEl>
                                          <p:spTgt spid="33"/>
                                        </p:tgtEl>
                                        <p:attrNameLst>
                                          <p:attrName>ppt_x</p:attrName>
                                        </p:attrNameLst>
                                      </p:cBhvr>
                                      <p:tavLst>
                                        <p:tav tm="0">
                                          <p:val>
                                            <p:strVal val="#ppt_x"/>
                                          </p:val>
                                        </p:tav>
                                        <p:tav tm="100000">
                                          <p:val>
                                            <p:strVal val="#ppt_x"/>
                                          </p:val>
                                        </p:tav>
                                      </p:tavLst>
                                    </p:anim>
                                    <p:anim calcmode="lin" valueType="num">
                                      <p:cBhvr>
                                        <p:cTn id="39" dur="500" fill="hold"/>
                                        <p:tgtEl>
                                          <p:spTgt spid="33"/>
                                        </p:tgtEl>
                                        <p:attrNameLst>
                                          <p:attrName>ppt_y</p:attrName>
                                        </p:attrNameLst>
                                      </p:cBhvr>
                                      <p:tavLst>
                                        <p:tav tm="0">
                                          <p:val>
                                            <p:strVal val="#ppt_y+.1"/>
                                          </p:val>
                                        </p:tav>
                                        <p:tav tm="100000">
                                          <p:val>
                                            <p:strVal val="#ppt_y"/>
                                          </p:val>
                                        </p:tav>
                                      </p:tavLst>
                                    </p:anim>
                                  </p:childTnLst>
                                </p:cTn>
                              </p:par>
                            </p:childTnLst>
                          </p:cTn>
                        </p:par>
                        <p:par>
                          <p:cTn id="40" fill="hold" nodeType="afterGroup">
                            <p:stCondLst>
                              <p:cond delay="3500"/>
                            </p:stCondLst>
                            <p:childTnLst>
                              <p:par>
                                <p:cTn id="41" presetID="22" presetClass="entr" presetSubtype="2" dur="500" fill="hold" grpId="0" nodeType="after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wipe(right)">
                                      <p:cBhvr>
                                        <p:cTn id="43" dur="500"/>
                                        <p:tgtEl>
                                          <p:spTgt spid="6"/>
                                        </p:tgtEl>
                                      </p:cBhvr>
                                    </p:animEffect>
                                  </p:childTnLst>
                                </p:cTn>
                              </p:par>
                            </p:childTnLst>
                          </p:cTn>
                        </p:par>
                        <p:par>
                          <p:cTn id="44" fill="hold" nodeType="afterGroup">
                            <p:stCondLst>
                              <p:cond delay="4000"/>
                            </p:stCondLst>
                            <p:childTnLst>
                              <p:par>
                                <p:cTn id="45" presetID="42" presetClass="entr" presetSubtype="0" dur="500" fill="hold" nodeType="after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anim calcmode="lin" valueType="num">
                                      <p:cBhvr>
                                        <p:cTn id="48" dur="500" fill="hold"/>
                                        <p:tgtEl>
                                          <p:spTgt spid="19"/>
                                        </p:tgtEl>
                                        <p:attrNameLst>
                                          <p:attrName>ppt_x</p:attrName>
                                        </p:attrNameLst>
                                      </p:cBhvr>
                                      <p:tavLst>
                                        <p:tav tm="0">
                                          <p:val>
                                            <p:strVal val="#ppt_x"/>
                                          </p:val>
                                        </p:tav>
                                        <p:tav tm="100000">
                                          <p:val>
                                            <p:strVal val="#ppt_x"/>
                                          </p:val>
                                        </p:tav>
                                      </p:tavLst>
                                    </p:anim>
                                    <p:anim calcmode="lin" valueType="num">
                                      <p:cBhvr>
                                        <p:cTn id="49" dur="500" fill="hold"/>
                                        <p:tgtEl>
                                          <p:spTgt spid="19"/>
                                        </p:tgtEl>
                                        <p:attrNameLst>
                                          <p:attrName>ppt_y</p:attrName>
                                        </p:attrNameLst>
                                      </p:cBhvr>
                                      <p:tavLst>
                                        <p:tav tm="0">
                                          <p:val>
                                            <p:strVal val="#ppt_y+.1"/>
                                          </p:val>
                                        </p:tav>
                                        <p:tav tm="100000">
                                          <p:val>
                                            <p:strVal val="#ppt_y"/>
                                          </p:val>
                                        </p:tav>
                                      </p:tavLst>
                                    </p:anim>
                                  </p:childTnLst>
                                </p:cTn>
                              </p:par>
                            </p:childTnLst>
                          </p:cTn>
                        </p:par>
                        <p:par>
                          <p:cTn id="50" fill="hold" nodeType="afterGroup">
                            <p:stCondLst>
                              <p:cond delay="4500"/>
                            </p:stCondLst>
                            <p:childTnLst>
                              <p:par>
                                <p:cTn id="51" presetID="22" presetClass="entr" presetSubtype="4" dur="500" fill="hold" grpId="0" nodeType="afterEffect">
                                  <p:stCondLst>
                                    <p:cond delay="0"/>
                                  </p:stCondLst>
                                  <p:childTnLst>
                                    <p:set>
                                      <p:cBhvr>
                                        <p:cTn id="52" dur="1" fill="hold">
                                          <p:stCondLst>
                                            <p:cond delay="0"/>
                                          </p:stCondLst>
                                        </p:cTn>
                                        <p:tgtEl>
                                          <p:spTgt spid="8"/>
                                        </p:tgtEl>
                                        <p:attrNameLst>
                                          <p:attrName>style.visibility</p:attrName>
                                        </p:attrNameLst>
                                      </p:cBhvr>
                                      <p:to>
                                        <p:strVal val="visible"/>
                                      </p:to>
                                    </p:set>
                                    <p:animEffect transition="in" filter="wipe(down)">
                                      <p:cBhvr>
                                        <p:cTn id="53" dur="500"/>
                                        <p:tgtEl>
                                          <p:spTgt spid="8"/>
                                        </p:tgtEl>
                                      </p:cBhvr>
                                    </p:animEffect>
                                  </p:childTnLst>
                                </p:cTn>
                              </p:par>
                            </p:childTnLst>
                          </p:cTn>
                        </p:par>
                        <p:par>
                          <p:cTn id="54" fill="hold" nodeType="afterGroup">
                            <p:stCondLst>
                              <p:cond delay="5000"/>
                            </p:stCondLst>
                            <p:childTnLst>
                              <p:par>
                                <p:cTn id="55" presetID="22" presetClass="entr" presetSubtype="2" dur="500" fill="hold" grpId="0" nodeType="afterEffect">
                                  <p:stCondLst>
                                    <p:cond delay="0"/>
                                  </p:stCondLst>
                                  <p:childTnLst>
                                    <p:set>
                                      <p:cBhvr>
                                        <p:cTn id="56" dur="1" fill="hold">
                                          <p:stCondLst>
                                            <p:cond delay="0"/>
                                          </p:stCondLst>
                                        </p:cTn>
                                        <p:tgtEl>
                                          <p:spTgt spid="43"/>
                                        </p:tgtEl>
                                        <p:attrNameLst>
                                          <p:attrName>style.visibility</p:attrName>
                                        </p:attrNameLst>
                                      </p:cBhvr>
                                      <p:to>
                                        <p:strVal val="visible"/>
                                      </p:to>
                                    </p:set>
                                    <p:animEffect transition="in" filter="wipe(right)">
                                      <p:cBhvr>
                                        <p:cTn id="57" dur="500"/>
                                        <p:tgtEl>
                                          <p:spTgt spid="43"/>
                                        </p:tgtEl>
                                      </p:cBhvr>
                                    </p:animEffect>
                                  </p:childTnLst>
                                </p:cTn>
                              </p:par>
                            </p:childTnLst>
                          </p:cTn>
                        </p:par>
                        <p:par>
                          <p:cTn id="58" fill="hold" nodeType="afterGroup">
                            <p:stCondLst>
                              <p:cond delay="5500"/>
                            </p:stCondLst>
                            <p:childTnLst>
                              <p:par>
                                <p:cTn id="59" presetID="22" presetClass="entr" presetSubtype="2" dur="500" fill="hold" grpId="0" nodeType="afterEffect">
                                  <p:stCondLst>
                                    <p:cond delay="0"/>
                                  </p:stCondLst>
                                  <p:childTnLst>
                                    <p:set>
                                      <p:cBhvr>
                                        <p:cTn id="60" dur="1" fill="hold">
                                          <p:stCondLst>
                                            <p:cond delay="0"/>
                                          </p:stCondLst>
                                        </p:cTn>
                                        <p:tgtEl>
                                          <p:spTgt spid="42"/>
                                        </p:tgtEl>
                                        <p:attrNameLst>
                                          <p:attrName>style.visibility</p:attrName>
                                        </p:attrNameLst>
                                      </p:cBhvr>
                                      <p:to>
                                        <p:strVal val="visible"/>
                                      </p:to>
                                    </p:set>
                                    <p:animEffect transition="in" filter="wipe(right)">
                                      <p:cBhvr>
                                        <p:cTn id="61" dur="500"/>
                                        <p:tgtEl>
                                          <p:spTgt spid="42"/>
                                        </p:tgtEl>
                                      </p:cBhvr>
                                    </p:animEffect>
                                  </p:childTnLst>
                                </p:cTn>
                              </p:par>
                            </p:childTnLst>
                          </p:cTn>
                        </p:par>
                        <p:par>
                          <p:cTn id="62" fill="hold" nodeType="afterGroup">
                            <p:stCondLst>
                              <p:cond delay="6000"/>
                            </p:stCondLst>
                            <p:childTnLst>
                              <p:par>
                                <p:cTn id="63" presetID="22" presetClass="entr" presetSubtype="8" dur="500" fill="hold" grpId="0" nodeType="afterEffect">
                                  <p:stCondLst>
                                    <p:cond delay="0"/>
                                  </p:stCondLst>
                                  <p:childTnLst>
                                    <p:set>
                                      <p:cBhvr>
                                        <p:cTn id="64" dur="1" fill="hold">
                                          <p:stCondLst>
                                            <p:cond delay="0"/>
                                          </p:stCondLst>
                                        </p:cTn>
                                        <p:tgtEl>
                                          <p:spTgt spid="45"/>
                                        </p:tgtEl>
                                        <p:attrNameLst>
                                          <p:attrName>style.visibility</p:attrName>
                                        </p:attrNameLst>
                                      </p:cBhvr>
                                      <p:to>
                                        <p:strVal val="visible"/>
                                      </p:to>
                                    </p:set>
                                    <p:animEffect transition="in" filter="wipe(left)">
                                      <p:cBhvr>
                                        <p:cTn id="65" dur="500"/>
                                        <p:tgtEl>
                                          <p:spTgt spid="45"/>
                                        </p:tgtEl>
                                      </p:cBhvr>
                                    </p:animEffect>
                                  </p:childTnLst>
                                </p:cTn>
                              </p:par>
                            </p:childTnLst>
                          </p:cTn>
                        </p:par>
                        <p:par>
                          <p:cTn id="66" fill="hold" nodeType="afterGroup">
                            <p:stCondLst>
                              <p:cond delay="6500"/>
                            </p:stCondLst>
                            <p:childTnLst>
                              <p:par>
                                <p:cTn id="67" presetID="22" presetClass="entr" presetSubtype="1" dur="500" fill="hold" grpId="0" nodeType="afterEffect">
                                  <p:stCondLst>
                                    <p:cond delay="0"/>
                                  </p:stCondLst>
                                  <p:childTnLst>
                                    <p:set>
                                      <p:cBhvr>
                                        <p:cTn id="68" dur="1" fill="hold">
                                          <p:stCondLst>
                                            <p:cond delay="0"/>
                                          </p:stCondLst>
                                        </p:cTn>
                                        <p:tgtEl>
                                          <p:spTgt spid="44"/>
                                        </p:tgtEl>
                                        <p:attrNameLst>
                                          <p:attrName>style.visibility</p:attrName>
                                        </p:attrNameLst>
                                      </p:cBhvr>
                                      <p:to>
                                        <p:strVal val="visible"/>
                                      </p:to>
                                    </p:set>
                                    <p:animEffect transition="in" filter="wipe(up)">
                                      <p:cBhvr>
                                        <p:cTn id="69"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42" grpId="0"/>
      <p:bldP spid="43" grpId="0"/>
      <p:bldP spid="44" grpId="0"/>
      <p:bldP spid="45"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安全的文件共享</a:t>
            </a:r>
          </a:p>
        </p:txBody>
      </p:sp>
      <p:sp>
        <p:nvSpPr>
          <p:cNvPr id="3" name="灯片编号占位符 2"/>
          <p:cNvSpPr>
            <a:spLocks noGrp="1"/>
          </p:cNvSpPr>
          <p:nvPr>
            <p:ph type="sldNum" sz="quarter" idx="10"/>
          </p:nvPr>
        </p:nvSpPr>
        <p:spPr>
          <a:xfrm>
            <a:off x="0" y="6539552"/>
            <a:ext cx="742950" cy="304800"/>
          </a:xfrm>
        </p:spPr>
        <p:txBody>
          <a:bodyPr/>
          <a:lstStyle/>
          <a:p>
            <a:pPr>
              <a:defRPr/>
            </a:pPr>
            <a:fld id="{04A622B1-72D2-42D0-A7C9-3FEB86E4CE81}" type="slidenum">
              <a:rPr lang="en-GB" altLang="en-US" smtClean="0"/>
              <a:pPr>
                <a:defRPr/>
              </a:pPr>
              <a:t>5</a:t>
            </a:fld>
            <a:endParaRPr lang="en-GB" altLang="en-US"/>
          </a:p>
        </p:txBody>
      </p:sp>
      <p:sp>
        <p:nvSpPr>
          <p:cNvPr id="4" name="Rectangle 3"/>
          <p:cNvSpPr txBox="1">
            <a:spLocks noChangeArrowheads="1"/>
          </p:cNvSpPr>
          <p:nvPr/>
        </p:nvSpPr>
        <p:spPr>
          <a:xfrm>
            <a:off x="3800872" y="836712"/>
            <a:ext cx="6093384" cy="1916920"/>
          </a:xfrm>
          <a:prstGeom prst="rect">
            <a:avLst/>
          </a:prstGeom>
        </p:spPr>
        <p:txBody>
          <a:bodyPr lIns="64282" tIns="32141" rIns="64282" bIns="32141"/>
          <a:lstStyle>
            <a:defPPr>
              <a:defRPr lang="en-US"/>
            </a:defPPr>
            <a:lvl1pPr marL="342900" indent="-342900" algn="l" rtl="0" eaLnBrk="0" fontAlgn="base" hangingPunct="0">
              <a:lnSpc>
                <a:spcPct val="120000"/>
              </a:lnSpc>
              <a:spcBef>
                <a:spcPct val="0"/>
              </a:spcBef>
              <a:spcAft>
                <a:spcPct val="50000"/>
              </a:spcAft>
              <a:buClr>
                <a:srgbClr val="006666"/>
              </a:buClr>
              <a:buSzPct val="80000"/>
              <a:buFont typeface="Wingdings" pitchFamily="2" charset="2"/>
              <a:buChar char="n"/>
              <a:defRPr sz="2000" b="1" kern="1200" spc="100">
                <a:solidFill>
                  <a:schemeClr val="tx1"/>
                </a:solidFill>
                <a:latin typeface="+mn-lt"/>
                <a:ea typeface="+mn-ea"/>
                <a:cs typeface="+mn-cs"/>
              </a:defRPr>
            </a:lvl1pPr>
            <a:lvl2pPr marL="742950" indent="-285750" algn="l" rtl="0" eaLnBrk="0" fontAlgn="base" hangingPunct="0">
              <a:lnSpc>
                <a:spcPct val="120000"/>
              </a:lnSpc>
              <a:spcBef>
                <a:spcPct val="0"/>
              </a:spcBef>
              <a:spcAft>
                <a:spcPct val="50000"/>
              </a:spcAft>
              <a:buClr>
                <a:srgbClr val="006666"/>
              </a:buClr>
              <a:buSzPct val="80000"/>
              <a:buFont typeface="Wingdings" pitchFamily="2" charset="2"/>
              <a:buChar char="l"/>
              <a:defRPr sz="1400" b="1" kern="1200" spc="100">
                <a:solidFill>
                  <a:schemeClr val="tx1"/>
                </a:solidFill>
                <a:latin typeface="+mn-lt"/>
                <a:ea typeface="+mn-ea"/>
                <a:cs typeface="+mn-cs"/>
              </a:defRPr>
            </a:lvl2pPr>
            <a:lvl3pPr marL="1143000" indent="-228600" algn="l" rtl="0" eaLnBrk="0" fontAlgn="base" hangingPunct="0">
              <a:lnSpc>
                <a:spcPct val="120000"/>
              </a:lnSpc>
              <a:spcBef>
                <a:spcPct val="0"/>
              </a:spcBef>
              <a:spcAft>
                <a:spcPct val="50000"/>
              </a:spcAft>
              <a:buClr>
                <a:srgbClr val="006666"/>
              </a:buClr>
              <a:buSzPct val="125000"/>
              <a:buFont typeface="Arial"/>
              <a:buChar char="–"/>
              <a:defRPr sz="1600" b="1" kern="1200" spc="100">
                <a:solidFill>
                  <a:schemeClr val="tx1"/>
                </a:solidFill>
                <a:latin typeface="+mn-lt"/>
                <a:ea typeface="+mn-ea"/>
                <a:cs typeface="+mn-cs"/>
              </a:defRPr>
            </a:lvl3pPr>
            <a:lvl4pPr marL="1600200" indent="-228600" algn="l" rtl="0" eaLnBrk="0" fontAlgn="base" hangingPunct="0">
              <a:spcBef>
                <a:spcPct val="0"/>
              </a:spcBef>
              <a:spcAft>
                <a:spcPts val="1000"/>
              </a:spcAft>
              <a:buFont typeface="Arial"/>
              <a:buChar char="–"/>
              <a:defRPr sz="1200" b="1" kern="1200" spc="100">
                <a:solidFill>
                  <a:schemeClr val="tx1"/>
                </a:solidFill>
                <a:latin typeface="+mn-lt"/>
                <a:ea typeface="+mn-ea"/>
                <a:cs typeface="+mn-cs"/>
              </a:defRPr>
            </a:lvl4pPr>
            <a:lvl5pPr marL="2057400" indent="-228600" algn="l" rtl="0" eaLnBrk="0" fontAlgn="base" hangingPunct="0">
              <a:spcBef>
                <a:spcPct val="0"/>
              </a:spcBef>
              <a:spcAft>
                <a:spcPts val="1000"/>
              </a:spcAft>
              <a:buFont typeface="Arial"/>
              <a:buChar char="»"/>
              <a:defRPr sz="1000" b="1" kern="1200" spc="1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marL="342900" lvl="1" indent="-342900" algn="just">
              <a:lnSpc>
                <a:spcPct val="150000"/>
              </a:lnSpc>
              <a:spcAft>
                <a:spcPct val="0"/>
              </a:spcAft>
              <a:buClr>
                <a:srgbClr val="C00000"/>
              </a:buClr>
              <a:buFont typeface="Wingdings" pitchFamily="2" charset="2"/>
              <a:buChar char="ü"/>
              <a:defRPr/>
            </a:pPr>
            <a:r>
              <a:rPr lang="zh-CN" altLang="en-US" sz="2000">
                <a:solidFill>
                  <a:srgbClr val="C00000"/>
                </a:solidFill>
                <a:effectLst>
                  <a:outerShdw blurRad="38100" dist="38100" dir="2700000" algn="tl">
                    <a:srgbClr val="000000">
                      <a:alpha val="43137"/>
                    </a:srgbClr>
                  </a:outerShdw>
                </a:effectLst>
                <a:latin typeface="微软雅黑" pitchFamily="34" charset="-122"/>
                <a:ea typeface="微软雅黑" pitchFamily="34" charset="-122"/>
              </a:rPr>
              <a:t>建立了以企业和个人为双导向的共享机制</a:t>
            </a:r>
            <a:r>
              <a:rPr lang="zh-CN" altLang="en-US" sz="2000" b="0">
                <a:latin typeface="微软雅黑" pitchFamily="34" charset="-122"/>
                <a:ea typeface="微软雅黑" pitchFamily="34" charset="-122"/>
              </a:rPr>
              <a:t>，不仅可很方便的共享文件，还实现了文件的集中授权</a:t>
            </a:r>
            <a:endParaRPr lang="en-US" altLang="zh-CN" sz="2000" b="0">
              <a:latin typeface="微软雅黑" pitchFamily="34" charset="-122"/>
              <a:ea typeface="微软雅黑" pitchFamily="34" charset="-122"/>
            </a:endParaRPr>
          </a:p>
          <a:p>
            <a:pPr marL="342900" lvl="1" indent="-342900" algn="just">
              <a:lnSpc>
                <a:spcPct val="150000"/>
              </a:lnSpc>
              <a:spcAft>
                <a:spcPct val="0"/>
              </a:spcAft>
              <a:buClr>
                <a:srgbClr val="C00000"/>
              </a:buClr>
              <a:buFont typeface="Wingdings" pitchFamily="2" charset="2"/>
              <a:buChar char="ü"/>
              <a:defRPr/>
            </a:pPr>
            <a:r>
              <a:rPr lang="zh-CN" altLang="en-US" sz="2000" b="0">
                <a:latin typeface="微软雅黑" pitchFamily="34" charset="-122"/>
                <a:ea typeface="微软雅黑" pitchFamily="34" charset="-122"/>
              </a:rPr>
              <a:t>真正做到了文件</a:t>
            </a:r>
            <a:r>
              <a:rPr lang="en-US" altLang="zh-CN" sz="2000" b="0">
                <a:latin typeface="微软雅黑" pitchFamily="34" charset="-122"/>
                <a:ea typeface="微软雅黑" pitchFamily="34" charset="-122"/>
              </a:rPr>
              <a:t>(</a:t>
            </a:r>
            <a:r>
              <a:rPr lang="zh-CN" altLang="en-US" sz="2000" b="0">
                <a:latin typeface="微软雅黑" pitchFamily="34" charset="-122"/>
                <a:ea typeface="微软雅黑" pitchFamily="34" charset="-122"/>
              </a:rPr>
              <a:t>夹</a:t>
            </a:r>
            <a:r>
              <a:rPr lang="en-US" altLang="zh-CN" sz="2000" b="0">
                <a:latin typeface="微软雅黑" pitchFamily="34" charset="-122"/>
                <a:ea typeface="微软雅黑" pitchFamily="34" charset="-122"/>
              </a:rPr>
              <a:t>)</a:t>
            </a:r>
            <a:r>
              <a:rPr lang="zh-CN" altLang="en-US" sz="2000" b="0">
                <a:latin typeface="微软雅黑" pitchFamily="34" charset="-122"/>
                <a:ea typeface="微软雅黑" pitchFamily="34" charset="-122"/>
              </a:rPr>
              <a:t>的</a:t>
            </a:r>
            <a:r>
              <a:rPr lang="zh-CN" altLang="en-US" sz="2000">
                <a:solidFill>
                  <a:srgbClr val="C00000"/>
                </a:solidFill>
                <a:effectLst>
                  <a:outerShdw blurRad="38100" dist="38100" dir="2700000" algn="tl">
                    <a:srgbClr val="000000">
                      <a:alpha val="43137"/>
                    </a:srgbClr>
                  </a:outerShdw>
                </a:effectLst>
                <a:latin typeface="微软雅黑" pitchFamily="34" charset="-122"/>
                <a:ea typeface="微软雅黑" pitchFamily="34" charset="-122"/>
              </a:rPr>
              <a:t>便捷快速共享</a:t>
            </a:r>
            <a:r>
              <a:rPr lang="zh-CN" altLang="en-US" sz="2000" b="0">
                <a:latin typeface="微软雅黑" pitchFamily="34" charset="-122"/>
                <a:ea typeface="微软雅黑" pitchFamily="34" charset="-122"/>
              </a:rPr>
              <a:t>和</a:t>
            </a:r>
            <a:r>
              <a:rPr lang="zh-CN" altLang="en-US" sz="2000">
                <a:solidFill>
                  <a:srgbClr val="C00000"/>
                </a:solidFill>
                <a:effectLst>
                  <a:outerShdw blurRad="38100" dist="38100" dir="2700000" algn="tl">
                    <a:srgbClr val="000000">
                      <a:alpha val="43137"/>
                    </a:srgbClr>
                  </a:outerShdw>
                </a:effectLst>
                <a:latin typeface="微软雅黑" pitchFamily="34" charset="-122"/>
                <a:ea typeface="微软雅黑" pitchFamily="34" charset="-122"/>
              </a:rPr>
              <a:t>统一授权管理</a:t>
            </a:r>
            <a:r>
              <a:rPr lang="zh-CN" altLang="en-US" sz="2000" b="0">
                <a:latin typeface="微软雅黑" pitchFamily="34" charset="-122"/>
                <a:ea typeface="微软雅黑" pitchFamily="34" charset="-122"/>
              </a:rPr>
              <a:t>，大大减少了管理员的工作</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70218" y="3003305"/>
            <a:ext cx="5412908" cy="3506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764703"/>
            <a:ext cx="3800872" cy="33215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3"/>
          <p:cNvSpPr txBox="1">
            <a:spLocks noChangeArrowheads="1"/>
          </p:cNvSpPr>
          <p:nvPr/>
        </p:nvSpPr>
        <p:spPr>
          <a:xfrm>
            <a:off x="1" y="3939168"/>
            <a:ext cx="4088904" cy="2298144"/>
          </a:xfrm>
          <a:prstGeom prst="rect">
            <a:avLst/>
          </a:prstGeom>
        </p:spPr>
        <p:txBody>
          <a:bodyPr lIns="64282" tIns="32141" rIns="64282" bIns="32141"/>
          <a:lstStyle>
            <a:defPPr>
              <a:defRPr lang="en-US"/>
            </a:defPPr>
            <a:lvl1pPr marL="342900" indent="-342900" algn="l" rtl="0" eaLnBrk="0" fontAlgn="base" hangingPunct="0">
              <a:lnSpc>
                <a:spcPct val="120000"/>
              </a:lnSpc>
              <a:spcBef>
                <a:spcPct val="0"/>
              </a:spcBef>
              <a:spcAft>
                <a:spcPct val="50000"/>
              </a:spcAft>
              <a:buClr>
                <a:srgbClr val="006666"/>
              </a:buClr>
              <a:buSzPct val="80000"/>
              <a:buFont typeface="Wingdings" pitchFamily="2" charset="2"/>
              <a:buChar char="n"/>
              <a:defRPr sz="2000" b="1" kern="1200" spc="100">
                <a:solidFill>
                  <a:schemeClr val="tx1"/>
                </a:solidFill>
                <a:latin typeface="+mn-lt"/>
                <a:ea typeface="+mn-ea"/>
                <a:cs typeface="+mn-cs"/>
              </a:defRPr>
            </a:lvl1pPr>
            <a:lvl2pPr marL="742950" indent="-285750" algn="l" rtl="0" eaLnBrk="0" fontAlgn="base" hangingPunct="0">
              <a:lnSpc>
                <a:spcPct val="120000"/>
              </a:lnSpc>
              <a:spcBef>
                <a:spcPct val="0"/>
              </a:spcBef>
              <a:spcAft>
                <a:spcPct val="50000"/>
              </a:spcAft>
              <a:buClr>
                <a:srgbClr val="006666"/>
              </a:buClr>
              <a:buSzPct val="80000"/>
              <a:buFont typeface="Wingdings" pitchFamily="2" charset="2"/>
              <a:buChar char="l"/>
              <a:defRPr sz="1400" b="1" kern="1200" spc="100">
                <a:solidFill>
                  <a:schemeClr val="tx1"/>
                </a:solidFill>
                <a:latin typeface="+mn-lt"/>
                <a:ea typeface="+mn-ea"/>
                <a:cs typeface="+mn-cs"/>
              </a:defRPr>
            </a:lvl2pPr>
            <a:lvl3pPr marL="1143000" indent="-228600" algn="l" rtl="0" eaLnBrk="0" fontAlgn="base" hangingPunct="0">
              <a:lnSpc>
                <a:spcPct val="120000"/>
              </a:lnSpc>
              <a:spcBef>
                <a:spcPct val="0"/>
              </a:spcBef>
              <a:spcAft>
                <a:spcPct val="50000"/>
              </a:spcAft>
              <a:buClr>
                <a:srgbClr val="006666"/>
              </a:buClr>
              <a:buSzPct val="125000"/>
              <a:buFont typeface="Arial"/>
              <a:buChar char="–"/>
              <a:defRPr sz="1600" b="1" kern="1200" spc="100">
                <a:solidFill>
                  <a:schemeClr val="tx1"/>
                </a:solidFill>
                <a:latin typeface="+mn-lt"/>
                <a:ea typeface="+mn-ea"/>
                <a:cs typeface="+mn-cs"/>
              </a:defRPr>
            </a:lvl3pPr>
            <a:lvl4pPr marL="1600200" indent="-228600" algn="l" rtl="0" eaLnBrk="0" fontAlgn="base" hangingPunct="0">
              <a:spcBef>
                <a:spcPct val="0"/>
              </a:spcBef>
              <a:spcAft>
                <a:spcPts val="1000"/>
              </a:spcAft>
              <a:buFont typeface="Arial"/>
              <a:buChar char="–"/>
              <a:defRPr sz="1200" b="1" kern="1200" spc="100">
                <a:solidFill>
                  <a:schemeClr val="tx1"/>
                </a:solidFill>
                <a:latin typeface="+mn-lt"/>
                <a:ea typeface="+mn-ea"/>
                <a:cs typeface="+mn-cs"/>
              </a:defRPr>
            </a:lvl4pPr>
            <a:lvl5pPr marL="2057400" indent="-228600" algn="l" rtl="0" eaLnBrk="0" fontAlgn="base" hangingPunct="0">
              <a:spcBef>
                <a:spcPct val="0"/>
              </a:spcBef>
              <a:spcAft>
                <a:spcPts val="1000"/>
              </a:spcAft>
              <a:buFont typeface="Arial"/>
              <a:buChar char="»"/>
              <a:defRPr sz="1000" b="1" kern="1200" spc="1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marL="342900" lvl="1" indent="-342900" algn="just">
              <a:lnSpc>
                <a:spcPct val="150000"/>
              </a:lnSpc>
              <a:spcAft>
                <a:spcPct val="0"/>
              </a:spcAft>
              <a:buClr>
                <a:srgbClr val="C00000"/>
              </a:buClr>
              <a:buFont typeface="Wingdings" pitchFamily="2" charset="2"/>
              <a:buChar char="ü"/>
              <a:defRPr/>
            </a:pPr>
            <a:r>
              <a:rPr lang="zh-CN" altLang="en-US" sz="2000">
                <a:solidFill>
                  <a:srgbClr val="C00000"/>
                </a:solidFill>
                <a:effectLst>
                  <a:outerShdw blurRad="38100" dist="38100" dir="2700000" algn="tl">
                    <a:srgbClr val="000000">
                      <a:alpha val="43137"/>
                    </a:srgbClr>
                  </a:outerShdw>
                </a:effectLst>
                <a:latin typeface="微软雅黑" pitchFamily="34" charset="-122"/>
                <a:ea typeface="微软雅黑" pitchFamily="34" charset="-122"/>
              </a:rPr>
              <a:t>提供文件级精细的权限控制</a:t>
            </a:r>
            <a:r>
              <a:rPr lang="zh-CN" altLang="en-US" sz="2000" b="0">
                <a:latin typeface="微软雅黑" pitchFamily="34" charset="-122"/>
                <a:ea typeface="微软雅黑" pitchFamily="34" charset="-122"/>
              </a:rPr>
              <a:t>（</a:t>
            </a:r>
            <a:r>
              <a:rPr lang="zh-CN" altLang="en-US" sz="2000">
                <a:solidFill>
                  <a:srgbClr val="FFC000"/>
                </a:solidFill>
                <a:latin typeface="微软雅黑" pitchFamily="34" charset="-122"/>
                <a:ea typeface="微软雅黑" pitchFamily="34" charset="-122"/>
              </a:rPr>
              <a:t>上传、查看、下载、修改、删除、再授权</a:t>
            </a:r>
            <a:r>
              <a:rPr lang="zh-CN" altLang="en-US" sz="2000" b="0">
                <a:latin typeface="微软雅黑" pitchFamily="34" charset="-122"/>
                <a:ea typeface="微软雅黑" pitchFamily="34" charset="-122"/>
              </a:rPr>
              <a:t>等）</a:t>
            </a:r>
            <a:r>
              <a:rPr lang="en-US" altLang="zh-CN" sz="2000" b="0">
                <a:latin typeface="微软雅黑" pitchFamily="34" charset="-122"/>
                <a:ea typeface="微软雅黑" pitchFamily="34" charset="-122"/>
              </a:rPr>
              <a:t>,</a:t>
            </a:r>
            <a:r>
              <a:rPr lang="zh-CN" altLang="en-US" sz="2000" b="0">
                <a:latin typeface="微软雅黑" pitchFamily="34" charset="-122"/>
                <a:ea typeface="微软雅黑" pitchFamily="34" charset="-122"/>
              </a:rPr>
              <a:t>使共享出去的文件依然在系统的控制下，可确保文件安全</a:t>
            </a:r>
            <a:endParaRPr lang="en-US" altLang="zh-CN" sz="2000" b="0">
              <a:latin typeface="微软雅黑" pitchFamily="34" charset="-122"/>
              <a:ea typeface="微软雅黑" pitchFamily="34" charset="-122"/>
            </a:endParaRPr>
          </a:p>
        </p:txBody>
      </p:sp>
    </p:spTree>
    <p:extLst>
      <p:ext uri="{BB962C8B-B14F-4D97-AF65-F5344CB8AC3E}">
        <p14:creationId xmlns:p14="http://schemas.microsoft.com/office/powerpoint/2010/main" val="27721331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dur="500" fill="hold" nodeType="afterEffect">
                                  <p:stCondLst>
                                    <p:cond delay="0"/>
                                  </p:stCondLst>
                                  <p:childTnLst>
                                    <p:set>
                                      <p:cBhvr>
                                        <p:cTn id="6" dur="1" fill="hold">
                                          <p:stCondLst>
                                            <p:cond delay="0"/>
                                          </p:stCondLst>
                                        </p:cTn>
                                        <p:tgtEl>
                                          <p:spTgt spid="5123"/>
                                        </p:tgtEl>
                                        <p:attrNameLst>
                                          <p:attrName>style.visibility</p:attrName>
                                        </p:attrNameLst>
                                      </p:cBhvr>
                                      <p:to>
                                        <p:strVal val="visible"/>
                                      </p:to>
                                    </p:set>
                                    <p:anim calcmode="lin" valueType="num">
                                      <p:cBhvr additive="base">
                                        <p:cTn id="7" dur="500" fill="hold"/>
                                        <p:tgtEl>
                                          <p:spTgt spid="5123"/>
                                        </p:tgtEl>
                                        <p:attrNameLst>
                                          <p:attrName>ppt_x</p:attrName>
                                        </p:attrNameLst>
                                      </p:cBhvr>
                                      <p:tavLst>
                                        <p:tav tm="0">
                                          <p:val>
                                            <p:strVal val="#ppt_x"/>
                                          </p:val>
                                        </p:tav>
                                        <p:tav tm="100000">
                                          <p:val>
                                            <p:strVal val="#ppt_x"/>
                                          </p:val>
                                        </p:tav>
                                      </p:tavLst>
                                    </p:anim>
                                    <p:anim calcmode="lin" valueType="num">
                                      <p:cBhvr additive="base">
                                        <p:cTn id="8" dur="500" fill="hold"/>
                                        <p:tgtEl>
                                          <p:spTgt spid="5123"/>
                                        </p:tgtEl>
                                        <p:attrNameLst>
                                          <p:attrName>ppt_y</p:attrName>
                                        </p:attrNameLst>
                                      </p:cBhvr>
                                      <p:tavLst>
                                        <p:tav tm="0">
                                          <p:val>
                                            <p:strVal val="0-#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5122"/>
                                        </p:tgtEl>
                                        <p:attrNameLst>
                                          <p:attrName>style.visibility</p:attrName>
                                        </p:attrNameLst>
                                      </p:cBhvr>
                                      <p:to>
                                        <p:strVal val="visible"/>
                                      </p:to>
                                    </p:set>
                                    <p:anim calcmode="lin" valueType="num">
                                      <p:cBhvr additive="base">
                                        <p:cTn id="11" dur="500" fill="hold"/>
                                        <p:tgtEl>
                                          <p:spTgt spid="5122"/>
                                        </p:tgtEl>
                                        <p:attrNameLst>
                                          <p:attrName>ppt_x</p:attrName>
                                        </p:attrNameLst>
                                      </p:cBhvr>
                                      <p:tavLst>
                                        <p:tav tm="0">
                                          <p:val>
                                            <p:strVal val="#ppt_x"/>
                                          </p:val>
                                        </p:tav>
                                        <p:tav tm="100000">
                                          <p:val>
                                            <p:strVal val="#ppt_x"/>
                                          </p:val>
                                        </p:tav>
                                      </p:tavLst>
                                    </p:anim>
                                    <p:anim calcmode="lin" valueType="num">
                                      <p:cBhvr additive="base">
                                        <p:cTn id="12" dur="500" fill="hold"/>
                                        <p:tgtEl>
                                          <p:spTgt spid="5122"/>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500"/>
                            </p:stCondLst>
                            <p:childTnLst>
                              <p:par>
                                <p:cTn id="14" presetID="2" presetClass="entr" presetSubtype="2" dur="50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1+#ppt_w/2"/>
                                          </p:val>
                                        </p:tav>
                                        <p:tav tm="100000">
                                          <p:val>
                                            <p:strVal val="#ppt_x"/>
                                          </p:val>
                                        </p:tav>
                                      </p:tavLst>
                                    </p:anim>
                                    <p:anim calcmode="lin" valueType="num">
                                      <p:cBhvr additive="base">
                                        <p:cTn id="17" dur="500" fill="hold"/>
                                        <p:tgtEl>
                                          <p:spTgt spid="4"/>
                                        </p:tgtEl>
                                        <p:attrNameLst>
                                          <p:attrName>ppt_y</p:attrName>
                                        </p:attrNameLst>
                                      </p:cBhvr>
                                      <p:tavLst>
                                        <p:tav tm="0">
                                          <p:val>
                                            <p:strVal val="#ppt_y"/>
                                          </p:val>
                                        </p:tav>
                                        <p:tav tm="100000">
                                          <p:val>
                                            <p:strVal val="#ppt_y"/>
                                          </p:val>
                                        </p:tav>
                                      </p:tavLst>
                                    </p:anim>
                                  </p:childTnLst>
                                </p:cTn>
                              </p:par>
                              <p:par>
                                <p:cTn id="18" presetID="2" presetClass="entr" presetSubtype="8" dur="50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0-#ppt_w/2"/>
                                          </p:val>
                                        </p:tav>
                                        <p:tav tm="100000">
                                          <p:val>
                                            <p:strVal val="#ppt_x"/>
                                          </p:val>
                                        </p:tav>
                                      </p:tavLst>
                                    </p:anim>
                                    <p:anim calcmode="lin" valueType="num">
                                      <p:cBhvr additive="base">
                                        <p:cTn id="21"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74" name="Picture 2" descr="C:\201628-120gfh12639.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29064" y="2867338"/>
            <a:ext cx="3970412" cy="3573370"/>
          </a:xfrm>
          <a:prstGeom prst="rect">
            <a:avLst/>
          </a:prstGeom>
          <a:noFill/>
          <a:extLst>
            <a:ext uri="{909E8E84-426E-40DD-AFC4-6F175D3DCCD1}">
              <a14:hiddenFill xmlns:a14="http://schemas.microsoft.com/office/drawing/2010/main">
                <a:solidFill>
                  <a:srgbClr val="FFFFFF"/>
                </a:solidFill>
              </a14:hiddenFill>
            </a:ext>
          </a:extLst>
        </p:spPr>
      </p:pic>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私密的用户空间</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6</a:t>
            </a:fld>
            <a:endParaRPr lang="en-GB" altLang="en-US"/>
          </a:p>
        </p:txBody>
      </p:sp>
      <p:sp>
        <p:nvSpPr>
          <p:cNvPr id="4" name="矩形 3"/>
          <p:cNvSpPr/>
          <p:nvPr/>
        </p:nvSpPr>
        <p:spPr>
          <a:xfrm>
            <a:off x="539552" y="1201976"/>
            <a:ext cx="8064896"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en-US" sz="2000">
                <a:solidFill>
                  <a:schemeClr val="tx1"/>
                </a:solidFill>
                <a:latin typeface="微软雅黑" pitchFamily="34" charset="-122"/>
                <a:ea typeface="微软雅黑" pitchFamily="34" charset="-122"/>
              </a:rPr>
              <a:t>为每个用户都开辟一个</a:t>
            </a:r>
            <a:r>
              <a:rPr lang="zh-CN" altLang="en-US" sz="2000">
                <a:solidFill>
                  <a:srgbClr val="C00000"/>
                </a:solidFill>
                <a:effectLst>
                  <a:outerShdw blurRad="38100" dist="38100" dir="2700000" algn="tl">
                    <a:srgbClr val="000000">
                      <a:alpha val="43137"/>
                    </a:srgbClr>
                  </a:outerShdw>
                </a:effectLst>
                <a:latin typeface="微软雅黑" pitchFamily="34" charset="-122"/>
                <a:ea typeface="微软雅黑" pitchFamily="34" charset="-122"/>
              </a:rPr>
              <a:t>绝对私密</a:t>
            </a:r>
            <a:r>
              <a:rPr lang="zh-CN" altLang="en-US" sz="2000">
                <a:solidFill>
                  <a:schemeClr val="tx1"/>
                </a:solidFill>
                <a:latin typeface="微软雅黑" pitchFamily="34" charset="-122"/>
                <a:ea typeface="微软雅黑" pitchFamily="34" charset="-122"/>
              </a:rPr>
              <a:t>的空间</a:t>
            </a:r>
            <a:endParaRPr lang="en-US" altLang="zh-CN" sz="200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只有通过主动的文件共享，才能让其他人查看到您的文件</a:t>
            </a:r>
            <a:endParaRPr lang="en-US" altLang="zh-CN" sz="2000" b="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en-US" altLang="zh-CN" sz="2000" b="0">
                <a:solidFill>
                  <a:schemeClr val="tx1"/>
                </a:solidFill>
                <a:latin typeface="微软雅黑" pitchFamily="34" charset="-122"/>
                <a:ea typeface="微软雅黑" pitchFamily="34" charset="-122"/>
              </a:rPr>
              <a:t>IT</a:t>
            </a:r>
            <a:r>
              <a:rPr lang="zh-CN" altLang="en-US" sz="2000" b="0">
                <a:solidFill>
                  <a:schemeClr val="tx1"/>
                </a:solidFill>
                <a:latin typeface="微软雅黑" pitchFamily="34" charset="-122"/>
                <a:ea typeface="微软雅黑" pitchFamily="34" charset="-122"/>
              </a:rPr>
              <a:t>管理员也无权看到您的任何信息</a:t>
            </a:r>
            <a:endParaRPr lang="en-US" altLang="zh-CN" sz="2000" b="0">
              <a:solidFill>
                <a:schemeClr val="tx1"/>
              </a:solidFill>
              <a:latin typeface="微软雅黑" pitchFamily="34" charset="-122"/>
              <a:ea typeface="微软雅黑" pitchFamily="34" charset="-122"/>
            </a:endParaRPr>
          </a:p>
          <a:p>
            <a:pPr marL="0" lvl="1" eaLnBrk="1" hangingPunct="1">
              <a:lnSpc>
                <a:spcPct val="150000"/>
              </a:lnSpc>
              <a:buClr>
                <a:srgbClr val="C00000"/>
              </a:buClr>
              <a:buFont typeface="Wingdings" pitchFamily="2" charset="2"/>
              <a:buNone/>
            </a:pPr>
            <a:endParaRPr lang="en-US" altLang="zh-CN" sz="2000">
              <a:solidFill>
                <a:schemeClr val="tx1"/>
              </a:solidFill>
              <a:latin typeface="微软雅黑" pitchFamily="34" charset="-122"/>
              <a:ea typeface="微软雅黑" pitchFamily="34" charset="-122"/>
            </a:endParaRPr>
          </a:p>
        </p:txBody>
      </p:sp>
    </p:spTree>
    <p:extLst>
      <p:ext uri="{BB962C8B-B14F-4D97-AF65-F5344CB8AC3E}">
        <p14:creationId xmlns:p14="http://schemas.microsoft.com/office/powerpoint/2010/main" val="199069667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childTnLst>
                          </p:cTn>
                        </p:par>
                        <p:par>
                          <p:cTn id="8" fill="hold" nodeType="afterGroup">
                            <p:stCondLst>
                              <p:cond delay="500"/>
                            </p:stCondLst>
                            <p:childTnLst>
                              <p:par>
                                <p:cTn id="9" presetID="10" presetClass="entr" presetSubtype="0" dur="500" fill="hold"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par>
                          <p:cTn id="12" fill="hold" nodeType="afterGroup">
                            <p:stCondLst>
                              <p:cond delay="1000"/>
                            </p:stCondLst>
                            <p:childTnLst>
                              <p:par>
                                <p:cTn id="13" presetID="42" presetClass="entr" presetSubtype="0" dur="1000" fill="hold" nodeType="after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1000"/>
                                        <p:tgtEl>
                                          <p:spTgt spid="4">
                                            <p:txEl>
                                              <p:pRg st="1" end="1"/>
                                            </p:txEl>
                                          </p:spTgt>
                                        </p:tgtEl>
                                      </p:cBhvr>
                                    </p:animEffect>
                                    <p:anim calcmode="lin" valueType="num">
                                      <p:cBhvr>
                                        <p:cTn id="1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8" fill="hold" nodeType="afterGroup">
                            <p:stCondLst>
                              <p:cond delay="2000"/>
                            </p:stCondLst>
                            <p:childTnLst>
                              <p:par>
                                <p:cTn id="19" presetID="42" presetClass="entr" presetSubtype="0" dur="1000" fill="hold" nodeType="after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便捷的文件操作</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7</a:t>
            </a:fld>
            <a:endParaRPr lang="en-GB" altLang="en-US"/>
          </a:p>
        </p:txBody>
      </p:sp>
      <p:sp>
        <p:nvSpPr>
          <p:cNvPr id="6" name="Line 28"/>
          <p:cNvSpPr>
            <a:spLocks noChangeShapeType="1"/>
          </p:cNvSpPr>
          <p:nvPr/>
        </p:nvSpPr>
        <p:spPr bwMode="auto">
          <a:xfrm rot="16200000">
            <a:off x="4841932" y="-858532"/>
            <a:ext cx="1" cy="9007114"/>
          </a:xfrm>
          <a:prstGeom prst="line">
            <a:avLst/>
          </a:prstGeom>
          <a:noFill/>
          <a:ln w="9525">
            <a:solidFill>
              <a:srgbClr val="000000"/>
            </a:solidFill>
            <a:prstDash val="dash"/>
            <a:round/>
          </a:ln>
          <a:extLst>
            <a:ext uri="{909E8E84-426E-40DD-AFC4-6F175D3DCCD1}">
              <a14:hiddenFill xmlns:a14="http://schemas.microsoft.com/office/drawing/2010/main">
                <a:noFill/>
              </a14:hiddenFill>
            </a:ext>
          </a:extLst>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fontAlgn="auto">
              <a:spcBef>
                <a:spcPct val="0"/>
              </a:spcBef>
              <a:spcAft>
                <a:spcPct val="0"/>
              </a:spcAft>
              <a:defRPr/>
            </a:pPr>
            <a:endParaRPr lang="zh-CN" altLang="en-US" kern="0">
              <a:solidFill>
                <a:sysClr val="windowText" lastClr="000000"/>
              </a:solidFill>
            </a:endParaRPr>
          </a:p>
        </p:txBody>
      </p:sp>
      <p:grpSp>
        <p:nvGrpSpPr>
          <p:cNvPr id="8" name="组合 7"/>
          <p:cNvGrpSpPr/>
          <p:nvPr/>
        </p:nvGrpSpPr>
        <p:grpSpPr>
          <a:xfrm>
            <a:off x="200472" y="768472"/>
            <a:ext cx="2664296" cy="2703876"/>
            <a:chOff x="200472" y="836712"/>
            <a:chExt cx="2664296" cy="2703876"/>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472" y="836712"/>
              <a:ext cx="2664296" cy="2664296"/>
            </a:xfrm>
            <a:prstGeom prst="rect">
              <a:avLst/>
            </a:prstGeom>
          </p:spPr>
        </p:pic>
        <p:sp>
          <p:nvSpPr>
            <p:cNvPr id="7" name="TextBox 6"/>
            <p:cNvSpPr txBox="1"/>
            <p:nvPr/>
          </p:nvSpPr>
          <p:spPr>
            <a:xfrm>
              <a:off x="338375" y="3140478"/>
              <a:ext cx="2526393" cy="400110"/>
            </a:xfrm>
            <a:prstGeom prst="rect">
              <a:avLst/>
            </a:prstGeom>
            <a:noFill/>
          </p:spPr>
          <p:txBody>
            <a:bodyPr wrap="square" rtlCol="0">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a:r>
                <a:rPr lang="zh-CN" altLang="en-US" sz="2000">
                  <a:solidFill>
                    <a:srgbClr val="FF0000"/>
                  </a:solidFill>
                  <a:latin typeface="微软雅黑" pitchFamily="34" charset="-122"/>
                  <a:ea typeface="微软雅黑" pitchFamily="34" charset="-122"/>
                </a:rPr>
                <a:t>文件夹操作</a:t>
              </a:r>
              <a:endParaRPr lang="en-US" altLang="zh-CN" sz="2000">
                <a:solidFill>
                  <a:srgbClr val="FF0000"/>
                </a:solidFill>
                <a:latin typeface="微软雅黑" pitchFamily="34" charset="-122"/>
                <a:ea typeface="微软雅黑" pitchFamily="34" charset="-122"/>
              </a:endParaRPr>
            </a:p>
          </p:txBody>
        </p:sp>
      </p:grpSp>
      <p:grpSp>
        <p:nvGrpSpPr>
          <p:cNvPr id="10" name="组合 9"/>
          <p:cNvGrpSpPr/>
          <p:nvPr/>
        </p:nvGrpSpPr>
        <p:grpSpPr>
          <a:xfrm>
            <a:off x="200472" y="3807141"/>
            <a:ext cx="2526393" cy="2588634"/>
            <a:chOff x="200472" y="3766197"/>
            <a:chExt cx="2526393" cy="2588634"/>
          </a:xfrm>
        </p:grpSpPr>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472" y="3766197"/>
              <a:ext cx="2458144" cy="2448389"/>
            </a:xfrm>
            <a:prstGeom prst="rect">
              <a:avLst/>
            </a:prstGeom>
          </p:spPr>
        </p:pic>
        <p:sp>
          <p:nvSpPr>
            <p:cNvPr id="9" name="TextBox 8"/>
            <p:cNvSpPr txBox="1"/>
            <p:nvPr/>
          </p:nvSpPr>
          <p:spPr>
            <a:xfrm>
              <a:off x="200472" y="5954721"/>
              <a:ext cx="2526393" cy="400110"/>
            </a:xfrm>
            <a:prstGeom prst="rect">
              <a:avLst/>
            </a:prstGeom>
            <a:noFill/>
          </p:spPr>
          <p:txBody>
            <a:bodyPr wrap="square" rtlCol="0">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a:r>
                <a:rPr lang="zh-CN" altLang="en-US" sz="2000">
                  <a:solidFill>
                    <a:srgbClr val="FF0000"/>
                  </a:solidFill>
                  <a:latin typeface="微软雅黑" pitchFamily="34" charset="-122"/>
                  <a:ea typeface="微软雅黑" pitchFamily="34" charset="-122"/>
                </a:rPr>
                <a:t>文件操作</a:t>
              </a:r>
              <a:endParaRPr lang="en-US" altLang="zh-CN" sz="2000">
                <a:solidFill>
                  <a:srgbClr val="FF0000"/>
                </a:solidFill>
                <a:latin typeface="微软雅黑" pitchFamily="34" charset="-122"/>
                <a:ea typeface="微软雅黑" pitchFamily="34" charset="-122"/>
              </a:endParaRPr>
            </a:p>
          </p:txBody>
        </p:sp>
      </p:grpSp>
      <p:sp>
        <p:nvSpPr>
          <p:cNvPr id="11" name="Rectangle 3"/>
          <p:cNvSpPr txBox="1">
            <a:spLocks noChangeArrowheads="1"/>
          </p:cNvSpPr>
          <p:nvPr/>
        </p:nvSpPr>
        <p:spPr>
          <a:xfrm>
            <a:off x="3101978" y="1168966"/>
            <a:ext cx="6603550" cy="1916920"/>
          </a:xfrm>
          <a:prstGeom prst="rect">
            <a:avLst/>
          </a:prstGeom>
        </p:spPr>
        <p:txBody>
          <a:bodyPr lIns="64282" tIns="32141" rIns="64282" bIns="32141"/>
          <a:lstStyle>
            <a:defPPr>
              <a:defRPr lang="en-US"/>
            </a:defPPr>
            <a:lvl1pPr marL="342900" indent="-342900" algn="l" rtl="0" eaLnBrk="0" fontAlgn="base" hangingPunct="0">
              <a:lnSpc>
                <a:spcPct val="120000"/>
              </a:lnSpc>
              <a:spcBef>
                <a:spcPct val="0"/>
              </a:spcBef>
              <a:spcAft>
                <a:spcPct val="50000"/>
              </a:spcAft>
              <a:buClr>
                <a:srgbClr val="006666"/>
              </a:buClr>
              <a:buSzPct val="80000"/>
              <a:buFont typeface="Wingdings" pitchFamily="2" charset="2"/>
              <a:buChar char="n"/>
              <a:defRPr sz="2000" b="1" kern="1200" spc="100">
                <a:solidFill>
                  <a:schemeClr val="tx1"/>
                </a:solidFill>
                <a:latin typeface="+mn-lt"/>
                <a:ea typeface="+mn-ea"/>
                <a:cs typeface="+mn-cs"/>
              </a:defRPr>
            </a:lvl1pPr>
            <a:lvl2pPr marL="742950" indent="-285750" algn="l" rtl="0" eaLnBrk="0" fontAlgn="base" hangingPunct="0">
              <a:lnSpc>
                <a:spcPct val="120000"/>
              </a:lnSpc>
              <a:spcBef>
                <a:spcPct val="0"/>
              </a:spcBef>
              <a:spcAft>
                <a:spcPct val="50000"/>
              </a:spcAft>
              <a:buClr>
                <a:srgbClr val="006666"/>
              </a:buClr>
              <a:buSzPct val="80000"/>
              <a:buFont typeface="Wingdings" pitchFamily="2" charset="2"/>
              <a:buChar char="l"/>
              <a:defRPr sz="1400" b="1" kern="1200" spc="100">
                <a:solidFill>
                  <a:schemeClr val="tx1"/>
                </a:solidFill>
                <a:latin typeface="+mn-lt"/>
                <a:ea typeface="+mn-ea"/>
                <a:cs typeface="+mn-cs"/>
              </a:defRPr>
            </a:lvl2pPr>
            <a:lvl3pPr marL="1143000" indent="-228600" algn="l" rtl="0" eaLnBrk="0" fontAlgn="base" hangingPunct="0">
              <a:lnSpc>
                <a:spcPct val="120000"/>
              </a:lnSpc>
              <a:spcBef>
                <a:spcPct val="0"/>
              </a:spcBef>
              <a:spcAft>
                <a:spcPct val="50000"/>
              </a:spcAft>
              <a:buClr>
                <a:srgbClr val="006666"/>
              </a:buClr>
              <a:buSzPct val="125000"/>
              <a:buFont typeface="Arial"/>
              <a:buChar char="–"/>
              <a:defRPr sz="1600" b="1" kern="1200" spc="100">
                <a:solidFill>
                  <a:schemeClr val="tx1"/>
                </a:solidFill>
                <a:latin typeface="+mn-lt"/>
                <a:ea typeface="+mn-ea"/>
                <a:cs typeface="+mn-cs"/>
              </a:defRPr>
            </a:lvl3pPr>
            <a:lvl4pPr marL="1600200" indent="-228600" algn="l" rtl="0" eaLnBrk="0" fontAlgn="base" hangingPunct="0">
              <a:spcBef>
                <a:spcPct val="0"/>
              </a:spcBef>
              <a:spcAft>
                <a:spcPts val="1000"/>
              </a:spcAft>
              <a:buFont typeface="Arial"/>
              <a:buChar char="–"/>
              <a:defRPr sz="1200" b="1" kern="1200" spc="100">
                <a:solidFill>
                  <a:schemeClr val="tx1"/>
                </a:solidFill>
                <a:latin typeface="+mn-lt"/>
                <a:ea typeface="+mn-ea"/>
                <a:cs typeface="+mn-cs"/>
              </a:defRPr>
            </a:lvl4pPr>
            <a:lvl5pPr marL="2057400" indent="-228600" algn="l" rtl="0" eaLnBrk="0" fontAlgn="base" hangingPunct="0">
              <a:spcBef>
                <a:spcPct val="0"/>
              </a:spcBef>
              <a:spcAft>
                <a:spcPts val="1000"/>
              </a:spcAft>
              <a:buFont typeface="Arial"/>
              <a:buChar char="»"/>
              <a:defRPr sz="1000" b="1" kern="1200" spc="1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marL="342900" lvl="1" indent="-342900" algn="just">
              <a:lnSpc>
                <a:spcPct val="150000"/>
              </a:lnSpc>
              <a:spcAft>
                <a:spcPct val="0"/>
              </a:spcAft>
              <a:buClr>
                <a:srgbClr val="C00000"/>
              </a:buClr>
              <a:buFont typeface="Wingdings" pitchFamily="2" charset="2"/>
              <a:buChar char="ü"/>
              <a:defRPr/>
            </a:pPr>
            <a:r>
              <a:rPr lang="zh-CN" altLang="en-US" sz="2000" b="0">
                <a:latin typeface="微软雅黑" pitchFamily="34" charset="-122"/>
                <a:ea typeface="微软雅黑" pitchFamily="34" charset="-122"/>
              </a:rPr>
              <a:t>支持文件夹相关操，包括：</a:t>
            </a:r>
            <a:r>
              <a:rPr lang="zh-CN" altLang="en-US" sz="2000">
                <a:solidFill>
                  <a:srgbClr val="FFC000"/>
                </a:solidFill>
                <a:latin typeface="微软雅黑" pitchFamily="34" charset="-122"/>
                <a:ea typeface="微软雅黑" pitchFamily="34" charset="-122"/>
              </a:rPr>
              <a:t>文件夹创建、重命名、删除</a:t>
            </a:r>
            <a:endParaRPr lang="en-US" altLang="zh-CN" sz="2000">
              <a:solidFill>
                <a:srgbClr val="FFC000"/>
              </a:solidFill>
              <a:latin typeface="微软雅黑" pitchFamily="34" charset="-122"/>
              <a:ea typeface="微软雅黑" pitchFamily="34" charset="-122"/>
            </a:endParaRPr>
          </a:p>
          <a:p>
            <a:pPr marL="342900" lvl="1" indent="-342900" algn="just">
              <a:lnSpc>
                <a:spcPct val="150000"/>
              </a:lnSpc>
              <a:spcAft>
                <a:spcPct val="0"/>
              </a:spcAft>
              <a:buClr>
                <a:srgbClr val="C00000"/>
              </a:buClr>
              <a:buFont typeface="Wingdings" pitchFamily="2" charset="2"/>
              <a:buChar char="ü"/>
              <a:defRPr/>
            </a:pPr>
            <a:r>
              <a:rPr lang="zh-CN" altLang="en-US" sz="2000">
                <a:solidFill>
                  <a:srgbClr val="FFC000"/>
                </a:solidFill>
                <a:latin typeface="微软雅黑" pitchFamily="34" charset="-122"/>
                <a:ea typeface="微软雅黑" pitchFamily="34" charset="-122"/>
              </a:rPr>
              <a:t>可创建多级目录结构</a:t>
            </a:r>
            <a:r>
              <a:rPr lang="zh-CN" altLang="en-US" sz="2000" b="0">
                <a:latin typeface="微软雅黑" pitchFamily="34" charset="-122"/>
                <a:ea typeface="微软雅黑" pitchFamily="34" charset="-122"/>
              </a:rPr>
              <a:t>，支持树型目录结构文件管理</a:t>
            </a:r>
            <a:endParaRPr lang="en-US" altLang="zh-CN" sz="2000" b="0">
              <a:latin typeface="微软雅黑" pitchFamily="34" charset="-122"/>
              <a:ea typeface="微软雅黑" pitchFamily="34" charset="-122"/>
            </a:endParaRPr>
          </a:p>
          <a:p>
            <a:pPr marL="342900" lvl="1" indent="-342900" algn="just">
              <a:lnSpc>
                <a:spcPct val="150000"/>
              </a:lnSpc>
              <a:spcAft>
                <a:spcPct val="0"/>
              </a:spcAft>
              <a:buClr>
                <a:srgbClr val="C00000"/>
              </a:buClr>
              <a:buFont typeface="Wingdings" pitchFamily="2" charset="2"/>
              <a:buChar char="ü"/>
              <a:defRPr/>
            </a:pPr>
            <a:r>
              <a:rPr lang="zh-CN" altLang="en-US" sz="2000" b="0">
                <a:latin typeface="微软雅黑" pitchFamily="34" charset="-122"/>
                <a:ea typeface="微软雅黑" pitchFamily="34" charset="-122"/>
              </a:rPr>
              <a:t>所有操作均有受用户的</a:t>
            </a:r>
            <a:r>
              <a:rPr lang="zh-CN" altLang="en-US" sz="2000">
                <a:latin typeface="微软雅黑" pitchFamily="34" charset="-122"/>
                <a:ea typeface="微软雅黑" pitchFamily="34" charset="-122"/>
              </a:rPr>
              <a:t>文件操作权限</a:t>
            </a:r>
            <a:r>
              <a:rPr lang="zh-CN" altLang="en-US" sz="2000" b="0">
                <a:latin typeface="微软雅黑" pitchFamily="34" charset="-122"/>
                <a:ea typeface="微软雅黑" pitchFamily="34" charset="-122"/>
              </a:rPr>
              <a:t>控制</a:t>
            </a:r>
          </a:p>
        </p:txBody>
      </p:sp>
      <p:sp>
        <p:nvSpPr>
          <p:cNvPr id="12" name="Rectangle 3"/>
          <p:cNvSpPr txBox="1">
            <a:spLocks noChangeArrowheads="1"/>
          </p:cNvSpPr>
          <p:nvPr/>
        </p:nvSpPr>
        <p:spPr>
          <a:xfrm>
            <a:off x="3101978" y="3762415"/>
            <a:ext cx="6603550" cy="2807641"/>
          </a:xfrm>
          <a:prstGeom prst="rect">
            <a:avLst/>
          </a:prstGeom>
        </p:spPr>
        <p:txBody>
          <a:bodyPr lIns="64282" tIns="32141" rIns="64282" bIns="32141"/>
          <a:lstStyle>
            <a:defPPr>
              <a:defRPr lang="en-US"/>
            </a:defPPr>
            <a:lvl1pPr marL="342900" indent="-342900" algn="l" rtl="0" eaLnBrk="0" fontAlgn="base" hangingPunct="0">
              <a:lnSpc>
                <a:spcPct val="120000"/>
              </a:lnSpc>
              <a:spcBef>
                <a:spcPct val="0"/>
              </a:spcBef>
              <a:spcAft>
                <a:spcPct val="50000"/>
              </a:spcAft>
              <a:buClr>
                <a:srgbClr val="006666"/>
              </a:buClr>
              <a:buSzPct val="80000"/>
              <a:buFont typeface="Wingdings" pitchFamily="2" charset="2"/>
              <a:buChar char="n"/>
              <a:defRPr sz="2000" b="1" kern="1200" spc="100">
                <a:solidFill>
                  <a:schemeClr val="tx1"/>
                </a:solidFill>
                <a:latin typeface="+mn-lt"/>
                <a:ea typeface="+mn-ea"/>
                <a:cs typeface="+mn-cs"/>
              </a:defRPr>
            </a:lvl1pPr>
            <a:lvl2pPr marL="742950" indent="-285750" algn="l" rtl="0" eaLnBrk="0" fontAlgn="base" hangingPunct="0">
              <a:lnSpc>
                <a:spcPct val="120000"/>
              </a:lnSpc>
              <a:spcBef>
                <a:spcPct val="0"/>
              </a:spcBef>
              <a:spcAft>
                <a:spcPct val="50000"/>
              </a:spcAft>
              <a:buClr>
                <a:srgbClr val="006666"/>
              </a:buClr>
              <a:buSzPct val="80000"/>
              <a:buFont typeface="Wingdings" pitchFamily="2" charset="2"/>
              <a:buChar char="l"/>
              <a:defRPr sz="1400" b="1" kern="1200" spc="100">
                <a:solidFill>
                  <a:schemeClr val="tx1"/>
                </a:solidFill>
                <a:latin typeface="+mn-lt"/>
                <a:ea typeface="+mn-ea"/>
                <a:cs typeface="+mn-cs"/>
              </a:defRPr>
            </a:lvl2pPr>
            <a:lvl3pPr marL="1143000" indent="-228600" algn="l" rtl="0" eaLnBrk="0" fontAlgn="base" hangingPunct="0">
              <a:lnSpc>
                <a:spcPct val="120000"/>
              </a:lnSpc>
              <a:spcBef>
                <a:spcPct val="0"/>
              </a:spcBef>
              <a:spcAft>
                <a:spcPct val="50000"/>
              </a:spcAft>
              <a:buClr>
                <a:srgbClr val="006666"/>
              </a:buClr>
              <a:buSzPct val="125000"/>
              <a:buFont typeface="Arial"/>
              <a:buChar char="–"/>
              <a:defRPr sz="1600" b="1" kern="1200" spc="100">
                <a:solidFill>
                  <a:schemeClr val="tx1"/>
                </a:solidFill>
                <a:latin typeface="+mn-lt"/>
                <a:ea typeface="+mn-ea"/>
                <a:cs typeface="+mn-cs"/>
              </a:defRPr>
            </a:lvl3pPr>
            <a:lvl4pPr marL="1600200" indent="-228600" algn="l" rtl="0" eaLnBrk="0" fontAlgn="base" hangingPunct="0">
              <a:spcBef>
                <a:spcPct val="0"/>
              </a:spcBef>
              <a:spcAft>
                <a:spcPts val="1000"/>
              </a:spcAft>
              <a:buFont typeface="Arial"/>
              <a:buChar char="–"/>
              <a:defRPr sz="1200" b="1" kern="1200" spc="100">
                <a:solidFill>
                  <a:schemeClr val="tx1"/>
                </a:solidFill>
                <a:latin typeface="+mn-lt"/>
                <a:ea typeface="+mn-ea"/>
                <a:cs typeface="+mn-cs"/>
              </a:defRPr>
            </a:lvl4pPr>
            <a:lvl5pPr marL="2057400" indent="-228600" algn="l" rtl="0" eaLnBrk="0" fontAlgn="base" hangingPunct="0">
              <a:spcBef>
                <a:spcPct val="0"/>
              </a:spcBef>
              <a:spcAft>
                <a:spcPts val="1000"/>
              </a:spcAft>
              <a:buFont typeface="Arial"/>
              <a:buChar char="»"/>
              <a:defRPr sz="1000" b="1" kern="1200" spc="1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marL="342900" lvl="1" indent="-342900" algn="just">
              <a:lnSpc>
                <a:spcPct val="150000"/>
              </a:lnSpc>
              <a:spcAft>
                <a:spcPct val="0"/>
              </a:spcAft>
              <a:buClr>
                <a:srgbClr val="C00000"/>
              </a:buClr>
              <a:buFont typeface="Wingdings" pitchFamily="2" charset="2"/>
              <a:buChar char="ü"/>
              <a:defRPr/>
            </a:pPr>
            <a:r>
              <a:rPr lang="zh-CN" altLang="en-US" sz="2000" b="0">
                <a:latin typeface="微软雅黑" pitchFamily="34" charset="-122"/>
                <a:ea typeface="微软雅黑" pitchFamily="34" charset="-122"/>
              </a:rPr>
              <a:t>支持：</a:t>
            </a:r>
            <a:r>
              <a:rPr lang="zh-CN" altLang="en-US" sz="2000">
                <a:solidFill>
                  <a:srgbClr val="FFC000"/>
                </a:solidFill>
                <a:latin typeface="微软雅黑" pitchFamily="34" charset="-122"/>
                <a:ea typeface="微软雅黑" pitchFamily="34" charset="-122"/>
              </a:rPr>
              <a:t>文件上传、查看、下载、重命名</a:t>
            </a:r>
            <a:r>
              <a:rPr lang="en-US" altLang="zh-CN" sz="2000">
                <a:solidFill>
                  <a:srgbClr val="FFC000"/>
                </a:solidFill>
                <a:latin typeface="微软雅黑" pitchFamily="34" charset="-122"/>
                <a:ea typeface="微软雅黑" pitchFamily="34" charset="-122"/>
              </a:rPr>
              <a:t>(</a:t>
            </a:r>
            <a:r>
              <a:rPr lang="zh-CN" altLang="en-US" sz="2000">
                <a:solidFill>
                  <a:srgbClr val="FFC000"/>
                </a:solidFill>
                <a:latin typeface="微软雅黑" pitchFamily="34" charset="-122"/>
                <a:ea typeface="微软雅黑" pitchFamily="34" charset="-122"/>
              </a:rPr>
              <a:t>修改</a:t>
            </a:r>
            <a:r>
              <a:rPr lang="en-US" altLang="zh-CN" sz="2000">
                <a:solidFill>
                  <a:srgbClr val="FFC000"/>
                </a:solidFill>
                <a:latin typeface="微软雅黑" pitchFamily="34" charset="-122"/>
                <a:ea typeface="微软雅黑" pitchFamily="34" charset="-122"/>
              </a:rPr>
              <a:t>)</a:t>
            </a:r>
            <a:r>
              <a:rPr lang="zh-CN" altLang="en-US" sz="2000">
                <a:solidFill>
                  <a:srgbClr val="FFC000"/>
                </a:solidFill>
                <a:latin typeface="微软雅黑" pitchFamily="34" charset="-122"/>
                <a:ea typeface="微软雅黑" pitchFamily="34" charset="-122"/>
              </a:rPr>
              <a:t>和删除</a:t>
            </a:r>
            <a:endParaRPr lang="en-US" altLang="zh-CN" sz="2000">
              <a:solidFill>
                <a:srgbClr val="FFC000"/>
              </a:solidFill>
              <a:latin typeface="微软雅黑" pitchFamily="34" charset="-122"/>
              <a:ea typeface="微软雅黑" pitchFamily="34" charset="-122"/>
            </a:endParaRPr>
          </a:p>
          <a:p>
            <a:pPr marL="342900" lvl="1" indent="-342900" algn="just">
              <a:lnSpc>
                <a:spcPct val="150000"/>
              </a:lnSpc>
              <a:spcAft>
                <a:spcPct val="0"/>
              </a:spcAft>
              <a:buClr>
                <a:srgbClr val="C00000"/>
              </a:buClr>
              <a:buFont typeface="Wingdings" pitchFamily="2" charset="2"/>
              <a:buChar char="ü"/>
              <a:defRPr/>
            </a:pPr>
            <a:r>
              <a:rPr lang="zh-CN" altLang="en-US" sz="2000" b="0">
                <a:latin typeface="微软雅黑" pitchFamily="34" charset="-122"/>
                <a:ea typeface="微软雅黑" pitchFamily="34" charset="-122"/>
              </a:rPr>
              <a:t>支持</a:t>
            </a:r>
            <a:r>
              <a:rPr lang="zh-CN" altLang="en-US" sz="2000">
                <a:solidFill>
                  <a:srgbClr val="FFC000"/>
                </a:solidFill>
                <a:latin typeface="微软雅黑" pitchFamily="34" charset="-122"/>
                <a:ea typeface="微软雅黑" pitchFamily="34" charset="-122"/>
              </a:rPr>
              <a:t>批量上传、下载</a:t>
            </a:r>
            <a:r>
              <a:rPr lang="zh-CN" altLang="en-US" sz="2000" b="0">
                <a:latin typeface="微软雅黑" pitchFamily="34" charset="-122"/>
                <a:ea typeface="微软雅黑" pitchFamily="34" charset="-122"/>
              </a:rPr>
              <a:t>多个文件或文件夹</a:t>
            </a:r>
            <a:endParaRPr lang="en-US" altLang="zh-CN" sz="2000" b="0">
              <a:latin typeface="微软雅黑" pitchFamily="34" charset="-122"/>
              <a:ea typeface="微软雅黑" pitchFamily="34" charset="-122"/>
            </a:endParaRPr>
          </a:p>
          <a:p>
            <a:pPr marL="342900" lvl="1" indent="-342900" algn="just">
              <a:lnSpc>
                <a:spcPct val="150000"/>
              </a:lnSpc>
              <a:spcAft>
                <a:spcPct val="0"/>
              </a:spcAft>
              <a:buClr>
                <a:srgbClr val="C00000"/>
              </a:buClr>
              <a:buFont typeface="Wingdings" pitchFamily="2" charset="2"/>
              <a:buChar char="ü"/>
              <a:defRPr/>
            </a:pPr>
            <a:r>
              <a:rPr lang="zh-CN" altLang="en-US" sz="2000" b="0">
                <a:latin typeface="微软雅黑" pitchFamily="34" charset="-122"/>
                <a:ea typeface="微软雅黑" pitchFamily="34" charset="-122"/>
              </a:rPr>
              <a:t>可</a:t>
            </a:r>
            <a:r>
              <a:rPr lang="zh-CN" altLang="en-US" sz="2000">
                <a:solidFill>
                  <a:srgbClr val="FFC000"/>
                </a:solidFill>
                <a:latin typeface="微软雅黑" pitchFamily="34" charset="-122"/>
                <a:ea typeface="微软雅黑" pitchFamily="34" charset="-122"/>
              </a:rPr>
              <a:t>在线查看和编辑</a:t>
            </a:r>
            <a:r>
              <a:rPr lang="en-US" altLang="zh-CN" sz="2000" b="0">
                <a:latin typeface="微软雅黑" pitchFamily="34" charset="-122"/>
                <a:ea typeface="微软雅黑" pitchFamily="34" charset="-122"/>
              </a:rPr>
              <a:t>Word</a:t>
            </a:r>
            <a:r>
              <a:rPr lang="zh-CN" altLang="en-US" sz="2000" b="0">
                <a:latin typeface="微软雅黑" pitchFamily="34" charset="-122"/>
                <a:ea typeface="微软雅黑" pitchFamily="34" charset="-122"/>
              </a:rPr>
              <a:t>、</a:t>
            </a:r>
            <a:r>
              <a:rPr lang="en-US" altLang="zh-CN" sz="2000" b="0" err="1">
                <a:latin typeface="微软雅黑" pitchFamily="34" charset="-122"/>
                <a:ea typeface="微软雅黑" pitchFamily="34" charset="-122"/>
              </a:rPr>
              <a:t>Ppt</a:t>
            </a:r>
            <a:r>
              <a:rPr lang="zh-CN" altLang="en-US" sz="2000" b="0">
                <a:latin typeface="微软雅黑" pitchFamily="34" charset="-122"/>
                <a:ea typeface="微软雅黑" pitchFamily="34" charset="-122"/>
              </a:rPr>
              <a:t>等文件</a:t>
            </a:r>
            <a:endParaRPr lang="en-US" altLang="zh-CN" sz="2000" b="0">
              <a:latin typeface="微软雅黑" pitchFamily="34" charset="-122"/>
              <a:ea typeface="微软雅黑" pitchFamily="34" charset="-122"/>
            </a:endParaRPr>
          </a:p>
          <a:p>
            <a:pPr marL="342900" lvl="1" indent="-342900" algn="just">
              <a:lnSpc>
                <a:spcPct val="150000"/>
              </a:lnSpc>
              <a:spcAft>
                <a:spcPct val="0"/>
              </a:spcAft>
              <a:buClr>
                <a:srgbClr val="C00000"/>
              </a:buClr>
              <a:buFont typeface="Wingdings" pitchFamily="2" charset="2"/>
              <a:buChar char="ü"/>
              <a:defRPr/>
            </a:pPr>
            <a:r>
              <a:rPr lang="zh-CN" altLang="en-US" sz="2000" b="0">
                <a:latin typeface="微软雅黑" pitchFamily="34" charset="-122"/>
                <a:ea typeface="微软雅黑" pitchFamily="34" charset="-122"/>
              </a:rPr>
              <a:t>可控制用户能</a:t>
            </a:r>
            <a:r>
              <a:rPr lang="zh-CN" altLang="en-US" sz="2000">
                <a:solidFill>
                  <a:srgbClr val="FFC000"/>
                </a:solidFill>
                <a:latin typeface="微软雅黑" pitchFamily="34" charset="-122"/>
                <a:ea typeface="微软雅黑" pitchFamily="34" charset="-122"/>
              </a:rPr>
              <a:t>上传文件的文件类型</a:t>
            </a:r>
            <a:endParaRPr lang="en-US" altLang="zh-CN" sz="2000">
              <a:solidFill>
                <a:srgbClr val="FFC000"/>
              </a:solidFill>
              <a:latin typeface="微软雅黑" pitchFamily="34" charset="-122"/>
              <a:ea typeface="微软雅黑" pitchFamily="34" charset="-122"/>
            </a:endParaRPr>
          </a:p>
          <a:p>
            <a:pPr marL="342900" lvl="1" indent="-342900" algn="just">
              <a:lnSpc>
                <a:spcPct val="150000"/>
              </a:lnSpc>
              <a:spcAft>
                <a:spcPct val="0"/>
              </a:spcAft>
              <a:buClr>
                <a:srgbClr val="C00000"/>
              </a:buClr>
              <a:buFont typeface="Wingdings" pitchFamily="2" charset="2"/>
              <a:buChar char="ü"/>
              <a:defRPr/>
            </a:pPr>
            <a:r>
              <a:rPr lang="zh-CN" altLang="en-US" sz="2000" b="0">
                <a:latin typeface="微软雅黑" pitchFamily="34" charset="-122"/>
                <a:ea typeface="微软雅黑" pitchFamily="34" charset="-122"/>
              </a:rPr>
              <a:t>所有操作均受用户的</a:t>
            </a:r>
            <a:r>
              <a:rPr lang="zh-CN" altLang="en-US" sz="2000">
                <a:latin typeface="微软雅黑" pitchFamily="34" charset="-122"/>
                <a:ea typeface="微软雅黑" pitchFamily="34" charset="-122"/>
              </a:rPr>
              <a:t>文件操作权限</a:t>
            </a:r>
            <a:r>
              <a:rPr lang="zh-CN" altLang="en-US" sz="2000" b="0">
                <a:latin typeface="微软雅黑" pitchFamily="34" charset="-122"/>
                <a:ea typeface="微软雅黑" pitchFamily="34" charset="-122"/>
              </a:rPr>
              <a:t>控制</a:t>
            </a:r>
            <a:endParaRPr lang="en-US" altLang="zh-CN" sz="2000" b="0">
              <a:latin typeface="微软雅黑" pitchFamily="34" charset="-122"/>
              <a:ea typeface="微软雅黑" pitchFamily="34" charset="-122"/>
            </a:endParaRPr>
          </a:p>
          <a:p>
            <a:pPr marL="342900" lvl="1" indent="-342900" algn="just">
              <a:lnSpc>
                <a:spcPct val="150000"/>
              </a:lnSpc>
              <a:spcAft>
                <a:spcPct val="0"/>
              </a:spcAft>
              <a:buClr>
                <a:srgbClr val="C00000"/>
              </a:buClr>
              <a:buFont typeface="Wingdings" pitchFamily="2" charset="2"/>
              <a:buChar char="ü"/>
              <a:defRPr/>
            </a:pPr>
            <a:r>
              <a:rPr lang="zh-CN" altLang="en-US" sz="2000" b="0">
                <a:latin typeface="微软雅黑" pitchFamily="34" charset="-122"/>
                <a:ea typeface="微软雅黑" pitchFamily="34" charset="-122"/>
              </a:rPr>
              <a:t>所有文件操作都会记录详细的系统日志</a:t>
            </a:r>
          </a:p>
        </p:txBody>
      </p:sp>
    </p:spTree>
    <p:extLst>
      <p:ext uri="{BB962C8B-B14F-4D97-AF65-F5344CB8AC3E}">
        <p14:creationId xmlns:p14="http://schemas.microsoft.com/office/powerpoint/2010/main" val="273301560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par>
                          <p:cTn id="8" fill="hold" nodeType="afterGroup">
                            <p:stCondLst>
                              <p:cond delay="500"/>
                            </p:stCondLst>
                            <p:childTnLst>
                              <p:par>
                                <p:cTn id="9" presetID="10" presetClass="entr" presetSubtype="0" dur="50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par>
                          <p:cTn id="12" fill="hold" nodeType="afterGroup">
                            <p:stCondLst>
                              <p:cond delay="1000"/>
                            </p:stCondLst>
                            <p:childTnLst>
                              <p:par>
                                <p:cTn id="13" presetID="16" presetClass="entr" presetSubtype="21" dur="50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arn(inVertical)">
                                      <p:cBhvr>
                                        <p:cTn id="15" dur="500"/>
                                        <p:tgtEl>
                                          <p:spTgt spid="6"/>
                                        </p:tgtEl>
                                      </p:cBhvr>
                                    </p:animEffect>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2" presetClass="entr" presetSubtype="2" dur="50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additive="base">
                                        <p:cTn id="20" dur="500" fill="hold"/>
                                        <p:tgtEl>
                                          <p:spTgt spid="11"/>
                                        </p:tgtEl>
                                        <p:attrNameLst>
                                          <p:attrName>ppt_x</p:attrName>
                                        </p:attrNameLst>
                                      </p:cBhvr>
                                      <p:tavLst>
                                        <p:tav tm="0">
                                          <p:val>
                                            <p:strVal val="1+#ppt_w/2"/>
                                          </p:val>
                                        </p:tav>
                                        <p:tav tm="100000">
                                          <p:val>
                                            <p:strVal val="#ppt_x"/>
                                          </p:val>
                                        </p:tav>
                                      </p:tavLst>
                                    </p:anim>
                                    <p:anim calcmode="lin" valueType="num">
                                      <p:cBhvr additive="base">
                                        <p:cTn id="21"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2" presetClass="entr" presetSubtype="4" dur="500"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additive="base">
                                        <p:cTn id="26" dur="500" fill="hold"/>
                                        <p:tgtEl>
                                          <p:spTgt spid="12"/>
                                        </p:tgtEl>
                                        <p:attrNameLst>
                                          <p:attrName>ppt_x</p:attrName>
                                        </p:attrNameLst>
                                      </p:cBhvr>
                                      <p:tavLst>
                                        <p:tav tm="0">
                                          <p:val>
                                            <p:strVal val="#ppt_x"/>
                                          </p:val>
                                        </p:tav>
                                        <p:tav tm="100000">
                                          <p:val>
                                            <p:strVal val="#ppt_x"/>
                                          </p:val>
                                        </p:tav>
                                      </p:tavLst>
                                    </p:anim>
                                    <p:anim calcmode="lin" valueType="num">
                                      <p:cBhvr additive="base">
                                        <p:cTn id="2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在线的文件利用</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8</a:t>
            </a:fld>
            <a:endParaRPr lang="en-GB" altLang="en-US"/>
          </a:p>
        </p:txBody>
      </p:sp>
      <p:grpSp>
        <p:nvGrpSpPr>
          <p:cNvPr id="7" name="组合 6"/>
          <p:cNvGrpSpPr/>
          <p:nvPr/>
        </p:nvGrpSpPr>
        <p:grpSpPr>
          <a:xfrm>
            <a:off x="128464" y="2249432"/>
            <a:ext cx="6443088" cy="3812296"/>
            <a:chOff x="0" y="796128"/>
            <a:chExt cx="6443088" cy="3812296"/>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96128"/>
              <a:ext cx="6443088" cy="3785000"/>
            </a:xfrm>
            <a:prstGeom prst="rect">
              <a:avLst/>
            </a:prstGeom>
            <a:ln>
              <a:noFill/>
            </a:ln>
            <a:effectLst>
              <a:outerShdw blurRad="292100" dist="139700" dir="2700000" algn="tl" rotWithShape="0">
                <a:srgbClr val="333333">
                  <a:alpha val="65000"/>
                </a:srgbClr>
              </a:outerShdw>
            </a:effectLst>
          </p:spPr>
        </p:pic>
        <p:sp>
          <p:nvSpPr>
            <p:cNvPr id="6" name="椭圆 5"/>
            <p:cNvSpPr/>
            <p:nvPr/>
          </p:nvSpPr>
          <p:spPr bwMode="gray">
            <a:xfrm>
              <a:off x="0" y="4379824"/>
              <a:ext cx="704528" cy="228600"/>
            </a:xfrm>
            <a:prstGeom prst="ellipse">
              <a:avLst/>
            </a:prstGeom>
            <a:noFill/>
            <a:ln w="38100" cap="rnd" algn="ctr">
              <a:solidFill>
                <a:srgbClr val="FF0000"/>
              </a:solidFill>
              <a:prstDash val="solid"/>
              <a:miter lim="800000"/>
            </a:ln>
            <a:effectLst/>
          </p:spPr>
          <p:txBody>
            <a:bodyPr wrap="none" rtlCol="0"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pPr>
              <a:endParaRPr lang="zh-CN" altLang="en-US" sz="2400">
                <a:solidFill>
                  <a:schemeClr val="tx1"/>
                </a:solidFill>
                <a:latin typeface="微软雅黑" pitchFamily="34" charset="-122"/>
                <a:ea typeface="微软雅黑" pitchFamily="34" charset="-122"/>
              </a:endParaRPr>
            </a:p>
          </p:txBody>
        </p:sp>
      </p:grpSp>
      <p:sp>
        <p:nvSpPr>
          <p:cNvPr id="8" name="内容占位符 2"/>
          <p:cNvSpPr txBox="1"/>
          <p:nvPr/>
        </p:nvSpPr>
        <p:spPr>
          <a:xfrm>
            <a:off x="68241" y="772240"/>
            <a:ext cx="9777535"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2857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1pPr>
            <a:lvl2pPr marL="342900" lvl="1" indent="-342900" algn="l" rtl="0" eaLnBrk="1" fontAlgn="base" hangingPunct="1">
              <a:lnSpc>
                <a:spcPct val="150000"/>
              </a:lnSpc>
              <a:spcBef>
                <a:spcPct val="0"/>
              </a:spcBef>
              <a:spcAft>
                <a:spcPct val="0"/>
              </a:spcAft>
              <a:buClr>
                <a:srgbClr val="C00000"/>
              </a:buClr>
              <a:buFont typeface="Wingdings" pitchFamily="2" charset="2"/>
              <a:buChar char="ü"/>
              <a:defRPr sz="2000" b="1" kern="1200">
                <a:solidFill>
                  <a:schemeClr val="tx1"/>
                </a:solidFill>
                <a:latin typeface="微软雅黑" pitchFamily="34" charset="-122"/>
                <a:ea typeface="微软雅黑" pitchFamily="34" charset="-122"/>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5pPr>
            <a:lvl6pPr marL="25146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6pPr>
            <a:lvl7pPr marL="29718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7pPr>
            <a:lvl8pPr marL="34290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8pPr>
            <a:lvl9pPr marL="38862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9pPr>
          </a:lstStyle>
          <a:p>
            <a:pPr marL="0" lvl="1" indent="0">
              <a:buNone/>
            </a:pPr>
            <a:r>
              <a:rPr lang="zh-CN" altLang="en-US" sz="2200"/>
              <a:t>系统提供了专用的文件在线查看和编辑控件，用户可以直接在系统中在线查看或编辑相应的文件，大大提高了文件使用的便利性和效率。</a:t>
            </a:r>
            <a:endParaRPr lang="en-US" altLang="zh-CN" sz="2200"/>
          </a:p>
        </p:txBody>
      </p:sp>
      <p:sp>
        <p:nvSpPr>
          <p:cNvPr id="9" name="TextBox 8"/>
          <p:cNvSpPr txBox="1"/>
          <p:nvPr/>
        </p:nvSpPr>
        <p:spPr>
          <a:xfrm>
            <a:off x="6753200" y="2397360"/>
            <a:ext cx="3152800" cy="3498778"/>
          </a:xfrm>
          <a:prstGeom prst="rect">
            <a:avLst/>
          </a:prstGeom>
          <a:noFill/>
        </p:spPr>
        <p:txBody>
          <a:bodyPr wrap="square" rtlCol="0">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616" indent="-342616" defTabSz="914015" eaLnBrk="1" hangingPunct="1">
              <a:lnSpc>
                <a:spcPct val="150000"/>
              </a:lnSpc>
              <a:spcBef>
                <a:spcPct val="20000"/>
              </a:spcBef>
              <a:buFontTx/>
              <a:buChar char="•"/>
              <a:defRPr/>
            </a:pPr>
            <a:r>
              <a:rPr lang="zh-CN" altLang="en-US" sz="2400" kern="0">
                <a:solidFill>
                  <a:schemeClr val="tx1"/>
                </a:solidFill>
                <a:latin typeface="微软雅黑" pitchFamily="34" charset="-122"/>
                <a:ea typeface="微软雅黑" pitchFamily="34" charset="-122"/>
              </a:rPr>
              <a:t>可在线查看和编辑系统中的文件</a:t>
            </a:r>
            <a:endParaRPr lang="en-US" altLang="zh-CN" sz="2400" kern="0">
              <a:solidFill>
                <a:schemeClr val="tx1"/>
              </a:solidFill>
              <a:latin typeface="微软雅黑" pitchFamily="34" charset="-122"/>
              <a:ea typeface="微软雅黑" pitchFamily="34" charset="-122"/>
            </a:endParaRPr>
          </a:p>
          <a:p>
            <a:pPr marL="342616" indent="-342616" defTabSz="914015" eaLnBrk="1" hangingPunct="1">
              <a:lnSpc>
                <a:spcPct val="150000"/>
              </a:lnSpc>
              <a:spcBef>
                <a:spcPct val="20000"/>
              </a:spcBef>
              <a:buFontTx/>
              <a:buChar char="•"/>
              <a:defRPr/>
            </a:pPr>
            <a:r>
              <a:rPr lang="zh-CN" altLang="en-US" sz="2400" kern="0">
                <a:solidFill>
                  <a:srgbClr val="FFC000"/>
                </a:solidFill>
                <a:latin typeface="微软雅黑" pitchFamily="34" charset="-122"/>
                <a:ea typeface="微软雅黑" pitchFamily="34" charset="-122"/>
              </a:rPr>
              <a:t>支持</a:t>
            </a:r>
            <a:r>
              <a:rPr lang="en-US" altLang="zh-CN" sz="2400" kern="0">
                <a:solidFill>
                  <a:srgbClr val="FFC000"/>
                </a:solidFill>
                <a:latin typeface="微软雅黑" pitchFamily="34" charset="-122"/>
                <a:ea typeface="微软雅黑" pitchFamily="34" charset="-122"/>
              </a:rPr>
              <a:t>Word</a:t>
            </a:r>
            <a:r>
              <a:rPr lang="zh-CN" altLang="en-US" sz="2400" kern="0">
                <a:solidFill>
                  <a:srgbClr val="FFC000"/>
                </a:solidFill>
                <a:latin typeface="微软雅黑" pitchFamily="34" charset="-122"/>
                <a:ea typeface="微软雅黑" pitchFamily="34" charset="-122"/>
              </a:rPr>
              <a:t>、</a:t>
            </a:r>
            <a:r>
              <a:rPr lang="en-US" altLang="zh-CN" sz="2400" kern="0" err="1">
                <a:solidFill>
                  <a:srgbClr val="FFC000"/>
                </a:solidFill>
                <a:latin typeface="微软雅黑" pitchFamily="34" charset="-122"/>
                <a:ea typeface="微软雅黑" pitchFamily="34" charset="-122"/>
              </a:rPr>
              <a:t>Ppt</a:t>
            </a:r>
            <a:r>
              <a:rPr lang="zh-CN" altLang="en-US" sz="2400" kern="0">
                <a:solidFill>
                  <a:srgbClr val="FFC000"/>
                </a:solidFill>
                <a:latin typeface="微软雅黑" pitchFamily="34" charset="-122"/>
                <a:ea typeface="微软雅黑" pitchFamily="34" charset="-122"/>
              </a:rPr>
              <a:t>、</a:t>
            </a:r>
            <a:r>
              <a:rPr lang="en-US" altLang="zh-CN" sz="2400" kern="0" err="1">
                <a:solidFill>
                  <a:srgbClr val="FFC000"/>
                </a:solidFill>
                <a:latin typeface="微软雅黑" pitchFamily="34" charset="-122"/>
                <a:ea typeface="微软雅黑" pitchFamily="34" charset="-122"/>
              </a:rPr>
              <a:t>Execl</a:t>
            </a:r>
            <a:r>
              <a:rPr lang="zh-CN" altLang="en-US" sz="2400" kern="0">
                <a:solidFill>
                  <a:srgbClr val="FFC000"/>
                </a:solidFill>
                <a:latin typeface="微软雅黑" pitchFamily="34" charset="-122"/>
                <a:ea typeface="微软雅黑" pitchFamily="34" charset="-122"/>
              </a:rPr>
              <a:t>和</a:t>
            </a:r>
            <a:r>
              <a:rPr lang="en-US" altLang="zh-CN" sz="2400" kern="0" err="1">
                <a:solidFill>
                  <a:srgbClr val="FFC000"/>
                </a:solidFill>
                <a:latin typeface="微软雅黑" pitchFamily="34" charset="-122"/>
                <a:ea typeface="微软雅黑" pitchFamily="34" charset="-122"/>
              </a:rPr>
              <a:t>Pdf</a:t>
            </a:r>
            <a:r>
              <a:rPr lang="zh-CN" altLang="en-US" sz="2400" kern="0">
                <a:solidFill>
                  <a:srgbClr val="FFC000"/>
                </a:solidFill>
                <a:latin typeface="微软雅黑" pitchFamily="34" charset="-122"/>
                <a:ea typeface="微软雅黑" pitchFamily="34" charset="-122"/>
              </a:rPr>
              <a:t>文件</a:t>
            </a:r>
            <a:endParaRPr lang="en-US" altLang="zh-CN" sz="2400" kern="0">
              <a:solidFill>
                <a:srgbClr val="FFC000"/>
              </a:solidFill>
              <a:latin typeface="微软雅黑" pitchFamily="34" charset="-122"/>
              <a:ea typeface="微软雅黑" pitchFamily="34" charset="-122"/>
            </a:endParaRPr>
          </a:p>
          <a:p>
            <a:pPr marL="342616" indent="-342616" defTabSz="914015" eaLnBrk="1" hangingPunct="1">
              <a:lnSpc>
                <a:spcPct val="150000"/>
              </a:lnSpc>
              <a:spcBef>
                <a:spcPct val="20000"/>
              </a:spcBef>
              <a:buFontTx/>
              <a:buChar char="•"/>
              <a:defRPr/>
            </a:pPr>
            <a:r>
              <a:rPr lang="zh-CN" altLang="en-US" sz="2400" kern="0">
                <a:solidFill>
                  <a:schemeClr val="tx1"/>
                </a:solidFill>
                <a:latin typeface="微软雅黑" pitchFamily="34" charset="-122"/>
                <a:ea typeface="微软雅黑" pitchFamily="34" charset="-122"/>
              </a:rPr>
              <a:t>文件操作均受用户的文件权限控制</a:t>
            </a:r>
            <a:endParaRPr lang="en-US" altLang="zh-CN" sz="2400" kern="0">
              <a:solidFill>
                <a:srgbClr val="FFC000"/>
              </a:solidFill>
              <a:latin typeface="微软雅黑" pitchFamily="34" charset="-122"/>
              <a:ea typeface="微软雅黑" pitchFamily="34" charset="-122"/>
            </a:endParaRPr>
          </a:p>
        </p:txBody>
      </p:sp>
    </p:spTree>
    <p:extLst>
      <p:ext uri="{BB962C8B-B14F-4D97-AF65-F5344CB8AC3E}">
        <p14:creationId xmlns:p14="http://schemas.microsoft.com/office/powerpoint/2010/main" val="288572668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left)">
                                      <p:cBhvr>
                                        <p:cTn id="7" dur="500"/>
                                        <p:tgtEl>
                                          <p:spTgt spid="8">
                                            <p:txEl>
                                              <p:pRg st="0" end="0"/>
                                            </p:txEl>
                                          </p:spTgt>
                                        </p:tgtEl>
                                      </p:cBhvr>
                                    </p:animEffect>
                                  </p:childTnLst>
                                </p:cTn>
                              </p:par>
                            </p:childTnLst>
                          </p:cTn>
                        </p:par>
                        <p:par>
                          <p:cTn id="8" fill="hold" nodeType="afterGroup">
                            <p:stCondLst>
                              <p:cond delay="500"/>
                            </p:stCondLst>
                            <p:childTnLst>
                              <p:par>
                                <p:cTn id="9" presetID="14" presetClass="entr" presetSubtype="10" dur="50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 presetClass="entr" presetSubtype="2" dur="500"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500" fill="hold"/>
                                        <p:tgtEl>
                                          <p:spTgt spid="9"/>
                                        </p:tgtEl>
                                        <p:attrNameLst>
                                          <p:attrName>ppt_x</p:attrName>
                                        </p:attrNameLst>
                                      </p:cBhvr>
                                      <p:tavLst>
                                        <p:tav tm="0">
                                          <p:val>
                                            <p:strVal val="1+#ppt_w/2"/>
                                          </p:val>
                                        </p:tav>
                                        <p:tav tm="100000">
                                          <p:val>
                                            <p:strVal val="#ppt_x"/>
                                          </p:val>
                                        </p:tav>
                                      </p:tavLst>
                                    </p:anim>
                                    <p:anim calcmode="lin" valueType="num">
                                      <p:cBhvr additive="base">
                                        <p:cTn id="17"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良好的协同工作</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9</a:t>
            </a:fld>
            <a:endParaRPr lang="en-GB" altLang="en-US"/>
          </a:p>
        </p:txBody>
      </p:sp>
      <p:pic>
        <p:nvPicPr>
          <p:cNvPr id="12" name="Picture 3" descr="C:\Users\Neil\Desktop\应用截图\deskentry1\修改消息通知1.jpg"/>
          <p:cNvPicPr>
            <a:picLocks noChangeAspect="1" noChangeArrowheads="1"/>
          </p:cNvPicPr>
          <p:nvPr/>
        </p:nvPicPr>
        <p:blipFill>
          <a:blip r:embed="rId2"/>
          <a:stretch>
            <a:fillRect/>
          </a:stretch>
        </p:blipFill>
        <p:spPr bwMode="auto">
          <a:xfrm>
            <a:off x="394543" y="2996952"/>
            <a:ext cx="3478337" cy="33843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3" name="TextBox 12"/>
          <p:cNvSpPr txBox="1">
            <a:spLocks noChangeArrowheads="1"/>
          </p:cNvSpPr>
          <p:nvPr/>
        </p:nvSpPr>
        <p:spPr bwMode="auto">
          <a:xfrm>
            <a:off x="560512" y="764704"/>
            <a:ext cx="9145016"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2857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1pPr>
            <a:lvl2pPr marL="2857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5pPr>
            <a:lvl6pPr marL="25146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6pPr>
            <a:lvl7pPr marL="29718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7pPr>
            <a:lvl8pPr marL="34290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8pPr>
            <a:lvl9pPr marL="38862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9pPr>
          </a:lstStyle>
          <a:p>
            <a:pPr marL="0" lvl="1" indent="0" eaLnBrk="1" hangingPunct="1">
              <a:lnSpc>
                <a:spcPct val="150000"/>
              </a:lnSpc>
              <a:buClr>
                <a:srgbClr val="C00000"/>
              </a:buClr>
            </a:pPr>
            <a:r>
              <a:rPr lang="en-US" altLang="zh-CN" sz="2000" err="1">
                <a:latin typeface="微软雅黑" pitchFamily="34" charset="-122"/>
                <a:ea typeface="微软雅黑" pitchFamily="34" charset="-122"/>
              </a:rPr>
              <a:t>EFile</a:t>
            </a:r>
            <a:r>
              <a:rPr lang="zh-CN" altLang="en-US" sz="2000">
                <a:latin typeface="微软雅黑" pitchFamily="34" charset="-122"/>
                <a:ea typeface="微软雅黑" pitchFamily="34" charset="-122"/>
              </a:rPr>
              <a:t>提供了一系列多人对同一文档进行操作的处理手段</a:t>
            </a:r>
            <a:endParaRPr lang="en-US" altLang="zh-CN" sz="2000" b="0">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latin typeface="微软雅黑" pitchFamily="34" charset="-122"/>
                <a:ea typeface="微软雅黑" pitchFamily="34" charset="-122"/>
              </a:rPr>
              <a:t>支持文件的检入检出以保证文件的协同工作，方便文件的更新、修改、提交</a:t>
            </a:r>
            <a:endParaRPr lang="en-US" altLang="zh-CN" sz="2000" b="0">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a:solidFill>
                  <a:srgbClr val="FF0000"/>
                </a:solidFill>
                <a:latin typeface="微软雅黑" pitchFamily="34" charset="-122"/>
                <a:ea typeface="微软雅黑" pitchFamily="34" charset="-122"/>
              </a:rPr>
              <a:t>用户修改文件时系统会自动锁定文件，避免（其他人同时修改造成）冲突</a:t>
            </a:r>
            <a:endParaRPr lang="en-US" altLang="zh-CN" sz="2000">
              <a:solidFill>
                <a:srgbClr val="FF0000"/>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latin typeface="微软雅黑" pitchFamily="34" charset="-122"/>
                <a:ea typeface="微软雅黑" pitchFamily="34" charset="-122"/>
              </a:rPr>
              <a:t>便捷的消息提醒，相关人员可以方便、及时了解文件使用和修改情况</a:t>
            </a:r>
          </a:p>
        </p:txBody>
      </p:sp>
      <p:pic>
        <p:nvPicPr>
          <p:cNvPr id="19" name="Picture 2" descr="C:\Users\Rodger\Desktop\3D小人\4d5e91a54b7959b45a000107\XR_072.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50229" y="2604864"/>
            <a:ext cx="5227307" cy="39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89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6" presetClass="entr" presetSubtype="37" dur="500" fill="hold"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arn(outVertical)">
                                      <p:cBhvr>
                                        <p:cTn id="7" dur="500"/>
                                        <p:tgtEl>
                                          <p:spTgt spid="19"/>
                                        </p:tgtEl>
                                      </p:cBhvr>
                                    </p:animEffect>
                                  </p:childTnLst>
                                </p:cTn>
                              </p:par>
                            </p:childTnLst>
                          </p:cTn>
                        </p:par>
                        <p:par>
                          <p:cTn id="8" fill="hold" nodeType="afterGroup">
                            <p:stCondLst>
                              <p:cond delay="500"/>
                            </p:stCondLst>
                            <p:childTnLst>
                              <p:par>
                                <p:cTn id="9" presetID="42" presetClass="entr" presetSubtype="0" dur="100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anim calcmode="lin" valueType="num">
                                      <p:cBhvr>
                                        <p:cTn id="12" dur="1000" fill="hold"/>
                                        <p:tgtEl>
                                          <p:spTgt spid="13"/>
                                        </p:tgtEl>
                                        <p:attrNameLst>
                                          <p:attrName>ppt_x</p:attrName>
                                        </p:attrNameLst>
                                      </p:cBhvr>
                                      <p:tavLst>
                                        <p:tav tm="0">
                                          <p:val>
                                            <p:strVal val="#ppt_x"/>
                                          </p:val>
                                        </p:tav>
                                        <p:tav tm="100000">
                                          <p:val>
                                            <p:strVal val="#ppt_x"/>
                                          </p:val>
                                        </p:tav>
                                      </p:tavLst>
                                    </p:anim>
                                    <p:anim calcmode="lin" valueType="num">
                                      <p:cBhvr>
                                        <p:cTn id="13" dur="1000" fill="hold"/>
                                        <p:tgtEl>
                                          <p:spTgt spid="13"/>
                                        </p:tgtEl>
                                        <p:attrNameLst>
                                          <p:attrName>ppt_y</p:attrName>
                                        </p:attrNameLst>
                                      </p:cBhvr>
                                      <p:tavLst>
                                        <p:tav tm="0">
                                          <p:val>
                                            <p:strVal val="#ppt_y+.1"/>
                                          </p:val>
                                        </p:tav>
                                        <p:tav tm="100000">
                                          <p:val>
                                            <p:strVal val="#ppt_y"/>
                                          </p:val>
                                        </p:tav>
                                      </p:tavLst>
                                    </p:anim>
                                  </p:childTnLst>
                                </p:cTn>
                              </p:par>
                            </p:childTnLst>
                          </p:cTn>
                        </p:par>
                        <p:par>
                          <p:cTn id="14" fill="hold" nodeType="afterGroup">
                            <p:stCondLst>
                              <p:cond delay="1500"/>
                            </p:stCondLst>
                            <p:childTnLst>
                              <p:par>
                                <p:cTn id="15" presetID="10" presetClass="entr" presetSubtype="0"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完善的版本管理</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10</a:t>
            </a:fld>
            <a:endParaRPr lang="en-GB" altLang="en-US"/>
          </a:p>
        </p:txBody>
      </p:sp>
      <p:sp>
        <p:nvSpPr>
          <p:cNvPr id="4" name="AutoShape 3"/>
          <p:cNvSpPr>
            <a:spLocks noChangeArrowheads="1"/>
          </p:cNvSpPr>
          <p:nvPr/>
        </p:nvSpPr>
        <p:spPr bwMode="gray">
          <a:xfrm rot="2712372" flipH="1">
            <a:off x="5831392" y="1256728"/>
            <a:ext cx="2189163" cy="1795463"/>
          </a:xfrm>
          <a:prstGeom prst="upArrow">
            <a:avLst>
              <a:gd name="adj1" fmla="val 65028"/>
              <a:gd name="adj2" fmla="val 58060"/>
            </a:avLst>
          </a:prstGeom>
          <a:gradFill rotWithShape="1">
            <a:gsLst>
              <a:gs pos="0">
                <a:srgbClr val="333399"/>
              </a:gs>
              <a:gs pos="100000">
                <a:srgbClr val="333399">
                  <a:gamma/>
                  <a:tint val="51373"/>
                  <a:invGamma/>
                </a:srgbClr>
              </a:gs>
            </a:gsLst>
            <a:lin ang="5400000" scaled="1"/>
          </a:gradFill>
          <a:ln w="9525" algn="ctr">
            <a:miter lim="800000"/>
          </a:ln>
          <a:effectLst/>
          <a:scene3d>
            <a:camera prst="legacyPerspectiveBottomLeft"/>
            <a:lightRig rig="legacyFlat2" dir="t"/>
          </a:scene3d>
          <a:sp3d extrusionH="100000" prstMaterial="legacyMatte">
            <a:bevelT w="13500" h="13500" prst="angle"/>
            <a:bevelB w="13500" h="13500" prst="angle"/>
            <a:extrusionClr>
              <a:srgbClr val="333399"/>
            </a:extrusionClr>
          </a:sp3d>
        </p:spPr>
        <p:txBody>
          <a:bodyPr wrap="none" anchor="ctr">
            <a:flatTx/>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5" name="AutoShape 5"/>
          <p:cNvSpPr>
            <a:spLocks noChangeArrowheads="1"/>
          </p:cNvSpPr>
          <p:nvPr/>
        </p:nvSpPr>
        <p:spPr bwMode="gray">
          <a:xfrm rot="18887628">
            <a:off x="1910267" y="1291653"/>
            <a:ext cx="2189163" cy="1795463"/>
          </a:xfrm>
          <a:prstGeom prst="upArrow">
            <a:avLst>
              <a:gd name="adj1" fmla="val 65028"/>
              <a:gd name="adj2" fmla="val 58060"/>
            </a:avLst>
          </a:prstGeom>
          <a:gradFill rotWithShape="1">
            <a:gsLst>
              <a:gs pos="0">
                <a:srgbClr val="BBE0E3"/>
              </a:gs>
              <a:gs pos="100000">
                <a:srgbClr val="BBE0E3">
                  <a:gamma/>
                  <a:tint val="57647"/>
                  <a:invGamma/>
                </a:srgbClr>
              </a:gs>
            </a:gsLst>
            <a:lin ang="5400000" scaled="1"/>
          </a:gradFill>
          <a:ln w="9525" algn="ctr">
            <a:miter lim="800000"/>
          </a:ln>
          <a:effectLst/>
          <a:scene3d>
            <a:camera prst="legacyPerspectiveBottomRight"/>
            <a:lightRig rig="legacyFlat2" dir="t"/>
          </a:scene3d>
          <a:sp3d extrusionH="100000" prstMaterial="legacyMatte">
            <a:bevelT w="13500" h="13500" prst="angle"/>
            <a:bevelB w="13500" h="13500" prst="angle"/>
            <a:extrusionClr>
              <a:srgbClr val="009CA4"/>
            </a:extrusionClr>
          </a:sp3d>
        </p:spPr>
        <p:txBody>
          <a:bodyPr wrap="none" anchor="ctr">
            <a:flatTx/>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6" name="AutoShape 7"/>
          <p:cNvSpPr>
            <a:spLocks noChangeArrowheads="1"/>
          </p:cNvSpPr>
          <p:nvPr/>
        </p:nvSpPr>
        <p:spPr bwMode="gray">
          <a:xfrm rot="18887628" flipH="1" flipV="1">
            <a:off x="5779005" y="3913894"/>
            <a:ext cx="2230438" cy="1795463"/>
          </a:xfrm>
          <a:prstGeom prst="upArrow">
            <a:avLst>
              <a:gd name="adj1" fmla="val 65028"/>
              <a:gd name="adj2" fmla="val 58060"/>
            </a:avLst>
          </a:prstGeom>
          <a:gradFill rotWithShape="1">
            <a:gsLst>
              <a:gs pos="0">
                <a:srgbClr val="BBE0E3">
                  <a:gamma/>
                  <a:tint val="57647"/>
                  <a:invGamma/>
                </a:srgbClr>
              </a:gs>
              <a:gs pos="100000">
                <a:srgbClr val="BBE0E3"/>
              </a:gs>
            </a:gsLst>
            <a:lin ang="5400000" scaled="1"/>
          </a:gradFill>
          <a:ln w="9525" algn="ctr">
            <a:miter lim="800000"/>
          </a:ln>
          <a:effectLst/>
          <a:scene3d>
            <a:camera prst="legacyPerspectiveBottomLeft"/>
            <a:lightRig rig="legacyFlat2" dir="t"/>
          </a:scene3d>
          <a:sp3d extrusionH="163500" prstMaterial="legacyMatte">
            <a:bevelT w="13500" h="13500" prst="angle"/>
            <a:bevelB w="13500" h="13500" prst="angle"/>
            <a:extrusionClr>
              <a:srgbClr val="009CA4"/>
            </a:extrusionClr>
          </a:sp3d>
        </p:spPr>
        <p:txBody>
          <a:bodyPr wrap="none" anchor="ctr">
            <a:flatTx/>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7" name="AutoShape 11"/>
          <p:cNvSpPr>
            <a:spLocks noChangeArrowheads="1"/>
          </p:cNvSpPr>
          <p:nvPr/>
        </p:nvSpPr>
        <p:spPr bwMode="gray">
          <a:xfrm rot="2712372" flipV="1">
            <a:off x="1971386" y="3930563"/>
            <a:ext cx="2168525" cy="1795463"/>
          </a:xfrm>
          <a:prstGeom prst="upArrow">
            <a:avLst>
              <a:gd name="adj1" fmla="val 65028"/>
              <a:gd name="adj2" fmla="val 58060"/>
            </a:avLst>
          </a:prstGeom>
          <a:gradFill rotWithShape="1">
            <a:gsLst>
              <a:gs pos="0">
                <a:srgbClr val="333399"/>
              </a:gs>
              <a:gs pos="100000">
                <a:srgbClr val="333399">
                  <a:gamma/>
                  <a:tint val="51373"/>
                  <a:invGamma/>
                </a:srgbClr>
              </a:gs>
            </a:gsLst>
            <a:lin ang="5400000" scaled="1"/>
          </a:gradFill>
          <a:ln w="9525" algn="ctr">
            <a:miter lim="800000"/>
          </a:ln>
          <a:effectLst/>
          <a:scene3d>
            <a:camera prst="legacyPerspectiveBottomRight"/>
            <a:lightRig rig="legacyFlat2" dir="t"/>
          </a:scene3d>
          <a:sp3d extrusionH="163500" prstMaterial="legacyMatte">
            <a:bevelT w="13500" h="13500" prst="angle"/>
            <a:bevelB w="13500" h="13500" prst="angle"/>
            <a:extrusionClr>
              <a:srgbClr val="333399"/>
            </a:extrusionClr>
          </a:sp3d>
        </p:spPr>
        <p:txBody>
          <a:bodyPr wrap="none" anchor="ctr">
            <a:flatTx/>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8" name="Text Box 13"/>
          <p:cNvSpPr txBox="1">
            <a:spLocks noChangeArrowheads="1"/>
          </p:cNvSpPr>
          <p:nvPr/>
        </p:nvSpPr>
        <p:spPr bwMode="black">
          <a:xfrm>
            <a:off x="173176" y="1172877"/>
            <a:ext cx="2659811" cy="1508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120650" indent="-120650" algn="l" rtl="0" eaLnBrk="0" fontAlgn="base" hangingPunct="0">
              <a:spcBef>
                <a:spcPct val="0"/>
              </a:spcBef>
              <a:spcAft>
                <a:spcPct val="0"/>
              </a:spcAft>
              <a:defRPr sz="1400" b="1" kern="1200">
                <a:solidFill>
                  <a:schemeClr val="tx1"/>
                </a:solidFill>
                <a:latin typeface="Arial"/>
                <a:ea typeface="宋体" pitchFamily="2" charset="-122"/>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5pPr>
            <a:lvl6pPr marL="25146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6pPr>
            <a:lvl7pPr marL="29718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7pPr>
            <a:lvl8pPr marL="34290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8pPr>
            <a:lvl9pPr marL="38862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9pPr>
          </a:lstStyle>
          <a:p>
            <a:pPr marL="342900" indent="-342900" eaLnBrk="1" hangingPunct="1">
              <a:spcBef>
                <a:spcPct val="50000"/>
              </a:spcBef>
              <a:buClr>
                <a:srgbClr val="C00000"/>
              </a:buClr>
              <a:buFont typeface="Wingdings" pitchFamily="2" charset="2"/>
              <a:buChar char="ü"/>
            </a:pPr>
            <a:r>
              <a:rPr lang="zh-CN" altLang="en-US" sz="2000">
                <a:latin typeface="微软雅黑" pitchFamily="34" charset="-122"/>
                <a:ea typeface="微软雅黑" pitchFamily="34" charset="-122"/>
              </a:rPr>
              <a:t>统一最新文件</a:t>
            </a:r>
            <a:endParaRPr lang="en-US" altLang="zh-CN" sz="2000">
              <a:latin typeface="微软雅黑" pitchFamily="34" charset="-122"/>
              <a:ea typeface="微软雅黑" pitchFamily="34" charset="-122"/>
            </a:endParaRPr>
          </a:p>
          <a:p>
            <a:pPr marL="0" indent="0" eaLnBrk="1" hangingPunct="1">
              <a:spcBef>
                <a:spcPct val="50000"/>
              </a:spcBef>
              <a:buClr>
                <a:srgbClr val="C00000"/>
              </a:buClr>
            </a:pPr>
            <a:r>
              <a:rPr lang="zh-CN" altLang="en-US" sz="1600">
                <a:solidFill>
                  <a:srgbClr val="FF0000"/>
                </a:solidFill>
                <a:latin typeface="微软雅黑" pitchFamily="34" charset="-122"/>
                <a:ea typeface="微软雅黑" pitchFamily="34" charset="-122"/>
              </a:rPr>
              <a:t>对所有用户都发布统一</a:t>
            </a:r>
            <a:endParaRPr lang="en-US" altLang="zh-CN" sz="1600">
              <a:solidFill>
                <a:srgbClr val="FF0000"/>
              </a:solidFill>
              <a:latin typeface="微软雅黑" pitchFamily="34" charset="-122"/>
              <a:ea typeface="微软雅黑" pitchFamily="34" charset="-122"/>
            </a:endParaRPr>
          </a:p>
          <a:p>
            <a:pPr marL="0" indent="0" eaLnBrk="1" hangingPunct="1">
              <a:spcBef>
                <a:spcPct val="50000"/>
              </a:spcBef>
              <a:buClr>
                <a:srgbClr val="C00000"/>
              </a:buClr>
            </a:pPr>
            <a:r>
              <a:rPr lang="zh-CN" altLang="en-US" sz="1600">
                <a:solidFill>
                  <a:srgbClr val="FF0000"/>
                </a:solidFill>
                <a:latin typeface="微软雅黑" pitchFamily="34" charset="-122"/>
                <a:ea typeface="微软雅黑" pitchFamily="34" charset="-122"/>
              </a:rPr>
              <a:t>版本的文件，确保文件</a:t>
            </a:r>
            <a:endParaRPr lang="en-US" altLang="zh-CN" sz="1600">
              <a:solidFill>
                <a:srgbClr val="FF0000"/>
              </a:solidFill>
              <a:latin typeface="微软雅黑" pitchFamily="34" charset="-122"/>
              <a:ea typeface="微软雅黑" pitchFamily="34" charset="-122"/>
            </a:endParaRPr>
          </a:p>
          <a:p>
            <a:pPr marL="0" indent="0" eaLnBrk="1" hangingPunct="1">
              <a:spcBef>
                <a:spcPct val="50000"/>
              </a:spcBef>
              <a:buClr>
                <a:srgbClr val="C00000"/>
              </a:buClr>
            </a:pPr>
            <a:r>
              <a:rPr lang="zh-CN" altLang="en-US" sz="1600">
                <a:solidFill>
                  <a:srgbClr val="FF0000"/>
                </a:solidFill>
                <a:latin typeface="微软雅黑" pitchFamily="34" charset="-122"/>
                <a:ea typeface="微软雅黑" pitchFamily="34" charset="-122"/>
              </a:rPr>
              <a:t>使用的统一性</a:t>
            </a:r>
          </a:p>
        </p:txBody>
      </p:sp>
      <p:sp>
        <p:nvSpPr>
          <p:cNvPr id="9" name="Text Box 14"/>
          <p:cNvSpPr txBox="1">
            <a:spLocks noChangeArrowheads="1"/>
          </p:cNvSpPr>
          <p:nvPr/>
        </p:nvSpPr>
        <p:spPr bwMode="black">
          <a:xfrm>
            <a:off x="7172431" y="5523334"/>
            <a:ext cx="2733569"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342900" indent="-342900" algn="l" rtl="0" eaLnBrk="1" fontAlgn="base" hangingPunct="1">
              <a:spcBef>
                <a:spcPct val="50000"/>
              </a:spcBef>
              <a:spcAft>
                <a:spcPct val="0"/>
              </a:spcAft>
              <a:buClr>
                <a:srgbClr val="C00000"/>
              </a:buClr>
              <a:buFont typeface="Wingdings" pitchFamily="2" charset="2"/>
              <a:buChar char="ü"/>
              <a:defRPr sz="2000" b="1" kern="1200">
                <a:solidFill>
                  <a:schemeClr val="tx1"/>
                </a:solidFill>
                <a:latin typeface="微软雅黑" pitchFamily="34" charset="-122"/>
                <a:ea typeface="微软雅黑" pitchFamily="34" charset="-122"/>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5pPr>
            <a:lvl6pPr marL="25146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6pPr>
            <a:lvl7pPr marL="29718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7pPr>
            <a:lvl8pPr marL="34290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8pPr>
            <a:lvl9pPr marL="38862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9pPr>
          </a:lstStyle>
          <a:p>
            <a:r>
              <a:rPr lang="zh-CN" altLang="en-US"/>
              <a:t>详细的操作记录</a:t>
            </a:r>
            <a:endParaRPr lang="en-US" altLang="zh-CN"/>
          </a:p>
          <a:p>
            <a:pPr marL="0" indent="0">
              <a:buNone/>
            </a:pPr>
            <a:r>
              <a:rPr lang="zh-CN" altLang="en-US" sz="1600">
                <a:solidFill>
                  <a:srgbClr val="FF0000"/>
                </a:solidFill>
              </a:rPr>
              <a:t>系统将记录每次文件版本变更的详细操作记录日志</a:t>
            </a:r>
            <a:endParaRPr lang="zh-CN" altLang="en-US" sz="1600"/>
          </a:p>
        </p:txBody>
      </p:sp>
      <p:sp>
        <p:nvSpPr>
          <p:cNvPr id="10" name="Text Box 15"/>
          <p:cNvSpPr txBox="1">
            <a:spLocks noChangeArrowheads="1"/>
          </p:cNvSpPr>
          <p:nvPr/>
        </p:nvSpPr>
        <p:spPr bwMode="black">
          <a:xfrm>
            <a:off x="173176" y="5523334"/>
            <a:ext cx="3699704"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342900" indent="-342900" algn="l" rtl="0" eaLnBrk="1" fontAlgn="base" hangingPunct="1">
              <a:spcBef>
                <a:spcPct val="50000"/>
              </a:spcBef>
              <a:spcAft>
                <a:spcPct val="0"/>
              </a:spcAft>
              <a:buClr>
                <a:srgbClr val="C00000"/>
              </a:buClr>
              <a:buFont typeface="Wingdings" pitchFamily="2" charset="2"/>
              <a:buChar char="ü"/>
              <a:defRPr sz="2000" b="1" kern="1200">
                <a:solidFill>
                  <a:schemeClr val="tx1"/>
                </a:solidFill>
                <a:latin typeface="微软雅黑" pitchFamily="34" charset="-122"/>
                <a:ea typeface="微软雅黑" pitchFamily="34" charset="-122"/>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5pPr>
            <a:lvl6pPr marL="25146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6pPr>
            <a:lvl7pPr marL="29718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7pPr>
            <a:lvl8pPr marL="34290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8pPr>
            <a:lvl9pPr marL="38862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9pPr>
          </a:lstStyle>
          <a:p>
            <a:r>
              <a:rPr lang="zh-CN" altLang="en-US"/>
              <a:t>可查看及恢复历史版本</a:t>
            </a:r>
            <a:endParaRPr lang="en-US" altLang="zh-CN"/>
          </a:p>
          <a:p>
            <a:pPr marL="0" indent="0">
              <a:buNone/>
            </a:pPr>
            <a:r>
              <a:rPr lang="zh-CN" altLang="en-US" sz="1600">
                <a:solidFill>
                  <a:srgbClr val="FF0000"/>
                </a:solidFill>
              </a:rPr>
              <a:t>用户可以查看文件的所有版本信息，并可以下载查看某一版本的文件内容</a:t>
            </a:r>
            <a:endParaRPr lang="zh-CN" altLang="en-US" sz="1600"/>
          </a:p>
        </p:txBody>
      </p:sp>
      <p:sp>
        <p:nvSpPr>
          <p:cNvPr id="11" name="Text Box 16"/>
          <p:cNvSpPr txBox="1">
            <a:spLocks noChangeArrowheads="1"/>
          </p:cNvSpPr>
          <p:nvPr/>
        </p:nvSpPr>
        <p:spPr bwMode="black">
          <a:xfrm>
            <a:off x="7199727" y="1152901"/>
            <a:ext cx="2733569" cy="1508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342900" indent="-342900" algn="l" rtl="0" eaLnBrk="1" fontAlgn="base" hangingPunct="1">
              <a:spcBef>
                <a:spcPct val="50000"/>
              </a:spcBef>
              <a:spcAft>
                <a:spcPct val="0"/>
              </a:spcAft>
              <a:buClr>
                <a:srgbClr val="C00000"/>
              </a:buClr>
              <a:buFont typeface="Wingdings" pitchFamily="2" charset="2"/>
              <a:buChar char="ü"/>
              <a:defRPr sz="2000" b="1" kern="1200">
                <a:solidFill>
                  <a:schemeClr val="tx1"/>
                </a:solidFill>
                <a:latin typeface="微软雅黑" pitchFamily="34" charset="-122"/>
                <a:ea typeface="微软雅黑" pitchFamily="34" charset="-122"/>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5pPr>
            <a:lvl6pPr marL="25146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6pPr>
            <a:lvl7pPr marL="29718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7pPr>
            <a:lvl8pPr marL="34290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8pPr>
            <a:lvl9pPr marL="38862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9pPr>
          </a:lstStyle>
          <a:p>
            <a:r>
              <a:rPr lang="zh-CN" altLang="en-US"/>
              <a:t>全生命周期管理</a:t>
            </a:r>
            <a:endParaRPr lang="en-US" altLang="zh-CN"/>
          </a:p>
          <a:p>
            <a:pPr marL="0" indent="0">
              <a:buNone/>
            </a:pPr>
            <a:r>
              <a:rPr lang="zh-CN" altLang="en-US" sz="1600">
                <a:solidFill>
                  <a:srgbClr val="FF0000"/>
                </a:solidFill>
              </a:rPr>
              <a:t>      系统会记录所有文件的             </a:t>
            </a:r>
            <a:endParaRPr lang="en-US" altLang="zh-CN" sz="1600">
              <a:solidFill>
                <a:srgbClr val="FF0000"/>
              </a:solidFill>
            </a:endParaRPr>
          </a:p>
          <a:p>
            <a:pPr marL="0" indent="0">
              <a:buNone/>
            </a:pPr>
            <a:r>
              <a:rPr lang="en-US" altLang="zh-CN" sz="1600">
                <a:solidFill>
                  <a:srgbClr val="FF0000"/>
                </a:solidFill>
              </a:rPr>
              <a:t>      </a:t>
            </a:r>
            <a:r>
              <a:rPr lang="zh-CN" altLang="en-US" sz="1600">
                <a:solidFill>
                  <a:srgbClr val="FF0000"/>
                </a:solidFill>
              </a:rPr>
              <a:t>修改版本，对文件进行</a:t>
            </a:r>
            <a:endParaRPr lang="en-US" altLang="zh-CN" sz="1600">
              <a:solidFill>
                <a:srgbClr val="FF0000"/>
              </a:solidFill>
            </a:endParaRPr>
          </a:p>
          <a:p>
            <a:pPr marL="0" indent="0">
              <a:buNone/>
            </a:pPr>
            <a:r>
              <a:rPr lang="en-US" altLang="zh-CN" sz="1600">
                <a:solidFill>
                  <a:srgbClr val="FF0000"/>
                </a:solidFill>
              </a:rPr>
              <a:t>      </a:t>
            </a:r>
            <a:r>
              <a:rPr lang="zh-CN" altLang="en-US" sz="1600">
                <a:solidFill>
                  <a:srgbClr val="FF0000"/>
                </a:solidFill>
              </a:rPr>
              <a:t>全生命周期的管理</a:t>
            </a:r>
            <a:endParaRPr lang="en-US" altLang="zh-CN" sz="1600">
              <a:solidFill>
                <a:srgbClr val="FF0000"/>
              </a:solidFill>
            </a:endParaRPr>
          </a:p>
        </p:txBody>
      </p:sp>
      <p:pic>
        <p:nvPicPr>
          <p:cNvPr id="1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85161" y="2229816"/>
            <a:ext cx="3758928" cy="25370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04678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anim calcmode="lin" valueType="num">
                                      <p:cBhvr>
                                        <p:cTn id="8" dur="500" fill="hold"/>
                                        <p:tgtEl>
                                          <p:spTgt spid="12"/>
                                        </p:tgtEl>
                                        <p:attrNameLst>
                                          <p:attrName>ppt_x</p:attrName>
                                        </p:attrNameLst>
                                      </p:cBhvr>
                                      <p:tavLst>
                                        <p:tav tm="0">
                                          <p:val>
                                            <p:strVal val="#ppt_x"/>
                                          </p:val>
                                        </p:tav>
                                        <p:tav tm="100000">
                                          <p:val>
                                            <p:strVal val="#ppt_x"/>
                                          </p:val>
                                        </p:tav>
                                      </p:tavLst>
                                    </p:anim>
                                    <p:anim calcmode="lin" valueType="num">
                                      <p:cBhvr>
                                        <p:cTn id="9" dur="500" fill="hold"/>
                                        <p:tgtEl>
                                          <p:spTgt spid="1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500"/>
                            </p:stCondLst>
                            <p:childTnLst>
                              <p:par>
                                <p:cTn id="11" presetID="2" presetClass="entr" presetSubtype="6" dur="50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1+#ppt_w/2"/>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par>
                          <p:cTn id="15" fill="hold" nodeType="afterGroup">
                            <p:stCondLst>
                              <p:cond delay="1000"/>
                            </p:stCondLst>
                            <p:childTnLst>
                              <p:par>
                                <p:cTn id="16" presetID="2" presetClass="entr" presetSubtype="9" dur="50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0-#ppt_w/2"/>
                                          </p:val>
                                        </p:tav>
                                        <p:tav tm="100000">
                                          <p:val>
                                            <p:strVal val="#ppt_x"/>
                                          </p:val>
                                        </p:tav>
                                      </p:tavLst>
                                    </p:anim>
                                    <p:anim calcmode="lin" valueType="num">
                                      <p:cBhvr additive="base">
                                        <p:cTn id="19" dur="50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2" presetClass="entr" presetSubtype="12" dur="50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0-#ppt_w/2"/>
                                          </p:val>
                                        </p:tav>
                                        <p:tav tm="100000">
                                          <p:val>
                                            <p:strVal val="#ppt_x"/>
                                          </p:val>
                                        </p:tav>
                                      </p:tavLst>
                                    </p:anim>
                                    <p:anim calcmode="lin" valueType="num">
                                      <p:cBhvr additive="base">
                                        <p:cTn id="25" dur="500" fill="hold"/>
                                        <p:tgtEl>
                                          <p:spTgt spid="4"/>
                                        </p:tgtEl>
                                        <p:attrNameLst>
                                          <p:attrName>ppt_y</p:attrName>
                                        </p:attrNameLst>
                                      </p:cBhvr>
                                      <p:tavLst>
                                        <p:tav tm="0">
                                          <p:val>
                                            <p:strVal val="1+#ppt_h/2"/>
                                          </p:val>
                                        </p:tav>
                                        <p:tav tm="100000">
                                          <p:val>
                                            <p:strVal val="#ppt_y"/>
                                          </p:val>
                                        </p:tav>
                                      </p:tavLst>
                                    </p:anim>
                                  </p:childTnLst>
                                </p:cTn>
                              </p:par>
                            </p:childTnLst>
                          </p:cTn>
                        </p:par>
                        <p:par>
                          <p:cTn id="26" fill="hold" nodeType="afterGroup">
                            <p:stCondLst>
                              <p:cond delay="500"/>
                            </p:stCondLst>
                            <p:childTnLst>
                              <p:par>
                                <p:cTn id="27" presetID="2" presetClass="entr" presetSubtype="3" dur="500" fill="hold" grpId="0" nodeType="after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additive="base">
                                        <p:cTn id="29" dur="500" fill="hold"/>
                                        <p:tgtEl>
                                          <p:spTgt spid="11"/>
                                        </p:tgtEl>
                                        <p:attrNameLst>
                                          <p:attrName>ppt_x</p:attrName>
                                        </p:attrNameLst>
                                      </p:cBhvr>
                                      <p:tavLst>
                                        <p:tav tm="0">
                                          <p:val>
                                            <p:strVal val="1+#ppt_w/2"/>
                                          </p:val>
                                        </p:tav>
                                        <p:tav tm="100000">
                                          <p:val>
                                            <p:strVal val="#ppt_x"/>
                                          </p:val>
                                        </p:tav>
                                      </p:tavLst>
                                    </p:anim>
                                    <p:anim calcmode="lin" valueType="num">
                                      <p:cBhvr additive="base">
                                        <p:cTn id="30"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par>
                    <p:cTn id="31" fill="hold" nodeType="clickPar">
                      <p:stCondLst>
                        <p:cond delay="indefinite"/>
                        <p:cond evt="onBegin" delay="0">
                          <p:tn val="30"/>
                        </p:cond>
                      </p:stCondLst>
                      <p:childTnLst>
                        <p:par>
                          <p:cTn id="32" fill="hold">
                            <p:stCondLst>
                              <p:cond delay="0"/>
                            </p:stCondLst>
                            <p:childTnLst>
                              <p:par>
                                <p:cTn id="33" presetID="2" presetClass="entr" presetSubtype="3" dur="50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1+#ppt_w/2"/>
                                          </p:val>
                                        </p:tav>
                                        <p:tav tm="100000">
                                          <p:val>
                                            <p:strVal val="#ppt_x"/>
                                          </p:val>
                                        </p:tav>
                                      </p:tavLst>
                                    </p:anim>
                                    <p:anim calcmode="lin" valueType="num">
                                      <p:cBhvr additive="base">
                                        <p:cTn id="36" dur="500" fill="hold"/>
                                        <p:tgtEl>
                                          <p:spTgt spid="7"/>
                                        </p:tgtEl>
                                        <p:attrNameLst>
                                          <p:attrName>ppt_y</p:attrName>
                                        </p:attrNameLst>
                                      </p:cBhvr>
                                      <p:tavLst>
                                        <p:tav tm="0">
                                          <p:val>
                                            <p:strVal val="0-#ppt_h/2"/>
                                          </p:val>
                                        </p:tav>
                                        <p:tav tm="100000">
                                          <p:val>
                                            <p:strVal val="#ppt_y"/>
                                          </p:val>
                                        </p:tav>
                                      </p:tavLst>
                                    </p:anim>
                                  </p:childTnLst>
                                </p:cTn>
                              </p:par>
                            </p:childTnLst>
                          </p:cTn>
                        </p:par>
                        <p:par>
                          <p:cTn id="37" fill="hold" nodeType="afterGroup">
                            <p:stCondLst>
                              <p:cond delay="500"/>
                            </p:stCondLst>
                            <p:childTnLst>
                              <p:par>
                                <p:cTn id="38" presetID="2" presetClass="entr" presetSubtype="12" dur="500" fill="hold" grpId="0" nodeType="afterEffect">
                                  <p:stCondLst>
                                    <p:cond delay="0"/>
                                  </p:stCondLst>
                                  <p:childTnLst>
                                    <p:set>
                                      <p:cBhvr>
                                        <p:cTn id="39" dur="1" fill="hold">
                                          <p:stCondLst>
                                            <p:cond delay="0"/>
                                          </p:stCondLst>
                                        </p:cTn>
                                        <p:tgtEl>
                                          <p:spTgt spid="10"/>
                                        </p:tgtEl>
                                        <p:attrNameLst>
                                          <p:attrName>style.visibility</p:attrName>
                                        </p:attrNameLst>
                                      </p:cBhvr>
                                      <p:to>
                                        <p:strVal val="visible"/>
                                      </p:to>
                                    </p:set>
                                    <p:anim calcmode="lin" valueType="num">
                                      <p:cBhvr additive="base">
                                        <p:cTn id="40" dur="500" fill="hold"/>
                                        <p:tgtEl>
                                          <p:spTgt spid="10"/>
                                        </p:tgtEl>
                                        <p:attrNameLst>
                                          <p:attrName>ppt_x</p:attrName>
                                        </p:attrNameLst>
                                      </p:cBhvr>
                                      <p:tavLst>
                                        <p:tav tm="0">
                                          <p:val>
                                            <p:strVal val="0-#ppt_w/2"/>
                                          </p:val>
                                        </p:tav>
                                        <p:tav tm="100000">
                                          <p:val>
                                            <p:strVal val="#ppt_x"/>
                                          </p:val>
                                        </p:tav>
                                      </p:tavLst>
                                    </p:anim>
                                    <p:anim calcmode="lin" valueType="num">
                                      <p:cBhvr additive="base">
                                        <p:cTn id="41"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2" fill="hold" nodeType="clickPar">
                      <p:stCondLst>
                        <p:cond delay="indefinite"/>
                        <p:cond evt="onBegin" delay="0">
                          <p:tn val="41"/>
                        </p:cond>
                      </p:stCondLst>
                      <p:childTnLst>
                        <p:par>
                          <p:cTn id="43" fill="hold">
                            <p:stCondLst>
                              <p:cond delay="0"/>
                            </p:stCondLst>
                            <p:childTnLst>
                              <p:par>
                                <p:cTn id="44" presetID="2" presetClass="entr" presetSubtype="9" dur="500" fill="hold" grpId="0" nodeType="clickEffect">
                                  <p:stCondLst>
                                    <p:cond delay="0"/>
                                  </p:stCondLst>
                                  <p:childTnLst>
                                    <p:set>
                                      <p:cBhvr>
                                        <p:cTn id="45" dur="1" fill="hold">
                                          <p:stCondLst>
                                            <p:cond delay="0"/>
                                          </p:stCondLst>
                                        </p:cTn>
                                        <p:tgtEl>
                                          <p:spTgt spid="6"/>
                                        </p:tgtEl>
                                        <p:attrNameLst>
                                          <p:attrName>style.visibility</p:attrName>
                                        </p:attrNameLst>
                                      </p:cBhvr>
                                      <p:to>
                                        <p:strVal val="visible"/>
                                      </p:to>
                                    </p:set>
                                    <p:anim calcmode="lin" valueType="num">
                                      <p:cBhvr additive="base">
                                        <p:cTn id="46" dur="500" fill="hold"/>
                                        <p:tgtEl>
                                          <p:spTgt spid="6"/>
                                        </p:tgtEl>
                                        <p:attrNameLst>
                                          <p:attrName>ppt_x</p:attrName>
                                        </p:attrNameLst>
                                      </p:cBhvr>
                                      <p:tavLst>
                                        <p:tav tm="0">
                                          <p:val>
                                            <p:strVal val="0-#ppt_w/2"/>
                                          </p:val>
                                        </p:tav>
                                        <p:tav tm="100000">
                                          <p:val>
                                            <p:strVal val="#ppt_x"/>
                                          </p:val>
                                        </p:tav>
                                      </p:tavLst>
                                    </p:anim>
                                    <p:anim calcmode="lin" valueType="num">
                                      <p:cBhvr additive="base">
                                        <p:cTn id="47" dur="500" fill="hold"/>
                                        <p:tgtEl>
                                          <p:spTgt spid="6"/>
                                        </p:tgtEl>
                                        <p:attrNameLst>
                                          <p:attrName>ppt_y</p:attrName>
                                        </p:attrNameLst>
                                      </p:cBhvr>
                                      <p:tavLst>
                                        <p:tav tm="0">
                                          <p:val>
                                            <p:strVal val="0-#ppt_h/2"/>
                                          </p:val>
                                        </p:tav>
                                        <p:tav tm="100000">
                                          <p:val>
                                            <p:strVal val="#ppt_y"/>
                                          </p:val>
                                        </p:tav>
                                      </p:tavLst>
                                    </p:anim>
                                  </p:childTnLst>
                                </p:cTn>
                              </p:par>
                            </p:childTnLst>
                          </p:cTn>
                        </p:par>
                        <p:par>
                          <p:cTn id="48" fill="hold" nodeType="afterGroup">
                            <p:stCondLst>
                              <p:cond delay="500"/>
                            </p:stCondLst>
                            <p:childTnLst>
                              <p:par>
                                <p:cTn id="49" presetID="2" presetClass="entr" presetSubtype="6" dur="500" fill="hold" grpId="0" nodeType="afterEffect">
                                  <p:stCondLst>
                                    <p:cond delay="0"/>
                                  </p:stCondLst>
                                  <p:childTnLst>
                                    <p:set>
                                      <p:cBhvr>
                                        <p:cTn id="50" dur="1" fill="hold">
                                          <p:stCondLst>
                                            <p:cond delay="0"/>
                                          </p:stCondLst>
                                        </p:cTn>
                                        <p:tgtEl>
                                          <p:spTgt spid="9"/>
                                        </p:tgtEl>
                                        <p:attrNameLst>
                                          <p:attrName>style.visibility</p:attrName>
                                        </p:attrNameLst>
                                      </p:cBhvr>
                                      <p:to>
                                        <p:strVal val="visible"/>
                                      </p:to>
                                    </p:set>
                                    <p:anim calcmode="lin" valueType="num">
                                      <p:cBhvr additive="base">
                                        <p:cTn id="51" dur="500" fill="hold"/>
                                        <p:tgtEl>
                                          <p:spTgt spid="9"/>
                                        </p:tgtEl>
                                        <p:attrNameLst>
                                          <p:attrName>ppt_x</p:attrName>
                                        </p:attrNameLst>
                                      </p:cBhvr>
                                      <p:tavLst>
                                        <p:tav tm="0">
                                          <p:val>
                                            <p:strVal val="1+#ppt_w/2"/>
                                          </p:val>
                                        </p:tav>
                                        <p:tav tm="100000">
                                          <p:val>
                                            <p:strVal val="#ppt_x"/>
                                          </p:val>
                                        </p:tav>
                                      </p:tavLst>
                                    </p:anim>
                                    <p:anim calcmode="lin" valueType="num">
                                      <p:cBhvr additive="base">
                                        <p:cTn id="5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高效的文件检索</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11</a:t>
            </a:fld>
            <a:endParaRPr lang="en-GB" altLang="en-US"/>
          </a:p>
        </p:txBody>
      </p:sp>
      <p:sp>
        <p:nvSpPr>
          <p:cNvPr id="4" name="圆角矩形 3"/>
          <p:cNvSpPr/>
          <p:nvPr/>
        </p:nvSpPr>
        <p:spPr bwMode="auto">
          <a:xfrm>
            <a:off x="970534" y="1184182"/>
            <a:ext cx="8058943" cy="4992197"/>
          </a:xfrm>
          <a:prstGeom prst="roundRect">
            <a:avLst>
              <a:gd name="adj" fmla="val 4793"/>
            </a:avLst>
          </a:prstGeom>
          <a:noFill/>
          <a:ln w="3175" cap="flat" cmpd="sng" algn="ctr">
            <a:solidFill>
              <a:srgbClr val="808080">
                <a:lumMod val="75000"/>
              </a:srgbClr>
            </a:solidFill>
            <a:prstDash val="sysDot"/>
          </a:ln>
          <a:effec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宋体"/>
            </a:endParaRPr>
          </a:p>
        </p:txBody>
      </p:sp>
      <p:grpSp>
        <p:nvGrpSpPr>
          <p:cNvPr id="5" name="组合 4"/>
          <p:cNvGrpSpPr/>
          <p:nvPr/>
        </p:nvGrpSpPr>
        <p:grpSpPr>
          <a:xfrm>
            <a:off x="3568269" y="885289"/>
            <a:ext cx="2752805" cy="597786"/>
            <a:chOff x="3455876" y="1532803"/>
            <a:chExt cx="2232248" cy="360040"/>
          </a:xfrm>
          <a:effectLst>
            <a:outerShdw blurRad="63500" sx="102000" sy="102000" algn="ctr" rotWithShape="0">
              <a:prstClr val="black">
                <a:alpha val="40000"/>
              </a:prstClr>
            </a:outerShdw>
          </a:effectLst>
        </p:grpSpPr>
        <p:sp>
          <p:nvSpPr>
            <p:cNvPr id="6" name="圆角矩形 5"/>
            <p:cNvSpPr/>
            <p:nvPr/>
          </p:nvSpPr>
          <p:spPr>
            <a:xfrm>
              <a:off x="3455876" y="1532803"/>
              <a:ext cx="2232248" cy="360040"/>
            </a:xfrm>
            <a:prstGeom prst="roundRect">
              <a:avLst>
                <a:gd name="adj" fmla="val 50000"/>
              </a:avLst>
            </a:prstGeom>
            <a:gradFill rotWithShape="1">
              <a:gsLst>
                <a:gs pos="0">
                  <a:srgbClr val="DAEDEF">
                    <a:tint val="50000"/>
                    <a:satMod val="300000"/>
                  </a:srgbClr>
                </a:gs>
                <a:gs pos="35000">
                  <a:srgbClr val="DAEDEF">
                    <a:tint val="37000"/>
                    <a:satMod val="300000"/>
                  </a:srgbClr>
                </a:gs>
                <a:gs pos="100000">
                  <a:srgbClr val="DAEDEF">
                    <a:tint val="15000"/>
                    <a:satMod val="350000"/>
                  </a:srgbClr>
                </a:gs>
              </a:gsLst>
              <a:lin ang="16200000" scaled="1"/>
            </a:gradFill>
            <a:ln w="9525" cap="flat" cmpd="sng" algn="ctr">
              <a:solidFill>
                <a:srgbClr val="DAEDEF">
                  <a:shade val="95000"/>
                  <a:satMod val="105000"/>
                </a:srgbClr>
              </a:solidFill>
              <a:prstDash val="solid"/>
            </a:ln>
            <a:effectLst>
              <a:outerShdw blurRad="40000" dist="20000" dir="5400000" rotWithShape="0">
                <a:srgbClr val="000000">
                  <a:alpha val="38000"/>
                </a:srgbClr>
              </a:outerShdw>
            </a:effec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宋体"/>
                <a:cs typeface="+mn-cs"/>
              </a:endParaRPr>
            </a:p>
          </p:txBody>
        </p:sp>
        <p:sp>
          <p:nvSpPr>
            <p:cNvPr id="7" name="TextBox 6"/>
            <p:cNvSpPr txBox="1"/>
            <p:nvPr/>
          </p:nvSpPr>
          <p:spPr>
            <a:xfrm>
              <a:off x="3831592" y="1539409"/>
              <a:ext cx="1480818" cy="352204"/>
            </a:xfrm>
            <a:prstGeom prst="rect">
              <a:avLst/>
            </a:prstGeom>
            <a:noFill/>
          </p:spPr>
          <p:txBody>
            <a:bodyPr wrap="non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srgbClr val="1F497D">
                      <a:lumMod val="50000"/>
                    </a:srgbClr>
                  </a:solidFill>
                  <a:effectLst/>
                  <a:uLnTx/>
                  <a:uFillTx/>
                  <a:latin typeface="微软雅黑" pitchFamily="34" charset="-122"/>
                  <a:ea typeface="微软雅黑" pitchFamily="34" charset="-122"/>
                </a:rPr>
                <a:t>文件检索</a:t>
              </a:r>
            </a:p>
          </p:txBody>
        </p:sp>
      </p:grpSp>
      <p:grpSp>
        <p:nvGrpSpPr>
          <p:cNvPr id="8" name="组合 7"/>
          <p:cNvGrpSpPr/>
          <p:nvPr/>
        </p:nvGrpSpPr>
        <p:grpSpPr>
          <a:xfrm>
            <a:off x="1281147" y="1934175"/>
            <a:ext cx="3485923" cy="501368"/>
            <a:chOff x="844411" y="2070655"/>
            <a:chExt cx="3485923" cy="501368"/>
          </a:xfrm>
        </p:grpSpPr>
        <p:grpSp>
          <p:nvGrpSpPr>
            <p:cNvPr id="9" name="组合 8"/>
            <p:cNvGrpSpPr/>
            <p:nvPr/>
          </p:nvGrpSpPr>
          <p:grpSpPr>
            <a:xfrm>
              <a:off x="844411" y="2070655"/>
              <a:ext cx="3485923" cy="501367"/>
              <a:chOff x="3635896" y="1561839"/>
              <a:chExt cx="1872208" cy="301968"/>
            </a:xfrm>
            <a:effectLst>
              <a:outerShdw blurRad="63500" sx="102000" sy="102000" algn="ctr" rotWithShape="0">
                <a:prstClr val="black">
                  <a:alpha val="40000"/>
                </a:prstClr>
              </a:outerShdw>
            </a:effectLst>
          </p:grpSpPr>
          <p:sp>
            <p:nvSpPr>
              <p:cNvPr id="11" name="圆角矩形 10"/>
              <p:cNvSpPr/>
              <p:nvPr/>
            </p:nvSpPr>
            <p:spPr>
              <a:xfrm>
                <a:off x="3635896" y="1561839"/>
                <a:ext cx="1872208" cy="301968"/>
              </a:xfrm>
              <a:prstGeom prst="roundRect">
                <a:avLst>
                  <a:gd name="adj" fmla="val 50000"/>
                </a:avLst>
              </a:prstGeom>
              <a:solidFill>
                <a:sysClr val="window" lastClr="FFFFFF"/>
              </a:solidFill>
              <a:ln w="25400" cap="flat" cmpd="sng" algn="ctr">
                <a:noFill/>
                <a:prstDash val="solid"/>
              </a:ln>
              <a:effec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fontAlgn="auto">
                  <a:spcBef>
                    <a:spcPct val="0"/>
                  </a:spcBef>
                  <a:spcAft>
                    <a:spcPct val="0"/>
                  </a:spcAft>
                  <a:defRPr/>
                </a:pPr>
                <a:endParaRPr lang="zh-CN" altLang="en-US" kern="0">
                  <a:solidFill>
                    <a:sysClr val="window" lastClr="FFFFFF"/>
                  </a:solidFill>
                  <a:latin typeface="Calibri"/>
                  <a:ea typeface="宋体"/>
                </a:endParaRPr>
              </a:p>
            </p:txBody>
          </p:sp>
          <p:sp>
            <p:nvSpPr>
              <p:cNvPr id="12" name="TextBox 11"/>
              <p:cNvSpPr txBox="1"/>
              <p:nvPr/>
            </p:nvSpPr>
            <p:spPr>
              <a:xfrm>
                <a:off x="4191811" y="1570401"/>
                <a:ext cx="760378" cy="278056"/>
              </a:xfrm>
              <a:prstGeom prst="rect">
                <a:avLst/>
              </a:prstGeom>
              <a:noFill/>
            </p:spPr>
            <p:txBody>
              <a:bodyPr wrap="non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fontAlgn="auto">
                  <a:spcBef>
                    <a:spcPct val="0"/>
                  </a:spcBef>
                  <a:spcAft>
                    <a:spcPct val="0"/>
                  </a:spcAft>
                  <a:defRPr/>
                </a:pPr>
                <a:r>
                  <a:rPr lang="zh-CN" altLang="en-US" sz="2400" kern="0">
                    <a:solidFill>
                      <a:schemeClr val="tx1"/>
                    </a:solidFill>
                    <a:latin typeface="微软雅黑" pitchFamily="34" charset="-122"/>
                    <a:ea typeface="微软雅黑" pitchFamily="34" charset="-122"/>
                  </a:rPr>
                  <a:t>全文检索</a:t>
                </a:r>
              </a:p>
            </p:txBody>
          </p:sp>
        </p:grpSp>
        <p:pic>
          <p:nvPicPr>
            <p:cNvPr id="10" name="Picture 6" descr="C:\Users\Rodger\Desktop\图标\1_125954_2.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38829" y="2112826"/>
              <a:ext cx="459156" cy="459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3" name="组合 12"/>
          <p:cNvGrpSpPr/>
          <p:nvPr/>
        </p:nvGrpSpPr>
        <p:grpSpPr>
          <a:xfrm>
            <a:off x="5000005" y="1934175"/>
            <a:ext cx="3763073" cy="501367"/>
            <a:chOff x="4563269" y="2070655"/>
            <a:chExt cx="3763073" cy="501367"/>
          </a:xfrm>
        </p:grpSpPr>
        <p:grpSp>
          <p:nvGrpSpPr>
            <p:cNvPr id="14" name="组合 13"/>
            <p:cNvGrpSpPr/>
            <p:nvPr/>
          </p:nvGrpSpPr>
          <p:grpSpPr>
            <a:xfrm>
              <a:off x="4563269" y="2070655"/>
              <a:ext cx="3763073" cy="501367"/>
              <a:chOff x="3635896" y="1561839"/>
              <a:chExt cx="1872208" cy="301968"/>
            </a:xfrm>
            <a:effectLst>
              <a:outerShdw blurRad="63500" sx="102000" sy="102000" algn="ctr" rotWithShape="0">
                <a:prstClr val="black">
                  <a:alpha val="40000"/>
                </a:prstClr>
              </a:outerShdw>
            </a:effectLst>
          </p:grpSpPr>
          <p:sp>
            <p:nvSpPr>
              <p:cNvPr id="16" name="圆角矩形 15"/>
              <p:cNvSpPr/>
              <p:nvPr/>
            </p:nvSpPr>
            <p:spPr>
              <a:xfrm>
                <a:off x="3635896" y="1561839"/>
                <a:ext cx="1872208" cy="301968"/>
              </a:xfrm>
              <a:prstGeom prst="roundRect">
                <a:avLst>
                  <a:gd name="adj" fmla="val 50000"/>
                </a:avLst>
              </a:prstGeom>
              <a:solidFill>
                <a:sysClr val="window" lastClr="FFFFFF"/>
              </a:solidFill>
              <a:ln w="25400" cap="flat" cmpd="sng" algn="ctr">
                <a:noFill/>
                <a:prstDash val="solid"/>
              </a:ln>
              <a:effec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fontAlgn="auto">
                  <a:spcBef>
                    <a:spcPct val="0"/>
                  </a:spcBef>
                  <a:spcAft>
                    <a:spcPct val="0"/>
                  </a:spcAft>
                  <a:defRPr/>
                </a:pPr>
                <a:endParaRPr lang="zh-CN" altLang="en-US" kern="0">
                  <a:solidFill>
                    <a:sysClr val="window" lastClr="FFFFFF"/>
                  </a:solidFill>
                  <a:latin typeface="Calibri"/>
                  <a:ea typeface="宋体"/>
                </a:endParaRPr>
              </a:p>
            </p:txBody>
          </p:sp>
          <p:sp>
            <p:nvSpPr>
              <p:cNvPr id="17" name="TextBox 16"/>
              <p:cNvSpPr txBox="1"/>
              <p:nvPr/>
            </p:nvSpPr>
            <p:spPr>
              <a:xfrm>
                <a:off x="4219811" y="1570401"/>
                <a:ext cx="704376" cy="278056"/>
              </a:xfrm>
              <a:prstGeom prst="rect">
                <a:avLst/>
              </a:prstGeom>
              <a:noFill/>
            </p:spPr>
            <p:txBody>
              <a:bodyPr wrap="non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fontAlgn="auto">
                  <a:spcBef>
                    <a:spcPct val="0"/>
                  </a:spcBef>
                  <a:spcAft>
                    <a:spcPct val="0"/>
                  </a:spcAft>
                  <a:defRPr/>
                </a:pPr>
                <a:r>
                  <a:rPr lang="zh-CN" altLang="en-US" sz="2400" kern="0">
                    <a:solidFill>
                      <a:schemeClr val="tx1"/>
                    </a:solidFill>
                    <a:latin typeface="微软雅黑" pitchFamily="34" charset="-122"/>
                    <a:ea typeface="微软雅黑" pitchFamily="34" charset="-122"/>
                  </a:rPr>
                  <a:t>索引检索</a:t>
                </a:r>
              </a:p>
            </p:txBody>
          </p:sp>
        </p:grpSp>
        <p:pic>
          <p:nvPicPr>
            <p:cNvPr id="15" name="Picture 7" descr="C:\Users\Rodger\Desktop\图标\1_125954_1.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03629" y="2112480"/>
              <a:ext cx="432888" cy="432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8" name="组合 17"/>
          <p:cNvGrpSpPr/>
          <p:nvPr/>
        </p:nvGrpSpPr>
        <p:grpSpPr>
          <a:xfrm>
            <a:off x="1352962" y="2721973"/>
            <a:ext cx="3413919" cy="3302159"/>
            <a:chOff x="916226" y="2858453"/>
            <a:chExt cx="3413919" cy="3302159"/>
          </a:xfrm>
        </p:grpSpPr>
        <p:sp>
          <p:nvSpPr>
            <p:cNvPr id="19" name="圆角矩形 18"/>
            <p:cNvSpPr/>
            <p:nvPr/>
          </p:nvSpPr>
          <p:spPr bwMode="auto">
            <a:xfrm>
              <a:off x="916226" y="2858453"/>
              <a:ext cx="3413919" cy="3302159"/>
            </a:xfrm>
            <a:prstGeom prst="roundRect">
              <a:avLst>
                <a:gd name="adj" fmla="val 7161"/>
              </a:avLst>
            </a:prstGeom>
            <a:noFill/>
            <a:ln w="3175" cap="flat" cmpd="sng" algn="ctr">
              <a:solidFill>
                <a:srgbClr val="808080">
                  <a:lumMod val="60000"/>
                  <a:lumOff val="40000"/>
                </a:srgbClr>
              </a:solidFill>
              <a:prstDash val="solid"/>
            </a:ln>
            <a:effec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宋体"/>
              </a:endParaRPr>
            </a:p>
          </p:txBody>
        </p:sp>
        <p:sp>
          <p:nvSpPr>
            <p:cNvPr id="20" name="TextBox 2"/>
            <p:cNvSpPr txBox="1">
              <a:spLocks noChangeArrowheads="1"/>
            </p:cNvSpPr>
            <p:nvPr/>
          </p:nvSpPr>
          <p:spPr bwMode="auto">
            <a:xfrm>
              <a:off x="1088202" y="3007318"/>
              <a:ext cx="3088818"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marL="2857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5pPr>
              <a:lvl6pPr marL="25146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6pPr>
              <a:lvl7pPr marL="29718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7pPr>
              <a:lvl8pPr marL="34290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8pPr>
              <a:lvl9pPr marL="38862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9pPr>
            </a:lstStyle>
            <a:p>
              <a:pPr marL="285750" marR="0" lvl="0" indent="-285750" defTabSz="914400" eaLnBrk="1" fontAlgn="auto" latinLnBrk="0" hangingPunct="1">
                <a:lnSpc>
                  <a:spcPct val="150000"/>
                </a:lnSpc>
                <a:spcBef>
                  <a:spcPct val="0"/>
                </a:spcBef>
                <a:spcAft>
                  <a:spcPct val="0"/>
                </a:spcAft>
                <a:buClr>
                  <a:srgbClr val="C00000"/>
                </a:buClr>
                <a:buSzTx/>
                <a:buFont typeface="Wingdings" pitchFamily="2" charset="2"/>
                <a:buChar char="ü"/>
                <a:defRPr/>
              </a:pPr>
              <a:r>
                <a:rPr kumimoji="0" lang="zh-CN" altLang="en-US" sz="1600" b="0" i="0" u="none" strike="noStrike" kern="0" cap="none" spc="0" normalizeH="0" baseline="0" noProof="0">
                  <a:ln>
                    <a:noFill/>
                  </a:ln>
                  <a:solidFill>
                    <a:srgbClr val="000000"/>
                  </a:solidFill>
                  <a:effectLst/>
                  <a:uLnTx/>
                  <a:uFillTx/>
                  <a:latin typeface="微软雅黑" pitchFamily="34" charset="-122"/>
                  <a:ea typeface="微软雅黑" pitchFamily="34" charset="-122"/>
                </a:rPr>
                <a:t>根据文件内容对文件进行检索</a:t>
              </a:r>
              <a:endParaRPr lang="en-US" altLang="zh-CN" sz="1600" b="0" kern="0" noProof="0">
                <a:solidFill>
                  <a:srgbClr val="000000"/>
                </a:solidFill>
                <a:latin typeface="微软雅黑" pitchFamily="34" charset="-122"/>
                <a:ea typeface="微软雅黑" pitchFamily="34" charset="-122"/>
              </a:endParaRPr>
            </a:p>
            <a:p>
              <a:pPr marL="285750" marR="0" lvl="0" indent="-285750" defTabSz="914400" eaLnBrk="1" fontAlgn="auto" latinLnBrk="0" hangingPunct="1">
                <a:lnSpc>
                  <a:spcPct val="150000"/>
                </a:lnSpc>
                <a:spcBef>
                  <a:spcPct val="0"/>
                </a:spcBef>
                <a:spcAft>
                  <a:spcPct val="0"/>
                </a:spcAft>
                <a:buClr>
                  <a:srgbClr val="C00000"/>
                </a:buClr>
                <a:buSzTx/>
                <a:buFont typeface="Wingdings" pitchFamily="2" charset="2"/>
                <a:buChar char="ü"/>
                <a:defRPr/>
              </a:pPr>
              <a:r>
                <a:rPr kumimoji="0" lang="zh-CN" altLang="en-US" sz="1600" b="0" i="0" u="none" strike="noStrike" kern="0" cap="none" spc="0" normalizeH="0" baseline="0" noProof="0">
                  <a:ln>
                    <a:noFill/>
                  </a:ln>
                  <a:solidFill>
                    <a:srgbClr val="000000"/>
                  </a:solidFill>
                  <a:effectLst/>
                  <a:uLnTx/>
                  <a:uFillTx/>
                  <a:latin typeface="微软雅黑" pitchFamily="34" charset="-122"/>
                  <a:ea typeface="微软雅黑" pitchFamily="34" charset="-122"/>
                </a:rPr>
                <a:t>支持</a:t>
              </a:r>
              <a:r>
                <a:rPr kumimoji="0" lang="en-US" altLang="zh-CN" sz="1600" b="0" i="0" u="none" strike="noStrike" kern="0" cap="none" spc="0" normalizeH="0" baseline="0" noProof="0">
                  <a:ln>
                    <a:noFill/>
                  </a:ln>
                  <a:solidFill>
                    <a:srgbClr val="000000"/>
                  </a:solidFill>
                  <a:effectLst/>
                  <a:uLnTx/>
                  <a:uFillTx/>
                  <a:latin typeface="微软雅黑" pitchFamily="34" charset="-122"/>
                  <a:ea typeface="微软雅黑" pitchFamily="34" charset="-122"/>
                </a:rPr>
                <a:t>office</a:t>
              </a:r>
              <a:r>
                <a:rPr kumimoji="0" lang="zh-CN" altLang="en-US" sz="1600" b="0" i="0" u="none" strike="noStrike" kern="0" cap="none" spc="0" normalizeH="0" baseline="0" noProof="0">
                  <a:ln>
                    <a:noFill/>
                  </a:ln>
                  <a:solidFill>
                    <a:srgbClr val="000000"/>
                  </a:solidFill>
                  <a:effectLst/>
                  <a:uLnTx/>
                  <a:uFillTx/>
                  <a:latin typeface="微软雅黑" pitchFamily="34" charset="-122"/>
                  <a:ea typeface="微软雅黑" pitchFamily="34" charset="-122"/>
                </a:rPr>
                <a:t>系列文档、</a:t>
              </a:r>
              <a:r>
                <a:rPr kumimoji="0" lang="en-US" altLang="zh-CN" sz="1600" b="0" i="0" u="none" strike="noStrike" kern="0" cap="none" spc="0" normalizeH="0" baseline="0" noProof="0">
                  <a:ln>
                    <a:noFill/>
                  </a:ln>
                  <a:solidFill>
                    <a:srgbClr val="000000"/>
                  </a:solidFill>
                  <a:effectLst/>
                  <a:uLnTx/>
                  <a:uFillTx/>
                  <a:latin typeface="微软雅黑" pitchFamily="34" charset="-122"/>
                  <a:ea typeface="微软雅黑" pitchFamily="34" charset="-122"/>
                </a:rPr>
                <a:t>pdf</a:t>
              </a:r>
              <a:r>
                <a:rPr kumimoji="0" lang="zh-CN" altLang="en-US" sz="1600" b="0" i="0" u="none" strike="noStrike" kern="0" cap="none" spc="0" normalizeH="0" baseline="0" noProof="0">
                  <a:ln>
                    <a:noFill/>
                  </a:ln>
                  <a:solidFill>
                    <a:srgbClr val="000000"/>
                  </a:solidFill>
                  <a:effectLst/>
                  <a:uLnTx/>
                  <a:uFillTx/>
                  <a:latin typeface="微软雅黑" pitchFamily="34" charset="-122"/>
                  <a:ea typeface="微软雅黑" pitchFamily="34" charset="-122"/>
                </a:rPr>
                <a:t>文档、网页文档、文本文档</a:t>
              </a:r>
              <a:endParaRPr lang="en-US" altLang="zh-CN" sz="1600" b="0" kern="0" noProof="0">
                <a:solidFill>
                  <a:srgbClr val="000000"/>
                </a:solidFill>
                <a:latin typeface="微软雅黑" pitchFamily="34" charset="-122"/>
                <a:ea typeface="微软雅黑" pitchFamily="34" charset="-122"/>
              </a:endParaRPr>
            </a:p>
            <a:p>
              <a:pPr marL="285750" marR="0" lvl="0" indent="-285750" defTabSz="914400" eaLnBrk="1" fontAlgn="auto" latinLnBrk="0" hangingPunct="1">
                <a:lnSpc>
                  <a:spcPct val="150000"/>
                </a:lnSpc>
                <a:spcBef>
                  <a:spcPct val="0"/>
                </a:spcBef>
                <a:spcAft>
                  <a:spcPct val="0"/>
                </a:spcAft>
                <a:buClr>
                  <a:srgbClr val="C00000"/>
                </a:buClr>
                <a:buSzTx/>
                <a:buFont typeface="Wingdings" pitchFamily="2" charset="2"/>
                <a:buChar char="ü"/>
                <a:defRPr/>
              </a:pPr>
              <a:r>
                <a:rPr kumimoji="0" lang="zh-CN" altLang="en-US" sz="1600" b="0" i="0" u="none" strike="noStrike" kern="0" cap="none" spc="0" normalizeH="0" baseline="0" noProof="0">
                  <a:ln>
                    <a:noFill/>
                  </a:ln>
                  <a:solidFill>
                    <a:srgbClr val="000000"/>
                  </a:solidFill>
                  <a:effectLst/>
                  <a:uLnTx/>
                  <a:uFillTx/>
                  <a:latin typeface="微软雅黑" pitchFamily="34" charset="-122"/>
                  <a:ea typeface="微软雅黑" pitchFamily="34" charset="-122"/>
                </a:rPr>
                <a:t>可以对历史版本进行搜索</a:t>
              </a:r>
              <a:endParaRPr kumimoji="0" lang="en-US" altLang="zh-CN" sz="1600" b="0" i="0" u="none" strike="noStrike" kern="0" cap="none" spc="0" normalizeH="0" baseline="0" noProof="0">
                <a:ln>
                  <a:noFill/>
                </a:ln>
                <a:solidFill>
                  <a:srgbClr val="000000"/>
                </a:solidFill>
                <a:effectLst/>
                <a:uLnTx/>
                <a:uFillTx/>
                <a:latin typeface="微软雅黑" pitchFamily="34" charset="-122"/>
                <a:ea typeface="微软雅黑" pitchFamily="34" charset="-122"/>
              </a:endParaRPr>
            </a:p>
          </p:txBody>
        </p:sp>
      </p:grpSp>
      <p:grpSp>
        <p:nvGrpSpPr>
          <p:cNvPr id="21" name="组合 20"/>
          <p:cNvGrpSpPr/>
          <p:nvPr/>
        </p:nvGrpSpPr>
        <p:grpSpPr>
          <a:xfrm>
            <a:off x="5000879" y="2723719"/>
            <a:ext cx="3761423" cy="3300412"/>
            <a:chOff x="4564143" y="2860199"/>
            <a:chExt cx="3761423" cy="3300412"/>
          </a:xfrm>
        </p:grpSpPr>
        <p:sp>
          <p:nvSpPr>
            <p:cNvPr id="22" name="圆角矩形 21"/>
            <p:cNvSpPr/>
            <p:nvPr/>
          </p:nvSpPr>
          <p:spPr bwMode="auto">
            <a:xfrm>
              <a:off x="4564143" y="2860199"/>
              <a:ext cx="3761423" cy="3300412"/>
            </a:xfrm>
            <a:prstGeom prst="roundRect">
              <a:avLst>
                <a:gd name="adj" fmla="val 7161"/>
              </a:avLst>
            </a:prstGeom>
            <a:noFill/>
            <a:ln w="3175" cap="flat" cmpd="sng" algn="ctr">
              <a:solidFill>
                <a:srgbClr val="808080">
                  <a:lumMod val="60000"/>
                  <a:lumOff val="40000"/>
                </a:srgbClr>
              </a:solidFill>
              <a:prstDash val="solid"/>
            </a:ln>
            <a:effec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宋体"/>
              </a:endParaRPr>
            </a:p>
          </p:txBody>
        </p:sp>
        <p:sp>
          <p:nvSpPr>
            <p:cNvPr id="23" name="TextBox 26"/>
            <p:cNvSpPr txBox="1">
              <a:spLocks noChangeArrowheads="1"/>
            </p:cNvSpPr>
            <p:nvPr/>
          </p:nvSpPr>
          <p:spPr bwMode="auto">
            <a:xfrm>
              <a:off x="4783508" y="2971456"/>
              <a:ext cx="3088818"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marL="285750" marR="0" lvl="0" indent="-285750" algn="l" defTabSz="914400" rtl="0" eaLnBrk="1" fontAlgn="auto" latinLnBrk="0" hangingPunct="1">
                <a:lnSpc>
                  <a:spcPct val="150000"/>
                </a:lnSpc>
                <a:spcBef>
                  <a:spcPct val="0"/>
                </a:spcBef>
                <a:spcAft>
                  <a:spcPct val="0"/>
                </a:spcAft>
                <a:buClr>
                  <a:srgbClr val="C00000"/>
                </a:buClr>
                <a:buSzTx/>
                <a:buFont typeface="Wingdings" pitchFamily="2" charset="2"/>
                <a:buChar char="ü"/>
                <a:defRPr kumimoji="0" sz="1600" b="0" i="0" u="none" strike="noStrike" kern="0" cap="none" spc="0" normalizeH="0" baseline="0">
                  <a:ln>
                    <a:noFill/>
                  </a:ln>
                  <a:solidFill>
                    <a:srgbClr val="000000"/>
                  </a:solidFill>
                  <a:effectLst/>
                  <a:uLnTx/>
                  <a:uFillTx/>
                  <a:latin typeface="微软雅黑" pitchFamily="34" charset="-122"/>
                  <a:ea typeface="微软雅黑" pitchFamily="34" charset="-122"/>
                  <a:cs typeface="+mn-cs"/>
                </a:defRPr>
              </a:lvl1pPr>
              <a:lvl2pPr marL="742950" indent="-285750" algn="l" rtl="0" eaLnBrk="0" fontAlgn="base" hangingPunct="0">
                <a:spcBef>
                  <a:spcPct val="0"/>
                </a:spcBef>
                <a:spcAft>
                  <a:spcPct val="0"/>
                </a:spcAft>
                <a:defRPr sz="1400" b="1" kern="1200">
                  <a:solidFill>
                    <a:schemeClr val="tx1"/>
                  </a:solidFill>
                  <a:latin typeface="Arial"/>
                  <a:ea typeface="宋体" pitchFamily="2" charset="-122"/>
                  <a:cs typeface="+mn-cs"/>
                </a:defRPr>
              </a:lvl2pPr>
              <a:lvl3pPr marL="11430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3pPr>
              <a:lvl4pPr marL="16002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4pPr>
              <a:lvl5pPr marL="2057400" indent="-228600" algn="l" rtl="0" eaLnBrk="0" fontAlgn="base" hangingPunct="0">
                <a:spcBef>
                  <a:spcPct val="0"/>
                </a:spcBef>
                <a:spcAft>
                  <a:spcPct val="0"/>
                </a:spcAft>
                <a:defRPr sz="1400" b="1" kern="1200">
                  <a:solidFill>
                    <a:schemeClr val="tx1"/>
                  </a:solidFill>
                  <a:latin typeface="Arial"/>
                  <a:ea typeface="宋体" pitchFamily="2" charset="-122"/>
                  <a:cs typeface="+mn-cs"/>
                </a:defRPr>
              </a:lvl5pPr>
              <a:lvl6pPr marL="25146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6pPr>
              <a:lvl7pPr marL="29718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7pPr>
              <a:lvl8pPr marL="34290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8pPr>
              <a:lvl9pPr marL="3886200" indent="-228600" algn="l" defTabSz="914400" rtl="0" eaLnBrk="0" fontAlgn="base" latinLnBrk="0" hangingPunct="0">
                <a:spcBef>
                  <a:spcPct val="0"/>
                </a:spcBef>
                <a:spcAft>
                  <a:spcPct val="0"/>
                </a:spcAft>
                <a:defRPr sz="1400" b="1" kern="1200">
                  <a:solidFill>
                    <a:schemeClr val="tx1"/>
                  </a:solidFill>
                  <a:latin typeface="Arial"/>
                  <a:ea typeface="宋体" pitchFamily="2" charset="-122"/>
                  <a:cs typeface="+mn-cs"/>
                </a:defRPr>
              </a:lvl9pPr>
            </a:lstStyle>
            <a:p>
              <a:r>
                <a:rPr lang="zh-CN" altLang="en-US"/>
                <a:t>支持自定义字段模版、文件属性、文件目录</a:t>
              </a:r>
              <a:endParaRPr lang="en-US" altLang="zh-CN"/>
            </a:p>
            <a:p>
              <a:r>
                <a:rPr lang="zh-CN" altLang="en-US"/>
                <a:t>通过自定义的字段、属性及目录快速检索文件</a:t>
              </a:r>
              <a:endParaRPr lang="en-US" altLang="zh-CN"/>
            </a:p>
            <a:p>
              <a:r>
                <a:rPr lang="zh-CN" altLang="en-US"/>
                <a:t>可以通过文件名、文件扩展信息或者在指定目录下模糊搜索</a:t>
              </a:r>
              <a:endParaRPr lang="en-US" altLang="zh-CN"/>
            </a:p>
          </p:txBody>
        </p:sp>
      </p:grpSp>
    </p:spTree>
    <p:extLst>
      <p:ext uri="{BB962C8B-B14F-4D97-AF65-F5344CB8AC3E}">
        <p14:creationId xmlns:p14="http://schemas.microsoft.com/office/powerpoint/2010/main" val="95761182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par>
                          <p:cTn id="8" fill="hold" nodeType="afterGroup">
                            <p:stCondLst>
                              <p:cond delay="500"/>
                            </p:stCondLst>
                            <p:childTnLst>
                              <p:par>
                                <p:cTn id="9" presetID="42" presetClass="entr" presetSubtype="0" dur="1000" fill="hold"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1000"/>
                                        <p:tgtEl>
                                          <p:spTgt spid="18"/>
                                        </p:tgtEl>
                                      </p:cBhvr>
                                    </p:animEffect>
                                    <p:anim calcmode="lin" valueType="num">
                                      <p:cBhvr>
                                        <p:cTn id="12" dur="1000" fill="hold"/>
                                        <p:tgtEl>
                                          <p:spTgt spid="18"/>
                                        </p:tgtEl>
                                        <p:attrNameLst>
                                          <p:attrName>ppt_x</p:attrName>
                                        </p:attrNameLst>
                                      </p:cBhvr>
                                      <p:tavLst>
                                        <p:tav tm="0">
                                          <p:val>
                                            <p:strVal val="#ppt_x"/>
                                          </p:val>
                                        </p:tav>
                                        <p:tav tm="100000">
                                          <p:val>
                                            <p:strVal val="#ppt_x"/>
                                          </p:val>
                                        </p:tav>
                                      </p:tavLst>
                                    </p:anim>
                                    <p:anim calcmode="lin" valueType="num">
                                      <p:cBhvr>
                                        <p:cTn id="13" dur="1000" fill="hold"/>
                                        <p:tgtEl>
                                          <p:spTgt spid="18"/>
                                        </p:tgtEl>
                                        <p:attrNameLst>
                                          <p:attrName>ppt_y</p:attrName>
                                        </p:attrNameLst>
                                      </p:cBhvr>
                                      <p:tavLst>
                                        <p:tav tm="0">
                                          <p:val>
                                            <p:strVal val="#ppt_y+.1"/>
                                          </p:val>
                                        </p:tav>
                                        <p:tav tm="100000">
                                          <p:val>
                                            <p:strVal val="#ppt_y"/>
                                          </p:val>
                                        </p:tav>
                                      </p:tavLst>
                                    </p:anim>
                                  </p:childTnLst>
                                </p:cTn>
                              </p:par>
                            </p:childTnLst>
                          </p:cTn>
                        </p:par>
                        <p:par>
                          <p:cTn id="14" fill="hold" nodeType="afterGroup">
                            <p:stCondLst>
                              <p:cond delay="1500"/>
                            </p:stCondLst>
                            <p:childTnLst>
                              <p:par>
                                <p:cTn id="15" presetID="16" presetClass="entr" presetSubtype="21" dur="500" fill="hold" nodeType="after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barn(inVertical)">
                                      <p:cBhvr>
                                        <p:cTn id="17" dur="500"/>
                                        <p:tgtEl>
                                          <p:spTgt spid="13"/>
                                        </p:tgtEl>
                                      </p:cBhvr>
                                    </p:animEffect>
                                  </p:childTnLst>
                                </p:cTn>
                              </p:par>
                            </p:childTnLst>
                          </p:cTn>
                        </p:par>
                        <p:par>
                          <p:cTn id="18" fill="hold" nodeType="afterGroup">
                            <p:stCondLst>
                              <p:cond delay="2000"/>
                            </p:stCondLst>
                            <p:childTnLst>
                              <p:par>
                                <p:cTn id="19" presetID="42" presetClass="entr" presetSubtype="0" dur="1000" fill="hold" nodeType="afterEffect">
                                  <p:stCondLst>
                                    <p:cond delay="0"/>
                                  </p:stCondLst>
                                  <p:childTnLst>
                                    <p:set>
                                      <p:cBhvr>
                                        <p:cTn id="20" dur="1" fill="hold">
                                          <p:stCondLst>
                                            <p:cond delay="0"/>
                                          </p:stCondLst>
                                        </p:cTn>
                                        <p:tgtEl>
                                          <p:spTgt spid="21"/>
                                        </p:tgtEl>
                                        <p:attrNameLst>
                                          <p:attrName>style.visibility</p:attrName>
                                        </p:attrNameLst>
                                      </p:cBhvr>
                                      <p:to>
                                        <p:strVal val="visible"/>
                                      </p:to>
                                    </p:set>
                                    <p:animEffect transition="in" filter="fade">
                                      <p:cBhvr>
                                        <p:cTn id="21" dur="1000"/>
                                        <p:tgtEl>
                                          <p:spTgt spid="21"/>
                                        </p:tgtEl>
                                      </p:cBhvr>
                                    </p:animEffect>
                                    <p:anim calcmode="lin" valueType="num">
                                      <p:cBhvr>
                                        <p:cTn id="22" dur="1000" fill="hold"/>
                                        <p:tgtEl>
                                          <p:spTgt spid="21"/>
                                        </p:tgtEl>
                                        <p:attrNameLst>
                                          <p:attrName>ppt_x</p:attrName>
                                        </p:attrNameLst>
                                      </p:cBhvr>
                                      <p:tavLst>
                                        <p:tav tm="0">
                                          <p:val>
                                            <p:strVal val="#ppt_x"/>
                                          </p:val>
                                        </p:tav>
                                        <p:tav tm="100000">
                                          <p:val>
                                            <p:strVal val="#ppt_x"/>
                                          </p:val>
                                        </p:tav>
                                      </p:tavLst>
                                    </p:anim>
                                    <p:anim calcmode="lin" valueType="num">
                                      <p:cBhvr>
                                        <p:cTn id="23"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多维的数据统计</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12</a:t>
            </a:fld>
            <a:endParaRPr lang="en-GB" altLang="en-US"/>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2480" y="1152880"/>
            <a:ext cx="5178425" cy="2386013"/>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7880" y="3816705"/>
            <a:ext cx="5178425" cy="2379663"/>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4" name="组合 13"/>
          <p:cNvGrpSpPr/>
          <p:nvPr/>
        </p:nvGrpSpPr>
        <p:grpSpPr>
          <a:xfrm>
            <a:off x="6388364" y="1919774"/>
            <a:ext cx="3299747" cy="1650521"/>
            <a:chOff x="6388364" y="1545488"/>
            <a:chExt cx="3299747" cy="1650521"/>
          </a:xfrm>
        </p:grpSpPr>
        <p:sp>
          <p:nvSpPr>
            <p:cNvPr id="7" name="圆角矩形 6"/>
            <p:cNvSpPr/>
            <p:nvPr/>
          </p:nvSpPr>
          <p:spPr bwMode="auto">
            <a:xfrm>
              <a:off x="6388364" y="1545488"/>
              <a:ext cx="3299747" cy="1650521"/>
            </a:xfrm>
            <a:prstGeom prst="roundRect">
              <a:avLst>
                <a:gd name="adj" fmla="val 7161"/>
              </a:avLst>
            </a:prstGeom>
            <a:noFill/>
            <a:ln w="3175" cap="flat" cmpd="sng" algn="ctr">
              <a:solidFill>
                <a:srgbClr val="808080">
                  <a:lumMod val="60000"/>
                  <a:lumOff val="40000"/>
                </a:srgbClr>
              </a:solidFill>
              <a:prstDash val="dash"/>
            </a:ln>
            <a:effec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宋体"/>
              </a:endParaRPr>
            </a:p>
          </p:txBody>
        </p:sp>
        <p:sp>
          <p:nvSpPr>
            <p:cNvPr id="8" name="TextBox 7"/>
            <p:cNvSpPr txBox="1"/>
            <p:nvPr/>
          </p:nvSpPr>
          <p:spPr bwMode="auto">
            <a:xfrm>
              <a:off x="6468197" y="1565417"/>
              <a:ext cx="3058475" cy="1477328"/>
            </a:xfrm>
            <a:prstGeom prst="rect">
              <a:avLst/>
            </a:prstGeom>
            <a:noFill/>
          </p:spPr>
          <p:txBody>
            <a:bodyPr>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900" marR="0" lvl="1" indent="-342900" defTabSz="914400" eaLnBrk="1" fontAlgn="auto" latinLnBrk="0" hangingPunct="1">
                <a:lnSpc>
                  <a:spcPct val="150000"/>
                </a:lnSpc>
                <a:spcBef>
                  <a:spcPct val="0"/>
                </a:spcBef>
                <a:spcAft>
                  <a:spcPct val="0"/>
                </a:spcAft>
                <a:buClrTx/>
                <a:buSzTx/>
                <a:buFont typeface="Wingdings" pitchFamily="2" charset="2"/>
                <a:buChar char="ü"/>
                <a:defRPr/>
              </a:pPr>
              <a:r>
                <a:rPr kumimoji="0" lang="zh-CN" altLang="zh-CN" sz="2000" i="0" u="none" strike="noStrike" kern="0" cap="none" spc="0" normalizeH="0" baseline="0" noProof="0">
                  <a:ln>
                    <a:noFill/>
                  </a:ln>
                  <a:solidFill>
                    <a:srgbClr val="C00000"/>
                  </a:solidFill>
                  <a:effectLst/>
                  <a:uLnTx/>
                  <a:uFillTx/>
                  <a:latin typeface="微软雅黑" pitchFamily="34" charset="-122"/>
                  <a:ea typeface="微软雅黑" pitchFamily="34" charset="-122"/>
                </a:rPr>
                <a:t>用户使用容量统计</a:t>
              </a:r>
              <a:r>
                <a:rPr kumimoji="0" lang="zh-CN" altLang="zh-CN" sz="2000" b="0" i="0" u="none" strike="noStrike" kern="0" cap="none" spc="0" normalizeH="0" baseline="0" noProof="0">
                  <a:ln>
                    <a:noFill/>
                  </a:ln>
                  <a:solidFill>
                    <a:srgbClr val="000000"/>
                  </a:solidFill>
                  <a:effectLst/>
                  <a:uLnTx/>
                  <a:uFillTx/>
                  <a:latin typeface="微软雅黑" pitchFamily="34" charset="-122"/>
                  <a:ea typeface="微软雅黑" pitchFamily="34" charset="-122"/>
                </a:rPr>
                <a:t>：从高到低对每个用户的使用容量进行</a:t>
              </a:r>
              <a:r>
                <a:rPr lang="zh-CN" altLang="en-US" sz="2000" b="0" kern="0">
                  <a:solidFill>
                    <a:srgbClr val="000000"/>
                  </a:solidFill>
                  <a:latin typeface="微软雅黑" pitchFamily="34" charset="-122"/>
                  <a:ea typeface="微软雅黑" pitchFamily="34" charset="-122"/>
                </a:rPr>
                <a:t>排序</a:t>
              </a:r>
              <a:endParaRPr kumimoji="0" lang="en-US" altLang="zh-CN" sz="2000" b="0" i="0" u="none" strike="noStrike" kern="0" cap="none" spc="0" normalizeH="0" baseline="0" noProof="0">
                <a:ln>
                  <a:noFill/>
                </a:ln>
                <a:solidFill>
                  <a:srgbClr val="000000"/>
                </a:solidFill>
                <a:effectLst/>
                <a:uLnTx/>
                <a:uFillTx/>
                <a:latin typeface="微软雅黑" pitchFamily="34" charset="-122"/>
                <a:ea typeface="微软雅黑" pitchFamily="34" charset="-122"/>
              </a:endParaRPr>
            </a:p>
          </p:txBody>
        </p:sp>
      </p:grpSp>
      <p:sp>
        <p:nvSpPr>
          <p:cNvPr id="10" name="AutoShape 16"/>
          <p:cNvSpPr>
            <a:spLocks noChangeArrowheads="1"/>
          </p:cNvSpPr>
          <p:nvPr/>
        </p:nvSpPr>
        <p:spPr bwMode="gray">
          <a:xfrm rot="5400000">
            <a:off x="5135488" y="3408676"/>
            <a:ext cx="1752600" cy="533400"/>
          </a:xfrm>
          <a:prstGeom prst="upArrow">
            <a:avLst>
              <a:gd name="adj1" fmla="val 68380"/>
              <a:gd name="adj2" fmla="val 70833"/>
            </a:avLst>
          </a:prstGeom>
          <a:gradFill rotWithShape="1">
            <a:gsLst>
              <a:gs pos="0">
                <a:schemeClr val="bg2"/>
              </a:gs>
              <a:gs pos="100000">
                <a:schemeClr val="bg2">
                  <a:gamma/>
                  <a:tint val="54510"/>
                  <a:invGamma/>
                  <a:alpha val="12000"/>
                </a:schemeClr>
              </a:gs>
            </a:gsLst>
            <a:lin ang="5400000" scaled="1"/>
          </a:gradFill>
          <a:ln w="9525">
            <a:noFill/>
            <a:miter lim="800000"/>
          </a:ln>
          <a:effectLst/>
        </p:spPr>
        <p:txBody>
          <a:bodyPr wrap="none"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defRPr/>
            </a:pPr>
            <a:endParaRPr lang="zh-CN" altLang="en-US"/>
          </a:p>
        </p:txBody>
      </p:sp>
      <p:grpSp>
        <p:nvGrpSpPr>
          <p:cNvPr id="15" name="组合 14"/>
          <p:cNvGrpSpPr/>
          <p:nvPr/>
        </p:nvGrpSpPr>
        <p:grpSpPr>
          <a:xfrm>
            <a:off x="6405781" y="3722695"/>
            <a:ext cx="3299747" cy="1650521"/>
            <a:chOff x="6363949" y="3348409"/>
            <a:chExt cx="3299747" cy="1650521"/>
          </a:xfrm>
        </p:grpSpPr>
        <p:sp>
          <p:nvSpPr>
            <p:cNvPr id="11" name="TextBox 10"/>
            <p:cNvSpPr txBox="1"/>
            <p:nvPr/>
          </p:nvSpPr>
          <p:spPr bwMode="auto">
            <a:xfrm>
              <a:off x="6484584" y="3402331"/>
              <a:ext cx="3058475" cy="1477328"/>
            </a:xfrm>
            <a:prstGeom prst="rect">
              <a:avLst/>
            </a:prstGeom>
            <a:noFill/>
          </p:spPr>
          <p:txBody>
            <a:bodyPr>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900" marR="0" lvl="1" indent="-342900" defTabSz="914400" eaLnBrk="1" fontAlgn="auto" latinLnBrk="0" hangingPunct="1">
                <a:lnSpc>
                  <a:spcPct val="150000"/>
                </a:lnSpc>
                <a:spcBef>
                  <a:spcPct val="0"/>
                </a:spcBef>
                <a:spcAft>
                  <a:spcPct val="0"/>
                </a:spcAft>
                <a:buClrTx/>
                <a:buSzTx/>
                <a:buFont typeface="Wingdings" pitchFamily="2" charset="2"/>
                <a:buChar char="ü"/>
                <a:defRPr/>
              </a:pPr>
              <a:r>
                <a:rPr kumimoji="0" lang="zh-CN" altLang="zh-CN" sz="2000" i="0" u="none" strike="noStrike" kern="0" cap="none" spc="0" normalizeH="0" baseline="0" noProof="0">
                  <a:ln>
                    <a:noFill/>
                  </a:ln>
                  <a:solidFill>
                    <a:srgbClr val="C00000"/>
                  </a:solidFill>
                  <a:effectLst/>
                  <a:uLnTx/>
                  <a:uFillTx/>
                  <a:latin typeface="微软雅黑" pitchFamily="34" charset="-122"/>
                  <a:ea typeface="微软雅黑" pitchFamily="34" charset="-122"/>
                </a:rPr>
                <a:t>文件使用频率排行</a:t>
              </a:r>
              <a:r>
                <a:rPr kumimoji="0" lang="zh-CN" altLang="zh-CN" sz="2000" b="0" i="0" u="none" strike="noStrike" kern="0" cap="none" spc="0" normalizeH="0" baseline="0" noProof="0">
                  <a:ln>
                    <a:noFill/>
                  </a:ln>
                  <a:solidFill>
                    <a:srgbClr val="000000"/>
                  </a:solidFill>
                  <a:effectLst/>
                  <a:uLnTx/>
                  <a:uFillTx/>
                  <a:latin typeface="微软雅黑" pitchFamily="34" charset="-122"/>
                  <a:ea typeface="微软雅黑" pitchFamily="34" charset="-122"/>
                </a:rPr>
                <a:t>：查询一段时间内使用频率最高的文件列表</a:t>
              </a:r>
              <a:endParaRPr kumimoji="0" lang="en-US" altLang="zh-CN" sz="2000" b="0" i="0" u="none" strike="noStrike" kern="0" cap="none" spc="0" normalizeH="0" baseline="0" noProof="0">
                <a:ln>
                  <a:noFill/>
                </a:ln>
                <a:solidFill>
                  <a:srgbClr val="000000"/>
                </a:solidFill>
                <a:effectLst/>
                <a:uLnTx/>
                <a:uFillTx/>
                <a:latin typeface="微软雅黑" pitchFamily="34" charset="-122"/>
                <a:ea typeface="微软雅黑" pitchFamily="34" charset="-122"/>
              </a:endParaRPr>
            </a:p>
          </p:txBody>
        </p:sp>
        <p:sp>
          <p:nvSpPr>
            <p:cNvPr id="13" name="圆角矩形 12"/>
            <p:cNvSpPr/>
            <p:nvPr/>
          </p:nvSpPr>
          <p:spPr bwMode="auto">
            <a:xfrm>
              <a:off x="6363949" y="3348409"/>
              <a:ext cx="3299747" cy="1650521"/>
            </a:xfrm>
            <a:prstGeom prst="roundRect">
              <a:avLst>
                <a:gd name="adj" fmla="val 7161"/>
              </a:avLst>
            </a:prstGeom>
            <a:noFill/>
            <a:ln w="3175" cap="flat" cmpd="sng" algn="ctr">
              <a:solidFill>
                <a:srgbClr val="808080">
                  <a:lumMod val="60000"/>
                  <a:lumOff val="40000"/>
                </a:srgbClr>
              </a:solidFill>
              <a:prstDash val="dash"/>
            </a:ln>
            <a:effec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宋体"/>
              </a:endParaRPr>
            </a:p>
          </p:txBody>
        </p:sp>
      </p:grpSp>
    </p:spTree>
    <p:extLst>
      <p:ext uri="{BB962C8B-B14F-4D97-AF65-F5344CB8AC3E}">
        <p14:creationId xmlns:p14="http://schemas.microsoft.com/office/powerpoint/2010/main" val="220412920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dur="50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par>
                          <p:cTn id="11" fill="hold" nodeType="afterGroup">
                            <p:stCondLst>
                              <p:cond delay="500"/>
                            </p:stCondLst>
                            <p:childTnLst>
                              <p:par>
                                <p:cTn id="12" presetID="22" presetClass="entr" presetSubtype="8" dur="500" fill="hold" grpId="0"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left)">
                                      <p:cBhvr>
                                        <p:cTn id="14" dur="500"/>
                                        <p:tgtEl>
                                          <p:spTgt spid="10"/>
                                        </p:tgtEl>
                                      </p:cBhvr>
                                    </p:animEffect>
                                  </p:childTnLst>
                                </p:cTn>
                              </p:par>
                            </p:childTnLst>
                          </p:cTn>
                        </p:par>
                        <p:par>
                          <p:cTn id="15" fill="hold" nodeType="afterGroup">
                            <p:stCondLst>
                              <p:cond delay="1000"/>
                            </p:stCondLst>
                            <p:childTnLst>
                              <p:par>
                                <p:cTn id="16" presetID="10" presetClass="entr" presetSubtype="0" dur="500" fill="hold" nodeType="after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childTnLst>
                          </p:cTn>
                        </p:par>
                        <p:par>
                          <p:cTn id="19" fill="hold" nodeType="afterGroup">
                            <p:stCondLst>
                              <p:cond delay="1500"/>
                            </p:stCondLst>
                            <p:childTnLst>
                              <p:par>
                                <p:cTn id="20" presetID="10" presetClass="entr" presetSubtype="0" dur="500" fill="hold" nodeType="after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与传统方案的对比</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13</a:t>
            </a:fld>
            <a:endParaRPr lang="en-GB" alt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2152" y="1142160"/>
            <a:ext cx="8834437" cy="5065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1454266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系统功能</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14</a:t>
            </a:fld>
            <a:endParaRPr lang="en-GB" altLang="en-US"/>
          </a:p>
        </p:txBody>
      </p:sp>
      <p:grpSp>
        <p:nvGrpSpPr>
          <p:cNvPr id="4" name="组合 3"/>
          <p:cNvGrpSpPr/>
          <p:nvPr/>
        </p:nvGrpSpPr>
        <p:grpSpPr>
          <a:xfrm>
            <a:off x="2191571" y="2934979"/>
            <a:ext cx="4760859" cy="584776"/>
            <a:chOff x="1691680" y="1525369"/>
            <a:chExt cx="5760640" cy="374308"/>
          </a:xfrm>
          <a:effectLst>
            <a:outerShdw blurRad="63500" sx="102000" sy="102000" algn="ctr" rotWithShape="0">
              <a:prstClr val="black">
                <a:alpha val="40000"/>
              </a:prstClr>
            </a:outerShdw>
          </a:effectLst>
        </p:grpSpPr>
        <p:sp>
          <p:nvSpPr>
            <p:cNvPr id="5" name="圆角矩形 4"/>
            <p:cNvSpPr/>
            <p:nvPr/>
          </p:nvSpPr>
          <p:spPr>
            <a:xfrm>
              <a:off x="1691680" y="1532803"/>
              <a:ext cx="5760640" cy="360040"/>
            </a:xfrm>
            <a:prstGeom prst="roundRect">
              <a:avLst>
                <a:gd name="adj" fmla="val 50000"/>
              </a:avLst>
            </a:prstGeom>
            <a:solidFill>
              <a:srgbClr val="FFC000"/>
            </a:solidFill>
            <a:ln w="25400" cap="flat" cmpd="sng" algn="ctr">
              <a:noFill/>
              <a:prstDash val="solid"/>
            </a:ln>
            <a:effectLst/>
          </p:spPr>
          <p:txBody>
            <a:bodyPr anchor="ct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fontAlgn="auto">
                <a:spcBef>
                  <a:spcPct val="0"/>
                </a:spcBef>
                <a:spcAft>
                  <a:spcPct val="0"/>
                </a:spcAft>
                <a:defRPr/>
              </a:pPr>
              <a:endParaRPr lang="zh-CN" altLang="en-US" sz="3200" b="1" kern="0">
                <a:solidFill>
                  <a:sysClr val="window" lastClr="FFFFFF"/>
                </a:solidFill>
                <a:latin typeface="Calibri"/>
                <a:ea typeface="宋体"/>
              </a:endParaRPr>
            </a:p>
          </p:txBody>
        </p:sp>
        <p:sp>
          <p:nvSpPr>
            <p:cNvPr id="6" name="TextBox 5"/>
            <p:cNvSpPr txBox="1"/>
            <p:nvPr/>
          </p:nvSpPr>
          <p:spPr>
            <a:xfrm>
              <a:off x="1691680" y="1525369"/>
              <a:ext cx="5760640" cy="374308"/>
            </a:xfrm>
            <a:prstGeom prst="rect">
              <a:avLst/>
            </a:prstGeom>
            <a:noFill/>
          </p:spPr>
          <p:txBody>
            <a:bodyPr>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algn="ctr" fontAlgn="auto">
                <a:spcBef>
                  <a:spcPct val="0"/>
                </a:spcBef>
                <a:spcAft>
                  <a:spcPct val="0"/>
                </a:spcAft>
                <a:defRPr/>
              </a:pPr>
              <a:r>
                <a:rPr lang="zh-CN" altLang="en-US" sz="3200" b="1" kern="0">
                  <a:solidFill>
                    <a:srgbClr val="1F497D">
                      <a:lumMod val="50000"/>
                    </a:srgbClr>
                  </a:solidFill>
                  <a:latin typeface="微软雅黑" pitchFamily="34" charset="-122"/>
                  <a:ea typeface="微软雅黑" pitchFamily="34" charset="-122"/>
                </a:rPr>
                <a:t>系统功能简介</a:t>
              </a:r>
              <a:endParaRPr lang="en-US" altLang="zh-CN" sz="3200" b="1" kern="0">
                <a:solidFill>
                  <a:srgbClr val="1F497D">
                    <a:lumMod val="50000"/>
                  </a:srgbClr>
                </a:solidFill>
                <a:latin typeface="微软雅黑" pitchFamily="34" charset="-122"/>
                <a:ea typeface="微软雅黑" pitchFamily="34" charset="-122"/>
              </a:endParaRPr>
            </a:p>
          </p:txBody>
        </p:sp>
      </p:grpSp>
    </p:spTree>
    <p:extLst>
      <p:ext uri="{BB962C8B-B14F-4D97-AF65-F5344CB8AC3E}">
        <p14:creationId xmlns:p14="http://schemas.microsoft.com/office/powerpoint/2010/main" val="417902102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4" presetClass="entr" presetSubtype="10" dur="5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系统登录</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15</a:t>
            </a:fld>
            <a:endParaRPr lang="en-GB" altLang="en-US"/>
          </a:p>
        </p:txBody>
      </p:sp>
      <p:sp>
        <p:nvSpPr>
          <p:cNvPr id="4" name="矩形 3"/>
          <p:cNvSpPr/>
          <p:nvPr/>
        </p:nvSpPr>
        <p:spPr>
          <a:xfrm>
            <a:off x="272480" y="864008"/>
            <a:ext cx="936104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使用域用户登录系统</a:t>
            </a:r>
            <a:endParaRPr lang="en-US" altLang="zh-CN" sz="2000" b="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单点登录控制，确保一个用户在同一时刻只能在一台客户端上登录系统</a:t>
            </a:r>
            <a:endParaRPr lang="en-US" altLang="zh-CN" sz="2000">
              <a:solidFill>
                <a:schemeClr val="tx1"/>
              </a:solidFill>
              <a:latin typeface="微软雅黑" pitchFamily="34" charset="-122"/>
              <a:ea typeface="微软雅黑" pitchFamily="34" charset="-122"/>
            </a:endParaRP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4528" y="1440072"/>
            <a:ext cx="3733800" cy="258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8582" y="815540"/>
            <a:ext cx="9610725" cy="567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8" name="Picture 6"/>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7273" y="2538605"/>
            <a:ext cx="4449899" cy="22439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779123" y="3119087"/>
            <a:ext cx="3194799" cy="1635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431805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3075"/>
                                        </p:tgtEl>
                                        <p:attrNameLst>
                                          <p:attrName>style.visibility</p:attrName>
                                        </p:attrNameLst>
                                      </p:cBhvr>
                                      <p:to>
                                        <p:strVal val="visible"/>
                                      </p:to>
                                    </p:set>
                                    <p:animEffect transition="in" filter="fade">
                                      <p:cBhvr>
                                        <p:cTn id="13" dur="500"/>
                                        <p:tgtEl>
                                          <p:spTgt spid="3075"/>
                                        </p:tgtEl>
                                      </p:cBhvr>
                                    </p:animEffect>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10" presetClass="exit" presetSubtype="0" dur="500" fill="hold" nodeType="clickEffect">
                                  <p:stCondLst>
                                    <p:cond delay="0"/>
                                  </p:stCondLst>
                                  <p:childTnLst>
                                    <p:animEffect transition="out" filter="fade">
                                      <p:cBhvr>
                                        <p:cTn id="17" dur="500"/>
                                        <p:tgtEl>
                                          <p:spTgt spid="3075"/>
                                        </p:tgtEl>
                                      </p:cBhvr>
                                    </p:animEffect>
                                    <p:set>
                                      <p:cBhvr>
                                        <p:cTn id="18" dur="1" fill="hold">
                                          <p:stCondLst>
                                            <p:cond delay="499"/>
                                          </p:stCondLst>
                                        </p:cTn>
                                        <p:tgtEl>
                                          <p:spTgt spid="3075"/>
                                        </p:tgtEl>
                                        <p:attrNameLst>
                                          <p:attrName>style.visibility</p:attrName>
                                        </p:attrNameLst>
                                      </p:cBhvr>
                                      <p:to>
                                        <p:strVal val="hidden"/>
                                      </p:to>
                                    </p:set>
                                  </p:childTnLst>
                                </p:cTn>
                              </p:par>
                            </p:childTnLst>
                          </p:cTn>
                        </p:par>
                        <p:par>
                          <p:cTn id="19" fill="hold" nodeType="afterGroup">
                            <p:stCondLst>
                              <p:cond delay="500"/>
                            </p:stCondLst>
                            <p:childTnLst>
                              <p:par>
                                <p:cTn id="20" presetID="16" presetClass="entr" presetSubtype="21" dur="500" fill="hold" nodeType="afterEffect">
                                  <p:stCondLst>
                                    <p:cond delay="0"/>
                                  </p:stCondLst>
                                  <p:childTnLst>
                                    <p:set>
                                      <p:cBhvr>
                                        <p:cTn id="21" dur="1" fill="hold">
                                          <p:stCondLst>
                                            <p:cond delay="0"/>
                                          </p:stCondLst>
                                        </p:cTn>
                                        <p:tgtEl>
                                          <p:spTgt spid="3077"/>
                                        </p:tgtEl>
                                        <p:attrNameLst>
                                          <p:attrName>style.visibility</p:attrName>
                                        </p:attrNameLst>
                                      </p:cBhvr>
                                      <p:to>
                                        <p:strVal val="visible"/>
                                      </p:to>
                                    </p:set>
                                    <p:animEffect transition="in" filter="barn(inVertical)">
                                      <p:cBhvr>
                                        <p:cTn id="22" dur="500"/>
                                        <p:tgtEl>
                                          <p:spTgt spid="3077"/>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10" presetClass="exit" presetSubtype="0" dur="500" fill="hold" nodeType="clickEffect">
                                  <p:stCondLst>
                                    <p:cond delay="0"/>
                                  </p:stCondLst>
                                  <p:childTnLst>
                                    <p:animEffect transition="out" filter="fade">
                                      <p:cBhvr>
                                        <p:cTn id="26" dur="500"/>
                                        <p:tgtEl>
                                          <p:spTgt spid="3077"/>
                                        </p:tgtEl>
                                      </p:cBhvr>
                                    </p:animEffect>
                                    <p:set>
                                      <p:cBhvr>
                                        <p:cTn id="27" dur="1" fill="hold">
                                          <p:stCondLst>
                                            <p:cond delay="499"/>
                                          </p:stCondLst>
                                        </p:cTn>
                                        <p:tgtEl>
                                          <p:spTgt spid="3077"/>
                                        </p:tgtEl>
                                        <p:attrNameLst>
                                          <p:attrName>style.visibility</p:attrName>
                                        </p:attrNameLst>
                                      </p:cBhvr>
                                      <p:to>
                                        <p:strVal val="hidden"/>
                                      </p:to>
                                    </p:set>
                                  </p:childTnLst>
                                </p:cTn>
                              </p:par>
                            </p:childTnLst>
                          </p:cTn>
                        </p:par>
                        <p:par>
                          <p:cTn id="28" fill="hold" nodeType="afterGroup">
                            <p:stCondLst>
                              <p:cond delay="500"/>
                            </p:stCondLst>
                            <p:childTnLst>
                              <p:par>
                                <p:cTn id="29" presetID="42" presetClass="entr" presetSubtype="0" dur="1000" fill="hold" nodeType="after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Effect transition="in" filter="fade">
                                      <p:cBhvr>
                                        <p:cTn id="31" dur="1000"/>
                                        <p:tgtEl>
                                          <p:spTgt spid="4">
                                            <p:txEl>
                                              <p:pRg st="1" end="1"/>
                                            </p:txEl>
                                          </p:spTgt>
                                        </p:tgtEl>
                                      </p:cBhvr>
                                    </p:animEffect>
                                    <p:anim calcmode="lin" valueType="num">
                                      <p:cBhvr>
                                        <p:cTn id="3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34" fill="hold" nodeType="afterGroup">
                            <p:stCondLst>
                              <p:cond delay="1500"/>
                            </p:stCondLst>
                            <p:childTnLst>
                              <p:par>
                                <p:cTn id="35" presetID="10" presetClass="entr" presetSubtype="0" dur="500" fill="hold" nodeType="afterEffect">
                                  <p:stCondLst>
                                    <p:cond delay="0"/>
                                  </p:stCondLst>
                                  <p:childTnLst>
                                    <p:set>
                                      <p:cBhvr>
                                        <p:cTn id="36" dur="1" fill="hold">
                                          <p:stCondLst>
                                            <p:cond delay="0"/>
                                          </p:stCondLst>
                                        </p:cTn>
                                        <p:tgtEl>
                                          <p:spTgt spid="3078"/>
                                        </p:tgtEl>
                                        <p:attrNameLst>
                                          <p:attrName>style.visibility</p:attrName>
                                        </p:attrNameLst>
                                      </p:cBhvr>
                                      <p:to>
                                        <p:strVal val="visible"/>
                                      </p:to>
                                    </p:set>
                                    <p:animEffect transition="in" filter="fade">
                                      <p:cBhvr>
                                        <p:cTn id="37" dur="500"/>
                                        <p:tgtEl>
                                          <p:spTgt spid="3078"/>
                                        </p:tgtEl>
                                      </p:cBhvr>
                                    </p:animEffect>
                                  </p:childTnLst>
                                </p:cTn>
                              </p:par>
                            </p:childTnLst>
                          </p:cTn>
                        </p:par>
                        <p:par>
                          <p:cTn id="38" fill="hold" nodeType="afterGroup">
                            <p:stCondLst>
                              <p:cond delay="2000"/>
                            </p:stCondLst>
                            <p:childTnLst>
                              <p:par>
                                <p:cTn id="39" presetID="10" presetClass="entr" presetSubtype="0" dur="500" fill="hold" nodeType="afterEffect">
                                  <p:stCondLst>
                                    <p:cond delay="0"/>
                                  </p:stCondLst>
                                  <p:childTnLst>
                                    <p:set>
                                      <p:cBhvr>
                                        <p:cTn id="40" dur="1" fill="hold">
                                          <p:stCondLst>
                                            <p:cond delay="0"/>
                                          </p:stCondLst>
                                        </p:cTn>
                                        <p:tgtEl>
                                          <p:spTgt spid="3079"/>
                                        </p:tgtEl>
                                        <p:attrNameLst>
                                          <p:attrName>style.visibility</p:attrName>
                                        </p:attrNameLst>
                                      </p:cBhvr>
                                      <p:to>
                                        <p:strVal val="visible"/>
                                      </p:to>
                                    </p:set>
                                    <p:animEffect transition="in" filter="fade">
                                      <p:cBhvr>
                                        <p:cTn id="41" dur="500"/>
                                        <p:tgtEl>
                                          <p:spTgt spid="30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文件授权</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16</a:t>
            </a:fld>
            <a:endParaRPr lang="en-GB" altLang="en-US"/>
          </a:p>
        </p:txBody>
      </p:sp>
      <p:pic>
        <p:nvPicPr>
          <p:cNvPr id="6146" name="Picture 2"/>
          <p:cNvPicPr>
            <a:picLocks noChangeAspect="1" noChangeArrowheads="1"/>
          </p:cNvPicPr>
          <p:nvPr/>
        </p:nvPicPr>
        <p:blipFill>
          <a:blip r:embed="rId2"/>
          <a:stretch>
            <a:fillRect/>
          </a:stretch>
        </p:blipFill>
        <p:spPr bwMode="auto">
          <a:xfrm>
            <a:off x="13648" y="981538"/>
            <a:ext cx="5557564" cy="267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7" name="Picture 3"/>
          <p:cNvPicPr>
            <a:picLocks noChangeAspect="1" noChangeArrowheads="1"/>
          </p:cNvPicPr>
          <p:nvPr/>
        </p:nvPicPr>
        <p:blipFill>
          <a:blip r:embed="rId3"/>
          <a:stretch>
            <a:fillRect/>
          </a:stretch>
        </p:blipFill>
        <p:spPr bwMode="auto">
          <a:xfrm>
            <a:off x="4626614" y="3235933"/>
            <a:ext cx="5265738" cy="3276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5571212" y="819799"/>
            <a:ext cx="4288212" cy="2336024"/>
          </a:xfrm>
          <a:prstGeom prst="rect">
            <a:avLst/>
          </a:prstGeom>
          <a:noFill/>
        </p:spPr>
        <p:txBody>
          <a:bodyPr wrap="square" rtlCol="0">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616" indent="-342616" defTabSz="914015" eaLnBrk="1" hangingPunct="1">
              <a:lnSpc>
                <a:spcPct val="150000"/>
              </a:lnSpc>
              <a:spcBef>
                <a:spcPct val="20000"/>
              </a:spcBef>
              <a:buFontTx/>
              <a:buChar char="•"/>
              <a:defRPr/>
            </a:pPr>
            <a:r>
              <a:rPr lang="zh-CN" altLang="en-US" sz="1800" kern="0">
                <a:solidFill>
                  <a:schemeClr val="tx1"/>
                </a:solidFill>
                <a:latin typeface="微软雅黑" pitchFamily="34" charset="-122"/>
                <a:ea typeface="微软雅黑" pitchFamily="34" charset="-122"/>
              </a:rPr>
              <a:t>选择一个要授权的文件或文件夹，点击授权，即可进入授权页面进行授权</a:t>
            </a:r>
          </a:p>
          <a:p>
            <a:pPr marL="342616" indent="-342616" defTabSz="914015" eaLnBrk="1" hangingPunct="1">
              <a:lnSpc>
                <a:spcPct val="150000"/>
              </a:lnSpc>
              <a:spcBef>
                <a:spcPct val="20000"/>
              </a:spcBef>
              <a:buFontTx/>
              <a:buChar char="•"/>
              <a:defRPr/>
            </a:pPr>
            <a:r>
              <a:rPr lang="zh-CN" altLang="en-US" sz="1800" kern="0">
                <a:solidFill>
                  <a:schemeClr val="tx1"/>
                </a:solidFill>
                <a:latin typeface="微软雅黑" pitchFamily="34" charset="-122"/>
                <a:ea typeface="微软雅黑" pitchFamily="34" charset="-122"/>
              </a:rPr>
              <a:t>只能选择一个文件或文件夹进行授权</a:t>
            </a:r>
            <a:endParaRPr lang="en-US" altLang="zh-CN" sz="1800" kern="0">
              <a:solidFill>
                <a:schemeClr val="tx1"/>
              </a:solidFill>
              <a:latin typeface="微软雅黑" pitchFamily="34" charset="-122"/>
              <a:ea typeface="微软雅黑" pitchFamily="34" charset="-122"/>
            </a:endParaRPr>
          </a:p>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可批量授权给多个用户、部门或角色</a:t>
            </a:r>
          </a:p>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可选择</a:t>
            </a:r>
            <a:r>
              <a:rPr lang="en-US" altLang="zh-CN" sz="1800" kern="0">
                <a:solidFill>
                  <a:srgbClr val="FFC000"/>
                </a:solidFill>
                <a:latin typeface="微软雅黑" pitchFamily="34" charset="-122"/>
                <a:ea typeface="微软雅黑" pitchFamily="34" charset="-122"/>
              </a:rPr>
              <a:t>'</a:t>
            </a:r>
            <a:r>
              <a:rPr lang="zh-CN" altLang="en-US" sz="1800" kern="0">
                <a:solidFill>
                  <a:srgbClr val="FFC000"/>
                </a:solidFill>
                <a:latin typeface="微软雅黑" pitchFamily="34" charset="-122"/>
                <a:ea typeface="微软雅黑" pitchFamily="34" charset="-122"/>
              </a:rPr>
              <a:t>是否继承父目录权限</a:t>
            </a:r>
            <a:r>
              <a:rPr lang="en-US" altLang="zh-CN" sz="1800" kern="0">
                <a:solidFill>
                  <a:srgbClr val="FFC000"/>
                </a:solidFill>
                <a:latin typeface="微软雅黑" pitchFamily="34" charset="-122"/>
                <a:ea typeface="微软雅黑" pitchFamily="34" charset="-122"/>
              </a:rPr>
              <a:t>'</a:t>
            </a:r>
          </a:p>
        </p:txBody>
      </p:sp>
      <p:sp>
        <p:nvSpPr>
          <p:cNvPr id="7" name="TextBox 6"/>
          <p:cNvSpPr txBox="1"/>
          <p:nvPr/>
        </p:nvSpPr>
        <p:spPr>
          <a:xfrm>
            <a:off x="27296" y="3704808"/>
            <a:ext cx="4612966" cy="2862322"/>
          </a:xfrm>
          <a:prstGeom prst="rect">
            <a:avLst/>
          </a:prstGeom>
          <a:noFill/>
        </p:spPr>
        <p:txBody>
          <a:bodyPr wrap="square" rtlCol="0">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查看</a:t>
            </a:r>
            <a:r>
              <a:rPr lang="zh-CN" altLang="en-US" sz="1800" kern="0">
                <a:solidFill>
                  <a:schemeClr val="tx1"/>
                </a:solidFill>
                <a:latin typeface="微软雅黑" pitchFamily="34" charset="-122"/>
                <a:ea typeface="微软雅黑" pitchFamily="34" charset="-122"/>
              </a:rPr>
              <a:t>：可以查看文件</a:t>
            </a:r>
          </a:p>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上传</a:t>
            </a:r>
            <a:r>
              <a:rPr lang="zh-CN" altLang="en-US" sz="1800" kern="0">
                <a:solidFill>
                  <a:schemeClr val="tx1"/>
                </a:solidFill>
                <a:latin typeface="微软雅黑" pitchFamily="34" charset="-122"/>
                <a:ea typeface="微软雅黑" pitchFamily="34" charset="-122"/>
              </a:rPr>
              <a:t>：可以上传文件</a:t>
            </a:r>
            <a:endParaRPr lang="en-US" altLang="zh-CN" sz="1800" kern="0">
              <a:solidFill>
                <a:schemeClr val="tx1"/>
              </a:solidFill>
              <a:latin typeface="微软雅黑" pitchFamily="34" charset="-122"/>
              <a:ea typeface="微软雅黑" pitchFamily="34" charset="-122"/>
            </a:endParaRPr>
          </a:p>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下载</a:t>
            </a:r>
            <a:r>
              <a:rPr lang="zh-CN" altLang="en-US" sz="1800" kern="0">
                <a:solidFill>
                  <a:schemeClr val="tx1"/>
                </a:solidFill>
                <a:latin typeface="微软雅黑" pitchFamily="34" charset="-122"/>
                <a:ea typeface="微软雅黑" pitchFamily="34" charset="-122"/>
              </a:rPr>
              <a:t>：可下载相应文件</a:t>
            </a:r>
            <a:endParaRPr lang="en-US" altLang="zh-CN" sz="1800" kern="0">
              <a:solidFill>
                <a:schemeClr val="tx1"/>
              </a:solidFill>
              <a:latin typeface="微软雅黑" pitchFamily="34" charset="-122"/>
              <a:ea typeface="微软雅黑" pitchFamily="34" charset="-122"/>
            </a:endParaRPr>
          </a:p>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修改</a:t>
            </a:r>
            <a:r>
              <a:rPr lang="zh-CN" altLang="en-US" sz="1800" kern="0">
                <a:solidFill>
                  <a:schemeClr val="tx1"/>
                </a:solidFill>
                <a:latin typeface="微软雅黑" pitchFamily="34" charset="-122"/>
                <a:ea typeface="微软雅黑" pitchFamily="34" charset="-122"/>
              </a:rPr>
              <a:t>：重命名文件和创建新文件版本</a:t>
            </a:r>
          </a:p>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删除</a:t>
            </a:r>
            <a:r>
              <a:rPr lang="zh-CN" altLang="en-US" sz="1800" kern="0">
                <a:solidFill>
                  <a:schemeClr val="tx1"/>
                </a:solidFill>
                <a:latin typeface="微软雅黑" pitchFamily="34" charset="-122"/>
                <a:ea typeface="微软雅黑" pitchFamily="34" charset="-122"/>
              </a:rPr>
              <a:t>：可以删除</a:t>
            </a:r>
          </a:p>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再授权</a:t>
            </a:r>
            <a:r>
              <a:rPr lang="zh-CN" altLang="en-US" sz="1800" kern="0">
                <a:solidFill>
                  <a:schemeClr val="tx1"/>
                </a:solidFill>
                <a:latin typeface="微软雅黑" pitchFamily="34" charset="-122"/>
                <a:ea typeface="微软雅黑" pitchFamily="34" charset="-122"/>
              </a:rPr>
              <a:t>：可以进行再授权</a:t>
            </a:r>
            <a:endParaRPr lang="en-US" altLang="zh-CN" sz="1800" kern="0">
              <a:solidFill>
                <a:srgbClr val="FFC000"/>
              </a:solidFill>
              <a:latin typeface="微软雅黑" pitchFamily="34" charset="-122"/>
              <a:ea typeface="微软雅黑" pitchFamily="34" charset="-122"/>
            </a:endParaRPr>
          </a:p>
        </p:txBody>
      </p:sp>
    </p:spTree>
    <p:extLst>
      <p:ext uri="{BB962C8B-B14F-4D97-AF65-F5344CB8AC3E}">
        <p14:creationId xmlns:p14="http://schemas.microsoft.com/office/powerpoint/2010/main" val="373403366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dur="500" fill="hold" nodeType="afterEffect">
                                  <p:stCondLst>
                                    <p:cond delay="0"/>
                                  </p:stCondLst>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500" fill="hold"/>
                                        <p:tgtEl>
                                          <p:spTgt spid="6146"/>
                                        </p:tgtEl>
                                        <p:attrNameLst>
                                          <p:attrName>ppt_x</p:attrName>
                                        </p:attrNameLst>
                                      </p:cBhvr>
                                      <p:tavLst>
                                        <p:tav tm="0">
                                          <p:val>
                                            <p:strVal val="#ppt_x"/>
                                          </p:val>
                                        </p:tav>
                                        <p:tav tm="100000">
                                          <p:val>
                                            <p:strVal val="#ppt_x"/>
                                          </p:val>
                                        </p:tav>
                                      </p:tavLst>
                                    </p:anim>
                                    <p:anim calcmode="lin" valueType="num">
                                      <p:cBhvr additive="base">
                                        <p:cTn id="8" dur="500" fill="hold"/>
                                        <p:tgtEl>
                                          <p:spTgt spid="6146"/>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500"/>
                            </p:stCondLst>
                            <p:childTnLst>
                              <p:par>
                                <p:cTn id="10" presetID="2" presetClass="entr" presetSubtype="2" dur="500" fill="hold" grpId="0"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1+#ppt_w/2"/>
                                          </p:val>
                                        </p:tav>
                                        <p:tav tm="100000">
                                          <p:val>
                                            <p:strVal val="#ppt_x"/>
                                          </p:val>
                                        </p:tav>
                                      </p:tavLst>
                                    </p:anim>
                                    <p:anim calcmode="lin" valueType="num">
                                      <p:cBhvr additive="base">
                                        <p:cTn id="13"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2" presetClass="entr" presetSubtype="4" dur="500" fill="hold" nodeType="clickEffect">
                                  <p:stCondLst>
                                    <p:cond delay="0"/>
                                  </p:stCondLst>
                                  <p:childTnLst>
                                    <p:set>
                                      <p:cBhvr>
                                        <p:cTn id="17" dur="1" fill="hold">
                                          <p:stCondLst>
                                            <p:cond delay="0"/>
                                          </p:stCondLst>
                                        </p:cTn>
                                        <p:tgtEl>
                                          <p:spTgt spid="6147"/>
                                        </p:tgtEl>
                                        <p:attrNameLst>
                                          <p:attrName>style.visibility</p:attrName>
                                        </p:attrNameLst>
                                      </p:cBhvr>
                                      <p:to>
                                        <p:strVal val="visible"/>
                                      </p:to>
                                    </p:set>
                                    <p:anim calcmode="lin" valueType="num">
                                      <p:cBhvr additive="base">
                                        <p:cTn id="18" dur="500" fill="hold"/>
                                        <p:tgtEl>
                                          <p:spTgt spid="6147"/>
                                        </p:tgtEl>
                                        <p:attrNameLst>
                                          <p:attrName>ppt_x</p:attrName>
                                        </p:attrNameLst>
                                      </p:cBhvr>
                                      <p:tavLst>
                                        <p:tav tm="0">
                                          <p:val>
                                            <p:strVal val="#ppt_x"/>
                                          </p:val>
                                        </p:tav>
                                        <p:tav tm="100000">
                                          <p:val>
                                            <p:strVal val="#ppt_x"/>
                                          </p:val>
                                        </p:tav>
                                      </p:tavLst>
                                    </p:anim>
                                    <p:anim calcmode="lin" valueType="num">
                                      <p:cBhvr additive="base">
                                        <p:cTn id="19" dur="500" fill="hold"/>
                                        <p:tgtEl>
                                          <p:spTgt spid="6147"/>
                                        </p:tgtEl>
                                        <p:attrNameLst>
                                          <p:attrName>ppt_y</p:attrName>
                                        </p:attrNameLst>
                                      </p:cBhvr>
                                      <p:tavLst>
                                        <p:tav tm="0">
                                          <p:val>
                                            <p:strVal val="1+#ppt_h/2"/>
                                          </p:val>
                                        </p:tav>
                                        <p:tav tm="100000">
                                          <p:val>
                                            <p:strVal val="#ppt_y"/>
                                          </p:val>
                                        </p:tav>
                                      </p:tavLst>
                                    </p:anim>
                                  </p:childTnLst>
                                </p:cTn>
                              </p:par>
                            </p:childTnLst>
                          </p:cTn>
                        </p:par>
                        <p:par>
                          <p:cTn id="20" fill="hold" nodeType="afterGroup">
                            <p:stCondLst>
                              <p:cond delay="500"/>
                            </p:stCondLst>
                            <p:childTnLst>
                              <p:par>
                                <p:cTn id="21" presetID="2" presetClass="entr" presetSubtype="8" dur="500"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0-#ppt_w/2"/>
                                          </p:val>
                                        </p:tav>
                                        <p:tav tm="100000">
                                          <p:val>
                                            <p:strVal val="#ppt_x"/>
                                          </p:val>
                                        </p:tav>
                                      </p:tavLst>
                                    </p:anim>
                                    <p:anim calcmode="lin" valueType="num">
                                      <p:cBhvr additive="base">
                                        <p:cTn id="24"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文件上传</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17</a:t>
            </a:fld>
            <a:endParaRPr lang="en-GB" altLang="en-US"/>
          </a:p>
        </p:txBody>
      </p:sp>
      <p:sp>
        <p:nvSpPr>
          <p:cNvPr id="4" name="矩形 3"/>
          <p:cNvSpPr/>
          <p:nvPr/>
        </p:nvSpPr>
        <p:spPr>
          <a:xfrm>
            <a:off x="198352" y="751592"/>
            <a:ext cx="9028164" cy="364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zh-CN" sz="2000">
                <a:solidFill>
                  <a:schemeClr val="tx1"/>
                </a:solidFill>
                <a:latin typeface="微软雅黑" pitchFamily="34" charset="-122"/>
                <a:ea typeface="微软雅黑" pitchFamily="34" charset="-122"/>
              </a:rPr>
              <a:t>将本地文件上传到服务器上</a:t>
            </a:r>
            <a:endParaRPr lang="en-US" altLang="zh-CN" sz="200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支持拖拽方式、右键复制粘帖方式、快捷键方式将文件上传到要上传的目录</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支持批量上传，即一次可将多个文件或文件夹上传到服务器</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需要设置上传文件的岗位和密级</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与服务器上有同名的文件进行处理：</a:t>
            </a:r>
            <a:endParaRPr lang="en-US" altLang="zh-CN" sz="2000" b="0">
              <a:solidFill>
                <a:schemeClr val="tx1"/>
              </a:solidFill>
              <a:latin typeface="微软雅黑" pitchFamily="34" charset="-122"/>
              <a:ea typeface="微软雅黑" pitchFamily="34" charset="-122"/>
            </a:endParaRP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略过：放弃同名文件的上传</a:t>
            </a:r>
            <a:endParaRPr lang="en-US" altLang="zh-CN" sz="1800" b="0">
              <a:solidFill>
                <a:schemeClr val="tx1"/>
              </a:solidFill>
              <a:latin typeface="黑体" pitchFamily="49" charset="-122"/>
              <a:ea typeface="黑体" pitchFamily="49" charset="-122"/>
            </a:endParaRP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创建新版本：为上传的文件建一个新版本</a:t>
            </a:r>
            <a:endParaRPr lang="en-US" altLang="zh-CN" sz="1800" b="0">
              <a:solidFill>
                <a:schemeClr val="tx1"/>
              </a:solidFill>
              <a:latin typeface="黑体" pitchFamily="49" charset="-122"/>
              <a:ea typeface="黑体" pitchFamily="49" charset="-122"/>
            </a:endParaRP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覆盖：用新上传的文件替换服务器上的文件</a:t>
            </a:r>
            <a:endParaRPr lang="en-US" altLang="zh-CN" sz="1800" b="0">
              <a:solidFill>
                <a:schemeClr val="tx1"/>
              </a:solidFill>
              <a:latin typeface="黑体" pitchFamily="49" charset="-122"/>
              <a:ea typeface="黑体" pitchFamily="49" charset="-122"/>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914" y="4750550"/>
            <a:ext cx="4431983" cy="1760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82318" y="2932894"/>
            <a:ext cx="4264343" cy="36042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7093145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0-#ppt_w/2"/>
                                          </p:val>
                                        </p:tav>
                                        <p:tav tm="100000">
                                          <p:val>
                                            <p:strVal val="#ppt_x"/>
                                          </p:val>
                                        </p:tav>
                                      </p:tavLst>
                                    </p:anim>
                                    <p:anim calcmode="lin" valueType="num">
                                      <p:cBhvr additive="base">
                                        <p:cTn id="8" dur="500" fill="hold"/>
                                        <p:tgtEl>
                                          <p:spTgt spid="4098"/>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4" dur="500" fill="hold" nodeType="afterEffect">
                                  <p:stCondLst>
                                    <p:cond delay="0"/>
                                  </p:stCondLst>
                                  <p:childTnLst>
                                    <p:set>
                                      <p:cBhvr>
                                        <p:cTn id="11" dur="1" fill="hold">
                                          <p:stCondLst>
                                            <p:cond delay="0"/>
                                          </p:stCondLst>
                                        </p:cTn>
                                        <p:tgtEl>
                                          <p:spTgt spid="4099"/>
                                        </p:tgtEl>
                                        <p:attrNameLst>
                                          <p:attrName>style.visibility</p:attrName>
                                        </p:attrNameLst>
                                      </p:cBhvr>
                                      <p:to>
                                        <p:strVal val="visible"/>
                                      </p:to>
                                    </p:set>
                                    <p:anim calcmode="lin" valueType="num">
                                      <p:cBhvr additive="base">
                                        <p:cTn id="12" dur="500" fill="hold"/>
                                        <p:tgtEl>
                                          <p:spTgt spid="4099"/>
                                        </p:tgtEl>
                                        <p:attrNameLst>
                                          <p:attrName>ppt_x</p:attrName>
                                        </p:attrNameLst>
                                      </p:cBhvr>
                                      <p:tavLst>
                                        <p:tav tm="0">
                                          <p:val>
                                            <p:strVal val="#ppt_x"/>
                                          </p:val>
                                        </p:tav>
                                        <p:tav tm="100000">
                                          <p:val>
                                            <p:strVal val="#ppt_x"/>
                                          </p:val>
                                        </p:tav>
                                      </p:tavLst>
                                    </p:anim>
                                    <p:anim calcmode="lin" valueType="num">
                                      <p:cBhvr additive="base">
                                        <p:cTn id="13" dur="500" fill="hold"/>
                                        <p:tgtEl>
                                          <p:spTgt spid="409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文件版本管理</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18</a:t>
            </a:fld>
            <a:endParaRPr lang="en-GB" altLang="en-US"/>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76" y="814648"/>
            <a:ext cx="4042328" cy="3401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3" name="Picture 3" descr="QQ截图20130401170810"/>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88904" y="2369144"/>
            <a:ext cx="5843379" cy="4184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4146420" y="979390"/>
            <a:ext cx="5487100" cy="978729"/>
          </a:xfrm>
          <a:prstGeom prst="rect">
            <a:avLst/>
          </a:prstGeom>
          <a:noFill/>
        </p:spPr>
        <p:txBody>
          <a:bodyPr wrap="square" rtlCol="0">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上传文件时可以选择创建新的文件版本</a:t>
            </a:r>
            <a:endParaRPr lang="en-US" altLang="zh-CN" sz="1800" kern="0">
              <a:solidFill>
                <a:srgbClr val="FFC000"/>
              </a:solidFill>
              <a:latin typeface="微软雅黑" pitchFamily="34" charset="-122"/>
              <a:ea typeface="微软雅黑" pitchFamily="34" charset="-122"/>
            </a:endParaRPr>
          </a:p>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创建新版本时候，可输入相应的版本摘要信息</a:t>
            </a:r>
            <a:endParaRPr lang="en-US" altLang="zh-CN" sz="1800" kern="0">
              <a:solidFill>
                <a:srgbClr val="FFC000"/>
              </a:solidFill>
              <a:latin typeface="微软雅黑" pitchFamily="34" charset="-122"/>
              <a:ea typeface="微软雅黑" pitchFamily="34" charset="-122"/>
            </a:endParaRPr>
          </a:p>
        </p:txBody>
      </p:sp>
      <p:sp>
        <p:nvSpPr>
          <p:cNvPr id="8" name="TextBox 7"/>
          <p:cNvSpPr txBox="1"/>
          <p:nvPr/>
        </p:nvSpPr>
        <p:spPr>
          <a:xfrm>
            <a:off x="46576" y="4270485"/>
            <a:ext cx="4042328" cy="2280624"/>
          </a:xfrm>
          <a:prstGeom prst="rect">
            <a:avLst/>
          </a:prstGeom>
          <a:noFill/>
        </p:spPr>
        <p:txBody>
          <a:bodyPr wrap="square" rtlCol="0">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用户可以查看到文件对应的所有历史版本信息</a:t>
            </a:r>
            <a:endParaRPr lang="en-US" altLang="zh-CN" sz="1800" kern="0">
              <a:solidFill>
                <a:srgbClr val="FFC000"/>
              </a:solidFill>
              <a:latin typeface="微软雅黑" pitchFamily="34" charset="-122"/>
              <a:ea typeface="微软雅黑" pitchFamily="34" charset="-122"/>
            </a:endParaRPr>
          </a:p>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用户可以下载某个版本文件</a:t>
            </a:r>
            <a:endParaRPr lang="en-US" altLang="zh-CN" sz="1800" kern="0">
              <a:solidFill>
                <a:srgbClr val="FFC000"/>
              </a:solidFill>
              <a:latin typeface="微软雅黑" pitchFamily="34" charset="-122"/>
              <a:ea typeface="微软雅黑" pitchFamily="34" charset="-122"/>
            </a:endParaRPr>
          </a:p>
          <a:p>
            <a:pPr marL="342616" indent="-342616" defTabSz="914015" eaLnBrk="1" hangingPunct="1">
              <a:lnSpc>
                <a:spcPct val="150000"/>
              </a:lnSpc>
              <a:spcBef>
                <a:spcPct val="20000"/>
              </a:spcBef>
              <a:buFontTx/>
              <a:buChar char="•"/>
              <a:defRPr/>
            </a:pPr>
            <a:r>
              <a:rPr lang="zh-CN" altLang="en-US" sz="1800" kern="0">
                <a:solidFill>
                  <a:srgbClr val="FFC000"/>
                </a:solidFill>
                <a:latin typeface="微软雅黑" pitchFamily="34" charset="-122"/>
                <a:ea typeface="微软雅黑" pitchFamily="34" charset="-122"/>
              </a:rPr>
              <a:t>用户可以将某个历史版本恢复为当前最新版本（即发布的版本）</a:t>
            </a:r>
            <a:endParaRPr lang="en-US" altLang="zh-CN" sz="1800" kern="0">
              <a:solidFill>
                <a:srgbClr val="FFC000"/>
              </a:solidFill>
              <a:latin typeface="微软雅黑" pitchFamily="34" charset="-122"/>
              <a:ea typeface="微软雅黑" pitchFamily="34" charset="-122"/>
            </a:endParaRPr>
          </a:p>
        </p:txBody>
      </p:sp>
    </p:spTree>
    <p:extLst>
      <p:ext uri="{BB962C8B-B14F-4D97-AF65-F5344CB8AC3E}">
        <p14:creationId xmlns:p14="http://schemas.microsoft.com/office/powerpoint/2010/main" val="89827111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2"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2" dur="500" fill="hold" grpId="0" nodeType="after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1+#ppt_w/2"/>
                                          </p:val>
                                        </p:tav>
                                        <p:tav tm="100000">
                                          <p:val>
                                            <p:strVal val="#ppt_x"/>
                                          </p:val>
                                        </p:tav>
                                      </p:tavLst>
                                    </p:anim>
                                    <p:anim calcmode="lin" valueType="num">
                                      <p:cBhvr additive="base">
                                        <p:cTn id="13"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文件自动同步</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19</a:t>
            </a:fld>
            <a:endParaRPr lang="en-GB" altLang="en-US"/>
          </a:p>
        </p:txBody>
      </p:sp>
      <p:sp>
        <p:nvSpPr>
          <p:cNvPr id="4" name="矩形 3"/>
          <p:cNvSpPr/>
          <p:nvPr/>
        </p:nvSpPr>
        <p:spPr>
          <a:xfrm>
            <a:off x="198352" y="724296"/>
            <a:ext cx="5258704"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en-US" sz="2000">
                <a:solidFill>
                  <a:schemeClr val="tx1"/>
                </a:solidFill>
                <a:latin typeface="微软雅黑" pitchFamily="34" charset="-122"/>
                <a:ea typeface="微软雅黑" pitchFamily="34" charset="-122"/>
              </a:rPr>
              <a:t>用户可以设置在固定时间点让服务器与本地的文件进行自动的更新与提交，同步类型分为三种：</a:t>
            </a:r>
            <a:endParaRPr lang="zh-CN" altLang="en-US" sz="2000" b="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同步到服务器：将本地最新的文件定时自动上传到服务器上</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同步到本地：将服务器上最新的文件定时自动下载到本地</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双向：将本地最新的文件定时自动上传到服务器上，同时将服务器上最新的文件定时自动下载到本地</a:t>
            </a:r>
            <a:endParaRPr lang="en-US" altLang="zh-CN" sz="2000" b="0">
              <a:solidFill>
                <a:schemeClr val="tx1"/>
              </a:solidFill>
              <a:latin typeface="微软雅黑" pitchFamily="34" charset="-122"/>
              <a:ea typeface="微软雅黑" pitchFamily="34" charset="-122"/>
            </a:endParaRPr>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01072" y="1222252"/>
            <a:ext cx="4288270" cy="5332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9640152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fade">
                                      <p:cBhvr>
                                        <p:cTn id="7" dur="1000"/>
                                        <p:tgtEl>
                                          <p:spTgt spid="18434"/>
                                        </p:tgtEl>
                                      </p:cBhvr>
                                    </p:animEffect>
                                    <p:anim calcmode="lin" valueType="num">
                                      <p:cBhvr>
                                        <p:cTn id="8" dur="1000" fill="hold"/>
                                        <p:tgtEl>
                                          <p:spTgt spid="18434"/>
                                        </p:tgtEl>
                                        <p:attrNameLst>
                                          <p:attrName>ppt_x</p:attrName>
                                        </p:attrNameLst>
                                      </p:cBhvr>
                                      <p:tavLst>
                                        <p:tav tm="0">
                                          <p:val>
                                            <p:strVal val="#ppt_x"/>
                                          </p:val>
                                        </p:tav>
                                        <p:tav tm="100000">
                                          <p:val>
                                            <p:strVal val="#ppt_x"/>
                                          </p:val>
                                        </p:tav>
                                      </p:tavLst>
                                    </p:anim>
                                    <p:anim calcmode="lin" valueType="num">
                                      <p:cBhvr>
                                        <p:cTn id="9" dur="1000" fill="hold"/>
                                        <p:tgtEl>
                                          <p:spTgt spid="1843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在线查看文件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20</a:t>
            </a:fld>
            <a:endParaRPr lang="en-GB" altLang="en-US"/>
          </a:p>
        </p:txBody>
      </p:sp>
      <p:sp>
        <p:nvSpPr>
          <p:cNvPr id="4" name="矩形 3"/>
          <p:cNvSpPr/>
          <p:nvPr/>
        </p:nvSpPr>
        <p:spPr>
          <a:xfrm>
            <a:off x="212000" y="765240"/>
            <a:ext cx="9421520" cy="3093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zh-CN" sz="2000">
                <a:solidFill>
                  <a:schemeClr val="tx1"/>
                </a:solidFill>
                <a:latin typeface="微软雅黑" pitchFamily="34" charset="-122"/>
                <a:ea typeface="微软雅黑" pitchFamily="34" charset="-122"/>
              </a:rPr>
              <a:t>打开查看服务器上的文件</a:t>
            </a:r>
            <a:endParaRPr lang="en-US" altLang="zh-CN" sz="200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zh-CN" sz="2000" b="0">
                <a:solidFill>
                  <a:schemeClr val="tx1"/>
                </a:solidFill>
                <a:latin typeface="微软雅黑" pitchFamily="34" charset="-122"/>
                <a:ea typeface="微软雅黑" pitchFamily="34" charset="-122"/>
              </a:rPr>
              <a:t>在打开文件服务器时需要选择打开文件的方式，有两种打开文件方式</a:t>
            </a:r>
            <a:endParaRPr lang="en-US" altLang="zh-CN" sz="2000" b="0">
              <a:solidFill>
                <a:schemeClr val="tx1"/>
              </a:solidFill>
              <a:latin typeface="微软雅黑" pitchFamily="34" charset="-122"/>
              <a:ea typeface="微软雅黑" pitchFamily="34" charset="-122"/>
            </a:endParaRP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普通模式是指用户将此文件以普通模式打开，对此文件具有二级以上权限的其他用户也可以同时打开</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独占模式则为该用户独占该文件</a:t>
            </a:r>
            <a:r>
              <a:rPr lang="en-US" altLang="zh-CN" sz="1800" b="0">
                <a:solidFill>
                  <a:schemeClr val="tx1"/>
                </a:solidFill>
                <a:latin typeface="黑体" pitchFamily="49" charset="-122"/>
                <a:ea typeface="黑体" pitchFamily="49" charset="-122"/>
              </a:rPr>
              <a:t>,</a:t>
            </a:r>
            <a:r>
              <a:rPr lang="zh-CN" altLang="en-US" sz="1800" b="0">
                <a:solidFill>
                  <a:schemeClr val="tx1"/>
                </a:solidFill>
                <a:latin typeface="黑体" pitchFamily="49" charset="-122"/>
                <a:ea typeface="黑体" pitchFamily="49" charset="-122"/>
              </a:rPr>
              <a:t>其他用户不能做任何操作。</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勾选“不再提示，每次都以此模式处理”按钮，表示该登录用户以后打开文件都不会再弹出上图的提示框，并且默认以选定的模式打开</a:t>
            </a:r>
            <a:endParaRPr lang="en-US" altLang="zh-CN" sz="1800" b="0">
              <a:solidFill>
                <a:schemeClr val="tx1"/>
              </a:solidFill>
              <a:latin typeface="黑体" pitchFamily="49" charset="-122"/>
              <a:ea typeface="黑体" pitchFamily="49" charset="-122"/>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34101" y="3861048"/>
            <a:ext cx="7851347" cy="21894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82947401"/>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下载文件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21</a:t>
            </a:fld>
            <a:endParaRPr lang="en-GB" altLang="en-US"/>
          </a:p>
        </p:txBody>
      </p:sp>
      <p:sp>
        <p:nvSpPr>
          <p:cNvPr id="4" name="矩形 3"/>
          <p:cNvSpPr/>
          <p:nvPr/>
        </p:nvSpPr>
        <p:spPr>
          <a:xfrm>
            <a:off x="212000" y="765240"/>
            <a:ext cx="9421520" cy="2723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en-US" sz="2000">
                <a:solidFill>
                  <a:schemeClr val="tx1"/>
                </a:solidFill>
                <a:latin typeface="微软雅黑" pitchFamily="34" charset="-122"/>
                <a:ea typeface="微软雅黑" pitchFamily="34" charset="-122"/>
              </a:rPr>
              <a:t>将服务器上的文件或文件夹下载到本地</a:t>
            </a:r>
            <a:endParaRPr lang="en-US" altLang="zh-CN" sz="200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用户可以将服务器端有下载权限的目录或文件，下载到本地。下载到本地的文件，用户可以直接进行查看和编辑</a:t>
            </a:r>
            <a:endParaRPr lang="zh-CN" altLang="en-US" sz="1800" b="0">
              <a:solidFill>
                <a:schemeClr val="tx1"/>
              </a:solidFill>
              <a:latin typeface="黑体" pitchFamily="49" charset="-122"/>
              <a:ea typeface="黑体" pitchFamily="49" charset="-122"/>
            </a:endParaRP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一是直接拖动文件到本地目录；</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二是在服务器上复制，然后粘贴到本地；</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三是选中目标文件，右击菜单选择“下载”浏览下载文件保存的路径后下载文件。</a:t>
            </a:r>
            <a:endParaRPr lang="en-US" altLang="zh-CN" sz="1800" b="0">
              <a:solidFill>
                <a:schemeClr val="tx1"/>
              </a:solidFill>
              <a:latin typeface="黑体" pitchFamily="49" charset="-122"/>
              <a:ea typeface="黑体" pitchFamily="49" charset="-122"/>
            </a:endParaRPr>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1270" y="3569620"/>
            <a:ext cx="8488194" cy="25285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1984710"/>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新建文件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22</a:t>
            </a:fld>
            <a:endParaRPr lang="en-GB" altLang="en-US"/>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23792" y="1344336"/>
            <a:ext cx="7200800" cy="5190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矩形 4"/>
          <p:cNvSpPr/>
          <p:nvPr/>
        </p:nvSpPr>
        <p:spPr>
          <a:xfrm>
            <a:off x="198352" y="765240"/>
            <a:ext cx="9435168"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用户可以在有权限的文件夹下新建各种文件类型文件，例如新建一个</a:t>
            </a:r>
            <a:r>
              <a:rPr lang="en-US" altLang="zh-CN" sz="2000" b="0">
                <a:solidFill>
                  <a:schemeClr val="tx1"/>
                </a:solidFill>
                <a:latin typeface="微软雅黑" pitchFamily="34" charset="-122"/>
                <a:ea typeface="微软雅黑" pitchFamily="34" charset="-122"/>
              </a:rPr>
              <a:t>.doc</a:t>
            </a:r>
            <a:r>
              <a:rPr lang="zh-CN" altLang="en-US" sz="2000" b="0">
                <a:solidFill>
                  <a:schemeClr val="tx1"/>
                </a:solidFill>
                <a:latin typeface="微软雅黑" pitchFamily="34" charset="-122"/>
                <a:ea typeface="微软雅黑" pitchFamily="34" charset="-122"/>
              </a:rPr>
              <a:t>文档</a:t>
            </a:r>
          </a:p>
        </p:txBody>
      </p:sp>
    </p:spTree>
    <p:extLst>
      <p:ext uri="{BB962C8B-B14F-4D97-AF65-F5344CB8AC3E}">
        <p14:creationId xmlns:p14="http://schemas.microsoft.com/office/powerpoint/2010/main" val="475159712"/>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删除文件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23</a:t>
            </a:fld>
            <a:endParaRPr lang="en-GB" altLang="en-US"/>
          </a:p>
        </p:txBody>
      </p:sp>
      <p:sp>
        <p:nvSpPr>
          <p:cNvPr id="5" name="矩形 4"/>
          <p:cNvSpPr/>
          <p:nvPr/>
        </p:nvSpPr>
        <p:spPr>
          <a:xfrm>
            <a:off x="198352" y="765240"/>
            <a:ext cx="9435168" cy="499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对文件（夹）有五级权限的用户可以对文件（夹）进行删除操作</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2038" y="1376313"/>
            <a:ext cx="8702386" cy="5152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35495200"/>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编辑文件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24</a:t>
            </a:fld>
            <a:endParaRPr lang="en-GB" altLang="en-US"/>
          </a:p>
        </p:txBody>
      </p:sp>
      <p:sp>
        <p:nvSpPr>
          <p:cNvPr id="4" name="矩形 3"/>
          <p:cNvSpPr/>
          <p:nvPr/>
        </p:nvSpPr>
        <p:spPr>
          <a:xfrm>
            <a:off x="212000" y="792536"/>
            <a:ext cx="9133488"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en-US" sz="2000">
                <a:solidFill>
                  <a:schemeClr val="tx1"/>
                </a:solidFill>
                <a:latin typeface="微软雅黑" pitchFamily="34" charset="-122"/>
                <a:ea typeface="微软雅黑" pitchFamily="34" charset="-122"/>
              </a:rPr>
              <a:t>修改服务器上的文件</a:t>
            </a:r>
            <a:endParaRPr lang="en-US" altLang="zh-CN" sz="200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在有修改权限的情况下，可直接修改打开的文件内容，保存后系统会将修改后的文件上传到服务器上</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选择修改文件的方式：是覆盖原有文件还是创建新的版本</a:t>
            </a:r>
          </a:p>
        </p:txBody>
      </p:sp>
    </p:spTree>
    <p:extLst>
      <p:ext uri="{BB962C8B-B14F-4D97-AF65-F5344CB8AC3E}">
        <p14:creationId xmlns:p14="http://schemas.microsoft.com/office/powerpoint/2010/main" val="3668533793"/>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检出文件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25</a:t>
            </a:fld>
            <a:endParaRPr lang="en-GB" altLang="en-US"/>
          </a:p>
        </p:txBody>
      </p:sp>
      <p:sp>
        <p:nvSpPr>
          <p:cNvPr id="4" name="矩形 3"/>
          <p:cNvSpPr/>
          <p:nvPr/>
        </p:nvSpPr>
        <p:spPr>
          <a:xfrm>
            <a:off x="198352" y="724296"/>
            <a:ext cx="9133488" cy="3600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en-US" sz="2000">
                <a:solidFill>
                  <a:schemeClr val="tx1"/>
                </a:solidFill>
                <a:latin typeface="微软雅黑" pitchFamily="34" charset="-122"/>
                <a:ea typeface="微软雅黑" pitchFamily="34" charset="-122"/>
              </a:rPr>
              <a:t>当服务器上某个文件夹未被锁定时，可以将其检出到一个本地目录</a:t>
            </a:r>
            <a:endParaRPr lang="en-US" altLang="zh-CN" sz="200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建立了一个服务器目录与本地目录的对应关系</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勾选</a:t>
            </a:r>
            <a:r>
              <a:rPr lang="en-US" altLang="zh-CN" sz="2000" b="0">
                <a:solidFill>
                  <a:schemeClr val="tx1"/>
                </a:solidFill>
                <a:latin typeface="微软雅黑" pitchFamily="34" charset="-122"/>
                <a:ea typeface="微软雅黑" pitchFamily="34" charset="-122"/>
              </a:rPr>
              <a:t>"</a:t>
            </a:r>
            <a:r>
              <a:rPr lang="zh-CN" altLang="en-US" sz="2000" b="0">
                <a:solidFill>
                  <a:schemeClr val="tx1"/>
                </a:solidFill>
                <a:latin typeface="微软雅黑" pitchFamily="34" charset="-122"/>
                <a:ea typeface="微软雅黑" pitchFamily="34" charset="-122"/>
              </a:rPr>
              <a:t>是否锁定所有文件</a:t>
            </a:r>
            <a:r>
              <a:rPr lang="en-US" altLang="zh-CN" sz="2000" b="0">
                <a:solidFill>
                  <a:schemeClr val="tx1"/>
                </a:solidFill>
                <a:latin typeface="微软雅黑" pitchFamily="34" charset="-122"/>
                <a:ea typeface="微软雅黑" pitchFamily="34" charset="-122"/>
              </a:rPr>
              <a:t>"</a:t>
            </a:r>
            <a:r>
              <a:rPr lang="zh-CN" altLang="en-US" sz="2000" b="0">
                <a:solidFill>
                  <a:schemeClr val="tx1"/>
                </a:solidFill>
                <a:latin typeface="微软雅黑" pitchFamily="34" charset="-122"/>
                <a:ea typeface="微软雅黑" pitchFamily="34" charset="-122"/>
              </a:rPr>
              <a:t>则其他用户将无法检入该文件（可以进行检出操作）</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文件检出到本地后，可以在本地进行相应文件的处理：</a:t>
            </a:r>
            <a:endParaRPr lang="en-US" altLang="zh-CN" sz="2000" b="0">
              <a:solidFill>
                <a:schemeClr val="tx1"/>
              </a:solidFill>
              <a:latin typeface="微软雅黑" pitchFamily="34" charset="-122"/>
              <a:ea typeface="微软雅黑" pitchFamily="34" charset="-122"/>
            </a:endParaRP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更新：将服务器上对应目录内新增或修改的文件下载到本地目录中心</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提交：将在本地目录中新增或修改过的文件批量上传到服务器上对应的目录</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解决冲突：选择当出现本地和服务器上的文件都被修改情况时的处理方式</a:t>
            </a:r>
          </a:p>
          <a:p>
            <a:pPr marL="800100" lvl="2" indent="-342900" eaLnBrk="1" hangingPunct="1">
              <a:lnSpc>
                <a:spcPct val="150000"/>
              </a:lnSpc>
              <a:buClr>
                <a:srgbClr val="C00000"/>
              </a:buClr>
              <a:buFont typeface="Wingdings" pitchFamily="2" charset="2"/>
              <a:buChar char="Ø"/>
            </a:pPr>
            <a:r>
              <a:rPr lang="zh-CN" altLang="en-US" sz="1800" b="0">
                <a:solidFill>
                  <a:schemeClr val="tx1"/>
                </a:solidFill>
                <a:latin typeface="黑体" pitchFamily="49" charset="-122"/>
                <a:ea typeface="黑体" pitchFamily="49" charset="-122"/>
              </a:rPr>
              <a:t>解锁：如果文件夹检出时被锁定，则锁定用户或文件夹所有者可以解锁文件</a:t>
            </a:r>
          </a:p>
        </p:txBody>
      </p:sp>
      <p:pic>
        <p:nvPicPr>
          <p:cNvPr id="9219"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12839" y="4706730"/>
            <a:ext cx="6368103" cy="1843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808" y="4269138"/>
            <a:ext cx="4722288" cy="12388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1127338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1000"/>
                                        <p:tgtEl>
                                          <p:spTgt spid="9218"/>
                                        </p:tgtEl>
                                      </p:cBhvr>
                                    </p:animEffect>
                                    <p:anim calcmode="lin" valueType="num">
                                      <p:cBhvr>
                                        <p:cTn id="8" dur="1000" fill="hold"/>
                                        <p:tgtEl>
                                          <p:spTgt spid="9218"/>
                                        </p:tgtEl>
                                        <p:attrNameLst>
                                          <p:attrName>ppt_x</p:attrName>
                                        </p:attrNameLst>
                                      </p:cBhvr>
                                      <p:tavLst>
                                        <p:tav tm="0">
                                          <p:val>
                                            <p:strVal val="#ppt_x"/>
                                          </p:val>
                                        </p:tav>
                                        <p:tav tm="100000">
                                          <p:val>
                                            <p:strVal val="#ppt_x"/>
                                          </p:val>
                                        </p:tav>
                                      </p:tavLst>
                                    </p:anim>
                                    <p:anim calcmode="lin" valueType="num">
                                      <p:cBhvr>
                                        <p:cTn id="9" dur="1000" fill="hold"/>
                                        <p:tgtEl>
                                          <p:spTgt spid="921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6" presetClass="entr" presetSubtype="21" dur="500" fill="hold" nodeType="clickEffect">
                                  <p:stCondLst>
                                    <p:cond delay="0"/>
                                  </p:stCondLst>
                                  <p:childTnLst>
                                    <p:set>
                                      <p:cBhvr>
                                        <p:cTn id="13" dur="1" fill="hold">
                                          <p:stCondLst>
                                            <p:cond delay="0"/>
                                          </p:stCondLst>
                                        </p:cTn>
                                        <p:tgtEl>
                                          <p:spTgt spid="9219"/>
                                        </p:tgtEl>
                                        <p:attrNameLst>
                                          <p:attrName>style.visibility</p:attrName>
                                        </p:attrNameLst>
                                      </p:cBhvr>
                                      <p:to>
                                        <p:strVal val="visible"/>
                                      </p:to>
                                    </p:set>
                                    <p:animEffect transition="in" filter="barn(inVertical)">
                                      <p:cBhvr>
                                        <p:cTn id="14" dur="500"/>
                                        <p:tgtEl>
                                          <p:spTgt spid="9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发送文件</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26</a:t>
            </a:fld>
            <a:endParaRPr lang="en-GB" altLang="en-US"/>
          </a:p>
        </p:txBody>
      </p:sp>
      <p:sp>
        <p:nvSpPr>
          <p:cNvPr id="5" name="矩形 4"/>
          <p:cNvSpPr/>
          <p:nvPr/>
        </p:nvSpPr>
        <p:spPr>
          <a:xfrm>
            <a:off x="198352" y="724296"/>
            <a:ext cx="9133488"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1pPr>
            <a:lvl2pPr marL="4572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2pPr>
            <a:lvl3pPr marL="9144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3pPr>
            <a:lvl4pPr marL="13716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4pPr>
            <a:lvl5pPr marL="1828800" algn="l" rtl="0" eaLnBrk="0" fontAlgn="base" hangingPunct="0">
              <a:spcBef>
                <a:spcPct val="0"/>
              </a:spcBef>
              <a:spcAft>
                <a:spcPct val="0"/>
              </a:spcAft>
              <a:defRPr sz="1400" b="1" kern="1200">
                <a:solidFill>
                  <a:srgbClr val="800000"/>
                </a:solidFill>
                <a:latin typeface="Arial" pitchFamily="34" charset="0"/>
                <a:ea typeface="宋体" pitchFamily="2" charset="-122"/>
                <a:cs typeface="+mn-cs"/>
              </a:defRPr>
            </a:lvl5pPr>
            <a:lvl6pPr marL="2286000" algn="l" defTabSz="914400" rtl="0" eaLnBrk="1" latinLnBrk="0" hangingPunct="1">
              <a:defRPr sz="1400" b="1" kern="1200">
                <a:solidFill>
                  <a:srgbClr val="800000"/>
                </a:solidFill>
                <a:latin typeface="Arial" pitchFamily="34" charset="0"/>
                <a:ea typeface="宋体" pitchFamily="2" charset="-122"/>
                <a:cs typeface="+mn-cs"/>
              </a:defRPr>
            </a:lvl6pPr>
            <a:lvl7pPr marL="2743200" algn="l" defTabSz="914400" rtl="0" eaLnBrk="1" latinLnBrk="0" hangingPunct="1">
              <a:defRPr sz="1400" b="1" kern="1200">
                <a:solidFill>
                  <a:srgbClr val="800000"/>
                </a:solidFill>
                <a:latin typeface="Arial" pitchFamily="34" charset="0"/>
                <a:ea typeface="宋体" pitchFamily="2" charset="-122"/>
                <a:cs typeface="+mn-cs"/>
              </a:defRPr>
            </a:lvl7pPr>
            <a:lvl8pPr marL="3200400" algn="l" defTabSz="914400" rtl="0" eaLnBrk="1" latinLnBrk="0" hangingPunct="1">
              <a:defRPr sz="1400" b="1" kern="1200">
                <a:solidFill>
                  <a:srgbClr val="800000"/>
                </a:solidFill>
                <a:latin typeface="Arial" pitchFamily="34" charset="0"/>
                <a:ea typeface="宋体" pitchFamily="2" charset="-122"/>
                <a:cs typeface="+mn-cs"/>
              </a:defRPr>
            </a:lvl8pPr>
            <a:lvl9pPr marL="3657600" algn="l" defTabSz="914400" rtl="0" eaLnBrk="1" latinLnBrk="0" hangingPunct="1">
              <a:defRPr sz="1400" b="1" kern="1200">
                <a:solidFill>
                  <a:srgbClr val="800000"/>
                </a:solidFill>
                <a:latin typeface="Arial" pitchFamily="34" charset="0"/>
                <a:ea typeface="宋体" pitchFamily="2" charset="-122"/>
                <a:cs typeface="+mn-cs"/>
              </a:defRPr>
            </a:lvl9pPr>
          </a:lstStyle>
          <a:p>
            <a:pPr marL="0" lvl="1" eaLnBrk="1" hangingPunct="1">
              <a:lnSpc>
                <a:spcPct val="150000"/>
              </a:lnSpc>
              <a:buClr>
                <a:srgbClr val="C00000"/>
              </a:buClr>
            </a:pPr>
            <a:r>
              <a:rPr lang="zh-CN" altLang="en-US" sz="2000">
                <a:solidFill>
                  <a:schemeClr val="tx1"/>
                </a:solidFill>
                <a:latin typeface="微软雅黑" pitchFamily="34" charset="-122"/>
                <a:ea typeface="微软雅黑" pitchFamily="34" charset="-122"/>
              </a:rPr>
              <a:t>可以将文件批量发送到指定的常用目录中</a:t>
            </a:r>
            <a:endParaRPr lang="zh-CN" altLang="en-US" sz="2000" b="0">
              <a:solidFill>
                <a:schemeClr val="tx1"/>
              </a:solidFill>
              <a:latin typeface="微软雅黑" pitchFamily="34" charset="-122"/>
              <a:ea typeface="微软雅黑" pitchFamily="34" charset="-122"/>
            </a:endParaRP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设置常用发送目录：在发送到菜单下，用户可以依次添加需要发送的目录</a:t>
            </a:r>
          </a:p>
          <a:p>
            <a:pPr marL="342900" lvl="1" indent="-342900" eaLnBrk="1" hangingPunct="1">
              <a:lnSpc>
                <a:spcPct val="150000"/>
              </a:lnSpc>
              <a:buClr>
                <a:srgbClr val="C00000"/>
              </a:buClr>
              <a:buFont typeface="Wingdings" pitchFamily="2" charset="2"/>
              <a:buChar char="ü"/>
            </a:pPr>
            <a:r>
              <a:rPr lang="zh-CN" altLang="en-US" sz="2000" b="0">
                <a:solidFill>
                  <a:schemeClr val="tx1"/>
                </a:solidFill>
                <a:latin typeface="微软雅黑" pitchFamily="34" charset="-122"/>
                <a:ea typeface="微软雅黑" pitchFamily="34" charset="-122"/>
              </a:rPr>
              <a:t>发送文档：鼠标右键选中需要发送到的目录，然后鼠标左键点</a:t>
            </a:r>
            <a:endParaRPr lang="en-US" altLang="zh-CN" sz="2000" b="0">
              <a:solidFill>
                <a:schemeClr val="tx1"/>
              </a:solidFill>
              <a:latin typeface="微软雅黑" pitchFamily="34" charset="-122"/>
              <a:ea typeface="微软雅黑" pitchFamily="34" charset="-122"/>
            </a:endParaRP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37290" y="2095106"/>
            <a:ext cx="3870614" cy="4632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9"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104" y="2226155"/>
            <a:ext cx="5855134" cy="2989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131049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4339"/>
                                        </p:tgtEl>
                                        <p:attrNameLst>
                                          <p:attrName>style.visibility</p:attrName>
                                        </p:attrNameLst>
                                      </p:cBhvr>
                                      <p:to>
                                        <p:strVal val="visible"/>
                                      </p:to>
                                    </p:set>
                                    <p:animEffect transition="in" filter="fade">
                                      <p:cBhvr>
                                        <p:cTn id="7" dur="1000"/>
                                        <p:tgtEl>
                                          <p:spTgt spid="14339"/>
                                        </p:tgtEl>
                                      </p:cBhvr>
                                    </p:animEffect>
                                    <p:anim calcmode="lin" valueType="num">
                                      <p:cBhvr>
                                        <p:cTn id="8" dur="1000" fill="hold"/>
                                        <p:tgtEl>
                                          <p:spTgt spid="14339"/>
                                        </p:tgtEl>
                                        <p:attrNameLst>
                                          <p:attrName>ppt_x</p:attrName>
                                        </p:attrNameLst>
                                      </p:cBhvr>
                                      <p:tavLst>
                                        <p:tav tm="0">
                                          <p:val>
                                            <p:strVal val="#ppt_x"/>
                                          </p:val>
                                        </p:tav>
                                        <p:tav tm="100000">
                                          <p:val>
                                            <p:strVal val="#ppt_x"/>
                                          </p:val>
                                        </p:tav>
                                      </p:tavLst>
                                    </p:anim>
                                    <p:anim calcmode="lin" valueType="num">
                                      <p:cBhvr>
                                        <p:cTn id="9" dur="1000" fill="hold"/>
                                        <p:tgtEl>
                                          <p:spTgt spid="14339"/>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 presetClass="entr" presetSubtype="2" dur="500" fill="hold" nodeType="afterEffect">
                                  <p:stCondLst>
                                    <p:cond delay="0"/>
                                  </p:stCondLst>
                                  <p:childTnLst>
                                    <p:set>
                                      <p:cBhvr>
                                        <p:cTn id="12" dur="1" fill="hold">
                                          <p:stCondLst>
                                            <p:cond delay="0"/>
                                          </p:stCondLst>
                                        </p:cTn>
                                        <p:tgtEl>
                                          <p:spTgt spid="14338"/>
                                        </p:tgtEl>
                                        <p:attrNameLst>
                                          <p:attrName>style.visibility</p:attrName>
                                        </p:attrNameLst>
                                      </p:cBhvr>
                                      <p:to>
                                        <p:strVal val="visible"/>
                                      </p:to>
                                    </p:set>
                                    <p:anim calcmode="lin" valueType="num">
                                      <p:cBhvr additive="base">
                                        <p:cTn id="13" dur="500" fill="hold"/>
                                        <p:tgtEl>
                                          <p:spTgt spid="14338"/>
                                        </p:tgtEl>
                                        <p:attrNameLst>
                                          <p:attrName>ppt_x</p:attrName>
                                        </p:attrNameLst>
                                      </p:cBhvr>
                                      <p:tavLst>
                                        <p:tav tm="0">
                                          <p:val>
                                            <p:strVal val="1+#ppt_w/2"/>
                                          </p:val>
                                        </p:tav>
                                        <p:tav tm="100000">
                                          <p:val>
                                            <p:strVal val="#ppt_x"/>
                                          </p:val>
                                        </p:tav>
                                      </p:tavLst>
                                    </p:anim>
                                    <p:anim calcmode="lin" valueType="num">
                                      <p:cBhvr additive="base">
                                        <p:cTn id="14" dur="500" fill="hold"/>
                                        <p:tgtEl>
                                          <p:spTgt spid="1433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全文检索</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27</a:t>
            </a:fld>
            <a:endParaRPr lang="en-GB" altLang="en-US"/>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6536" y="1124744"/>
            <a:ext cx="8004810" cy="4788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2220393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xit" presetSubtype="0" dur="500" fill="hold"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228600" y="228600"/>
            <a:ext cx="8915400" cy="533400"/>
          </a:xfrm>
          <a:prstGeom prst="rect">
            <a:avLst/>
          </a:prstGeom>
        </p:spPr>
        <p:txBody>
          <a:bodyPr/>
          <a:lstStyle/>
          <a:p>
            <a:r>
              <a:rPr lang="zh-CN" altLang="en-US"/>
              <a:t>索引检索</a:t>
            </a:r>
          </a:p>
        </p:txBody>
      </p:sp>
      <p:sp>
        <p:nvSpPr>
          <p:cNvPr id="3" name="灯片编号占位符 2"/>
          <p:cNvSpPr>
            <a:spLocks noGrp="1"/>
          </p:cNvSpPr>
          <p:nvPr>
            <p:ph type="sldNum" sz="quarter" idx="10"/>
          </p:nvPr>
        </p:nvSpPr>
        <p:spPr/>
        <p:txBody>
          <a:bodyPr/>
          <a:lstStyle/>
          <a:p>
            <a:pPr>
              <a:defRPr/>
            </a:pPr>
            <a:fld id="{04A622B1-72D2-42D0-A7C9-3FEB86E4CE81}" type="slidenum">
              <a:rPr lang="en-GB" altLang="en-US" smtClean="0"/>
              <a:pPr>
                <a:defRPr/>
              </a:pPr>
              <a:t>28</a:t>
            </a:fld>
            <a:endParaRPr lang="en-GB" altLang="en-US"/>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92560" y="836712"/>
            <a:ext cx="7856157" cy="5738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58525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https://d.book118.com/457045050041006035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4_默认设计模板">
  <a:themeElements>
    <a:clrScheme name="4_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4_默认设计模板">
      <a:majorFont>
        <a:latin typeface="SimSun"/>
        <a:ea typeface="SimSun"/>
        <a:cs typeface="Arial"/>
      </a:majorFont>
      <a:minorFont>
        <a:latin typeface="Book Antiqua"/>
        <a:ea typeface="SimSun"/>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none" lIns="91440" tIns="45720" rIns="91440" bIns="45720" numCol="1" rtlCol="0" anchor="ctr" anchorCtr="0" compatLnSpc="1">
        <a:prstTxWarp prst="textNoShape">
          <a:avLst/>
        </a:prstTxWarp>
      </a:bodyPr>
      <a:lstStyle>
        <a:defPPr marL="230188" indent="-230188" algn="ctr">
          <a:defRPr dirty="0" smtClean="0"/>
        </a:defPPr>
      </a:lstStyle>
      <a:style>
        <a:lnRef idx="1">
          <a:schemeClr val="dk1"/>
        </a:lnRef>
        <a:fillRef idx="2">
          <a:schemeClr val="dk1"/>
        </a:fillRef>
        <a:effectRef idx="1">
          <a:schemeClr val="dk1"/>
        </a:effectRef>
        <a:fontRef idx="minor">
          <a:schemeClr val="dk1"/>
        </a:fontRef>
      </a:style>
    </a:spDef>
    <a:lnDef>
      <a:spPr bwMode="auto">
        <a:xfrm>
          <a:off x="0" y="0"/>
          <a:ext cx="1" cy="1"/>
        </a:xfrm>
        <a:custGeom>
          <a:avLst/>
          <a:gdLst/>
          <a:ahLst/>
          <a:cxnLst/>
          <a:rect l="0" t="0" r="0" b="0"/>
          <a:pathLst/>
        </a:custGeom>
        <a:solidFill>
          <a:srgbClr val="FFFF99"/>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230188" marR="0" indent="-230188" algn="l" defTabSz="914400" rtl="0" eaLnBrk="0" fontAlgn="base" latinLnBrk="0" hangingPunct="0">
          <a:lnSpc>
            <a:spcPct val="100000"/>
          </a:lnSpc>
          <a:spcBef>
            <a:spcPct val="0"/>
          </a:spcBef>
          <a:spcAft>
            <a:spcPct val="0"/>
          </a:spcAft>
          <a:buClrTx/>
          <a:buSzTx/>
          <a:buFontTx/>
          <a:buNone/>
          <a:tabLst/>
          <a:defRPr kumimoji="0" lang="en-US" sz="1400" b="1" i="0" u="none" strike="noStrike" cap="none" normalizeH="0" baseline="0" smtClean="0">
            <a:ln>
              <a:noFill/>
            </a:ln>
            <a:solidFill>
              <a:srgbClr val="800000"/>
            </a:solidFill>
            <a:effectLst/>
            <a:latin typeface="Arial" charset="0"/>
            <a:ea typeface="SimSun" pitchFamily="2" charset="-122"/>
          </a:defRPr>
        </a:defPPr>
      </a:lstStyle>
    </a:lnDef>
  </a:objectDefaults>
  <a:extraClrSchemeLst>
    <a:extraClrScheme>
      <a:clrScheme name="4_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4_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4_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4_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4_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4_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4_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4_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4_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4_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4_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4_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171</Paragraphs>
  <Slides>29</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29</vt:i4>
      </vt:variant>
    </vt:vector>
  </HeadingPairs>
  <TitlesOfParts>
    <vt:vector baseType="lpstr" size="39">
      <vt:lpstr>Arial</vt:lpstr>
      <vt:lpstr>Calibri</vt:lpstr>
      <vt:lpstr>SimSun</vt:lpstr>
      <vt:lpstr>Book Antiqua</vt:lpstr>
      <vt:lpstr>黑体</vt:lpstr>
      <vt:lpstr>Wingdings</vt:lpstr>
      <vt:lpstr>宋体</vt:lpstr>
      <vt:lpstr>微软雅黑</vt:lpstr>
      <vt:lpstr>Times New Roman</vt:lpstr>
      <vt:lpstr>Office Theme</vt:lpstr>
      <vt:lpstr>PowerPoint Presentation</vt:lpstr>
      <vt:lpstr>解决方案</vt:lpstr>
      <vt:lpstr>集中的文件管理</vt:lpstr>
      <vt:lpstr>完整的方案设计</vt:lpstr>
      <vt:lpstr>安全的文件共享</vt:lpstr>
      <vt:lpstr>私密的用户空间</vt:lpstr>
      <vt:lpstr>便捷的文件操作</vt:lpstr>
      <vt:lpstr>在线的文件利用</vt:lpstr>
      <vt:lpstr>良好的协同工作</vt:lpstr>
      <vt:lpstr>完善的版本管理</vt:lpstr>
      <vt:lpstr>高效的文件检索</vt:lpstr>
      <vt:lpstr>多维的数据统计</vt:lpstr>
      <vt:lpstr>与传统方案的对比</vt:lpstr>
      <vt:lpstr>系统功能</vt:lpstr>
      <vt:lpstr>系统登录</vt:lpstr>
      <vt:lpstr>文件授权</vt:lpstr>
      <vt:lpstr>文件上传</vt:lpstr>
      <vt:lpstr>文件版本管理</vt:lpstr>
      <vt:lpstr>文件自动同步</vt:lpstr>
      <vt:lpstr>在线查看文件</vt:lpstr>
      <vt:lpstr>下载文件</vt:lpstr>
      <vt:lpstr>新建文件</vt:lpstr>
      <vt:lpstr>删除文件</vt:lpstr>
      <vt:lpstr>编辑文件</vt:lpstr>
      <vt:lpstr>检出文件</vt:lpstr>
      <vt:lpstr>发送文件</vt:lpstr>
      <vt:lpstr>全文检索</vt:lpstr>
      <vt:lpstr>索引检索</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2024-09-09T14:41:42.161</cp:lastPrinted>
  <dcterms:created xsi:type="dcterms:W3CDTF">2024-09-09T06:41:42Z</dcterms:created>
  <dcterms:modified xsi:type="dcterms:W3CDTF">2024-09-09T06:41:44Z</dcterms:modified>
</cp:coreProperties>
</file>