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AF7C97E-B961-4126-89A6-89A286285BB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99779DD-92E4-4CB1-A503-8514BF820EF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A3ACBBF-AFC7-411B-9B8C-B76C28844DF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464C76E-71DD-40D2-BF94-EDAF59AF75F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F90DFB80-A315-46CA-87A7-0145FE8C549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8C1C65B6-1AB4-4D79-A7C2-8D1091F4D6D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CD486940-577A-4A62-B525-AE15B351DB6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59611DC-30ED-49A6-9F83-EDB9FC06A25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4B2F668-37F6-4256-B2FC-CCCF90891F0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345F0BC-C45C-4488-ADA2-CA1017F0781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246AB95-510C-4EA6-9CD0-369AEA160E7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Relationship Id="rId3" Type="http://schemas.openxmlformats.org/officeDocument/2006/relationships/image" Target="../media/image4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4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4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4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5704616412600603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08399" y="3366694"/>
            <a:ext cx="2724309" cy="1755303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40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$number{01}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0" y="1969768"/>
            <a:ext cx="12192000" cy="291846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64753" y="2169417"/>
            <a:ext cx="8281818" cy="154552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党支部述职报告推动党建工作创新</a:t>
            </a:r>
            <a:endParaRPr lang="en-US" sz="1100"/>
          </a:p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277789" y="0"/>
            <a:ext cx="4892103" cy="6288968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94" y="0"/>
            <a:ext cx="12184811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1991063" y="193190"/>
            <a:ext cx="1630680" cy="95821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5700" b="1">
                <a:solidFill>
                  <a:schemeClr val="accent1">
                    <a:alpha val="100000"/>
                  </a:schemeClr>
                </a:solidFill>
                <a:latin typeface="方正正纤黑简体"/>
                <a:ea typeface="方正正纤黑简体"/>
                <a:cs typeface="方正正纤黑简体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132645" y="1977496"/>
            <a:ext cx="4792980" cy="411099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党支部工作回顾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党建工作创新实践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党建工作挑战分析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推动党建工作创新路径探讨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未来展望与计划安排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99416" y="1957978"/>
            <a:ext cx="3374508" cy="2942044"/>
          </a:xfrm>
          <a:custGeom>
            <a:rect l="l" t="t" r="r" b="b"/>
            <a:pathLst>
              <a:path w="3191647" h="2866152">
                <a:moveTo>
                  <a:pt x="949445" y="0"/>
                </a:moveTo>
                <a:lnTo>
                  <a:pt x="2234352" y="0"/>
                </a:lnTo>
                <a:cubicBezTo>
                  <a:pt x="2296501" y="0"/>
                  <a:pt x="2354237" y="18893"/>
                  <a:pt x="2402131" y="51249"/>
                </a:cubicBezTo>
                <a:lnTo>
                  <a:pt x="2409685" y="57482"/>
                </a:lnTo>
                <a:lnTo>
                  <a:pt x="2430115" y="70005"/>
                </a:lnTo>
                <a:cubicBezTo>
                  <a:pt x="2461216" y="93504"/>
                  <a:pt x="2488224" y="123489"/>
                  <a:pt x="2508940" y="159371"/>
                </a:cubicBezTo>
                <a:lnTo>
                  <a:pt x="3151394" y="1272133"/>
                </a:lnTo>
                <a:cubicBezTo>
                  <a:pt x="3192826" y="1343897"/>
                  <a:pt x="3201249" y="1425660"/>
                  <a:pt x="3181372" y="1499841"/>
                </a:cubicBezTo>
                <a:lnTo>
                  <a:pt x="3172981" y="1522315"/>
                </a:lnTo>
                <a:lnTo>
                  <a:pt x="3170003" y="1535472"/>
                </a:lnTo>
                <a:cubicBezTo>
                  <a:pt x="3163697" y="1554388"/>
                  <a:pt x="3155402" y="1572954"/>
                  <a:pt x="3145044" y="1590895"/>
                </a:cubicBezTo>
                <a:lnTo>
                  <a:pt x="2502590" y="2703657"/>
                </a:lnTo>
                <a:lnTo>
                  <a:pt x="2488794" y="2722817"/>
                </a:lnTo>
                <a:lnTo>
                  <a:pt x="2482806" y="2733849"/>
                </a:lnTo>
                <a:lnTo>
                  <a:pt x="2467439" y="2752474"/>
                </a:lnTo>
                <a:lnTo>
                  <a:pt x="2467072" y="2752984"/>
                </a:lnTo>
                <a:lnTo>
                  <a:pt x="2466846" y="2753192"/>
                </a:lnTo>
                <a:lnTo>
                  <a:pt x="2446163" y="2778260"/>
                </a:lnTo>
                <a:cubicBezTo>
                  <a:pt x="2391859" y="2832565"/>
                  <a:pt x="2316839" y="2866152"/>
                  <a:pt x="2233973" y="2866152"/>
                </a:cubicBezTo>
                <a:lnTo>
                  <a:pt x="949066" y="2866152"/>
                </a:lnTo>
                <a:cubicBezTo>
                  <a:pt x="845484" y="2866152"/>
                  <a:pt x="754160" y="2813671"/>
                  <a:pt x="700233" y="2733849"/>
                </a:cubicBezTo>
                <a:lnTo>
                  <a:pt x="689623" y="2714300"/>
                </a:lnTo>
                <a:lnTo>
                  <a:pt x="681960" y="2703658"/>
                </a:lnTo>
                <a:lnTo>
                  <a:pt x="39506" y="1590896"/>
                </a:lnTo>
                <a:cubicBezTo>
                  <a:pt x="18789" y="1555014"/>
                  <a:pt x="6326" y="1516632"/>
                  <a:pt x="1526" y="1477948"/>
                </a:cubicBezTo>
                <a:lnTo>
                  <a:pt x="720" y="1447354"/>
                </a:lnTo>
                <a:lnTo>
                  <a:pt x="0" y="1443059"/>
                </a:lnTo>
                <a:lnTo>
                  <a:pt x="303" y="1431516"/>
                </a:lnTo>
                <a:lnTo>
                  <a:pt x="0" y="1419970"/>
                </a:lnTo>
                <a:lnTo>
                  <a:pt x="720" y="1415675"/>
                </a:lnTo>
                <a:lnTo>
                  <a:pt x="1526" y="1385081"/>
                </a:lnTo>
                <a:cubicBezTo>
                  <a:pt x="6326" y="1346398"/>
                  <a:pt x="18789" y="1308016"/>
                  <a:pt x="39506" y="1272134"/>
                </a:cubicBezTo>
                <a:lnTo>
                  <a:pt x="681960" y="159372"/>
                </a:lnTo>
                <a:lnTo>
                  <a:pt x="698045" y="137034"/>
                </a:lnTo>
                <a:lnTo>
                  <a:pt x="700612" y="132303"/>
                </a:lnTo>
                <a:lnTo>
                  <a:pt x="707202" y="124316"/>
                </a:lnTo>
                <a:lnTo>
                  <a:pt x="717478" y="110046"/>
                </a:lnTo>
                <a:lnTo>
                  <a:pt x="723796" y="104204"/>
                </a:lnTo>
                <a:lnTo>
                  <a:pt x="737255" y="87892"/>
                </a:lnTo>
                <a:cubicBezTo>
                  <a:pt x="791559" y="33588"/>
                  <a:pt x="866580" y="0"/>
                  <a:pt x="949445" y="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728582" y="2121361"/>
            <a:ext cx="2933622" cy="2622594"/>
          </a:xfrm>
          <a:custGeom>
            <a:rect l="l" t="t" r="r" b="b"/>
            <a:pathLst>
              <a:path w="3191647" h="2866152">
                <a:moveTo>
                  <a:pt x="949445" y="0"/>
                </a:moveTo>
                <a:lnTo>
                  <a:pt x="2234352" y="0"/>
                </a:lnTo>
                <a:cubicBezTo>
                  <a:pt x="2296501" y="0"/>
                  <a:pt x="2354237" y="18893"/>
                  <a:pt x="2402131" y="51249"/>
                </a:cubicBezTo>
                <a:lnTo>
                  <a:pt x="2409685" y="57482"/>
                </a:lnTo>
                <a:lnTo>
                  <a:pt x="2430115" y="70005"/>
                </a:lnTo>
                <a:cubicBezTo>
                  <a:pt x="2461216" y="93504"/>
                  <a:pt x="2488224" y="123489"/>
                  <a:pt x="2508940" y="159371"/>
                </a:cubicBezTo>
                <a:lnTo>
                  <a:pt x="3151394" y="1272133"/>
                </a:lnTo>
                <a:cubicBezTo>
                  <a:pt x="3192826" y="1343897"/>
                  <a:pt x="3201249" y="1425660"/>
                  <a:pt x="3181372" y="1499841"/>
                </a:cubicBezTo>
                <a:lnTo>
                  <a:pt x="3172981" y="1522315"/>
                </a:lnTo>
                <a:lnTo>
                  <a:pt x="3170003" y="1535472"/>
                </a:lnTo>
                <a:cubicBezTo>
                  <a:pt x="3163697" y="1554388"/>
                  <a:pt x="3155402" y="1572954"/>
                  <a:pt x="3145044" y="1590895"/>
                </a:cubicBezTo>
                <a:lnTo>
                  <a:pt x="2502590" y="2703657"/>
                </a:lnTo>
                <a:lnTo>
                  <a:pt x="2488794" y="2722817"/>
                </a:lnTo>
                <a:lnTo>
                  <a:pt x="2482806" y="2733849"/>
                </a:lnTo>
                <a:lnTo>
                  <a:pt x="2467439" y="2752474"/>
                </a:lnTo>
                <a:lnTo>
                  <a:pt x="2467072" y="2752984"/>
                </a:lnTo>
                <a:lnTo>
                  <a:pt x="2466846" y="2753192"/>
                </a:lnTo>
                <a:lnTo>
                  <a:pt x="2446163" y="2778260"/>
                </a:lnTo>
                <a:cubicBezTo>
                  <a:pt x="2391859" y="2832565"/>
                  <a:pt x="2316839" y="2866152"/>
                  <a:pt x="2233973" y="2866152"/>
                </a:cubicBezTo>
                <a:lnTo>
                  <a:pt x="949066" y="2866152"/>
                </a:lnTo>
                <a:cubicBezTo>
                  <a:pt x="845484" y="2866152"/>
                  <a:pt x="754160" y="2813671"/>
                  <a:pt x="700233" y="2733849"/>
                </a:cubicBezTo>
                <a:lnTo>
                  <a:pt x="689623" y="2714300"/>
                </a:lnTo>
                <a:lnTo>
                  <a:pt x="681960" y="2703658"/>
                </a:lnTo>
                <a:lnTo>
                  <a:pt x="39506" y="1590896"/>
                </a:lnTo>
                <a:cubicBezTo>
                  <a:pt x="18789" y="1555014"/>
                  <a:pt x="6326" y="1516632"/>
                  <a:pt x="1526" y="1477948"/>
                </a:cubicBezTo>
                <a:lnTo>
                  <a:pt x="720" y="1447354"/>
                </a:lnTo>
                <a:lnTo>
                  <a:pt x="0" y="1443059"/>
                </a:lnTo>
                <a:lnTo>
                  <a:pt x="303" y="1431516"/>
                </a:lnTo>
                <a:lnTo>
                  <a:pt x="0" y="1419970"/>
                </a:lnTo>
                <a:lnTo>
                  <a:pt x="720" y="1415675"/>
                </a:lnTo>
                <a:lnTo>
                  <a:pt x="1526" y="1385081"/>
                </a:lnTo>
                <a:cubicBezTo>
                  <a:pt x="6326" y="1346398"/>
                  <a:pt x="18789" y="1308016"/>
                  <a:pt x="39506" y="1272134"/>
                </a:cubicBezTo>
                <a:lnTo>
                  <a:pt x="681960" y="159372"/>
                </a:lnTo>
                <a:lnTo>
                  <a:pt x="698045" y="137034"/>
                </a:lnTo>
                <a:lnTo>
                  <a:pt x="700612" y="132303"/>
                </a:lnTo>
                <a:lnTo>
                  <a:pt x="707202" y="124316"/>
                </a:lnTo>
                <a:lnTo>
                  <a:pt x="717478" y="110046"/>
                </a:lnTo>
                <a:lnTo>
                  <a:pt x="723796" y="104204"/>
                </a:lnTo>
                <a:lnTo>
                  <a:pt x="737255" y="87892"/>
                </a:lnTo>
                <a:cubicBezTo>
                  <a:pt x="791559" y="33588"/>
                  <a:pt x="866580" y="0"/>
                  <a:pt x="949445" y="0"/>
                </a:cubicBezTo>
                <a:close/>
              </a:path>
            </a:pathLst>
          </a:custGeom>
          <a:noFill/>
          <a:ln w="19050">
            <a:solidFill>
              <a:srgbClr val="FFFFFF">
                <a:alpha val="100000"/>
              </a:srgbClr>
            </a:solidFill>
            <a:prstDash val="solid"/>
          </a:ln>
          <a:effectLst>
            <a:outerShdw blurRad="571500" dist="342900" dir="2280000">
              <a:srgbClr val="000000">
                <a:alpha val="15000"/>
              </a:srgbClr>
            </a:outerShdw>
          </a:effectLst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-1033732" y="2678430"/>
            <a:ext cx="6440805" cy="15011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8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368292" y="2986088"/>
            <a:ext cx="7260591" cy="885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1220560" y="2363963"/>
            <a:ext cx="3815503" cy="0"/>
          </a:xfrm>
          <a:prstGeom prst="line">
            <a:avLst/>
          </a:prstGeom>
          <a:ln w="50800">
            <a:solidFill>
              <a:schemeClr val="accent4"/>
            </a:solidFill>
            <a:prstDash val="solid"/>
            <a:headEnd type="oval"/>
            <a:tailEnd type="none"/>
          </a:ln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</p:cxnSp>
      <p:cxnSp>
        <p:nvCxnSpPr>
          <p:cNvPr id="3" name="Connector 3"/>
          <p:cNvCxnSpPr/>
          <p:nvPr/>
        </p:nvCxnSpPr>
        <p:spPr>
          <a:xfrm>
            <a:off x="1882845" y="3524561"/>
            <a:ext cx="3131592" cy="0"/>
          </a:xfrm>
          <a:prstGeom prst="line">
            <a:avLst/>
          </a:prstGeom>
          <a:ln w="50800">
            <a:solidFill>
              <a:schemeClr val="accent4"/>
            </a:solidFill>
            <a:prstDash val="solid"/>
            <a:headEnd type="none"/>
            <a:tailEnd type="none"/>
          </a:ln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</p:cxnSp>
      <p:cxnSp>
        <p:nvCxnSpPr>
          <p:cNvPr id="4" name="Connector 4"/>
          <p:cNvCxnSpPr/>
          <p:nvPr/>
        </p:nvCxnSpPr>
        <p:spPr>
          <a:xfrm>
            <a:off x="1857448" y="4685159"/>
            <a:ext cx="3995480" cy="0"/>
          </a:xfrm>
          <a:prstGeom prst="line">
            <a:avLst/>
          </a:prstGeom>
          <a:ln w="50800">
            <a:solidFill>
              <a:schemeClr val="accent4"/>
            </a:solidFill>
            <a:prstDash val="solid"/>
            <a:headEnd type="none"/>
            <a:tailEnd type="triangle"/>
          </a:ln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</p:cxnSp>
      <p:sp>
        <p:nvSpPr>
          <p:cNvPr id="5" name="AutoShape 5"/>
          <p:cNvSpPr/>
          <p:nvPr/>
        </p:nvSpPr>
        <p:spPr>
          <a:xfrm>
            <a:off x="1896040" y="2255213"/>
            <a:ext cx="178021" cy="192101"/>
          </a:xfrm>
          <a:prstGeom prst="ellipse">
            <a:avLst/>
          </a:prstGeom>
          <a:solidFill>
            <a:srgbClr val="E2E2E2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1373032" y="2194563"/>
            <a:ext cx="319221" cy="31926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99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4657059" y="3366979"/>
            <a:ext cx="319221" cy="319263"/>
          </a:xfrm>
          <a:prstGeom prst="ellipse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99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1828490" y="4516738"/>
            <a:ext cx="319221" cy="319263"/>
          </a:xfrm>
          <a:prstGeom prst="ellipse">
            <a:avLst/>
          </a:pr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99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2733950" y="2255213"/>
            <a:ext cx="178021" cy="192101"/>
          </a:xfrm>
          <a:prstGeom prst="ellipse">
            <a:avLst/>
          </a:prstGeom>
          <a:solidFill>
            <a:srgbClr val="E2E2E2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3592399" y="2255213"/>
            <a:ext cx="178021" cy="192101"/>
          </a:xfrm>
          <a:prstGeom prst="ellipse">
            <a:avLst/>
          </a:prstGeom>
          <a:solidFill>
            <a:srgbClr val="E2E2E2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4453641" y="2255213"/>
            <a:ext cx="178021" cy="192101"/>
          </a:xfrm>
          <a:prstGeom prst="ellipse">
            <a:avLst/>
          </a:prstGeom>
          <a:solidFill>
            <a:srgbClr val="E2E2E2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2487177" y="3423915"/>
            <a:ext cx="178021" cy="192101"/>
          </a:xfrm>
          <a:prstGeom prst="ellipse">
            <a:avLst/>
          </a:prstGeom>
          <a:solidFill>
            <a:srgbClr val="E2E2E2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347705" y="3423915"/>
            <a:ext cx="178021" cy="192101"/>
          </a:xfrm>
          <a:prstGeom prst="ellipse">
            <a:avLst/>
          </a:prstGeom>
          <a:solidFill>
            <a:srgbClr val="E2E2E2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221787" y="3434181"/>
            <a:ext cx="178021" cy="192101"/>
          </a:xfrm>
          <a:prstGeom prst="ellipse">
            <a:avLst/>
          </a:prstGeom>
          <a:solidFill>
            <a:srgbClr val="E2E2E2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2487177" y="4593708"/>
            <a:ext cx="178021" cy="192101"/>
          </a:xfrm>
          <a:prstGeom prst="ellipse">
            <a:avLst/>
          </a:prstGeom>
          <a:solidFill>
            <a:srgbClr val="E2E2E2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3347705" y="4604199"/>
            <a:ext cx="178021" cy="192101"/>
          </a:xfrm>
          <a:prstGeom prst="ellipse">
            <a:avLst/>
          </a:prstGeom>
          <a:solidFill>
            <a:srgbClr val="E2E2E2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4221787" y="4592565"/>
            <a:ext cx="178021" cy="192101"/>
          </a:xfrm>
          <a:prstGeom prst="ellipse">
            <a:avLst/>
          </a:prstGeom>
          <a:solidFill>
            <a:srgbClr val="E2E2E2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5095871" y="4592565"/>
            <a:ext cx="178021" cy="192101"/>
          </a:xfrm>
          <a:prstGeom prst="ellipse">
            <a:avLst/>
          </a:prstGeom>
          <a:solidFill>
            <a:srgbClr val="E2E2E2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报告目的和背景</a:t>
              </a:r>
            </a:p>
          </p:txBody>
        </p:sp>
      </p:grpSp>
      <p:sp>
        <p:nvSpPr>
          <p:cNvPr id="41" name="AutoShape 41"/>
          <p:cNvSpPr/>
          <p:nvPr/>
        </p:nvSpPr>
        <p:spPr>
          <a:xfrm>
            <a:off x="6572250" y="4836001"/>
            <a:ext cx="3341183" cy="427323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促进党员发挥作用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572250" y="5119283"/>
            <a:ext cx="4606550" cy="1401455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通过述职报告，可以让党员更加深入地了解党支部的工作和成果，激发党员的积极性和创造性，促进党员在各项工作中发挥先锋模范作用。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6572250" y="1278982"/>
            <a:ext cx="3341183" cy="427323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推动党建工作创新</a:t>
            </a:r>
            <a:endParaRPr lang="en-US" sz="1100"/>
          </a:p>
        </p:txBody>
      </p:sp>
      <p:sp>
        <p:nvSpPr>
          <p:cNvPr id="44" name="AutoShape 44"/>
          <p:cNvSpPr/>
          <p:nvPr/>
        </p:nvSpPr>
        <p:spPr>
          <a:xfrm>
            <a:off x="6572250" y="1564591"/>
            <a:ext cx="4606550" cy="1401455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通过述职报告，总结过去一段时间内党支部在党建工作中的成绩和不足，提出新的工作思路和方法，推动党建工作创新发展。</a:t>
            </a:r>
            <a:endParaRPr lang="en-US" sz="1100"/>
          </a:p>
        </p:txBody>
      </p:sp>
      <p:sp>
        <p:nvSpPr>
          <p:cNvPr id="45" name="AutoShape 45"/>
          <p:cNvSpPr/>
          <p:nvPr/>
        </p:nvSpPr>
        <p:spPr>
          <a:xfrm>
            <a:off x="6572250" y="3063763"/>
            <a:ext cx="3341183" cy="427323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加强党组织建设</a:t>
            </a:r>
            <a:endParaRPr lang="en-US" sz="1100"/>
          </a:p>
        </p:txBody>
      </p:sp>
      <p:sp>
        <p:nvSpPr>
          <p:cNvPr id="46" name="AutoShape 46"/>
          <p:cNvSpPr/>
          <p:nvPr/>
        </p:nvSpPr>
        <p:spPr>
          <a:xfrm>
            <a:off x="6572250" y="3336829"/>
            <a:ext cx="4606550" cy="1401455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述职报告是党组织建设的重要环节，通过报告可以加强党组织的凝聚力和战斗力，提高党员的党性意识和组织纪律性。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144167" y="2573915"/>
            <a:ext cx="1971008" cy="1817370"/>
            <a:chOff x="5144167" y="2573915"/>
            <a:chExt cx="1971008" cy="1817370"/>
          </a:xfrm>
        </p:grpSpPr>
        <p:sp>
          <p:nvSpPr>
            <p:cNvPr id="3" name="Freeform 3"/>
            <p:cNvSpPr/>
            <p:nvPr/>
          </p:nvSpPr>
          <p:spPr>
            <a:xfrm>
              <a:off x="5144167" y="2573915"/>
              <a:ext cx="988504" cy="1817370"/>
            </a:xfrm>
            <a:custGeom>
              <a:rect l="l" t="t" r="r" b="b"/>
              <a:pathLst>
                <a:path w="741448" h="1363056">
                  <a:moveTo>
                    <a:pt x="741448" y="327941"/>
                  </a:moveTo>
                  <a:cubicBezTo>
                    <a:pt x="740677" y="1157841"/>
                    <a:pt x="741248" y="495849"/>
                    <a:pt x="741448" y="1363056"/>
                  </a:cubicBezTo>
                  <a:cubicBezTo>
                    <a:pt x="-761386" y="327941"/>
                    <a:pt x="434747" y="-477148"/>
                    <a:pt x="741448" y="327941"/>
                  </a:cubicBezTo>
                  <a:close/>
                </a:path>
              </a:pathLst>
            </a:custGeom>
            <a:solidFill>
              <a:schemeClr val="accent1">
                <a:lumMod val="7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 flipH="1">
              <a:off x="6125813" y="2573915"/>
              <a:ext cx="989362" cy="1817370"/>
            </a:xfrm>
            <a:custGeom>
              <a:rect l="l" t="t" r="r" b="b"/>
              <a:pathLst>
                <a:path w="742121" h="1363056">
                  <a:moveTo>
                    <a:pt x="741448" y="327941"/>
                  </a:moveTo>
                  <a:cubicBezTo>
                    <a:pt x="743059" y="1088786"/>
                    <a:pt x="741249" y="617292"/>
                    <a:pt x="741448" y="1363056"/>
                  </a:cubicBezTo>
                  <a:cubicBezTo>
                    <a:pt x="-761386" y="327941"/>
                    <a:pt x="434747" y="-477148"/>
                    <a:pt x="741448" y="327941"/>
                  </a:cubicBezTo>
                  <a:close/>
                </a:path>
              </a:pathLst>
            </a:custGeom>
            <a:solidFill>
              <a:schemeClr val="accent1">
                <a:lumMod val="7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1492710" y="3026143"/>
            <a:ext cx="3651457" cy="0"/>
            <a:chOff x="1492710" y="3026143"/>
            <a:chExt cx="3651457" cy="0"/>
          </a:xfrm>
        </p:grpSpPr>
        <p:cxnSp>
          <p:nvCxnSpPr>
            <p:cNvPr id="6" name="Connector 6"/>
            <p:cNvCxnSpPr/>
            <p:nvPr/>
          </p:nvCxnSpPr>
          <p:spPr>
            <a:xfrm flipH="1">
              <a:off x="1492710" y="3026143"/>
              <a:ext cx="3651457" cy="0"/>
            </a:xfrm>
            <a:prstGeom prst="line">
              <a:avLst/>
            </a:prstGeom>
            <a:ln w="12700">
              <a:solidFill>
                <a:schemeClr val="accent1"/>
              </a:solidFill>
              <a:prstDash val="dash"/>
              <a:headEnd type="oval"/>
              <a:tailEnd type="oval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</p:grpSp>
      <p:grpSp>
        <p:nvGrpSpPr>
          <p:cNvPr id="7" name="Group 7"/>
          <p:cNvGrpSpPr/>
          <p:nvPr/>
        </p:nvGrpSpPr>
        <p:grpSpPr>
          <a:xfrm>
            <a:off x="7616666" y="4097724"/>
            <a:ext cx="3172339" cy="0"/>
            <a:chOff x="7616666" y="4097724"/>
            <a:chExt cx="3172339" cy="0"/>
          </a:xfrm>
        </p:grpSpPr>
        <p:cxnSp>
          <p:nvCxnSpPr>
            <p:cNvPr id="8" name="Connector 8"/>
            <p:cNvCxnSpPr/>
            <p:nvPr/>
          </p:nvCxnSpPr>
          <p:spPr>
            <a:xfrm flipH="1">
              <a:off x="7616666" y="4097724"/>
              <a:ext cx="3172339" cy="0"/>
            </a:xfrm>
            <a:prstGeom prst="line">
              <a:avLst/>
            </a:prstGeom>
            <a:ln w="12700">
              <a:solidFill>
                <a:schemeClr val="accent1"/>
              </a:solidFill>
              <a:prstDash val="dash"/>
              <a:headEnd type="oval"/>
              <a:tailEnd type="oval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</p:grpSp>
      <p:cxnSp>
        <p:nvCxnSpPr>
          <p:cNvPr id="9" name="Connector 9"/>
          <p:cNvCxnSpPr/>
          <p:nvPr/>
        </p:nvCxnSpPr>
        <p:spPr>
          <a:xfrm flipH="1" flipV="1">
            <a:off x="1444497" y="4924940"/>
            <a:ext cx="3263072" cy="7174"/>
          </a:xfrm>
          <a:prstGeom prst="line">
            <a:avLst/>
          </a:prstGeom>
          <a:ln w="12700">
            <a:solidFill>
              <a:schemeClr val="accent1"/>
            </a:solidFill>
            <a:prstDash val="dash"/>
            <a:headEnd type="oval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0" name="Connector 10"/>
          <p:cNvCxnSpPr/>
          <p:nvPr/>
        </p:nvCxnSpPr>
        <p:spPr>
          <a:xfrm flipH="1">
            <a:off x="7115175" y="5915094"/>
            <a:ext cx="3812216" cy="0"/>
          </a:xfrm>
          <a:prstGeom prst="line">
            <a:avLst/>
          </a:prstGeom>
          <a:ln w="12700">
            <a:solidFill>
              <a:schemeClr val="accent1"/>
            </a:solidFill>
            <a:prstDash val="dash"/>
            <a:headEnd type="oval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1" name="Group 11"/>
          <p:cNvGrpSpPr/>
          <p:nvPr/>
        </p:nvGrpSpPr>
        <p:grpSpPr>
          <a:xfrm>
            <a:off x="1565530" y="3482600"/>
            <a:ext cx="2551945" cy="1386615"/>
            <a:chOff x="1565530" y="3482600"/>
            <a:chExt cx="2551945" cy="1386615"/>
          </a:xfrm>
        </p:grpSpPr>
        <p:sp>
          <p:nvSpPr>
            <p:cNvPr id="12" name="AutoShape 12"/>
            <p:cNvSpPr/>
            <p:nvPr/>
          </p:nvSpPr>
          <p:spPr>
            <a:xfrm>
              <a:off x="1565530" y="3482600"/>
              <a:ext cx="2551945" cy="359340"/>
            </a:xfrm>
            <a:prstGeom prst="rect">
              <a:avLst/>
            </a:prstGeom>
            <a:noFill/>
          </p:spPr>
          <p:txBody>
            <a:bodyPr vert="horz" wrap="square" lIns="68770" tIns="68770" rIns="34385" bIns="6877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157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重点工作完成情况</a:t>
              </a:r>
              <a:endParaRPr lang="en-US" sz="1100"/>
            </a:p>
          </p:txBody>
        </p:sp>
        <p:sp>
          <p:nvSpPr>
            <p:cNvPr id="13" name="AutoShape 13"/>
            <p:cNvSpPr/>
            <p:nvPr/>
          </p:nvSpPr>
          <p:spPr>
            <a:xfrm>
              <a:off x="1565530" y="3841940"/>
              <a:ext cx="2551945" cy="1027275"/>
            </a:xfrm>
            <a:prstGeom prst="rect">
              <a:avLst/>
            </a:prstGeom>
            <a:noFill/>
          </p:spPr>
          <p:txBody>
            <a:bodyPr vert="horz" wrap="square" lIns="68770" tIns="68770" rIns="34385" bIns="6877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40000"/>
                </a:lnSpc>
                <a:spcBef>
                  <a:spcPct val="0"/>
                </a:spcBef>
                <a:defRPr/>
              </a:pPr>
              <a:r>
                <a:rPr lang="en-US" sz="1350">
                  <a:solidFill>
                    <a:srgbClr val="000404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包括党支部在重点工作中的成绩和亮点，以及存在的问题和不足。</a:t>
              </a:r>
              <a:endParaRPr lang="en-US" sz="1100"/>
            </a:p>
          </p:txBody>
        </p:sp>
      </p:grpSp>
      <p:grpSp>
        <p:nvGrpSpPr>
          <p:cNvPr id="14" name="Group 14"/>
          <p:cNvGrpSpPr/>
          <p:nvPr/>
        </p:nvGrpSpPr>
        <p:grpSpPr>
          <a:xfrm>
            <a:off x="1565530" y="1561607"/>
            <a:ext cx="2551945" cy="1386615"/>
            <a:chOff x="1565530" y="1561607"/>
            <a:chExt cx="2551945" cy="1386615"/>
          </a:xfrm>
        </p:grpSpPr>
        <p:sp>
          <p:nvSpPr>
            <p:cNvPr id="15" name="AutoShape 15"/>
            <p:cNvSpPr/>
            <p:nvPr/>
          </p:nvSpPr>
          <p:spPr>
            <a:xfrm>
              <a:off x="1565530" y="1561607"/>
              <a:ext cx="2551945" cy="359340"/>
            </a:xfrm>
            <a:prstGeom prst="rect">
              <a:avLst/>
            </a:prstGeom>
            <a:noFill/>
          </p:spPr>
          <p:txBody>
            <a:bodyPr vert="horz" wrap="square" lIns="68770" tIns="68770" rIns="34385" bIns="6877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157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党建工作总体情况</a:t>
              </a:r>
              <a:endParaRPr lang="en-US" sz="1100"/>
            </a:p>
          </p:txBody>
        </p:sp>
        <p:sp>
          <p:nvSpPr>
            <p:cNvPr id="16" name="AutoShape 16"/>
            <p:cNvSpPr/>
            <p:nvPr/>
          </p:nvSpPr>
          <p:spPr>
            <a:xfrm>
              <a:off x="1565530" y="1920947"/>
              <a:ext cx="2551945" cy="1027275"/>
            </a:xfrm>
            <a:prstGeom prst="rect">
              <a:avLst/>
            </a:prstGeom>
            <a:noFill/>
          </p:spPr>
          <p:txBody>
            <a:bodyPr vert="horz" wrap="square" lIns="68770" tIns="68770" rIns="34385" bIns="6877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40000"/>
                </a:lnSpc>
                <a:spcBef>
                  <a:spcPct val="0"/>
                </a:spcBef>
                <a:defRPr/>
              </a:pPr>
              <a:r>
                <a:rPr lang="en-US" sz="1350">
                  <a:solidFill>
                    <a:srgbClr val="000404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包括党支部的组织建设、思想建设、作风建设、制度建设等方面的总体情况。</a:t>
              </a:r>
              <a:endParaRPr lang="en-US" sz="1100"/>
            </a:p>
          </p:txBody>
        </p:sp>
      </p:grpSp>
      <p:grpSp>
        <p:nvGrpSpPr>
          <p:cNvPr id="17" name="Group 17"/>
          <p:cNvGrpSpPr/>
          <p:nvPr/>
        </p:nvGrpSpPr>
        <p:grpSpPr>
          <a:xfrm>
            <a:off x="8194084" y="2573915"/>
            <a:ext cx="2551945" cy="1386615"/>
            <a:chOff x="8194084" y="2573915"/>
            <a:chExt cx="2551945" cy="1386615"/>
          </a:xfrm>
        </p:grpSpPr>
        <p:sp>
          <p:nvSpPr>
            <p:cNvPr id="18" name="AutoShape 18"/>
            <p:cNvSpPr/>
            <p:nvPr/>
          </p:nvSpPr>
          <p:spPr>
            <a:xfrm>
              <a:off x="8194084" y="2573915"/>
              <a:ext cx="2551945" cy="359340"/>
            </a:xfrm>
            <a:prstGeom prst="rect">
              <a:avLst/>
            </a:prstGeom>
            <a:noFill/>
          </p:spPr>
          <p:txBody>
            <a:bodyPr vert="horz" wrap="square" lIns="68770" tIns="68770" rIns="34385" bIns="6877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157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党员队伍状况</a:t>
              </a:r>
              <a:endParaRPr lang="en-US" sz="1100"/>
            </a:p>
          </p:txBody>
        </p:sp>
        <p:sp>
          <p:nvSpPr>
            <p:cNvPr id="19" name="AutoShape 19"/>
            <p:cNvSpPr/>
            <p:nvPr/>
          </p:nvSpPr>
          <p:spPr>
            <a:xfrm>
              <a:off x="8194084" y="2933255"/>
              <a:ext cx="2551945" cy="1027275"/>
            </a:xfrm>
            <a:prstGeom prst="rect">
              <a:avLst/>
            </a:prstGeom>
            <a:noFill/>
          </p:spPr>
          <p:txBody>
            <a:bodyPr vert="horz" wrap="square" lIns="68770" tIns="68770" rIns="34385" bIns="6877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40000"/>
                </a:lnSpc>
                <a:spcBef>
                  <a:spcPct val="0"/>
                </a:spcBef>
                <a:defRPr/>
              </a:pPr>
              <a:r>
                <a:rPr lang="en-US" sz="1350">
                  <a:solidFill>
                    <a:srgbClr val="000404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包括党员的数量、结构、素质等方面的状况，以及党员在各项工作中的表现和作用。</a:t>
              </a:r>
              <a:endParaRPr lang="en-US" sz="1100"/>
            </a:p>
          </p:txBody>
        </p:sp>
      </p:grpSp>
      <p:grpSp>
        <p:nvGrpSpPr>
          <p:cNvPr id="20" name="Group 20"/>
          <p:cNvGrpSpPr/>
          <p:nvPr/>
        </p:nvGrpSpPr>
        <p:grpSpPr>
          <a:xfrm>
            <a:off x="8194084" y="4468591"/>
            <a:ext cx="2551945" cy="1386615"/>
            <a:chOff x="8194084" y="4468591"/>
            <a:chExt cx="2551945" cy="1386615"/>
          </a:xfrm>
        </p:grpSpPr>
        <p:sp>
          <p:nvSpPr>
            <p:cNvPr id="21" name="AutoShape 21"/>
            <p:cNvSpPr/>
            <p:nvPr/>
          </p:nvSpPr>
          <p:spPr>
            <a:xfrm>
              <a:off x="8194084" y="4468591"/>
              <a:ext cx="2551945" cy="359340"/>
            </a:xfrm>
            <a:prstGeom prst="rect">
              <a:avLst/>
            </a:prstGeom>
            <a:noFill/>
          </p:spPr>
          <p:txBody>
            <a:bodyPr vert="horz" wrap="square" lIns="68770" tIns="68770" rIns="34385" bIns="6877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157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未来工作展望</a:t>
              </a:r>
              <a:endParaRPr lang="en-US" sz="1100"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8194084" y="4827931"/>
              <a:ext cx="2551945" cy="1027275"/>
            </a:xfrm>
            <a:prstGeom prst="rect">
              <a:avLst/>
            </a:prstGeom>
            <a:noFill/>
          </p:spPr>
          <p:txBody>
            <a:bodyPr vert="horz" wrap="square" lIns="68770" tIns="68770" rIns="34385" bIns="6877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40000"/>
                </a:lnSpc>
                <a:spcBef>
                  <a:spcPct val="0"/>
                </a:spcBef>
                <a:defRPr/>
              </a:pPr>
              <a:r>
                <a:rPr lang="en-US" sz="1350">
                  <a:solidFill>
                    <a:srgbClr val="000404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包括党支部未来一段时间内的工作计划和目标，以及需要采取的措施和方法。</a:t>
              </a:r>
              <a:endParaRPr lang="en-US" sz="1100"/>
            </a:p>
          </p:txBody>
        </p:sp>
      </p:grpSp>
      <p:grpSp>
        <p:nvGrpSpPr>
          <p:cNvPr id="23" name="Group 23"/>
          <p:cNvGrpSpPr/>
          <p:nvPr/>
        </p:nvGrpSpPr>
        <p:grpSpPr>
          <a:xfrm>
            <a:off x="5144167" y="4306666"/>
            <a:ext cx="1968341" cy="1817370"/>
            <a:chOff x="5144167" y="4306666"/>
            <a:chExt cx="1968341" cy="1817370"/>
          </a:xfrm>
        </p:grpSpPr>
        <p:sp>
          <p:nvSpPr>
            <p:cNvPr id="24" name="Freeform 24"/>
            <p:cNvSpPr/>
            <p:nvPr/>
          </p:nvSpPr>
          <p:spPr>
            <a:xfrm rot="10800000">
              <a:off x="6124004" y="4306666"/>
              <a:ext cx="988504" cy="1817370"/>
            </a:xfrm>
            <a:custGeom>
              <a:rect l="l" t="t" r="r" b="b"/>
              <a:pathLst>
                <a:path w="741448" h="1363056">
                  <a:moveTo>
                    <a:pt x="741448" y="327941"/>
                  </a:moveTo>
                  <a:cubicBezTo>
                    <a:pt x="740677" y="1157841"/>
                    <a:pt x="741248" y="495849"/>
                    <a:pt x="741448" y="1363056"/>
                  </a:cubicBezTo>
                  <a:cubicBezTo>
                    <a:pt x="-761386" y="327941"/>
                    <a:pt x="434747" y="-477148"/>
                    <a:pt x="741448" y="327941"/>
                  </a:cubicBezTo>
                  <a:close/>
                </a:path>
              </a:pathLst>
            </a:custGeom>
            <a:solidFill>
              <a:schemeClr val="accent1">
                <a:lumMod val="7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Freeform 25"/>
            <p:cNvSpPr/>
            <p:nvPr/>
          </p:nvSpPr>
          <p:spPr>
            <a:xfrm rot="10800000" flipH="1">
              <a:off x="5144167" y="4306666"/>
              <a:ext cx="989362" cy="1817370"/>
            </a:xfrm>
            <a:custGeom>
              <a:rect l="l" t="t" r="r" b="b"/>
              <a:pathLst>
                <a:path w="742121" h="1363056">
                  <a:moveTo>
                    <a:pt x="741448" y="327941"/>
                  </a:moveTo>
                  <a:cubicBezTo>
                    <a:pt x="743059" y="1088786"/>
                    <a:pt x="741249" y="617292"/>
                    <a:pt x="741448" y="1363056"/>
                  </a:cubicBezTo>
                  <a:cubicBezTo>
                    <a:pt x="-761386" y="327941"/>
                    <a:pt x="434747" y="-477148"/>
                    <a:pt x="741448" y="327941"/>
                  </a:cubicBezTo>
                  <a:close/>
                </a:path>
              </a:pathLst>
            </a:custGeom>
            <a:solidFill>
              <a:schemeClr val="accent1">
                <a:lumMod val="7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6546675" y="2933560"/>
            <a:ext cx="1015845" cy="2802933"/>
            <a:chOff x="6546675" y="2933560"/>
            <a:chExt cx="1015845" cy="2802933"/>
          </a:xfrm>
        </p:grpSpPr>
        <p:sp>
          <p:nvSpPr>
            <p:cNvPr id="27" name="Freeform 27"/>
            <p:cNvSpPr/>
            <p:nvPr/>
          </p:nvSpPr>
          <p:spPr>
            <a:xfrm rot="5400000">
              <a:off x="6574016" y="2933560"/>
              <a:ext cx="988504" cy="1817370"/>
            </a:xfrm>
            <a:custGeom>
              <a:rect l="l" t="t" r="r" b="b"/>
              <a:pathLst>
                <a:path w="741448" h="1363056">
                  <a:moveTo>
                    <a:pt x="741448" y="327941"/>
                  </a:moveTo>
                  <a:cubicBezTo>
                    <a:pt x="740677" y="1157841"/>
                    <a:pt x="741248" y="495849"/>
                    <a:pt x="741448" y="1363056"/>
                  </a:cubicBezTo>
                  <a:cubicBezTo>
                    <a:pt x="-761386" y="327941"/>
                    <a:pt x="434747" y="-477148"/>
                    <a:pt x="741448" y="327941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Freeform 28"/>
            <p:cNvSpPr/>
            <p:nvPr/>
          </p:nvSpPr>
          <p:spPr>
            <a:xfrm rot="5400000" flipH="1">
              <a:off x="6546675" y="3919123"/>
              <a:ext cx="989362" cy="1817370"/>
            </a:xfrm>
            <a:custGeom>
              <a:rect l="l" t="t" r="r" b="b"/>
              <a:pathLst>
                <a:path w="742121" h="1363056">
                  <a:moveTo>
                    <a:pt x="741448" y="327941"/>
                  </a:moveTo>
                  <a:cubicBezTo>
                    <a:pt x="743059" y="1088786"/>
                    <a:pt x="741249" y="617292"/>
                    <a:pt x="741448" y="1363056"/>
                  </a:cubicBezTo>
                  <a:cubicBezTo>
                    <a:pt x="-761386" y="327941"/>
                    <a:pt x="434747" y="-477148"/>
                    <a:pt x="741448" y="327941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9" name="Group 29"/>
          <p:cNvGrpSpPr/>
          <p:nvPr/>
        </p:nvGrpSpPr>
        <p:grpSpPr>
          <a:xfrm>
            <a:off x="4692634" y="2938042"/>
            <a:ext cx="989362" cy="2794827"/>
            <a:chOff x="4692634" y="2938042"/>
            <a:chExt cx="989362" cy="2794827"/>
          </a:xfrm>
        </p:grpSpPr>
        <p:sp>
          <p:nvSpPr>
            <p:cNvPr id="30" name="Freeform 30"/>
            <p:cNvSpPr/>
            <p:nvPr/>
          </p:nvSpPr>
          <p:spPr>
            <a:xfrm rot="-5400000">
              <a:off x="4693063" y="3915499"/>
              <a:ext cx="988504" cy="1817370"/>
            </a:xfrm>
            <a:custGeom>
              <a:rect l="l" t="t" r="r" b="b"/>
              <a:pathLst>
                <a:path w="741448" h="1363056">
                  <a:moveTo>
                    <a:pt x="741448" y="327941"/>
                  </a:moveTo>
                  <a:cubicBezTo>
                    <a:pt x="740677" y="1157841"/>
                    <a:pt x="741248" y="495849"/>
                    <a:pt x="741448" y="1363056"/>
                  </a:cubicBezTo>
                  <a:cubicBezTo>
                    <a:pt x="-761386" y="327941"/>
                    <a:pt x="434747" y="-477148"/>
                    <a:pt x="741448" y="327941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Freeform 31"/>
            <p:cNvSpPr/>
            <p:nvPr/>
          </p:nvSpPr>
          <p:spPr>
            <a:xfrm rot="-5400000" flipH="1">
              <a:off x="4692634" y="2938042"/>
              <a:ext cx="989362" cy="1817370"/>
            </a:xfrm>
            <a:custGeom>
              <a:rect l="l" t="t" r="r" b="b"/>
              <a:pathLst>
                <a:path w="742121" h="1363056">
                  <a:moveTo>
                    <a:pt x="741448" y="327941"/>
                  </a:moveTo>
                  <a:cubicBezTo>
                    <a:pt x="743059" y="1088786"/>
                    <a:pt x="741249" y="617292"/>
                    <a:pt x="741448" y="1363056"/>
                  </a:cubicBezTo>
                  <a:cubicBezTo>
                    <a:pt x="-761386" y="327941"/>
                    <a:pt x="434747" y="-477148"/>
                    <a:pt x="741448" y="327941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2" name="Group 3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3" name="AutoShape 3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TextBox 5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报告范围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99416" y="1957978"/>
            <a:ext cx="3374508" cy="2942044"/>
          </a:xfrm>
          <a:custGeom>
            <a:rect l="l" t="t" r="r" b="b"/>
            <a:pathLst>
              <a:path w="3191647" h="2866152">
                <a:moveTo>
                  <a:pt x="949445" y="0"/>
                </a:moveTo>
                <a:lnTo>
                  <a:pt x="2234352" y="0"/>
                </a:lnTo>
                <a:cubicBezTo>
                  <a:pt x="2296501" y="0"/>
                  <a:pt x="2354237" y="18893"/>
                  <a:pt x="2402131" y="51249"/>
                </a:cubicBezTo>
                <a:lnTo>
                  <a:pt x="2409685" y="57482"/>
                </a:lnTo>
                <a:lnTo>
                  <a:pt x="2430115" y="70005"/>
                </a:lnTo>
                <a:cubicBezTo>
                  <a:pt x="2461216" y="93504"/>
                  <a:pt x="2488224" y="123489"/>
                  <a:pt x="2508940" y="159371"/>
                </a:cubicBezTo>
                <a:lnTo>
                  <a:pt x="3151394" y="1272133"/>
                </a:lnTo>
                <a:cubicBezTo>
                  <a:pt x="3192826" y="1343897"/>
                  <a:pt x="3201249" y="1425660"/>
                  <a:pt x="3181372" y="1499841"/>
                </a:cubicBezTo>
                <a:lnTo>
                  <a:pt x="3172981" y="1522315"/>
                </a:lnTo>
                <a:lnTo>
                  <a:pt x="3170003" y="1535472"/>
                </a:lnTo>
                <a:cubicBezTo>
                  <a:pt x="3163697" y="1554388"/>
                  <a:pt x="3155402" y="1572954"/>
                  <a:pt x="3145044" y="1590895"/>
                </a:cubicBezTo>
                <a:lnTo>
                  <a:pt x="2502590" y="2703657"/>
                </a:lnTo>
                <a:lnTo>
                  <a:pt x="2488794" y="2722817"/>
                </a:lnTo>
                <a:lnTo>
                  <a:pt x="2482806" y="2733849"/>
                </a:lnTo>
                <a:lnTo>
                  <a:pt x="2467439" y="2752474"/>
                </a:lnTo>
                <a:lnTo>
                  <a:pt x="2467072" y="2752984"/>
                </a:lnTo>
                <a:lnTo>
                  <a:pt x="2466846" y="2753192"/>
                </a:lnTo>
                <a:lnTo>
                  <a:pt x="2446163" y="2778260"/>
                </a:lnTo>
                <a:cubicBezTo>
                  <a:pt x="2391859" y="2832565"/>
                  <a:pt x="2316839" y="2866152"/>
                  <a:pt x="2233973" y="2866152"/>
                </a:cubicBezTo>
                <a:lnTo>
                  <a:pt x="949066" y="2866152"/>
                </a:lnTo>
                <a:cubicBezTo>
                  <a:pt x="845484" y="2866152"/>
                  <a:pt x="754160" y="2813671"/>
                  <a:pt x="700233" y="2733849"/>
                </a:cubicBezTo>
                <a:lnTo>
                  <a:pt x="689623" y="2714300"/>
                </a:lnTo>
                <a:lnTo>
                  <a:pt x="681960" y="2703658"/>
                </a:lnTo>
                <a:lnTo>
                  <a:pt x="39506" y="1590896"/>
                </a:lnTo>
                <a:cubicBezTo>
                  <a:pt x="18789" y="1555014"/>
                  <a:pt x="6326" y="1516632"/>
                  <a:pt x="1526" y="1477948"/>
                </a:cubicBezTo>
                <a:lnTo>
                  <a:pt x="720" y="1447354"/>
                </a:lnTo>
                <a:lnTo>
                  <a:pt x="0" y="1443059"/>
                </a:lnTo>
                <a:lnTo>
                  <a:pt x="303" y="1431516"/>
                </a:lnTo>
                <a:lnTo>
                  <a:pt x="0" y="1419970"/>
                </a:lnTo>
                <a:lnTo>
                  <a:pt x="720" y="1415675"/>
                </a:lnTo>
                <a:lnTo>
                  <a:pt x="1526" y="1385081"/>
                </a:lnTo>
                <a:cubicBezTo>
                  <a:pt x="6326" y="1346398"/>
                  <a:pt x="18789" y="1308016"/>
                  <a:pt x="39506" y="1272134"/>
                </a:cubicBezTo>
                <a:lnTo>
                  <a:pt x="681960" y="159372"/>
                </a:lnTo>
                <a:lnTo>
                  <a:pt x="698045" y="137034"/>
                </a:lnTo>
                <a:lnTo>
                  <a:pt x="700612" y="132303"/>
                </a:lnTo>
                <a:lnTo>
                  <a:pt x="707202" y="124316"/>
                </a:lnTo>
                <a:lnTo>
                  <a:pt x="717478" y="110046"/>
                </a:lnTo>
                <a:lnTo>
                  <a:pt x="723796" y="104204"/>
                </a:lnTo>
                <a:lnTo>
                  <a:pt x="737255" y="87892"/>
                </a:lnTo>
                <a:cubicBezTo>
                  <a:pt x="791559" y="33588"/>
                  <a:pt x="866580" y="0"/>
                  <a:pt x="949445" y="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728582" y="2121361"/>
            <a:ext cx="2933622" cy="2622594"/>
          </a:xfrm>
          <a:custGeom>
            <a:rect l="l" t="t" r="r" b="b"/>
            <a:pathLst>
              <a:path w="3191647" h="2866152">
                <a:moveTo>
                  <a:pt x="949445" y="0"/>
                </a:moveTo>
                <a:lnTo>
                  <a:pt x="2234352" y="0"/>
                </a:lnTo>
                <a:cubicBezTo>
                  <a:pt x="2296501" y="0"/>
                  <a:pt x="2354237" y="18893"/>
                  <a:pt x="2402131" y="51249"/>
                </a:cubicBezTo>
                <a:lnTo>
                  <a:pt x="2409685" y="57482"/>
                </a:lnTo>
                <a:lnTo>
                  <a:pt x="2430115" y="70005"/>
                </a:lnTo>
                <a:cubicBezTo>
                  <a:pt x="2461216" y="93504"/>
                  <a:pt x="2488224" y="123489"/>
                  <a:pt x="2508940" y="159371"/>
                </a:cubicBezTo>
                <a:lnTo>
                  <a:pt x="3151394" y="1272133"/>
                </a:lnTo>
                <a:cubicBezTo>
                  <a:pt x="3192826" y="1343897"/>
                  <a:pt x="3201249" y="1425660"/>
                  <a:pt x="3181372" y="1499841"/>
                </a:cubicBezTo>
                <a:lnTo>
                  <a:pt x="3172981" y="1522315"/>
                </a:lnTo>
                <a:lnTo>
                  <a:pt x="3170003" y="1535472"/>
                </a:lnTo>
                <a:cubicBezTo>
                  <a:pt x="3163697" y="1554388"/>
                  <a:pt x="3155402" y="1572954"/>
                  <a:pt x="3145044" y="1590895"/>
                </a:cubicBezTo>
                <a:lnTo>
                  <a:pt x="2502590" y="2703657"/>
                </a:lnTo>
                <a:lnTo>
                  <a:pt x="2488794" y="2722817"/>
                </a:lnTo>
                <a:lnTo>
                  <a:pt x="2482806" y="2733849"/>
                </a:lnTo>
                <a:lnTo>
                  <a:pt x="2467439" y="2752474"/>
                </a:lnTo>
                <a:lnTo>
                  <a:pt x="2467072" y="2752984"/>
                </a:lnTo>
                <a:lnTo>
                  <a:pt x="2466846" y="2753192"/>
                </a:lnTo>
                <a:lnTo>
                  <a:pt x="2446163" y="2778260"/>
                </a:lnTo>
                <a:cubicBezTo>
                  <a:pt x="2391859" y="2832565"/>
                  <a:pt x="2316839" y="2866152"/>
                  <a:pt x="2233973" y="2866152"/>
                </a:cubicBezTo>
                <a:lnTo>
                  <a:pt x="949066" y="2866152"/>
                </a:lnTo>
                <a:cubicBezTo>
                  <a:pt x="845484" y="2866152"/>
                  <a:pt x="754160" y="2813671"/>
                  <a:pt x="700233" y="2733849"/>
                </a:cubicBezTo>
                <a:lnTo>
                  <a:pt x="689623" y="2714300"/>
                </a:lnTo>
                <a:lnTo>
                  <a:pt x="681960" y="2703658"/>
                </a:lnTo>
                <a:lnTo>
                  <a:pt x="39506" y="1590896"/>
                </a:lnTo>
                <a:cubicBezTo>
                  <a:pt x="18789" y="1555014"/>
                  <a:pt x="6326" y="1516632"/>
                  <a:pt x="1526" y="1477948"/>
                </a:cubicBezTo>
                <a:lnTo>
                  <a:pt x="720" y="1447354"/>
                </a:lnTo>
                <a:lnTo>
                  <a:pt x="0" y="1443059"/>
                </a:lnTo>
                <a:lnTo>
                  <a:pt x="303" y="1431516"/>
                </a:lnTo>
                <a:lnTo>
                  <a:pt x="0" y="1419970"/>
                </a:lnTo>
                <a:lnTo>
                  <a:pt x="720" y="1415675"/>
                </a:lnTo>
                <a:lnTo>
                  <a:pt x="1526" y="1385081"/>
                </a:lnTo>
                <a:cubicBezTo>
                  <a:pt x="6326" y="1346398"/>
                  <a:pt x="18789" y="1308016"/>
                  <a:pt x="39506" y="1272134"/>
                </a:cubicBezTo>
                <a:lnTo>
                  <a:pt x="681960" y="159372"/>
                </a:lnTo>
                <a:lnTo>
                  <a:pt x="698045" y="137034"/>
                </a:lnTo>
                <a:lnTo>
                  <a:pt x="700612" y="132303"/>
                </a:lnTo>
                <a:lnTo>
                  <a:pt x="707202" y="124316"/>
                </a:lnTo>
                <a:lnTo>
                  <a:pt x="717478" y="110046"/>
                </a:lnTo>
                <a:lnTo>
                  <a:pt x="723796" y="104204"/>
                </a:lnTo>
                <a:lnTo>
                  <a:pt x="737255" y="87892"/>
                </a:lnTo>
                <a:cubicBezTo>
                  <a:pt x="791559" y="33588"/>
                  <a:pt x="866580" y="0"/>
                  <a:pt x="949445" y="0"/>
                </a:cubicBezTo>
                <a:close/>
              </a:path>
            </a:pathLst>
          </a:custGeom>
          <a:noFill/>
          <a:ln w="19050">
            <a:solidFill>
              <a:srgbClr val="FFFFFF">
                <a:alpha val="100000"/>
              </a:srgbClr>
            </a:solidFill>
            <a:prstDash val="solid"/>
          </a:ln>
          <a:effectLst>
            <a:outerShdw blurRad="571500" dist="342900" dir="2280000">
              <a:srgbClr val="000000">
                <a:alpha val="15000"/>
              </a:srgbClr>
            </a:outerShdw>
          </a:effectLst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-1033732" y="2678430"/>
            <a:ext cx="6440805" cy="15011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8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368292" y="2986088"/>
            <a:ext cx="7260591" cy="8858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党支部工作回顾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101662" y="1773079"/>
            <a:ext cx="2211038" cy="987362"/>
            <a:chOff x="1101662" y="1773079"/>
            <a:chExt cx="2211038" cy="987362"/>
          </a:xfrm>
        </p:grpSpPr>
        <p:sp>
          <p:nvSpPr>
            <p:cNvPr id="3" name="Freeform 3"/>
            <p:cNvSpPr/>
            <p:nvPr/>
          </p:nvSpPr>
          <p:spPr>
            <a:xfrm rot="10800000">
              <a:off x="1101662" y="1773079"/>
              <a:ext cx="2211038" cy="987362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1933384" y="1952434"/>
              <a:ext cx="610648" cy="555498"/>
            </a:xfrm>
            <a:custGeom>
              <a:rect l="l" t="t" r="r" b="b"/>
              <a:pathLst>
                <a:path w="67" h="60">
                  <a:moveTo>
                    <a:pt x="53" y="2"/>
                  </a:moveTo>
                  <a:cubicBezTo>
                    <a:pt x="53" y="1"/>
                    <a:pt x="52" y="0"/>
                    <a:pt x="51" y="0"/>
                  </a:cubicBezTo>
                  <a:cubicBezTo>
                    <a:pt x="46" y="0"/>
                    <a:pt x="46" y="0"/>
                    <a:pt x="46" y="0"/>
                  </a:cubicBezTo>
                  <a:cubicBezTo>
                    <a:pt x="45" y="0"/>
                    <a:pt x="44" y="1"/>
                    <a:pt x="44" y="2"/>
                  </a:cubicBezTo>
                  <a:cubicBezTo>
                    <a:pt x="44" y="5"/>
                    <a:pt x="44" y="5"/>
                    <a:pt x="44" y="5"/>
                  </a:cubicBezTo>
                  <a:cubicBezTo>
                    <a:pt x="53" y="14"/>
                    <a:pt x="53" y="14"/>
                    <a:pt x="53" y="14"/>
                  </a:cubicBezTo>
                  <a:lnTo>
                    <a:pt x="53" y="2"/>
                  </a:lnTo>
                  <a:close/>
                  <a:moveTo>
                    <a:pt x="66" y="31"/>
                  </a:moveTo>
                  <a:cubicBezTo>
                    <a:pt x="36" y="2"/>
                    <a:pt x="36" y="2"/>
                    <a:pt x="36" y="2"/>
                  </a:cubicBezTo>
                  <a:cubicBezTo>
                    <a:pt x="35" y="0"/>
                    <a:pt x="33" y="0"/>
                    <a:pt x="31" y="2"/>
                  </a:cubicBezTo>
                  <a:cubicBezTo>
                    <a:pt x="2" y="31"/>
                    <a:pt x="2" y="31"/>
                    <a:pt x="2" y="31"/>
                  </a:cubicBezTo>
                  <a:cubicBezTo>
                    <a:pt x="0" y="33"/>
                    <a:pt x="0" y="35"/>
                    <a:pt x="2" y="36"/>
                  </a:cubicBezTo>
                  <a:cubicBezTo>
                    <a:pt x="2" y="37"/>
                    <a:pt x="3" y="37"/>
                    <a:pt x="4" y="37"/>
                  </a:cubicBezTo>
                  <a:cubicBezTo>
                    <a:pt x="5" y="37"/>
                    <a:pt x="6" y="37"/>
                    <a:pt x="7" y="36"/>
                  </a:cubicBezTo>
                  <a:cubicBezTo>
                    <a:pt x="34" y="9"/>
                    <a:pt x="34" y="9"/>
                    <a:pt x="34" y="9"/>
                  </a:cubicBezTo>
                  <a:cubicBezTo>
                    <a:pt x="61" y="36"/>
                    <a:pt x="61" y="36"/>
                    <a:pt x="61" y="36"/>
                  </a:cubicBezTo>
                  <a:cubicBezTo>
                    <a:pt x="62" y="38"/>
                    <a:pt x="65" y="38"/>
                    <a:pt x="66" y="36"/>
                  </a:cubicBezTo>
                  <a:cubicBezTo>
                    <a:pt x="67" y="35"/>
                    <a:pt x="67" y="33"/>
                    <a:pt x="66" y="31"/>
                  </a:cubicBezTo>
                  <a:close/>
                  <a:moveTo>
                    <a:pt x="9" y="37"/>
                  </a:moveTo>
                  <a:cubicBezTo>
                    <a:pt x="9" y="57"/>
                    <a:pt x="9" y="57"/>
                    <a:pt x="9" y="57"/>
                  </a:cubicBezTo>
                  <a:cubicBezTo>
                    <a:pt x="9" y="59"/>
                    <a:pt x="11" y="60"/>
                    <a:pt x="13" y="60"/>
                  </a:cubicBezTo>
                  <a:cubicBezTo>
                    <a:pt x="28" y="60"/>
                    <a:pt x="28" y="60"/>
                    <a:pt x="28" y="60"/>
                  </a:cubicBezTo>
                  <a:cubicBezTo>
                    <a:pt x="28" y="42"/>
                    <a:pt x="28" y="42"/>
                    <a:pt x="28" y="42"/>
                  </a:cubicBezTo>
                  <a:cubicBezTo>
                    <a:pt x="28" y="42"/>
                    <a:pt x="29" y="41"/>
                    <a:pt x="29" y="41"/>
                  </a:cubicBezTo>
                  <a:cubicBezTo>
                    <a:pt x="38" y="41"/>
                    <a:pt x="38" y="41"/>
                    <a:pt x="38" y="41"/>
                  </a:cubicBezTo>
                  <a:cubicBezTo>
                    <a:pt x="39" y="41"/>
                    <a:pt x="39" y="42"/>
                    <a:pt x="39" y="42"/>
                  </a:cubicBezTo>
                  <a:cubicBezTo>
                    <a:pt x="39" y="60"/>
                    <a:pt x="39" y="60"/>
                    <a:pt x="39" y="60"/>
                  </a:cubicBezTo>
                  <a:cubicBezTo>
                    <a:pt x="55" y="60"/>
                    <a:pt x="55" y="60"/>
                    <a:pt x="55" y="60"/>
                  </a:cubicBezTo>
                  <a:cubicBezTo>
                    <a:pt x="57" y="60"/>
                    <a:pt x="58" y="59"/>
                    <a:pt x="58" y="57"/>
                  </a:cubicBezTo>
                  <a:cubicBezTo>
                    <a:pt x="58" y="38"/>
                    <a:pt x="58" y="38"/>
                    <a:pt x="58" y="38"/>
                  </a:cubicBezTo>
                  <a:cubicBezTo>
                    <a:pt x="34" y="13"/>
                    <a:pt x="34" y="13"/>
                    <a:pt x="34" y="13"/>
                  </a:cubicBezTo>
                  <a:lnTo>
                    <a:pt x="9" y="37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1101662" y="4698682"/>
            <a:ext cx="2211038" cy="1034606"/>
            <a:chOff x="1101662" y="4698682"/>
            <a:chExt cx="2211038" cy="1034606"/>
          </a:xfrm>
        </p:grpSpPr>
        <p:sp>
          <p:nvSpPr>
            <p:cNvPr id="6" name="Freeform 6"/>
            <p:cNvSpPr/>
            <p:nvPr/>
          </p:nvSpPr>
          <p:spPr>
            <a:xfrm rot="10800000">
              <a:off x="1101662" y="4698682"/>
              <a:ext cx="2211038" cy="1034606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lumMod val="60000"/>
                <a:lumOff val="4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1101662" y="3236786"/>
            <a:ext cx="2211038" cy="1033558"/>
            <a:chOff x="1101662" y="3236786"/>
            <a:chExt cx="2211038" cy="1033558"/>
          </a:xfrm>
        </p:grpSpPr>
        <p:sp>
          <p:nvSpPr>
            <p:cNvPr id="8" name="Freeform 8"/>
            <p:cNvSpPr/>
            <p:nvPr/>
          </p:nvSpPr>
          <p:spPr>
            <a:xfrm rot="10800000">
              <a:off x="1101662" y="3236786"/>
              <a:ext cx="2211038" cy="1033558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lumMod val="7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878425" y="3335274"/>
            <a:ext cx="685800" cy="695801"/>
            <a:chOff x="1878425" y="3335274"/>
            <a:chExt cx="685800" cy="695801"/>
          </a:xfrm>
        </p:grpSpPr>
        <p:sp>
          <p:nvSpPr>
            <p:cNvPr id="10" name="Freeform 10"/>
            <p:cNvSpPr/>
            <p:nvPr/>
          </p:nvSpPr>
          <p:spPr>
            <a:xfrm>
              <a:off x="1915382" y="3782568"/>
              <a:ext cx="87725" cy="163163"/>
            </a:xfrm>
            <a:custGeom>
              <a:rect l="l" t="t" r="r" b="b"/>
              <a:pathLst>
                <a:path w="118" h="218">
                  <a:moveTo>
                    <a:pt x="0" y="183"/>
                  </a:moveTo>
                  <a:cubicBezTo>
                    <a:pt x="0" y="200"/>
                    <a:pt x="8" y="217"/>
                    <a:pt x="25" y="217"/>
                  </a:cubicBezTo>
                  <a:cubicBezTo>
                    <a:pt x="84" y="217"/>
                    <a:pt x="84" y="217"/>
                    <a:pt x="84" y="217"/>
                  </a:cubicBezTo>
                  <a:cubicBezTo>
                    <a:pt x="100" y="217"/>
                    <a:pt x="117" y="200"/>
                    <a:pt x="117" y="183"/>
                  </a:cubicBezTo>
                  <a:cubicBezTo>
                    <a:pt x="117" y="0"/>
                    <a:pt x="117" y="0"/>
                    <a:pt x="117" y="0"/>
                  </a:cubicBezTo>
                  <a:cubicBezTo>
                    <a:pt x="17" y="91"/>
                    <a:pt x="17" y="91"/>
                    <a:pt x="17" y="91"/>
                  </a:cubicBezTo>
                  <a:cubicBezTo>
                    <a:pt x="0" y="75"/>
                    <a:pt x="0" y="75"/>
                    <a:pt x="0" y="75"/>
                  </a:cubicBezTo>
                  <a:lnTo>
                    <a:pt x="0" y="183"/>
                  </a:lnTo>
                  <a:close/>
                  <a:moveTo>
                    <a:pt x="0" y="183"/>
                  </a:moveTo>
                  <a:lnTo>
                    <a:pt x="0" y="183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058353" y="3692747"/>
              <a:ext cx="87725" cy="253079"/>
            </a:xfrm>
            <a:custGeom>
              <a:rect l="l" t="t" r="r" b="b"/>
              <a:pathLst>
                <a:path w="118" h="336">
                  <a:moveTo>
                    <a:pt x="0" y="301"/>
                  </a:moveTo>
                  <a:cubicBezTo>
                    <a:pt x="0" y="318"/>
                    <a:pt x="17" y="335"/>
                    <a:pt x="34" y="335"/>
                  </a:cubicBezTo>
                  <a:cubicBezTo>
                    <a:pt x="84" y="335"/>
                    <a:pt x="84" y="335"/>
                    <a:pt x="84" y="335"/>
                  </a:cubicBezTo>
                  <a:cubicBezTo>
                    <a:pt x="101" y="335"/>
                    <a:pt x="117" y="318"/>
                    <a:pt x="117" y="301"/>
                  </a:cubicBezTo>
                  <a:cubicBezTo>
                    <a:pt x="117" y="76"/>
                    <a:pt x="117" y="76"/>
                    <a:pt x="117" y="76"/>
                  </a:cubicBezTo>
                  <a:cubicBezTo>
                    <a:pt x="42" y="0"/>
                    <a:pt x="42" y="0"/>
                    <a:pt x="42" y="0"/>
                  </a:cubicBezTo>
                  <a:cubicBezTo>
                    <a:pt x="0" y="42"/>
                    <a:pt x="0" y="42"/>
                    <a:pt x="0" y="42"/>
                  </a:cubicBezTo>
                  <a:lnTo>
                    <a:pt x="0" y="301"/>
                  </a:lnTo>
                  <a:close/>
                  <a:moveTo>
                    <a:pt x="0" y="301"/>
                  </a:moveTo>
                  <a:lnTo>
                    <a:pt x="0" y="301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2201323" y="3692747"/>
              <a:ext cx="87725" cy="253079"/>
            </a:xfrm>
            <a:custGeom>
              <a:rect l="l" t="t" r="r" b="b"/>
              <a:pathLst>
                <a:path w="118" h="336">
                  <a:moveTo>
                    <a:pt x="92" y="335"/>
                  </a:moveTo>
                  <a:cubicBezTo>
                    <a:pt x="108" y="335"/>
                    <a:pt x="117" y="318"/>
                    <a:pt x="117" y="301"/>
                  </a:cubicBezTo>
                  <a:cubicBezTo>
                    <a:pt x="117" y="0"/>
                    <a:pt x="117" y="0"/>
                    <a:pt x="117" y="0"/>
                  </a:cubicBezTo>
                  <a:cubicBezTo>
                    <a:pt x="0" y="118"/>
                    <a:pt x="0" y="118"/>
                    <a:pt x="0" y="118"/>
                  </a:cubicBezTo>
                  <a:cubicBezTo>
                    <a:pt x="0" y="301"/>
                    <a:pt x="0" y="301"/>
                    <a:pt x="0" y="301"/>
                  </a:cubicBezTo>
                  <a:cubicBezTo>
                    <a:pt x="0" y="318"/>
                    <a:pt x="16" y="335"/>
                    <a:pt x="33" y="335"/>
                  </a:cubicBezTo>
                  <a:lnTo>
                    <a:pt x="92" y="335"/>
                  </a:lnTo>
                  <a:close/>
                  <a:moveTo>
                    <a:pt x="92" y="335"/>
                  </a:moveTo>
                  <a:lnTo>
                    <a:pt x="92" y="335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2341150" y="3606165"/>
              <a:ext cx="94297" cy="342900"/>
            </a:xfrm>
            <a:custGeom>
              <a:rect l="l" t="t" r="r" b="b"/>
              <a:pathLst>
                <a:path w="125" h="452">
                  <a:moveTo>
                    <a:pt x="0" y="41"/>
                  </a:moveTo>
                  <a:cubicBezTo>
                    <a:pt x="0" y="417"/>
                    <a:pt x="0" y="417"/>
                    <a:pt x="0" y="417"/>
                  </a:cubicBezTo>
                  <a:cubicBezTo>
                    <a:pt x="0" y="434"/>
                    <a:pt x="17" y="451"/>
                    <a:pt x="33" y="451"/>
                  </a:cubicBezTo>
                  <a:cubicBezTo>
                    <a:pt x="92" y="451"/>
                    <a:pt x="92" y="451"/>
                    <a:pt x="92" y="451"/>
                  </a:cubicBezTo>
                  <a:cubicBezTo>
                    <a:pt x="109" y="451"/>
                    <a:pt x="125" y="434"/>
                    <a:pt x="125" y="417"/>
                  </a:cubicBezTo>
                  <a:cubicBezTo>
                    <a:pt x="125" y="66"/>
                    <a:pt x="125" y="66"/>
                    <a:pt x="125" y="66"/>
                  </a:cubicBezTo>
                  <a:cubicBezTo>
                    <a:pt x="50" y="0"/>
                    <a:pt x="50" y="0"/>
                    <a:pt x="50" y="0"/>
                  </a:cubicBezTo>
                  <a:lnTo>
                    <a:pt x="0" y="41"/>
                  </a:lnTo>
                  <a:close/>
                  <a:moveTo>
                    <a:pt x="0" y="41"/>
                  </a:moveTo>
                  <a:lnTo>
                    <a:pt x="0" y="41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1892617" y="3453003"/>
              <a:ext cx="536257" cy="342900"/>
            </a:xfrm>
            <a:custGeom>
              <a:rect l="l" t="t" r="r" b="b"/>
              <a:pathLst>
                <a:path w="728" h="452">
                  <a:moveTo>
                    <a:pt x="234" y="284"/>
                  </a:moveTo>
                  <a:cubicBezTo>
                    <a:pt x="250" y="267"/>
                    <a:pt x="276" y="267"/>
                    <a:pt x="292" y="284"/>
                  </a:cubicBezTo>
                  <a:cubicBezTo>
                    <a:pt x="359" y="351"/>
                    <a:pt x="359" y="351"/>
                    <a:pt x="359" y="351"/>
                  </a:cubicBezTo>
                  <a:cubicBezTo>
                    <a:pt x="376" y="368"/>
                    <a:pt x="384" y="368"/>
                    <a:pt x="401" y="368"/>
                  </a:cubicBezTo>
                  <a:cubicBezTo>
                    <a:pt x="418" y="368"/>
                    <a:pt x="426" y="368"/>
                    <a:pt x="434" y="351"/>
                  </a:cubicBezTo>
                  <a:cubicBezTo>
                    <a:pt x="660" y="134"/>
                    <a:pt x="660" y="134"/>
                    <a:pt x="660" y="134"/>
                  </a:cubicBezTo>
                  <a:cubicBezTo>
                    <a:pt x="694" y="167"/>
                    <a:pt x="694" y="167"/>
                    <a:pt x="694" y="167"/>
                  </a:cubicBezTo>
                  <a:cubicBezTo>
                    <a:pt x="702" y="175"/>
                    <a:pt x="710" y="175"/>
                    <a:pt x="710" y="175"/>
                  </a:cubicBezTo>
                  <a:cubicBezTo>
                    <a:pt x="719" y="175"/>
                    <a:pt x="727" y="167"/>
                    <a:pt x="727" y="159"/>
                  </a:cubicBezTo>
                  <a:cubicBezTo>
                    <a:pt x="727" y="33"/>
                    <a:pt x="727" y="33"/>
                    <a:pt x="727" y="33"/>
                  </a:cubicBezTo>
                  <a:cubicBezTo>
                    <a:pt x="727" y="25"/>
                    <a:pt x="727" y="16"/>
                    <a:pt x="719" y="8"/>
                  </a:cubicBezTo>
                  <a:cubicBezTo>
                    <a:pt x="710" y="0"/>
                    <a:pt x="702" y="0"/>
                    <a:pt x="694" y="0"/>
                  </a:cubicBezTo>
                  <a:cubicBezTo>
                    <a:pt x="568" y="0"/>
                    <a:pt x="568" y="0"/>
                    <a:pt x="568" y="0"/>
                  </a:cubicBezTo>
                  <a:cubicBezTo>
                    <a:pt x="560" y="0"/>
                    <a:pt x="551" y="0"/>
                    <a:pt x="551" y="8"/>
                  </a:cubicBezTo>
                  <a:cubicBezTo>
                    <a:pt x="543" y="16"/>
                    <a:pt x="551" y="25"/>
                    <a:pt x="551" y="33"/>
                  </a:cubicBezTo>
                  <a:cubicBezTo>
                    <a:pt x="585" y="58"/>
                    <a:pt x="585" y="58"/>
                    <a:pt x="585" y="58"/>
                  </a:cubicBezTo>
                  <a:cubicBezTo>
                    <a:pt x="426" y="217"/>
                    <a:pt x="426" y="217"/>
                    <a:pt x="426" y="217"/>
                  </a:cubicBezTo>
                  <a:cubicBezTo>
                    <a:pt x="426" y="225"/>
                    <a:pt x="409" y="225"/>
                    <a:pt x="401" y="225"/>
                  </a:cubicBezTo>
                  <a:cubicBezTo>
                    <a:pt x="393" y="225"/>
                    <a:pt x="376" y="225"/>
                    <a:pt x="368" y="217"/>
                  </a:cubicBezTo>
                  <a:cubicBezTo>
                    <a:pt x="292" y="142"/>
                    <a:pt x="292" y="142"/>
                    <a:pt x="292" y="142"/>
                  </a:cubicBezTo>
                  <a:cubicBezTo>
                    <a:pt x="276" y="125"/>
                    <a:pt x="250" y="125"/>
                    <a:pt x="234" y="142"/>
                  </a:cubicBezTo>
                  <a:cubicBezTo>
                    <a:pt x="8" y="359"/>
                    <a:pt x="8" y="359"/>
                    <a:pt x="8" y="359"/>
                  </a:cubicBezTo>
                  <a:cubicBezTo>
                    <a:pt x="0" y="368"/>
                    <a:pt x="0" y="384"/>
                    <a:pt x="0" y="393"/>
                  </a:cubicBezTo>
                  <a:cubicBezTo>
                    <a:pt x="0" y="410"/>
                    <a:pt x="0" y="418"/>
                    <a:pt x="8" y="426"/>
                  </a:cubicBezTo>
                  <a:cubicBezTo>
                    <a:pt x="25" y="435"/>
                    <a:pt x="25" y="435"/>
                    <a:pt x="25" y="435"/>
                  </a:cubicBezTo>
                  <a:cubicBezTo>
                    <a:pt x="41" y="451"/>
                    <a:pt x="67" y="451"/>
                    <a:pt x="83" y="435"/>
                  </a:cubicBezTo>
                  <a:lnTo>
                    <a:pt x="234" y="284"/>
                  </a:lnTo>
                  <a:close/>
                  <a:moveTo>
                    <a:pt x="234" y="284"/>
                  </a:moveTo>
                  <a:lnTo>
                    <a:pt x="234" y="28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1878425" y="3335274"/>
              <a:ext cx="685800" cy="695801"/>
            </a:xfrm>
            <a:custGeom>
              <a:rect l="l" t="t" r="r" b="b"/>
              <a:pathLst>
                <a:path w="929" h="921">
                  <a:moveTo>
                    <a:pt x="887" y="0"/>
                  </a:moveTo>
                  <a:cubicBezTo>
                    <a:pt x="862" y="0"/>
                    <a:pt x="836" y="26"/>
                    <a:pt x="836" y="50"/>
                  </a:cubicBezTo>
                  <a:cubicBezTo>
                    <a:pt x="836" y="837"/>
                    <a:pt x="836" y="837"/>
                    <a:pt x="836" y="837"/>
                  </a:cubicBezTo>
                  <a:cubicBezTo>
                    <a:pt x="51" y="837"/>
                    <a:pt x="51" y="837"/>
                    <a:pt x="51" y="837"/>
                  </a:cubicBezTo>
                  <a:cubicBezTo>
                    <a:pt x="26" y="837"/>
                    <a:pt x="0" y="853"/>
                    <a:pt x="0" y="878"/>
                  </a:cubicBezTo>
                  <a:cubicBezTo>
                    <a:pt x="0" y="903"/>
                    <a:pt x="26" y="920"/>
                    <a:pt x="51" y="920"/>
                  </a:cubicBezTo>
                  <a:cubicBezTo>
                    <a:pt x="887" y="920"/>
                    <a:pt x="887" y="920"/>
                    <a:pt x="887" y="920"/>
                  </a:cubicBezTo>
                  <a:cubicBezTo>
                    <a:pt x="912" y="920"/>
                    <a:pt x="928" y="903"/>
                    <a:pt x="928" y="878"/>
                  </a:cubicBezTo>
                  <a:cubicBezTo>
                    <a:pt x="928" y="50"/>
                    <a:pt x="928" y="50"/>
                    <a:pt x="928" y="50"/>
                  </a:cubicBezTo>
                  <a:cubicBezTo>
                    <a:pt x="928" y="26"/>
                    <a:pt x="903" y="0"/>
                    <a:pt x="887" y="0"/>
                  </a:cubicBezTo>
                  <a:close/>
                  <a:moveTo>
                    <a:pt x="887" y="0"/>
                  </a:moveTo>
                  <a:lnTo>
                    <a:pt x="887" y="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Freeform 16"/>
          <p:cNvSpPr/>
          <p:nvPr/>
        </p:nvSpPr>
        <p:spPr>
          <a:xfrm>
            <a:off x="1858944" y="4873441"/>
            <a:ext cx="671753" cy="671753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3626579" y="4641532"/>
            <a:ext cx="7364174" cy="437149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强化阵地建设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3626579" y="1715929"/>
            <a:ext cx="7364174" cy="437149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健全组织架构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3626579" y="3179636"/>
            <a:ext cx="7364174" cy="437149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加强制度建设</a:t>
            </a:r>
            <a:endParaRPr lang="en-US" sz="1100"/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党支部组织建设</a:t>
              </a:r>
            </a:p>
          </p:txBody>
        </p:sp>
      </p:grpSp>
      <p:sp>
        <p:nvSpPr>
          <p:cNvPr id="42" name="AutoShape 42"/>
          <p:cNvSpPr/>
          <p:nvPr/>
        </p:nvSpPr>
        <p:spPr>
          <a:xfrm>
            <a:off x="3626579" y="4823472"/>
            <a:ext cx="7364174" cy="1204498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rgbClr val="020202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加强支部活动场所建设，配备必要的学习和活动设施，营造浓厚的党建氛围。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3626579" y="1878013"/>
            <a:ext cx="7364174" cy="1157678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rgbClr val="020202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按照党章和上级党组织要求，设立支部委员会，明确委员分工，确保支部工作有序开展。</a:t>
            </a:r>
            <a:endParaRPr lang="en-US" sz="1100"/>
          </a:p>
        </p:txBody>
      </p:sp>
      <p:sp>
        <p:nvSpPr>
          <p:cNvPr id="44" name="AutoShape 44"/>
          <p:cNvSpPr/>
          <p:nvPr/>
        </p:nvSpPr>
        <p:spPr>
          <a:xfrm>
            <a:off x="3626579" y="3370295"/>
            <a:ext cx="7364174" cy="1157678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rgbClr val="020202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制定并完善支部工作制度、学习制度、民主生活会制度等，推动支部工作规范化、制度化。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150141" y="2021983"/>
            <a:ext cx="3939528" cy="393952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54963" y="203417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坚持标准，严格程序，注重质量，把好党员入口关，确保新发展党员质量。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54963" y="157583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严格党员发展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54963" y="353004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通过党课、专题讲座、学习交流等形式，加强党员理想信念、党性党风党纪和形势政策教育，提高党员素质。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54963" y="307170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加强党员教育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54963" y="5118981"/>
            <a:ext cx="60183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建立健全党员管理制度，加强党员日常管理和监督，落实“三会一课”、民主评议党员等制度，保持党员队伍的先进性和纯洁性。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54963" y="4660638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强化党员管理</a:t>
            </a:r>
          </a:p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8750" r="18750"/>
          <a:stretch>
            <a:fillRect/>
          </a:stretch>
        </p:blipFill>
        <p:spPr>
          <a:xfrm>
            <a:off x="7676035" y="2524948"/>
            <a:ext cx="2887741" cy="2887741"/>
          </a:xfrm>
          <a:prstGeom prst="ellipse">
            <a:avLst/>
          </a:prstGeom>
        </p:spPr>
      </p:pic>
      <p:sp>
        <p:nvSpPr>
          <p:cNvPr id="10" name="AutoShape 10"/>
          <p:cNvSpPr/>
          <p:nvPr/>
        </p:nvSpPr>
        <p:spPr>
          <a:xfrm>
            <a:off x="8663168" y="1482987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921648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0386775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8906663" y="1691796"/>
            <a:ext cx="426486" cy="426486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10639092" y="4837698"/>
            <a:ext cx="426194" cy="426194"/>
          </a:xfrm>
          <a:custGeom>
            <a:rect l="l" t="t" r="r" b="b"/>
            <a:pathLst>
              <a:path w="304800" h="304800">
                <a:moveTo>
                  <a:pt x="152400" y="190500"/>
                </a:moveTo>
                <a:cubicBezTo>
                  <a:pt x="152400" y="169459"/>
                  <a:pt x="169459" y="152400"/>
                  <a:pt x="190500" y="152400"/>
                </a:cubicBezTo>
                <a:cubicBezTo>
                  <a:pt x="211541" y="152400"/>
                  <a:pt x="228600" y="169459"/>
                  <a:pt x="228600" y="190500"/>
                </a:cubicBezTo>
                <a:cubicBezTo>
                  <a:pt x="228600" y="211541"/>
                  <a:pt x="211541" y="228600"/>
                  <a:pt x="190500" y="228600"/>
                </a:cubicBezTo>
                <a:cubicBezTo>
                  <a:pt x="169459" y="228600"/>
                  <a:pt x="152400" y="211541"/>
                  <a:pt x="152400" y="190500"/>
                </a:cubicBezTo>
                <a:close/>
                <a:moveTo>
                  <a:pt x="266700" y="76200"/>
                </a:moveTo>
                <a:lnTo>
                  <a:pt x="235372" y="12925"/>
                </a:lnTo>
                <a:cubicBezTo>
                  <a:pt x="232801" y="5410"/>
                  <a:pt x="225695" y="0"/>
                  <a:pt x="217284" y="0"/>
                </a:cubicBezTo>
                <a:lnTo>
                  <a:pt x="164973" y="0"/>
                </a:lnTo>
                <a:cubicBezTo>
                  <a:pt x="156467" y="0"/>
                  <a:pt x="149295" y="5544"/>
                  <a:pt x="146837" y="13192"/>
                </a:cubicBezTo>
                <a:lnTo>
                  <a:pt x="114338" y="76200"/>
                </a:lnTo>
                <a:lnTo>
                  <a:pt x="38100" y="76200"/>
                </a:lnTo>
                <a:cubicBezTo>
                  <a:pt x="17059" y="76200"/>
                  <a:pt x="0" y="93259"/>
                  <a:pt x="0" y="114300"/>
                </a:cubicBezTo>
                <a:lnTo>
                  <a:pt x="0" y="304800"/>
                </a:lnTo>
                <a:lnTo>
                  <a:pt x="304800" y="304800"/>
                </a:lnTo>
                <a:lnTo>
                  <a:pt x="304800" y="114300"/>
                </a:lnTo>
                <a:cubicBezTo>
                  <a:pt x="304800" y="93259"/>
                  <a:pt x="287760" y="76200"/>
                  <a:pt x="266700" y="76200"/>
                </a:cubicBezTo>
                <a:close/>
                <a:moveTo>
                  <a:pt x="57150" y="152400"/>
                </a:moveTo>
                <a:cubicBezTo>
                  <a:pt x="46625" y="152400"/>
                  <a:pt x="38100" y="143875"/>
                  <a:pt x="38100" y="133350"/>
                </a:cubicBezTo>
                <a:cubicBezTo>
                  <a:pt x="38100" y="122825"/>
                  <a:pt x="46625" y="114300"/>
                  <a:pt x="57150" y="114300"/>
                </a:cubicBezTo>
                <a:cubicBezTo>
                  <a:pt x="67675" y="114300"/>
                  <a:pt x="76200" y="122825"/>
                  <a:pt x="76200" y="133350"/>
                </a:cubicBezTo>
                <a:cubicBezTo>
                  <a:pt x="76200" y="143875"/>
                  <a:pt x="67675" y="152400"/>
                  <a:pt x="57150" y="152400"/>
                </a:cubicBezTo>
                <a:close/>
                <a:moveTo>
                  <a:pt x="190500" y="266700"/>
                </a:moveTo>
                <a:cubicBezTo>
                  <a:pt x="148419" y="266700"/>
                  <a:pt x="114300" y="232581"/>
                  <a:pt x="114300" y="190500"/>
                </a:cubicBezTo>
                <a:cubicBezTo>
                  <a:pt x="114300" y="148419"/>
                  <a:pt x="148419" y="114300"/>
                  <a:pt x="190500" y="114300"/>
                </a:cubicBezTo>
                <a:cubicBezTo>
                  <a:pt x="232581" y="114300"/>
                  <a:pt x="266700" y="148419"/>
                  <a:pt x="266700" y="190500"/>
                </a:cubicBezTo>
                <a:cubicBezTo>
                  <a:pt x="266700" y="232581"/>
                  <a:pt x="232581" y="266700"/>
                  <a:pt x="190500" y="26670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7137949" y="4833774"/>
            <a:ext cx="482811" cy="482811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党员教育管理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密切联系群众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深入基层，了解群众疾苦和需求，积极为群众排忧解难，增强党支部的凝聚力和号召力。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服务群众生产生活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结合实际情况，积极为群众提供生产、生活等方面的服务和帮助，促进群众增收致富。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推动社会公益事业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积极参与社会公益事业，组织党员和群众开展志愿服务活动，传递正能量，树立良好形象。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群众工作及服务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99416" y="1957978"/>
            <a:ext cx="3374508" cy="2942044"/>
          </a:xfrm>
          <a:custGeom>
            <a:rect l="l" t="t" r="r" b="b"/>
            <a:pathLst>
              <a:path w="3191647" h="2866152">
                <a:moveTo>
                  <a:pt x="949445" y="0"/>
                </a:moveTo>
                <a:lnTo>
                  <a:pt x="2234352" y="0"/>
                </a:lnTo>
                <a:cubicBezTo>
                  <a:pt x="2296501" y="0"/>
                  <a:pt x="2354237" y="18893"/>
                  <a:pt x="2402131" y="51249"/>
                </a:cubicBezTo>
                <a:lnTo>
                  <a:pt x="2409685" y="57482"/>
                </a:lnTo>
                <a:lnTo>
                  <a:pt x="2430115" y="70005"/>
                </a:lnTo>
                <a:cubicBezTo>
                  <a:pt x="2461216" y="93504"/>
                  <a:pt x="2488224" y="123489"/>
                  <a:pt x="2508940" y="159371"/>
                </a:cubicBezTo>
                <a:lnTo>
                  <a:pt x="3151394" y="1272133"/>
                </a:lnTo>
                <a:cubicBezTo>
                  <a:pt x="3192826" y="1343897"/>
                  <a:pt x="3201249" y="1425660"/>
                  <a:pt x="3181372" y="1499841"/>
                </a:cubicBezTo>
                <a:lnTo>
                  <a:pt x="3172981" y="1522315"/>
                </a:lnTo>
                <a:lnTo>
                  <a:pt x="3170003" y="1535472"/>
                </a:lnTo>
                <a:cubicBezTo>
                  <a:pt x="3163697" y="1554388"/>
                  <a:pt x="3155402" y="1572954"/>
                  <a:pt x="3145044" y="1590895"/>
                </a:cubicBezTo>
                <a:lnTo>
                  <a:pt x="2502590" y="2703657"/>
                </a:lnTo>
                <a:lnTo>
                  <a:pt x="2488794" y="2722817"/>
                </a:lnTo>
                <a:lnTo>
                  <a:pt x="2482806" y="2733849"/>
                </a:lnTo>
                <a:lnTo>
                  <a:pt x="2467439" y="2752474"/>
                </a:lnTo>
                <a:lnTo>
                  <a:pt x="2467072" y="2752984"/>
                </a:lnTo>
                <a:lnTo>
                  <a:pt x="2466846" y="2753192"/>
                </a:lnTo>
                <a:lnTo>
                  <a:pt x="2446163" y="2778260"/>
                </a:lnTo>
                <a:cubicBezTo>
                  <a:pt x="2391859" y="2832565"/>
                  <a:pt x="2316839" y="2866152"/>
                  <a:pt x="2233973" y="2866152"/>
                </a:cubicBezTo>
                <a:lnTo>
                  <a:pt x="949066" y="2866152"/>
                </a:lnTo>
                <a:cubicBezTo>
                  <a:pt x="845484" y="2866152"/>
                  <a:pt x="754160" y="2813671"/>
                  <a:pt x="700233" y="2733849"/>
                </a:cubicBezTo>
                <a:lnTo>
                  <a:pt x="689623" y="2714300"/>
                </a:lnTo>
                <a:lnTo>
                  <a:pt x="681960" y="2703658"/>
                </a:lnTo>
                <a:lnTo>
                  <a:pt x="39506" y="1590896"/>
                </a:lnTo>
                <a:cubicBezTo>
                  <a:pt x="18789" y="1555014"/>
                  <a:pt x="6326" y="1516632"/>
                  <a:pt x="1526" y="1477948"/>
                </a:cubicBezTo>
                <a:lnTo>
                  <a:pt x="720" y="1447354"/>
                </a:lnTo>
                <a:lnTo>
                  <a:pt x="0" y="1443059"/>
                </a:lnTo>
                <a:lnTo>
                  <a:pt x="303" y="1431516"/>
                </a:lnTo>
                <a:lnTo>
                  <a:pt x="0" y="1419970"/>
                </a:lnTo>
                <a:lnTo>
                  <a:pt x="720" y="1415675"/>
                </a:lnTo>
                <a:lnTo>
                  <a:pt x="1526" y="1385081"/>
                </a:lnTo>
                <a:cubicBezTo>
                  <a:pt x="6326" y="1346398"/>
                  <a:pt x="18789" y="1308016"/>
                  <a:pt x="39506" y="1272134"/>
                </a:cubicBezTo>
                <a:lnTo>
                  <a:pt x="681960" y="159372"/>
                </a:lnTo>
                <a:lnTo>
                  <a:pt x="698045" y="137034"/>
                </a:lnTo>
                <a:lnTo>
                  <a:pt x="700612" y="132303"/>
                </a:lnTo>
                <a:lnTo>
                  <a:pt x="707202" y="124316"/>
                </a:lnTo>
                <a:lnTo>
                  <a:pt x="717478" y="110046"/>
                </a:lnTo>
                <a:lnTo>
                  <a:pt x="723796" y="104204"/>
                </a:lnTo>
                <a:lnTo>
                  <a:pt x="737255" y="87892"/>
                </a:lnTo>
                <a:cubicBezTo>
                  <a:pt x="791559" y="33588"/>
                  <a:pt x="866580" y="0"/>
                  <a:pt x="949445" y="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728582" y="2121361"/>
            <a:ext cx="2933622" cy="2622594"/>
          </a:xfrm>
          <a:custGeom>
            <a:rect l="l" t="t" r="r" b="b"/>
            <a:pathLst>
              <a:path w="3191647" h="2866152">
                <a:moveTo>
                  <a:pt x="949445" y="0"/>
                </a:moveTo>
                <a:lnTo>
                  <a:pt x="2234352" y="0"/>
                </a:lnTo>
                <a:cubicBezTo>
                  <a:pt x="2296501" y="0"/>
                  <a:pt x="2354237" y="18893"/>
                  <a:pt x="2402131" y="51249"/>
                </a:cubicBezTo>
                <a:lnTo>
                  <a:pt x="2409685" y="57482"/>
                </a:lnTo>
                <a:lnTo>
                  <a:pt x="2430115" y="70005"/>
                </a:lnTo>
                <a:cubicBezTo>
                  <a:pt x="2461216" y="93504"/>
                  <a:pt x="2488224" y="123489"/>
                  <a:pt x="2508940" y="159371"/>
                </a:cubicBezTo>
                <a:lnTo>
                  <a:pt x="3151394" y="1272133"/>
                </a:lnTo>
                <a:cubicBezTo>
                  <a:pt x="3192826" y="1343897"/>
                  <a:pt x="3201249" y="1425660"/>
                  <a:pt x="3181372" y="1499841"/>
                </a:cubicBezTo>
                <a:lnTo>
                  <a:pt x="3172981" y="1522315"/>
                </a:lnTo>
                <a:lnTo>
                  <a:pt x="3170003" y="1535472"/>
                </a:lnTo>
                <a:cubicBezTo>
                  <a:pt x="3163697" y="1554388"/>
                  <a:pt x="3155402" y="1572954"/>
                  <a:pt x="3145044" y="1590895"/>
                </a:cubicBezTo>
                <a:lnTo>
                  <a:pt x="2502590" y="2703657"/>
                </a:lnTo>
                <a:lnTo>
                  <a:pt x="2488794" y="2722817"/>
                </a:lnTo>
                <a:lnTo>
                  <a:pt x="2482806" y="2733849"/>
                </a:lnTo>
                <a:lnTo>
                  <a:pt x="2467439" y="2752474"/>
                </a:lnTo>
                <a:lnTo>
                  <a:pt x="2467072" y="2752984"/>
                </a:lnTo>
                <a:lnTo>
                  <a:pt x="2466846" y="2753192"/>
                </a:lnTo>
                <a:lnTo>
                  <a:pt x="2446163" y="2778260"/>
                </a:lnTo>
                <a:cubicBezTo>
                  <a:pt x="2391859" y="2832565"/>
                  <a:pt x="2316839" y="2866152"/>
                  <a:pt x="2233973" y="2866152"/>
                </a:cubicBezTo>
                <a:lnTo>
                  <a:pt x="949066" y="2866152"/>
                </a:lnTo>
                <a:cubicBezTo>
                  <a:pt x="845484" y="2866152"/>
                  <a:pt x="754160" y="2813671"/>
                  <a:pt x="700233" y="2733849"/>
                </a:cubicBezTo>
                <a:lnTo>
                  <a:pt x="689623" y="2714300"/>
                </a:lnTo>
                <a:lnTo>
                  <a:pt x="681960" y="2703658"/>
                </a:lnTo>
                <a:lnTo>
                  <a:pt x="39506" y="1590896"/>
                </a:lnTo>
                <a:cubicBezTo>
                  <a:pt x="18789" y="1555014"/>
                  <a:pt x="6326" y="1516632"/>
                  <a:pt x="1526" y="1477948"/>
                </a:cubicBezTo>
                <a:lnTo>
                  <a:pt x="720" y="1447354"/>
                </a:lnTo>
                <a:lnTo>
                  <a:pt x="0" y="1443059"/>
                </a:lnTo>
                <a:lnTo>
                  <a:pt x="303" y="1431516"/>
                </a:lnTo>
                <a:lnTo>
                  <a:pt x="0" y="1419970"/>
                </a:lnTo>
                <a:lnTo>
                  <a:pt x="720" y="1415675"/>
                </a:lnTo>
                <a:lnTo>
                  <a:pt x="1526" y="1385081"/>
                </a:lnTo>
                <a:cubicBezTo>
                  <a:pt x="6326" y="1346398"/>
                  <a:pt x="18789" y="1308016"/>
                  <a:pt x="39506" y="1272134"/>
                </a:cubicBezTo>
                <a:lnTo>
                  <a:pt x="681960" y="159372"/>
                </a:lnTo>
                <a:lnTo>
                  <a:pt x="698045" y="137034"/>
                </a:lnTo>
                <a:lnTo>
                  <a:pt x="700612" y="132303"/>
                </a:lnTo>
                <a:lnTo>
                  <a:pt x="707202" y="124316"/>
                </a:lnTo>
                <a:lnTo>
                  <a:pt x="717478" y="110046"/>
                </a:lnTo>
                <a:lnTo>
                  <a:pt x="723796" y="104204"/>
                </a:lnTo>
                <a:lnTo>
                  <a:pt x="737255" y="87892"/>
                </a:lnTo>
                <a:cubicBezTo>
                  <a:pt x="791559" y="33588"/>
                  <a:pt x="866580" y="0"/>
                  <a:pt x="949445" y="0"/>
                </a:cubicBezTo>
                <a:close/>
              </a:path>
            </a:pathLst>
          </a:custGeom>
          <a:noFill/>
          <a:ln w="19050">
            <a:solidFill>
              <a:srgbClr val="FFFFFF">
                <a:alpha val="100000"/>
              </a:srgbClr>
            </a:solidFill>
            <a:prstDash val="solid"/>
          </a:ln>
          <a:effectLst>
            <a:outerShdw blurRad="571500" dist="342900" dir="2280000">
              <a:srgbClr val="000000">
                <a:alpha val="15000"/>
              </a:srgbClr>
            </a:outerShdw>
          </a:effectLst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-1033732" y="2678430"/>
            <a:ext cx="6440805" cy="15011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8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368292" y="2986088"/>
            <a:ext cx="7260591" cy="8858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党建工作创新实践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5163133" y="1294832"/>
            <a:ext cx="6264882" cy="1468186"/>
            <a:chOff x="5163133" y="1294832"/>
            <a:chExt cx="6264882" cy="1468186"/>
          </a:xfrm>
        </p:grpSpPr>
        <p:sp>
          <p:nvSpPr>
            <p:cNvPr id="4" name="AutoShape 4"/>
            <p:cNvSpPr/>
            <p:nvPr/>
          </p:nvSpPr>
          <p:spPr>
            <a:xfrm>
              <a:off x="5328795" y="1294832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5632910" y="1424361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强化党建引领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632910" y="1910708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坚持党的领导，加强党的建设，以党建引领各项工作开展。</a:t>
              </a:r>
            </a:p>
          </p:txBody>
        </p:sp>
        <p:sp>
          <p:nvSpPr>
            <p:cNvPr id="7" name="AutoShape 7"/>
            <p:cNvSpPr/>
            <p:nvPr/>
          </p:nvSpPr>
          <p:spPr>
            <a:xfrm>
              <a:off x="5163133" y="1294832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5163133" y="2945066"/>
            <a:ext cx="6264882" cy="1468186"/>
            <a:chOff x="5163133" y="2945066"/>
            <a:chExt cx="6264882" cy="1468186"/>
          </a:xfrm>
        </p:grpSpPr>
        <p:sp>
          <p:nvSpPr>
            <p:cNvPr id="9" name="AutoShape 9"/>
            <p:cNvSpPr/>
            <p:nvPr/>
          </p:nvSpPr>
          <p:spPr>
            <a:xfrm>
              <a:off x="5328795" y="2945066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5632910" y="3074595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推动创新发展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32910" y="3560941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积极适应新时代要求，推动党建工作理念、思路、方法创新。</a:t>
              </a:r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163133" y="2945066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163133" y="4595300"/>
            <a:ext cx="6264882" cy="1468186"/>
            <a:chOff x="5163133" y="4595300"/>
            <a:chExt cx="6264882" cy="1468186"/>
          </a:xfrm>
        </p:grpSpPr>
        <p:sp>
          <p:nvSpPr>
            <p:cNvPr id="14" name="AutoShape 14"/>
            <p:cNvSpPr/>
            <p:nvPr/>
          </p:nvSpPr>
          <p:spPr>
            <a:xfrm>
              <a:off x="5328795" y="4595300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5632910" y="4724828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服务中心工作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5632910" y="5211175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紧紧围绕中心工作，发挥党组织战斗堡垒作用和党员先锋模范作用。</a:t>
              </a:r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163133" y="4595300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创新理念与思路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6750" r="16750"/>
          <a:stretch>
            <a:fillRect/>
          </a:stretch>
        </p:blipFill>
        <p:spPr>
          <a:xfrm>
            <a:off x="7092556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结合工作实际和党员需求，开展丰富多彩的主题党日活动，增强党员归属感和凝聚力。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开展主题党日活动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运用现代信息技术手段，打造智慧党建平台，提高党建工作的信息化、智能化水平。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推进智慧党建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落实全面从严治党要求，加强党风廉政建设和反腐败工作，营造风清气正的良好政治生态。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加强党风廉政建设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创新举措与成果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6042" r="16042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注重实践探索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鼓励基层党组织和广大党员在实践中探索创新，及时总结推广好的经验和做法。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坚持问题导向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针对党建工作中存在的问题和不足，积极寻求创新解决方案。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加强学习交流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通过组织学习、交流研讨等方式，促进不同领域、不同行业之间的经验分享和合作。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创新经验分享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https://d.book118.com/457046164126006033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6FFF4"/>
      </a:lt1>
      <a:dk2>
        <a:srgbClr val="083800"/>
      </a:dk2>
      <a:lt2>
        <a:srgbClr val="FFFFFF"/>
      </a:lt2>
      <a:accent1>
        <a:srgbClr val="59AE93"/>
      </a:accent1>
      <a:accent2>
        <a:srgbClr val="83BB7A"/>
      </a:accent2>
      <a:accent3>
        <a:srgbClr val="2D7A61"/>
      </a:accent3>
      <a:accent4>
        <a:srgbClr val="87D295"/>
      </a:accent4>
      <a:accent5>
        <a:srgbClr val="BEEA8F"/>
      </a:accent5>
      <a:accent6>
        <a:srgbClr val="90DECB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83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9">
      <vt:lpstr>Arial</vt:lpstr>
      <vt:lpstr>Calibri</vt:lpstr>
      <vt:lpstr>Microsoft Yahei</vt:lpstr>
      <vt:lpstr>方正正纤黑简体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2024-09-07T05:01:07.769</cp:lastPrinted>
  <dcterms:created xsi:type="dcterms:W3CDTF">2024-09-06T21:01:07Z</dcterms:created>
  <dcterms:modified xsi:type="dcterms:W3CDTF">2024-09-06T21:01:09Z</dcterms:modified>
</cp:coreProperties>
</file>