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50" r:id="rId2"/>
    <p:sldMasterId id="2147483962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8FF4C-76F5-4287-90A3-329B8E3C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00D37-936F-4AA8-802E-314970A1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5FE39-C328-4765-B7FF-7EF6BABE1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DE151-81B8-4F30-9B2A-A5487FF6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B3A89-B313-4D57-8C8F-FA108E935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8BAF99-B6A6-41EE-B1D0-1D8696487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965A8F-74BA-47A9-BDA1-249EC4E8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A42D1-0838-4D0D-A9DF-9C32F634F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6FAB6-7BBE-4D7E-9967-F6677D18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D5D9F-401C-4340-A3FD-D4147A23E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00838-744E-4071-AAA0-2508E9EA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77729C4-0E30-135A-3B1B-1F3CE3C020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9C79F21-5C86-81CB-C084-879C8D69DA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0263942-D0A5-8804-BE76-850915294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788559-5B3A-461E-ABC0-C5482428B53D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D02AC53-0ACC-8094-5BFF-3996553B2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C3530F3-63B9-9674-2A31-CDA52A45A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24728A-0E57-485B-AEFB-9A589021D4F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560187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FE31456-F932-B871-F723-E59F8EB5A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CD87381-EC30-17B4-9302-5F2CAB8AD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35677A6-E37A-E14D-B56D-D5EFCD6F2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8AC7A78-CBFB-44EE-99D0-CE53A7DFB02C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0594A8C-03F4-5BC3-BCB4-4008F21F1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ED3BD4E-DC00-D1FE-3C37-826B886F5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FE4E35-B7FF-4058-AA9F-89911444611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476798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8FCE8C7-D7F2-C0B0-DA5D-B56B4B1F0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33A5673-2866-1170-0881-743DCF5E33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A2F52D5-DB24-C450-59A9-61D08BA42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81AA17-A738-423D-967F-93B11BDFD57A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5CB0A62-4AEF-A939-6D5B-0E6E82C9E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F2D9A1B-D509-C199-E324-3454BEA98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399EF-E405-4BDB-A93A-56942EED4B5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663862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C03BE56-3897-3B79-4C9B-6A9EC66EF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B2C9CD7-3B9D-B9E0-9AF3-D89AA9F8F2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8B3C906-888B-C58A-BCB3-5FC521608B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B053028-C879-2000-F68E-9D948C8A9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405F7BF-D3EA-4093-8B84-40E9F4A53C9B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C2D537C7-4A17-87C7-0DE6-BC1E9DA46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FB7B2A0-9742-1A60-3F99-63C151B39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144372-8A7A-4C2E-8D58-0CE6EA0F47B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3527709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99B0D6F-40A3-3D90-6FEA-2FE0F232D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8AD2666-46E6-93C6-DE5E-A22F9685A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7960B28-2870-63F1-7CD7-2D185BA10D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1497321-8628-9965-2C0C-4B6240777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21CED733-23D7-328D-D12C-FEA508D478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75A11D8-A594-20C3-B432-CB0A61FAA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950EF8D-A42B-4DB3-B48D-6BE63D4A7BAD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D3B5EDD-58ED-3AF0-75EC-F2B6AC852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E095FB5D-E2F7-95B8-2A7E-64DAD9DFC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08CF08-BEE4-4E84-A27E-C110A930A22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6745194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A18D47A-3C08-BBF8-BD12-57D040D6B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1062B92-DE23-F653-C823-670D53343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A269F5-D400-4380-BCC8-B5DA6ED9B25C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FDA47BC-5BC7-CF6B-D145-85398C2C4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AE3B91F-BAB5-4F7D-AC93-FE4387737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AA47DF-2292-4C63-8473-60AA0985FDF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435317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0A5B0095-1097-7784-80BB-70DF8458F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AF2DA9-5BB6-4703-B44B-BAAE3952649C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B2ECDD7-A225-2D66-682D-145161E89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082E464-5D46-D47D-B780-C372CB0E7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27656D-023C-4B7D-A1F5-BB90227D46B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274084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860E18F-A58F-E196-1C27-80A0BECE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304CB4A-E760-8AE3-FAC6-81737BB73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9F1C97F-8586-EA6D-5E5C-3D43EE8675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CB842B2-5AA5-FFD1-D835-6F13270AF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AC89411-498E-466C-8AD4-54073C6CD04C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B499D351-22C8-C267-D67A-DA3F8B4B7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EFCA068-E684-E5B3-8357-A0D7A5E35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592717-CF36-4CAD-AF89-FA6744946FD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9231777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E2A1742-7310-DD69-3FF4-13A61B722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D29179C-3AF5-BD88-D9F8-F57B4182AA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5813BFC-F46A-DFDB-15A0-3252B939FA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588DE1D-BE86-6CD5-3FD2-272200D1D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B3CE31B-78B2-4715-A2B7-4845DC87BFB1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A7EEF55-0D57-D9EC-AA14-CCDBB986E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76AB0D5-D0D9-C6B8-CBCB-65C34D27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4FA2B-6144-4ECE-947F-90F5A5B6146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224109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839A749-3241-A231-A3BC-21BB079D4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7E6DEF7-7352-D64E-4C9F-36E0C0A9C4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856C439-7495-9367-AE49-BE0C09E67A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6C771C-CAEA-4879-9B4B-546E69591640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3E13B3A-E84F-3AE8-72DF-ADC0A274E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9F73BCB-BC08-C1DA-D1BC-91C82E4B3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7FA97-B6FD-4EEC-9B17-D586367293A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224344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34070009-D964-A74A-95AB-216CE1BEBE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5B050DBC-9989-22F6-BE31-1B4CD3C567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16C01F1-F634-0478-E60D-29A81396A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67609F-BA3B-4DB0-8B61-1CD5B5F6E8B7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7C460D0-B8CF-A4F2-DB62-C2F4A64A0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00A2356-CFBB-69A8-8921-946200A10E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7DB607-AC2B-44F0-9398-F97E9AD6821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1147962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582AE4-CE86-875F-9C29-A4ADA0C99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CD9B174A-2266-8767-E1F5-BE0AA3AA7B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082A163-78EA-902D-8C95-7AD5E6A77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FB16CE-2171-44A5-95F0-6471F985CA7B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3E4D7F4-36A0-2E27-00D0-55E43002C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C352003-32C8-620C-0797-E3ED2EC5E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ADBB5-5416-4822-9B86-913B976645A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468010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531A6D1-42F0-3D81-0DA1-A4BB381D1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5D7BC59-692E-72CF-0DED-151E1D374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E291896-D228-B587-96A1-C8747F1E3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330F74-28AF-45AF-9330-575B899FD097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B0E2A0C-635A-0EE1-B7A0-A55A45AC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D2D98EE-282E-435D-1C8A-B9B9FBFF0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94619B-F673-4415-B164-999110F306C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899382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238E7C4-C524-D28D-B282-C597EEB07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F42B64BF-D861-C066-1A15-0FE259FBB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0D0C824-0FBF-5389-2163-F78D8BEE4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29A35E3-3E7D-4BE0-8A76-AF9DD7B88D35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8EA891D-260D-60F8-2FC4-86B1BA7D6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041F6B1-073C-613D-FD98-C4A6E309E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1F8D22-291A-4A38-BB33-95F3BE1D144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35897557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4BEA30-EEAA-F009-A4BE-6495E3994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7023F97-DFCF-C266-EAF7-4E4A20DB4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0FF9FAF4-A511-73AF-108C-687FC62404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ADC9195-0E9C-6628-A73B-429F1BB49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BBB81EB-13DB-4C31-AF2F-476D79225103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F48C6A6-DF69-8DD1-09E4-F33D1A406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FF75242-7716-AB29-BA4D-DBAAAB3C22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32AEF6-4151-40DF-A460-CF2589D734D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7813777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FB62D2C-4258-84AB-8FE2-3B6A94C15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248882AA-F512-1887-5FB4-BD1B11B5F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EB36B6E-7691-5C84-9F24-6135D6D85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9FCF06A1-A426-316B-0B95-EB8AF04CB1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82B5903A-6FA4-68B3-7D7C-13A765ED70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08FEE011-2BA3-BB34-D915-E4B396FE5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B0F5873-3852-41CD-B435-8AC882122087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033701D7-3154-DF9C-9D83-7530143A6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A8AED17-7E20-562B-EE5A-4AEF1679C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0A4E0E-03C5-4BFF-8DB4-3D5309CAC300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5979865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13445D-B3DC-5EAF-540C-45E5A88A2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20A0718D-3CB0-60AA-1DEB-F923FBC4D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1114A28-19BD-47F4-ADD6-E4A064F52E86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9AD7D847-1285-2016-B142-E9E9E12A4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C52F0D45-1C09-1175-39A9-F155421BB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06506E-2D91-4E30-BEE8-C4C9D2FF5B2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171795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4D459A6-223A-FA8F-7488-2ABC6EFA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C5B911B-C2B5-4D53-86AC-FB6A7DE48D65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A773C32-ACC8-023A-300A-D26F54038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767177A1-4A1B-4860-78D5-A4920F086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4E9587-09E4-4FF0-BA88-A5F29E0BDD16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0172717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EF2152-4635-14F3-D43C-C74530C51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9748B9F-86A3-0B8F-B730-28BB30544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DBF9AB1-CFAD-A956-30D2-574822936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360D5F1A-CE99-90CC-F345-305AECB9B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A871FF-6092-49A5-ADEE-01A262F43A83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567B9C0-215D-26BB-33BC-23BAA4EF1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94A2EB0-2BB2-E1ED-9DB4-1C8EDB7C4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69DA4A-EBC6-4452-8DAF-9395C671601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7323103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2CAA5B6-14E2-F277-83C4-EA30A1B7D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24F696D9-D42E-4428-D961-165847A8C7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3EEEF49-CC4B-940B-590A-3AF3820C48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12E5E44E-436A-D26D-7034-CF22A0AFB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72F191-13B0-47FB-8A86-0387B31E64BE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F8B58A48-23F9-0CC7-E7EE-ED2D0DEA3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8DD7DE9-6C20-2726-6086-CE4345D3F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31020C-CDB7-42B2-81B9-AB66EBD3CEF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5711646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C29F25C-C391-B073-F7CD-75185D650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D858E14-535D-AE32-4EFB-E03ED5498C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3875C5E-F70D-5679-9E63-26249A98B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05FFD4-922A-4958-AABB-404C1BFC85C5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454B98C-57CC-8BED-8AAB-CE8B499B7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6C80C67-A82A-B29B-6689-3FC626D1E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432A61-8607-4424-A07F-85343D34DC37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0397067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6CEE437E-6364-E32A-F80D-CA416F3E71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C4C20AC-2AAF-F54F-2435-2B4A1D638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AC4C5CF-AACD-C057-7892-E77E93A60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CDC706C-8C03-4D6D-978F-34336DDF23AC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3C10924-157C-D9B0-5C28-DCFD2D426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.</a:t>
            </a:r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FF73661-C1C7-5AF4-8ED7-EAA30407E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334ED2-8B4F-4E13-8AAF-1B79867129E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6861056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3" name="TextBox 6">
            <a:extLst>
              <a:ext uri="{FF2B5EF4-FFF2-40B4-BE49-F238E27FC236}">
                <a16:creationId xmlns:a16="http://schemas.microsoft.com/office/drawing/2014/main" id="{F83D9618-7AF7-66E4-C1D3-F8E9C154E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" y="6215063"/>
            <a:ext cx="2428875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无限挑战    无限飞翔</a:t>
            </a:r>
          </a:p>
        </p:txBody>
      </p:sp>
      <p:sp>
        <p:nvSpPr>
          <p:cNvPr id="1034" name="TextBox 7">
            <a:extLst>
              <a:ext uri="{FF2B5EF4-FFF2-40B4-BE49-F238E27FC236}">
                <a16:creationId xmlns:a16="http://schemas.microsoft.com/office/drawing/2014/main" id="{4B2BA0C2-57B0-5010-A16F-108A561721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1988" y="6221413"/>
            <a:ext cx="3429000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Spring MVC</a:t>
            </a:r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开发技术指南</a:t>
            </a:r>
          </a:p>
        </p:txBody>
      </p:sp>
      <p:sp>
        <p:nvSpPr>
          <p:cNvPr id="1035" name="TextBox 8">
            <a:extLst>
              <a:ext uri="{FF2B5EF4-FFF2-40B4-BE49-F238E27FC236}">
                <a16:creationId xmlns:a16="http://schemas.microsoft.com/office/drawing/2014/main" id="{FEBB6C89-BF03-1F9E-1862-D4D7E43776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2613" y="6215063"/>
            <a:ext cx="1900237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清华大学出版社</a:t>
            </a:r>
          </a:p>
        </p:txBody>
      </p:sp>
      <p:sp>
        <p:nvSpPr>
          <p:cNvPr id="1036" name="标题占位符 1">
            <a:extLst>
              <a:ext uri="{FF2B5EF4-FFF2-40B4-BE49-F238E27FC236}">
                <a16:creationId xmlns:a16="http://schemas.microsoft.com/office/drawing/2014/main" id="{D317F5B2-B436-90CE-5899-431C2FAD1554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37" name="文本占位符 2">
            <a:extLst>
              <a:ext uri="{FF2B5EF4-FFF2-40B4-BE49-F238E27FC236}">
                <a16:creationId xmlns:a16="http://schemas.microsoft.com/office/drawing/2014/main" id="{3B24F2FF-EAE3-5C0A-8B97-407890463C9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38" name="日期占位符 3">
            <a:extLst>
              <a:ext uri="{FF2B5EF4-FFF2-40B4-BE49-F238E27FC236}">
                <a16:creationId xmlns:a16="http://schemas.microsoft.com/office/drawing/2014/main" id="{01514009-24C6-3E4A-9F5D-FBD3CF97B038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DA9720B9-AA92-44D7-94C5-0D41012843D8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1039" name="页脚占位符 4">
            <a:extLst>
              <a:ext uri="{FF2B5EF4-FFF2-40B4-BE49-F238E27FC236}">
                <a16:creationId xmlns:a16="http://schemas.microsoft.com/office/drawing/2014/main" id="{A3AD70D9-2385-5E5F-BA63-E7D546FB3B2E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.</a:t>
            </a:r>
          </a:p>
        </p:txBody>
      </p:sp>
      <p:sp>
        <p:nvSpPr>
          <p:cNvPr id="1040" name="灯片编号占位符 5">
            <a:extLst>
              <a:ext uri="{FF2B5EF4-FFF2-40B4-BE49-F238E27FC236}">
                <a16:creationId xmlns:a16="http://schemas.microsoft.com/office/drawing/2014/main" id="{81767219-EF0D-32CD-E02D-05237936B737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EC87C98-5A99-4761-9A15-30343F18BBAA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</p:sldLayoutIdLst>
  <p:transition/>
  <p:timing/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buSzTx/>
        <a:defRPr sz="32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3" name="TextBox 6">
            <a:extLst>
              <a:ext uri="{FF2B5EF4-FFF2-40B4-BE49-F238E27FC236}">
                <a16:creationId xmlns:a16="http://schemas.microsoft.com/office/drawing/2014/main" id="{253494CB-45EE-0B79-7405-0D96418D8E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" y="6215063"/>
            <a:ext cx="2428875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无限挑战    无限飞翔</a:t>
            </a:r>
          </a:p>
        </p:txBody>
      </p:sp>
      <p:sp>
        <p:nvSpPr>
          <p:cNvPr id="1044" name="TextBox 7">
            <a:extLst>
              <a:ext uri="{FF2B5EF4-FFF2-40B4-BE49-F238E27FC236}">
                <a16:creationId xmlns:a16="http://schemas.microsoft.com/office/drawing/2014/main" id="{1D1AF67D-2674-0AAF-874A-EF77820ED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1988" y="6221413"/>
            <a:ext cx="3429000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Spring MVC</a:t>
            </a:r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开发技术指南</a:t>
            </a:r>
          </a:p>
        </p:txBody>
      </p:sp>
      <p:sp>
        <p:nvSpPr>
          <p:cNvPr id="1045" name="TextBox 8">
            <a:extLst>
              <a:ext uri="{FF2B5EF4-FFF2-40B4-BE49-F238E27FC236}">
                <a16:creationId xmlns:a16="http://schemas.microsoft.com/office/drawing/2014/main" id="{D16E9BF3-8F2D-BC8F-252C-4BE2E40F0B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2613" y="6215063"/>
            <a:ext cx="1900237" cy="36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ru-RU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0F06BA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清华大学出版社</a:t>
            </a:r>
          </a:p>
        </p:txBody>
      </p:sp>
      <p:sp>
        <p:nvSpPr>
          <p:cNvPr id="1046" name="标题占位符 1">
            <a:extLst>
              <a:ext uri="{FF2B5EF4-FFF2-40B4-BE49-F238E27FC236}">
                <a16:creationId xmlns:a16="http://schemas.microsoft.com/office/drawing/2014/main" id="{CE592072-83A7-210E-3B13-2C7F1EEB5CF9}"/>
              </a:ext>
            </a:extLst>
          </p:cNvPr>
          <p:cNvSpPr>
            <a:spLocks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单击此处编辑母版标题样式</a:t>
            </a:r>
          </a:p>
        </p:txBody>
      </p:sp>
      <p:sp>
        <p:nvSpPr>
          <p:cNvPr id="1047" name="文本占位符 2">
            <a:extLst>
              <a:ext uri="{FF2B5EF4-FFF2-40B4-BE49-F238E27FC236}">
                <a16:creationId xmlns:a16="http://schemas.microsoft.com/office/drawing/2014/main" id="{596D360B-2094-1F19-557C-0C618ED584E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ru-RU"/>
              <a:t>单击此处编辑母版文本样式</a:t>
            </a:r>
          </a:p>
          <a:p>
            <a:pPr lvl="1"/>
            <a:r>
              <a:rPr lang="zh-CN" altLang="ru-RU"/>
              <a:t>第二级</a:t>
            </a:r>
          </a:p>
          <a:p>
            <a:pPr lvl="2"/>
            <a:r>
              <a:rPr lang="zh-CN" altLang="ru-RU"/>
              <a:t>第三级</a:t>
            </a:r>
          </a:p>
          <a:p>
            <a:pPr lvl="3"/>
            <a:r>
              <a:rPr lang="zh-CN" altLang="ru-RU"/>
              <a:t>第四级</a:t>
            </a:r>
          </a:p>
          <a:p>
            <a:pPr lvl="4"/>
            <a:r>
              <a:rPr lang="zh-CN" altLang="ru-RU"/>
              <a:t>第五级</a:t>
            </a:r>
          </a:p>
        </p:txBody>
      </p:sp>
      <p:sp>
        <p:nvSpPr>
          <p:cNvPr id="1048" name="日期占位符 3">
            <a:extLst>
              <a:ext uri="{FF2B5EF4-FFF2-40B4-BE49-F238E27FC236}">
                <a16:creationId xmlns:a16="http://schemas.microsoft.com/office/drawing/2014/main" id="{92E2673C-1EA3-3664-4FE0-7310533C1B59}"/>
              </a:ext>
            </a:extLst>
          </p:cNvPr>
          <p:cNvSpPr>
            <a:spLocks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94051F1-FB4B-4B56-B1E3-62D150440A96}" type="datetime1">
              <a:rPr lang="zh-CN" altLang="en-US"/>
              <a:t>2024/3/16</a:t>
            </a:fld>
            <a:endParaRPr lang="zh-CN" altLang="en-US"/>
          </a:p>
        </p:txBody>
      </p:sp>
      <p:sp>
        <p:nvSpPr>
          <p:cNvPr id="1049" name="页脚占位符 4">
            <a:extLst>
              <a:ext uri="{FF2B5EF4-FFF2-40B4-BE49-F238E27FC236}">
                <a16:creationId xmlns:a16="http://schemas.microsoft.com/office/drawing/2014/main" id="{86410FB8-2EB8-4C0C-3A89-3DC58D2817C8}"/>
              </a:ext>
            </a:extLst>
          </p:cNvPr>
          <p:cNvSpPr>
            <a:spLocks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.</a:t>
            </a:r>
          </a:p>
        </p:txBody>
      </p:sp>
      <p:sp>
        <p:nvSpPr>
          <p:cNvPr id="1050" name="灯片编号占位符 5">
            <a:extLst>
              <a:ext uri="{FF2B5EF4-FFF2-40B4-BE49-F238E27FC236}">
                <a16:creationId xmlns:a16="http://schemas.microsoft.com/office/drawing/2014/main" id="{E8863866-3C77-0BB9-D07F-0169EC92F983}"/>
              </a:ext>
            </a:extLst>
          </p:cNvPr>
          <p:cNvSpPr>
            <a:spLocks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6CAAD8F-2830-4B2F-B045-ED4445278D81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transition/>
  <p:timing/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buSzTx/>
        <a:defRPr sz="32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buSzTx/>
        <a:defRPr sz="3200" b="1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•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–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SzTx/>
        <a:buFont typeface="Arial" pitchFamily="34" charset="0"/>
        <a:buChar char="»"/>
        <a:defRPr sz="2400" b="1" kern="1200">
          <a:solidFill>
            <a:schemeClr val="tx1"/>
          </a:solidFill>
          <a:latin typeface="黑体" panose="02010609060101010101" pitchFamily="49" charset="-122"/>
          <a:ea typeface="黑体" panose="020106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5020115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5D3833E4-BDCC-80BB-F67B-D3F3742141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3D7BCE21-CD18-F9FB-787D-B967425EE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980C79-BBFC-4C44-993B-FDAC00A1B639}" type="slidenum">
              <a:rPr lang="zh-CN" altLang="en-US"/>
              <a:t>1</a:t>
            </a:fld>
            <a:endParaRPr lang="zh-CN" altLang="en-US"/>
          </a:p>
        </p:txBody>
      </p:sp>
      <p:sp>
        <p:nvSpPr>
          <p:cNvPr id="2050" name="标题 1">
            <a:extLst>
              <a:ext uri="{FF2B5EF4-FFF2-40B4-BE49-F238E27FC236}">
                <a16:creationId xmlns:a16="http://schemas.microsoft.com/office/drawing/2014/main" id="{DAB03197-BCF8-409C-6901-8850405E990B}"/>
              </a:ext>
            </a:extLst>
          </p:cNvPr>
          <p:cNvSpPr>
            <a:spLocks noChangeArrowheads="1"/>
          </p:cNvSpPr>
          <p:nvPr>
            <p:ph type="ctrTitle" idx="4294967295"/>
          </p:nvPr>
        </p:nvSpPr>
        <p:spPr>
          <a:xfrm>
            <a:off x="642938" y="1357313"/>
            <a:ext cx="7772400" cy="1470025"/>
          </a:xfrm>
        </p:spPr>
        <p:txBody>
          <a:bodyPr/>
          <a:lstStyle/>
          <a:p>
            <a:pPr eaLnBrk="1" hangingPunct="1"/>
            <a:r>
              <a:rPr lang="zh-CN" altLang="zh-CN">
                <a:cs typeface="阿里巴巴普惠体 R" charset="0"/>
              </a:rPr>
              <a:t>第</a:t>
            </a:r>
            <a:r>
              <a:rPr lang="en-US" altLang="zh-CN">
                <a:cs typeface="阿里巴巴普惠体 R" charset="0"/>
              </a:rPr>
              <a:t>11</a:t>
            </a:r>
            <a:r>
              <a:rPr lang="zh-CN" altLang="zh-CN">
                <a:cs typeface="阿里巴巴普惠体 R" charset="0"/>
              </a:rPr>
              <a:t>章</a:t>
            </a:r>
            <a:r>
              <a:rPr lang="en-US" altLang="zh-CN">
                <a:cs typeface="阿里巴巴普惠体 R" charset="0"/>
              </a:rPr>
              <a:t>  </a:t>
            </a:r>
            <a:r>
              <a:rPr lang="zh-CN" altLang="zh-CN">
                <a:cs typeface="阿里巴巴普惠体 R" charset="0"/>
              </a:rPr>
              <a:t>名片管理系统的设计与实现</a:t>
            </a:r>
            <a:endParaRPr lang="zh-CN" altLang="en-US">
              <a:cs typeface="阿里巴巴普惠体 R" charset="0"/>
            </a:endParaRPr>
          </a:p>
        </p:txBody>
      </p:sp>
      <p:sp>
        <p:nvSpPr>
          <p:cNvPr id="2051" name="副标题 2">
            <a:extLst>
              <a:ext uri="{FF2B5EF4-FFF2-40B4-BE49-F238E27FC236}">
                <a16:creationId xmlns:a16="http://schemas.microsoft.com/office/drawing/2014/main" id="{7618C880-2CA4-2DE9-E32A-98F94BE57991}"/>
              </a:ext>
            </a:extLst>
          </p:cNvPr>
          <p:cNvSpPr>
            <a:spLocks noChangeArrowheads="1"/>
          </p:cNvSpPr>
          <p:nvPr>
            <p:ph type="subTitle" idx="4294967295"/>
          </p:nvPr>
        </p:nvSpPr>
        <p:spPr>
          <a:xfrm>
            <a:off x="1071563" y="3000375"/>
            <a:ext cx="6400800" cy="2876550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zh-CN" altLang="en-US">
                <a:cs typeface="阿里巴巴普惠体 R" charset="0"/>
              </a:rPr>
              <a:t>主要内容</a:t>
            </a: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>
                <a:solidFill>
                  <a:srgbClr val="898989"/>
                </a:solidFill>
                <a:cs typeface="阿里巴巴普惠体 R" charset="0"/>
              </a:rPr>
              <a:t>    </a:t>
            </a:r>
            <a:r>
              <a:rPr lang="zh-CN" altLang="zh-CN">
                <a:solidFill>
                  <a:srgbClr val="0F06BA"/>
                </a:solidFill>
                <a:cs typeface="阿里巴巴普惠体 R" charset="0"/>
              </a:rPr>
              <a:t>系统设计</a:t>
            </a:r>
            <a:endParaRPr lang="zh-CN" altLang="en-US">
              <a:solidFill>
                <a:srgbClr val="0F06BA"/>
              </a:solidFill>
              <a:cs typeface="阿里巴巴普惠体 R" charset="0"/>
            </a:endParaRP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>
                <a:solidFill>
                  <a:srgbClr val="0F06BA"/>
                </a:solidFill>
                <a:cs typeface="阿里巴巴普惠体 R" charset="0"/>
              </a:rPr>
              <a:t>    </a:t>
            </a:r>
            <a:r>
              <a:rPr lang="zh-CN" altLang="zh-CN">
                <a:solidFill>
                  <a:srgbClr val="0F06BA"/>
                </a:solidFill>
                <a:cs typeface="阿里巴巴普惠体 R" charset="0"/>
              </a:rPr>
              <a:t>数据库设计</a:t>
            </a:r>
            <a:endParaRPr lang="en-US" altLang="zh-CN">
              <a:solidFill>
                <a:srgbClr val="0F06BA"/>
              </a:solidFill>
              <a:cs typeface="阿里巴巴普惠体 R" charset="0"/>
            </a:endParaRP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>
                <a:solidFill>
                  <a:srgbClr val="898989"/>
                </a:solidFill>
                <a:cs typeface="阿里巴巴普惠体 R" charset="0"/>
              </a:rPr>
              <a:t>    </a:t>
            </a:r>
            <a:r>
              <a:rPr lang="zh-CN" altLang="zh-CN">
                <a:solidFill>
                  <a:srgbClr val="0F06BA"/>
                </a:solidFill>
                <a:cs typeface="阿里巴巴普惠体 R" charset="0"/>
              </a:rPr>
              <a:t>系统管理</a:t>
            </a:r>
            <a:endParaRPr lang="en-US" altLang="zh-CN">
              <a:solidFill>
                <a:srgbClr val="0F06BA"/>
              </a:solidFill>
              <a:cs typeface="阿里巴巴普惠体 R" charset="0"/>
            </a:endParaRP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>
                <a:solidFill>
                  <a:srgbClr val="0F06BA"/>
                </a:solidFill>
                <a:cs typeface="阿里巴巴普惠体 R" charset="0"/>
              </a:rPr>
              <a:t>    </a:t>
            </a:r>
            <a:r>
              <a:rPr lang="zh-CN" altLang="zh-CN">
                <a:solidFill>
                  <a:srgbClr val="0F06BA"/>
                </a:solidFill>
                <a:cs typeface="阿里巴巴普惠体 R" charset="0"/>
              </a:rPr>
              <a:t>组件设计</a:t>
            </a:r>
            <a:endParaRPr lang="en-US" altLang="zh-CN">
              <a:solidFill>
                <a:srgbClr val="0F06BA"/>
              </a:solidFill>
              <a:cs typeface="阿里巴巴普惠体 R" charset="0"/>
            </a:endParaRPr>
          </a:p>
          <a:p>
            <a:pPr marL="0" indent="0" eaLnBrk="1" hangingPunct="1">
              <a:buFont typeface="Arial" pitchFamily="34" charset="0"/>
              <a:buNone/>
            </a:pPr>
            <a:r>
              <a:rPr lang="en-US" altLang="zh-CN">
                <a:solidFill>
                  <a:srgbClr val="0F06BA"/>
                </a:solidFill>
                <a:cs typeface="阿里巴巴普惠体 R" charset="0"/>
              </a:rPr>
              <a:t>    </a:t>
            </a:r>
            <a:r>
              <a:rPr lang="zh-CN" altLang="zh-CN">
                <a:solidFill>
                  <a:srgbClr val="0F06BA"/>
                </a:solidFill>
                <a:cs typeface="阿里巴巴普惠体 R" charset="0"/>
              </a:rPr>
              <a:t>系统实现</a:t>
            </a:r>
            <a:endParaRPr lang="zh-CN" altLang="en-US">
              <a:solidFill>
                <a:srgbClr val="0F06BA"/>
              </a:solidFill>
              <a:cs typeface="阿里巴巴普惠体 R" charset="0"/>
            </a:endParaRPr>
          </a:p>
          <a:p>
            <a:pPr marL="0" indent="0" algn="ctr" eaLnBrk="1" hangingPunct="1">
              <a:buFont typeface="Arial" pitchFamily="34" charset="0"/>
              <a:buNone/>
            </a:pPr>
            <a:endParaRPr lang="zh-CN" altLang="en-US">
              <a:solidFill>
                <a:srgbClr val="898989"/>
              </a:solidFill>
              <a:cs typeface="阿里巴巴普惠体 R" charset="0"/>
            </a:endParaRPr>
          </a:p>
        </p:txBody>
      </p:sp>
      <p:sp>
        <p:nvSpPr>
          <p:cNvPr id="2052" name="PB1"/>
          <p:cNvSpPr/>
          <p:nvPr/>
        </p:nvSpPr>
        <p:spPr>
          <a:xfrm>
            <a:off x="0" y="6839712"/>
            <a:ext cx="25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3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DEA690CE-C408-5265-ECCA-3839BE1BF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F7F3453A-F590-C3B8-0243-C374EE84E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21E39-3C54-4C29-85B7-3DEF4B516033}" type="slidenum">
              <a:rPr lang="zh-CN" altLang="en-US"/>
              <a:t>2</a:t>
            </a:fld>
            <a:endParaRPr lang="zh-CN" altLang="en-US"/>
          </a:p>
        </p:txBody>
      </p:sp>
      <p:sp>
        <p:nvSpPr>
          <p:cNvPr id="2054" name="标题 1">
            <a:extLst>
              <a:ext uri="{FF2B5EF4-FFF2-40B4-BE49-F238E27FC236}">
                <a16:creationId xmlns:a16="http://schemas.microsoft.com/office/drawing/2014/main" id="{05FD381F-1A6B-D344-B71D-3600E739079B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611188" y="115888"/>
            <a:ext cx="8229600" cy="7794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11.1  </a:t>
            </a:r>
            <a:r>
              <a:rPr lang="zh-CN" altLang="ru-RU">
                <a:cs typeface="阿里巴巴普惠体 R" charset="0"/>
              </a:rPr>
              <a:t>系统设计</a:t>
            </a:r>
          </a:p>
        </p:txBody>
      </p:sp>
      <p:sp>
        <p:nvSpPr>
          <p:cNvPr id="2055" name="文本框 2">
            <a:extLst>
              <a:ext uri="{FF2B5EF4-FFF2-40B4-BE49-F238E27FC236}">
                <a16:creationId xmlns:a16="http://schemas.microsoft.com/office/drawing/2014/main" id="{554F7F8B-EEB4-11A8-4470-1B207D874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" y="1989138"/>
            <a:ext cx="7245350" cy="161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11.1.1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系统功能需求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11.1.2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系统模块划分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000" b="0">
              <a:latin typeface="Arial" pitchFamily="34" charset="0"/>
              <a:cs typeface="阿里巴巴普惠体 R" charset="0"/>
            </a:endParaRPr>
          </a:p>
        </p:txBody>
      </p:sp>
      <p:sp>
        <p:nvSpPr>
          <p:cNvPr id="2056" name="PB2"/>
          <p:cNvSpPr/>
          <p:nvPr/>
        </p:nvSpPr>
        <p:spPr>
          <a:xfrm>
            <a:off x="0" y="6839712"/>
            <a:ext cx="50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57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948B1D2-7A27-F777-21BF-A3CCCADB5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68668A69-534D-B7E3-0AEE-AC5D576F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E98FE-3430-4356-B59E-02A962242D9E}" type="slidenum">
              <a:rPr lang="zh-CN" altLang="en-US"/>
              <a:t>3</a:t>
            </a:fld>
            <a:endParaRPr lang="zh-CN" altLang="en-US"/>
          </a:p>
        </p:txBody>
      </p:sp>
      <p:sp>
        <p:nvSpPr>
          <p:cNvPr id="2058" name="标题 1">
            <a:extLst>
              <a:ext uri="{FF2B5EF4-FFF2-40B4-BE49-F238E27FC236}">
                <a16:creationId xmlns:a16="http://schemas.microsoft.com/office/drawing/2014/main" id="{58658F7F-7886-5972-A347-AEB9AFA85E5A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684213" y="115888"/>
            <a:ext cx="8229600" cy="7921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11.1.1  </a:t>
            </a:r>
            <a:r>
              <a:rPr lang="zh-CN" altLang="ru-RU">
                <a:cs typeface="阿里巴巴普惠体 R" charset="0"/>
              </a:rPr>
              <a:t>系统功能需求</a:t>
            </a:r>
          </a:p>
        </p:txBody>
      </p:sp>
      <p:sp>
        <p:nvSpPr>
          <p:cNvPr id="2059" name="文本框 2">
            <a:extLst>
              <a:ext uri="{FF2B5EF4-FFF2-40B4-BE49-F238E27FC236}">
                <a16:creationId xmlns:a16="http://schemas.microsoft.com/office/drawing/2014/main" id="{1B18E483-4E75-A643-550E-E0BE573F85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1341438"/>
            <a:ext cx="8526462" cy="1617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名片管理系统是针对注册用户使用的系统。系统提供的功能如下：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．非注册用户可以注册为注册用户。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2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．成功注册的用户，可以登录系统。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3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．成功登录的用户，可以添加、修改、删除以及浏览自己客户的名片信息。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4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．成功登录的用户，可以在个人中心查看自己的基本信息和修改密码。</a:t>
            </a:r>
          </a:p>
        </p:txBody>
      </p:sp>
      <p:sp>
        <p:nvSpPr>
          <p:cNvPr id="2060" name="PB3"/>
          <p:cNvSpPr/>
          <p:nvPr/>
        </p:nvSpPr>
        <p:spPr>
          <a:xfrm>
            <a:off x="0" y="6839712"/>
            <a:ext cx="76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61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3B3EB78C-59EB-2B7F-BA16-2EA325D75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7CB0B63F-24D5-0CF4-4EED-FFCA1DAEF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4C9E9-314D-4699-8AD3-33ED847457C1}" type="slidenum">
              <a:rPr lang="zh-CN" altLang="en-US"/>
              <a:t>4</a:t>
            </a:fld>
            <a:endParaRPr lang="zh-CN" altLang="en-US"/>
          </a:p>
        </p:txBody>
      </p:sp>
      <p:sp>
        <p:nvSpPr>
          <p:cNvPr id="2062" name="标题 1">
            <a:extLst>
              <a:ext uri="{FF2B5EF4-FFF2-40B4-BE49-F238E27FC236}">
                <a16:creationId xmlns:a16="http://schemas.microsoft.com/office/drawing/2014/main" id="{F757A16C-E8CD-FF67-0ED5-B9E70A072E0E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7064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11.1.2  </a:t>
            </a:r>
            <a:r>
              <a:rPr lang="zh-CN" altLang="ru-RU">
                <a:cs typeface="阿里巴巴普惠体 R" charset="0"/>
              </a:rPr>
              <a:t>系统模块划分</a:t>
            </a:r>
          </a:p>
        </p:txBody>
      </p:sp>
      <p:sp>
        <p:nvSpPr>
          <p:cNvPr id="2063" name="Rectangle 28">
            <a:extLst>
              <a:ext uri="{FF2B5EF4-FFF2-40B4-BE49-F238E27FC236}">
                <a16:creationId xmlns:a16="http://schemas.microsoft.com/office/drawing/2014/main" id="{372A5C77-7C4B-7158-2DC0-D32448CDC9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9250" y="1482725"/>
            <a:ext cx="1825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3200" b="0">
              <a:latin typeface="Arial" pitchFamily="34" charset="0"/>
              <a:cs typeface="阿里巴巴普惠体 R" charset="0"/>
            </a:endParaRPr>
          </a:p>
        </p:txBody>
      </p:sp>
      <p:grpSp>
        <p:nvGrpSpPr>
          <p:cNvPr id="2064" name="Group 16">
            <a:extLst>
              <a:ext uri="{FF2B5EF4-FFF2-40B4-BE49-F238E27FC236}">
                <a16:creationId xmlns:a16="http://schemas.microsoft.com/office/drawing/2014/main" id="{38F9DBB5-A0D4-7B5D-D6B7-4D9B9330385F}"/>
              </a:ext>
            </a:extLst>
          </p:cNvPr>
          <p:cNvGrpSpPr/>
          <p:nvPr/>
        </p:nvGrpSpPr>
        <p:grpSpPr>
          <a:xfrm>
            <a:off x="1331913" y="1481138"/>
            <a:ext cx="7086600" cy="3311525"/>
            <a:chOff x="1800" y="1443"/>
            <a:chExt cx="8280" cy="3870"/>
          </a:xfrm>
        </p:grpSpPr>
        <p:sp>
          <p:nvSpPr>
            <p:cNvPr id="2065" name="AutoShape 27">
              <a:extLst>
                <a:ext uri="{FF2B5EF4-FFF2-40B4-BE49-F238E27FC236}">
                  <a16:creationId xmlns:a16="http://schemas.microsoft.com/office/drawing/2014/main" id="{C206EEF5-FC70-DACF-5FDB-8757C31A4F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00" y="1443"/>
              <a:ext cx="8280" cy="38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 algn="ctr">
                  <a:solidFill>
                    <a:srgbClr val="000000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66" name="Rectangle 26">
              <a:extLst>
                <a:ext uri="{FF2B5EF4-FFF2-40B4-BE49-F238E27FC236}">
                  <a16:creationId xmlns:a16="http://schemas.microsoft.com/office/drawing/2014/main" id="{44258E47-0109-9734-FCF0-183026D492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1" y="1650"/>
              <a:ext cx="2024" cy="479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名片管理系统</a:t>
              </a:r>
            </a:p>
          </p:txBody>
        </p:sp>
        <p:sp>
          <p:nvSpPr>
            <p:cNvPr id="2067" name="Rectangle 25">
              <a:extLst>
                <a:ext uri="{FF2B5EF4-FFF2-40B4-BE49-F238E27FC236}">
                  <a16:creationId xmlns:a16="http://schemas.microsoft.com/office/drawing/2014/main" id="{802D474E-0027-B2AC-CFD6-AEAEF1902C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60" y="2732"/>
              <a:ext cx="1500" cy="482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名片管理</a:t>
              </a:r>
            </a:p>
          </p:txBody>
        </p:sp>
        <p:sp>
          <p:nvSpPr>
            <p:cNvPr id="2068" name="Rectangle 24">
              <a:extLst>
                <a:ext uri="{FF2B5EF4-FFF2-40B4-BE49-F238E27FC236}">
                  <a16:creationId xmlns:a16="http://schemas.microsoft.com/office/drawing/2014/main" id="{4661BE3E-ACF2-290F-4753-9727EBF8F7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59" y="2732"/>
              <a:ext cx="1501" cy="482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个人中心</a:t>
              </a:r>
            </a:p>
          </p:txBody>
        </p:sp>
        <p:sp>
          <p:nvSpPr>
            <p:cNvPr id="2069" name="Rectangle 23">
              <a:extLst>
                <a:ext uri="{FF2B5EF4-FFF2-40B4-BE49-F238E27FC236}">
                  <a16:creationId xmlns:a16="http://schemas.microsoft.com/office/drawing/2014/main" id="{9A8363AC-5DB5-85DC-ED0D-23AD8B8929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294" y="2732"/>
              <a:ext cx="1501" cy="481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安全退出</a:t>
              </a:r>
            </a:p>
          </p:txBody>
        </p:sp>
        <p:sp>
          <p:nvSpPr>
            <p:cNvPr id="2070" name="Rectangle 22">
              <a:extLst>
                <a:ext uri="{FF2B5EF4-FFF2-40B4-BE49-F238E27FC236}">
                  <a16:creationId xmlns:a16="http://schemas.microsoft.com/office/drawing/2014/main" id="{BFC7597C-EC1E-9639-35E8-A4ECC94B85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25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添加名片</a:t>
              </a:r>
            </a:p>
          </p:txBody>
        </p:sp>
        <p:sp>
          <p:nvSpPr>
            <p:cNvPr id="2071" name="Rectangle 21">
              <a:extLst>
                <a:ext uri="{FF2B5EF4-FFF2-40B4-BE49-F238E27FC236}">
                  <a16:creationId xmlns:a16="http://schemas.microsoft.com/office/drawing/2014/main" id="{14BDC669-DEBD-EF37-CB55-F92A4E318E7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10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删除名片</a:t>
              </a:r>
            </a:p>
          </p:txBody>
        </p:sp>
        <p:sp>
          <p:nvSpPr>
            <p:cNvPr id="2072" name="Rectangle 20">
              <a:extLst>
                <a:ext uri="{FF2B5EF4-FFF2-40B4-BE49-F238E27FC236}">
                  <a16:creationId xmlns:a16="http://schemas.microsoft.com/office/drawing/2014/main" id="{27D33205-BBE6-451A-4D16-3692CC685D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0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修改名片</a:t>
              </a:r>
            </a:p>
          </p:txBody>
        </p:sp>
        <p:sp>
          <p:nvSpPr>
            <p:cNvPr id="2073" name="Rectangle 19">
              <a:extLst>
                <a:ext uri="{FF2B5EF4-FFF2-40B4-BE49-F238E27FC236}">
                  <a16:creationId xmlns:a16="http://schemas.microsoft.com/office/drawing/2014/main" id="{D8AF1752-FC8F-37B8-4589-5BBC85523C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0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查询名片</a:t>
              </a:r>
            </a:p>
          </p:txBody>
        </p:sp>
        <p:sp>
          <p:nvSpPr>
            <p:cNvPr id="2074" name="Rectangle 18">
              <a:extLst>
                <a:ext uri="{FF2B5EF4-FFF2-40B4-BE49-F238E27FC236}">
                  <a16:creationId xmlns:a16="http://schemas.microsoft.com/office/drawing/2014/main" id="{5EC1178F-9A4E-8EE5-6E4A-9C04EA4A4F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6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修改密码</a:t>
              </a:r>
            </a:p>
          </p:txBody>
        </p:sp>
        <p:sp>
          <p:nvSpPr>
            <p:cNvPr id="2075" name="Rectangle 17">
              <a:extLst>
                <a:ext uri="{FF2B5EF4-FFF2-40B4-BE49-F238E27FC236}">
                  <a16:creationId xmlns:a16="http://schemas.microsoft.com/office/drawing/2014/main" id="{CE3C31D7-86FD-9398-99F1-F376B1582A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05" y="3765"/>
              <a:ext cx="450" cy="1470"/>
            </a:xfrm>
            <a:prstGeom prst="rect">
              <a:avLst/>
            </a:prstGeom>
            <a:solidFill>
              <a:srgbClr val="FFFFFF"/>
            </a:solidFill>
            <a:ln w="9525" cap="flat" algn="ctr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•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–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SzTx/>
                <a:buFont typeface="Arial" pitchFamily="34" charset="0"/>
                <a:buChar char="»"/>
                <a:defRPr sz="24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zh-CN" sz="1600" b="0">
                  <a:latin typeface="Times New Roman" panose="02020603050405020304" pitchFamily="18" charset="0"/>
                  <a:cs typeface="阿里巴巴普惠体 R" charset="0"/>
                </a:rPr>
                <a:t>基本信息</a:t>
              </a:r>
            </a:p>
          </p:txBody>
        </p:sp>
        <p:sp>
          <p:nvSpPr>
            <p:cNvPr id="2076" name="AutoShape 16">
              <a:extLst>
                <a:ext uri="{FF2B5EF4-FFF2-40B4-BE49-F238E27FC236}">
                  <a16:creationId xmlns:a16="http://schemas.microsoft.com/office/drawing/2014/main" id="{E8438674-B7A9-F9B8-12FB-B539459AC5C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03" y="2129"/>
              <a:ext cx="1" cy="391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7" name="AutoShape 15">
              <a:extLst>
                <a:ext uri="{FF2B5EF4-FFF2-40B4-BE49-F238E27FC236}">
                  <a16:creationId xmlns:a16="http://schemas.microsoft.com/office/drawing/2014/main" id="{E9EAB2C1-3531-CD0D-5330-B633324798B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210" y="2520"/>
              <a:ext cx="0" cy="212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8" name="AutoShape 14">
              <a:extLst>
                <a:ext uri="{FF2B5EF4-FFF2-40B4-BE49-F238E27FC236}">
                  <a16:creationId xmlns:a16="http://schemas.microsoft.com/office/drawing/2014/main" id="{FA1C0864-6592-E823-D2FB-F1BC7B77243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910" y="2520"/>
              <a:ext cx="1" cy="212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79" name="AutoShape 13">
              <a:extLst>
                <a:ext uri="{FF2B5EF4-FFF2-40B4-BE49-F238E27FC236}">
                  <a16:creationId xmlns:a16="http://schemas.microsoft.com/office/drawing/2014/main" id="{61A0A97B-C444-5972-A995-245249A80A88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045" y="2520"/>
              <a:ext cx="1" cy="212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0" name="AutoShape 12">
              <a:extLst>
                <a:ext uri="{FF2B5EF4-FFF2-40B4-BE49-F238E27FC236}">
                  <a16:creationId xmlns:a16="http://schemas.microsoft.com/office/drawing/2014/main" id="{1C85301A-1232-E1B1-D833-9A9750C34DF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210" y="2520"/>
              <a:ext cx="5835" cy="0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1" name="AutoShape 11">
              <a:extLst>
                <a:ext uri="{FF2B5EF4-FFF2-40B4-BE49-F238E27FC236}">
                  <a16:creationId xmlns:a16="http://schemas.microsoft.com/office/drawing/2014/main" id="{7D8542C0-FEFF-43C1-69F4-0ADD94988B2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250" y="3549"/>
              <a:ext cx="0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2" name="AutoShape 10">
              <a:extLst>
                <a:ext uri="{FF2B5EF4-FFF2-40B4-BE49-F238E27FC236}">
                  <a16:creationId xmlns:a16="http://schemas.microsoft.com/office/drawing/2014/main" id="{38BBB3C8-A79F-5437-1F7C-3BA290F56A9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835" y="3549"/>
              <a:ext cx="0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3" name="AutoShape 9">
              <a:extLst>
                <a:ext uri="{FF2B5EF4-FFF2-40B4-BE49-F238E27FC236}">
                  <a16:creationId xmlns:a16="http://schemas.microsoft.com/office/drawing/2014/main" id="{D38013CD-5F8D-4E1E-2D6C-213AB4A2FB1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3435" y="3549"/>
              <a:ext cx="0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4" name="AutoShape 8">
              <a:extLst>
                <a:ext uri="{FF2B5EF4-FFF2-40B4-BE49-F238E27FC236}">
                  <a16:creationId xmlns:a16="http://schemas.microsoft.com/office/drawing/2014/main" id="{988B92E0-D661-5467-4651-A4585B3A89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4065" y="3549"/>
              <a:ext cx="0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5" name="AutoShape 7">
              <a:extLst>
                <a:ext uri="{FF2B5EF4-FFF2-40B4-BE49-F238E27FC236}">
                  <a16:creationId xmlns:a16="http://schemas.microsoft.com/office/drawing/2014/main" id="{85C88D3E-6CDA-B868-998D-1AFD9BD40B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250" y="3549"/>
              <a:ext cx="1815" cy="0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6" name="AutoShape 6">
              <a:extLst>
                <a:ext uri="{FF2B5EF4-FFF2-40B4-BE49-F238E27FC236}">
                  <a16:creationId xmlns:a16="http://schemas.microsoft.com/office/drawing/2014/main" id="{BAB8A5C0-AA92-2C2F-6F0F-DF64009A457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210" y="3214"/>
              <a:ext cx="0" cy="335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7" name="AutoShape 5">
              <a:extLst>
                <a:ext uri="{FF2B5EF4-FFF2-40B4-BE49-F238E27FC236}">
                  <a16:creationId xmlns:a16="http://schemas.microsoft.com/office/drawing/2014/main" id="{BBE5270C-8355-A243-1A88-35E5629964D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5551" y="3549"/>
              <a:ext cx="1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8" name="AutoShape 4">
              <a:extLst>
                <a:ext uri="{FF2B5EF4-FFF2-40B4-BE49-F238E27FC236}">
                  <a16:creationId xmlns:a16="http://schemas.microsoft.com/office/drawing/2014/main" id="{FE5FC02A-1134-A059-C098-E75B1A84441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330" y="3549"/>
              <a:ext cx="1" cy="216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89" name="AutoShape 3">
              <a:extLst>
                <a:ext uri="{FF2B5EF4-FFF2-40B4-BE49-F238E27FC236}">
                  <a16:creationId xmlns:a16="http://schemas.microsoft.com/office/drawing/2014/main" id="{D4D2A8C9-9C64-F195-A88F-B95E34CC30C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552" y="3549"/>
              <a:ext cx="778" cy="1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0" name="AutoShape 2">
              <a:extLst>
                <a:ext uri="{FF2B5EF4-FFF2-40B4-BE49-F238E27FC236}">
                  <a16:creationId xmlns:a16="http://schemas.microsoft.com/office/drawing/2014/main" id="{DA201A9B-EAD1-0771-4004-6C7F8B0EBC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10" y="3214"/>
              <a:ext cx="1" cy="335"/>
            </a:xfrm>
            <a:prstGeom prst="line">
              <a:avLst/>
            </a:prstGeom>
            <a:noFill/>
            <a:ln w="9525" cap="flat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ru-RU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SzTx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091" name="PB4"/>
          <p:cNvSpPr/>
          <p:nvPr/>
        </p:nvSpPr>
        <p:spPr>
          <a:xfrm>
            <a:off x="0" y="6839712"/>
            <a:ext cx="101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2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AE3A8C81-21B4-E300-8BD5-974C40D3D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C4A549CA-4E78-4D7C-A9F7-F004ABBAF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876E3-40DE-4B61-98CD-B4DA71DA7E3B}" type="slidenum">
              <a:rPr lang="zh-CN" altLang="en-US"/>
              <a:t>5</a:t>
            </a:fld>
            <a:endParaRPr lang="zh-CN" altLang="en-US"/>
          </a:p>
        </p:txBody>
      </p:sp>
      <p:sp>
        <p:nvSpPr>
          <p:cNvPr id="2093" name="标题 1">
            <a:extLst>
              <a:ext uri="{FF2B5EF4-FFF2-40B4-BE49-F238E27FC236}">
                <a16:creationId xmlns:a16="http://schemas.microsoft.com/office/drawing/2014/main" id="{E57F0E1D-AA68-2466-DD4B-8D4B01EACD67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11.2  </a:t>
            </a:r>
            <a:r>
              <a:rPr lang="zh-CN" altLang="ru-RU">
                <a:cs typeface="阿里巴巴普惠体 R" charset="0"/>
              </a:rPr>
              <a:t>数据库设计</a:t>
            </a:r>
          </a:p>
        </p:txBody>
      </p:sp>
      <p:sp>
        <p:nvSpPr>
          <p:cNvPr id="2094" name="文本框 3">
            <a:extLst>
              <a:ext uri="{FF2B5EF4-FFF2-40B4-BE49-F238E27FC236}">
                <a16:creationId xmlns:a16="http://schemas.microsoft.com/office/drawing/2014/main" id="{24E68CD1-4DBE-A011-6A99-A68A1C68B0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425" y="1628775"/>
            <a:ext cx="84439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11.2.1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数据库概念结构设计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11.2.2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数据库逻辑结构设计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2000" b="0">
              <a:latin typeface="Arial" pitchFamily="34" charset="0"/>
              <a:cs typeface="阿里巴巴普惠体 R" charset="0"/>
            </a:endParaRPr>
          </a:p>
        </p:txBody>
      </p:sp>
      <p:sp>
        <p:nvSpPr>
          <p:cNvPr id="2095" name="PB5"/>
          <p:cNvSpPr/>
          <p:nvPr/>
        </p:nvSpPr>
        <p:spPr>
          <a:xfrm>
            <a:off x="0" y="6839712"/>
            <a:ext cx="1270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096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3F9ED146-2C4D-0500-9ACA-0C1917D90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A929C801-E666-5284-9C81-86BADAB43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4E7E9-E4C8-4496-87A9-A4C0B9131FC4}" type="slidenum">
              <a:rPr lang="zh-CN" altLang="en-US"/>
              <a:t>6</a:t>
            </a:fld>
            <a:endParaRPr lang="zh-CN" altLang="en-US"/>
          </a:p>
        </p:txBody>
      </p:sp>
      <p:sp>
        <p:nvSpPr>
          <p:cNvPr id="2097" name="标题 1">
            <a:extLst>
              <a:ext uri="{FF2B5EF4-FFF2-40B4-BE49-F238E27FC236}">
                <a16:creationId xmlns:a16="http://schemas.microsoft.com/office/drawing/2014/main" id="{301D4FD5-B3C4-53DF-39D1-CB8EEDD59BE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850900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11.2.1  </a:t>
            </a:r>
            <a:r>
              <a:rPr lang="zh-CN" altLang="ru-RU">
                <a:cs typeface="阿里巴巴普惠体 R" charset="0"/>
              </a:rPr>
              <a:t>数据库概念结构设计</a:t>
            </a:r>
          </a:p>
        </p:txBody>
      </p:sp>
      <p:graphicFrame>
        <p:nvGraphicFramePr>
          <p:cNvPr id="2098" name="对象 3">
            <a:extLst>
              <a:ext uri="{FF2B5EF4-FFF2-40B4-BE49-F238E27FC236}">
                <a16:creationId xmlns:a16="http://schemas.microsoft.com/office/drawing/2014/main" id="{A20AE6F5-B4A2-2816-8054-438E3FBAF4B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31913" y="1268413"/>
          <a:ext cx="7127875" cy="4302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Visio" r:id="rId2" imgW="5257936" imgH="2885910" progId="Visio.Drawing.11">
                  <p:embed/>
                </p:oleObj>
              </mc:Choice>
              <mc:Fallback>
                <p:oleObj name="Visio" r:id="rId2" imgW="5257936" imgH="2885910" progId="Visio.Drawing.1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31913" y="1268413"/>
                        <a:ext cx="7127875" cy="43021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99" name="PB6"/>
          <p:cNvSpPr/>
          <p:nvPr/>
        </p:nvSpPr>
        <p:spPr>
          <a:xfrm>
            <a:off x="0" y="6839712"/>
            <a:ext cx="152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00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75F63C64-B20A-A305-DF76-82D9D7A9F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6A2A7A40-A342-5997-B474-47D31552F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4D1CC-09A2-4598-8D08-6571BDA5C3F8}" type="slidenum">
              <a:rPr lang="zh-CN" altLang="en-US"/>
              <a:t>7</a:t>
            </a:fld>
            <a:endParaRPr lang="zh-CN" altLang="en-US"/>
          </a:p>
        </p:txBody>
      </p:sp>
      <p:sp>
        <p:nvSpPr>
          <p:cNvPr id="2101" name="标题 1">
            <a:extLst>
              <a:ext uri="{FF2B5EF4-FFF2-40B4-BE49-F238E27FC236}">
                <a16:creationId xmlns:a16="http://schemas.microsoft.com/office/drawing/2014/main" id="{1215A406-7CE9-248B-8695-26F4C93AA1E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31750"/>
            <a:ext cx="8229600" cy="779463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11.2.2  </a:t>
            </a:r>
            <a:r>
              <a:rPr lang="zh-CN" altLang="ru-RU">
                <a:cs typeface="阿里巴巴普惠体 R" charset="0"/>
              </a:rPr>
              <a:t>数据库逻辑结构设计</a:t>
            </a:r>
          </a:p>
        </p:txBody>
      </p:sp>
      <p:graphicFrame>
        <p:nvGraphicFramePr>
          <p:cNvPr id="2102" name="表格 3">
            <a:extLst>
              <a:ext uri="{FF2B5EF4-FFF2-40B4-BE49-F238E27FC236}">
                <a16:creationId xmlns:a16="http://schemas.microsoft.com/office/drawing/2014/main" id="{558F59DF-B4D0-141F-5A2B-4E2E25D59B8D}"/>
              </a:ext>
            </a:extLst>
          </p:cNvPr>
          <p:cNvGraphicFramePr>
            <a:graphicFrameLocks noGrp="1"/>
          </p:cNvGraphicFramePr>
          <p:nvPr/>
        </p:nvGraphicFramePr>
        <p:xfrm>
          <a:off x="1331913" y="1341438"/>
          <a:ext cx="6985000" cy="876300"/>
        </p:xfrm>
        <a:graphic>
          <a:graphicData uri="http://schemas.openxmlformats.org/drawingml/2006/table">
            <a:tbl>
              <a:tblPr/>
              <a:tblGrid>
                <a:gridCol w="1397000">
                  <a:extLst>
                    <a:ext uri="{9D8B030D-6E8A-4147-A177-3AD203B41FA5}">
                      <a16:colId xmlns:a16="http://schemas.microsoft.com/office/drawing/2014/main" val="385749657"/>
                    </a:ext>
                  </a:extLst>
                </a:gridCol>
                <a:gridCol w="1397000">
                  <a:extLst>
                    <a:ext uri="{9D8B030D-6E8A-4147-A177-3AD203B41FA5}">
                      <a16:colId xmlns:a16="http://schemas.microsoft.com/office/drawing/2014/main" val="1933593115"/>
                    </a:ext>
                  </a:extLst>
                </a:gridCol>
                <a:gridCol w="1397000">
                  <a:extLst>
                    <a:ext uri="{9D8B030D-6E8A-4147-A177-3AD203B41FA5}">
                      <a16:colId xmlns:a16="http://schemas.microsoft.com/office/drawing/2014/main" val="1912978259"/>
                    </a:ext>
                  </a:extLst>
                </a:gridCol>
                <a:gridCol w="1397000">
                  <a:extLst>
                    <a:ext uri="{9D8B030D-6E8A-4147-A177-3AD203B41FA5}">
                      <a16:colId xmlns:a16="http://schemas.microsoft.com/office/drawing/2014/main" val="989757737"/>
                    </a:ext>
                  </a:extLst>
                </a:gridCol>
                <a:gridCol w="1397000">
                  <a:extLst>
                    <a:ext uri="{9D8B030D-6E8A-4147-A177-3AD203B41FA5}">
                      <a16:colId xmlns:a16="http://schemas.microsoft.com/office/drawing/2014/main" val="3350569628"/>
                    </a:ext>
                  </a:extLst>
                </a:gridCol>
              </a:tblGrid>
              <a:tr h="292100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字</a:t>
                      </a: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段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含 义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类</a:t>
                      </a: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型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长</a:t>
                      </a:r>
                      <a:r>
                        <a:rPr kumimoji="0" lang="en-US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度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是否为空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9085125"/>
                  </a:ext>
                </a:extLst>
              </a:tr>
              <a:tr h="292100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userName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用户名（</a:t>
                      </a: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PK）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1349895"/>
                  </a:ext>
                </a:extLst>
              </a:tr>
              <a:tr h="292100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password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密码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20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4183075"/>
                  </a:ext>
                </a:extLst>
              </a:tr>
            </a:tbl>
          </a:graphicData>
        </a:graphic>
      </p:graphicFrame>
      <p:graphicFrame>
        <p:nvGraphicFramePr>
          <p:cNvPr id="2128" name="表格 4">
            <a:extLst>
              <a:ext uri="{FF2B5EF4-FFF2-40B4-BE49-F238E27FC236}">
                <a16:creationId xmlns:a16="http://schemas.microsoft.com/office/drawing/2014/main" id="{9EBD46FB-5A28-DA85-E30C-A3AE146707A7}"/>
              </a:ext>
            </a:extLst>
          </p:cNvPr>
          <p:cNvGraphicFramePr>
            <a:graphicFrameLocks noGrp="1"/>
          </p:cNvGraphicFramePr>
          <p:nvPr/>
        </p:nvGraphicFramePr>
        <p:xfrm>
          <a:off x="1308100" y="2746375"/>
          <a:ext cx="7008813" cy="3206750"/>
        </p:xfrm>
        <a:graphic>
          <a:graphicData uri="http://schemas.openxmlformats.org/drawingml/2006/table">
            <a:tbl>
              <a:tblPr/>
              <a:tblGrid>
                <a:gridCol w="1401763">
                  <a:extLst>
                    <a:ext uri="{9D8B030D-6E8A-4147-A177-3AD203B41FA5}">
                      <a16:colId xmlns:a16="http://schemas.microsoft.com/office/drawing/2014/main" val="2627285922"/>
                    </a:ext>
                  </a:extLst>
                </a:gridCol>
                <a:gridCol w="1401762">
                  <a:extLst>
                    <a:ext uri="{9D8B030D-6E8A-4147-A177-3AD203B41FA5}">
                      <a16:colId xmlns:a16="http://schemas.microsoft.com/office/drawing/2014/main" val="3153451595"/>
                    </a:ext>
                  </a:extLst>
                </a:gridCol>
                <a:gridCol w="1401763">
                  <a:extLst>
                    <a:ext uri="{9D8B030D-6E8A-4147-A177-3AD203B41FA5}">
                      <a16:colId xmlns:a16="http://schemas.microsoft.com/office/drawing/2014/main" val="3289941311"/>
                    </a:ext>
                  </a:extLst>
                </a:gridCol>
                <a:gridCol w="1401762">
                  <a:extLst>
                    <a:ext uri="{9D8B030D-6E8A-4147-A177-3AD203B41FA5}">
                      <a16:colId xmlns:a16="http://schemas.microsoft.com/office/drawing/2014/main" val="2464564094"/>
                    </a:ext>
                  </a:extLst>
                </a:gridCol>
                <a:gridCol w="1401763">
                  <a:extLst>
                    <a:ext uri="{9D8B030D-6E8A-4147-A177-3AD203B41FA5}">
                      <a16:colId xmlns:a16="http://schemas.microsoft.com/office/drawing/2014/main" val="1166662419"/>
                    </a:ext>
                  </a:extLst>
                </a:gridCol>
              </a:tblGrid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字</a:t>
                      </a: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段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含 义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类</a:t>
                      </a: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型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长</a:t>
                      </a: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  度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是否为空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8920593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id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编号（</a:t>
                      </a: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PK）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int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11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9512589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name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名称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7431021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telephone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电话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20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8291044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email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邮箱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20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 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4247020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company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单位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 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866159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post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职务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 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1489483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address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地址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 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358574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logo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图片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25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 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6941032"/>
                  </a:ext>
                </a:extLst>
              </a:tr>
              <a:tr h="320675"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userName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ru-RU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所属用户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varchar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50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 vert="horz" wrap="square"/>
                    <a:lstStyle>
                      <a:lvl1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SzTx/>
                        <a:buFont typeface="Arial" pitchFamily="34" charset="0"/>
                        <a:defRPr sz="2000" b="1">
                          <a:solidFill>
                            <a:schemeClr val="tx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宋体" panose="02010600030101010101" pitchFamily="2" charset="-122"/>
                          <a:cs typeface="阿里巴巴普惠体 R" charset="0"/>
                        </a:rPr>
                        <a:t>No</a:t>
                      </a:r>
                    </a:p>
                  </a:txBody>
                  <a:tcPr marL="68589" marR="68589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6212998"/>
                  </a:ext>
                </a:extLst>
              </a:tr>
            </a:tbl>
          </a:graphicData>
        </a:graphic>
      </p:graphicFrame>
      <p:sp>
        <p:nvSpPr>
          <p:cNvPr id="2129" name="PB7"/>
          <p:cNvSpPr/>
          <p:nvPr/>
        </p:nvSpPr>
        <p:spPr>
          <a:xfrm>
            <a:off x="0" y="6839712"/>
            <a:ext cx="177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130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ACD08C2-090A-B3BA-7CB7-6DC984F93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684118F9-25FA-1F13-C469-952D594E7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271BAD-E6C4-46E2-8B66-CFF3F1384ADE}" type="slidenum">
              <a:rPr lang="zh-CN" altLang="en-US"/>
              <a:t>8</a:t>
            </a:fld>
            <a:endParaRPr lang="zh-CN" altLang="en-US"/>
          </a:p>
        </p:txBody>
      </p:sp>
      <p:sp>
        <p:nvSpPr>
          <p:cNvPr id="2198" name="标题 1">
            <a:extLst>
              <a:ext uri="{FF2B5EF4-FFF2-40B4-BE49-F238E27FC236}">
                <a16:creationId xmlns:a16="http://schemas.microsoft.com/office/drawing/2014/main" id="{5AE38178-BC5A-A1EF-349B-4AD0D6E1FC6C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31750"/>
            <a:ext cx="8229600" cy="779463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11.3   </a:t>
            </a:r>
            <a:r>
              <a:rPr lang="zh-CN" altLang="ru-RU">
                <a:cs typeface="阿里巴巴普惠体 R" charset="0"/>
              </a:rPr>
              <a:t>系统管理</a:t>
            </a:r>
          </a:p>
        </p:txBody>
      </p:sp>
      <p:sp>
        <p:nvSpPr>
          <p:cNvPr id="2199" name="文本框 3">
            <a:extLst>
              <a:ext uri="{FF2B5EF4-FFF2-40B4-BE49-F238E27FC236}">
                <a16:creationId xmlns:a16="http://schemas.microsoft.com/office/drawing/2014/main" id="{9838D254-6297-4465-C4F5-A15C515592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0538" y="1341438"/>
            <a:ext cx="8443912" cy="222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11.3.1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导入相关的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包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11.3.2  JSP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页面管理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11.3.3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包管理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11.3.4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配置文件管理</a:t>
            </a:r>
          </a:p>
        </p:txBody>
      </p:sp>
      <p:sp>
        <p:nvSpPr>
          <p:cNvPr id="2200" name="PB8"/>
          <p:cNvSpPr/>
          <p:nvPr/>
        </p:nvSpPr>
        <p:spPr>
          <a:xfrm>
            <a:off x="0" y="6839712"/>
            <a:ext cx="203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01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0C9508BC-F120-EB3A-F038-72B73B5E8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82D0DE5C-81E2-B4B2-B3C6-1A3F49DE8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F032F9-A3BF-478B-A8FB-D5A1C2826FBC}" type="slidenum">
              <a:rPr lang="zh-CN" altLang="en-US"/>
              <a:t>9</a:t>
            </a:fld>
            <a:endParaRPr lang="zh-CN" altLang="en-US"/>
          </a:p>
        </p:txBody>
      </p:sp>
      <p:sp>
        <p:nvSpPr>
          <p:cNvPr id="2202" name="标题 1">
            <a:extLst>
              <a:ext uri="{FF2B5EF4-FFF2-40B4-BE49-F238E27FC236}">
                <a16:creationId xmlns:a16="http://schemas.microsoft.com/office/drawing/2014/main" id="{C2267B64-53F4-D38A-793C-F16D8D252DFA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7794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11.3.1  </a:t>
            </a:r>
            <a:r>
              <a:rPr lang="zh-CN" altLang="ru-RU">
                <a:cs typeface="阿里巴巴普惠体 R" charset="0"/>
              </a:rPr>
              <a:t>导入相关的</a:t>
            </a:r>
            <a:r>
              <a:rPr lang="ru-RU" altLang="zh-CN">
                <a:cs typeface="阿里巴巴普惠体 R" charset="0"/>
              </a:rPr>
              <a:t>jar</a:t>
            </a:r>
            <a:r>
              <a:rPr lang="zh-CN" altLang="ru-RU">
                <a:cs typeface="阿里巴巴普惠体 R" charset="0"/>
              </a:rPr>
              <a:t>包</a:t>
            </a:r>
          </a:p>
        </p:txBody>
      </p:sp>
      <p:sp>
        <p:nvSpPr>
          <p:cNvPr id="2203" name="文本框 3">
            <a:extLst>
              <a:ext uri="{FF2B5EF4-FFF2-40B4-BE49-F238E27FC236}">
                <a16:creationId xmlns:a16="http://schemas.microsoft.com/office/drawing/2014/main" id="{F63D868F-5FB6-3D47-7327-029465F2E3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1268413"/>
            <a:ext cx="8443913" cy="222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新建一个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Spring MVC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应用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cardsManage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，在所有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JSP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页面中尽量使用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EL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表达式和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JSTL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标签，又因为系统采用纯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Java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数据库驱动程序连接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MySQL5.x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。所以，除了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Spring MVC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框架所需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jar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包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外，还需要将数据库驱动程序“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mysql-connector-java-5.1.26-bin.ja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”、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JSTL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对应的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包“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taglibs-standard-impl-1.2.5.jar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和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taglibs-standard-spec-1.2.5.jar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”以及文件上传需要的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包“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commons-fileupload-1.3.1.jar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和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commons-io-2.4.jar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”复制到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cardsManage/ WebRoot/WEB-INF/l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ib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的目录下。</a:t>
            </a:r>
          </a:p>
        </p:txBody>
      </p:sp>
      <p:sp>
        <p:nvSpPr>
          <p:cNvPr id="2204" name="PB9"/>
          <p:cNvSpPr/>
          <p:nvPr/>
        </p:nvSpPr>
        <p:spPr>
          <a:xfrm>
            <a:off x="0" y="6839712"/>
            <a:ext cx="228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05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83C63F59-56F5-8EF5-6286-254CF1AC2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EF9C35EB-F5EE-FDAB-9E42-2A17D2D53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779B01-943F-4319-A8B2-63FFC02EE825}" type="slidenum">
              <a:rPr lang="zh-CN" altLang="en-US"/>
              <a:t>10</a:t>
            </a:fld>
            <a:endParaRPr lang="zh-CN" altLang="en-US"/>
          </a:p>
        </p:txBody>
      </p:sp>
      <p:sp>
        <p:nvSpPr>
          <p:cNvPr id="2206" name="标题 1">
            <a:extLst>
              <a:ext uri="{FF2B5EF4-FFF2-40B4-BE49-F238E27FC236}">
                <a16:creationId xmlns:a16="http://schemas.microsoft.com/office/drawing/2014/main" id="{FD4B3314-6D47-3F57-647B-5239AA967DE3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7794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11.3.2  JSP</a:t>
            </a:r>
            <a:r>
              <a:rPr lang="zh-CN" altLang="ru-RU">
                <a:cs typeface="阿里巴巴普惠体 R" charset="0"/>
              </a:rPr>
              <a:t>页面管理</a:t>
            </a:r>
          </a:p>
        </p:txBody>
      </p:sp>
      <p:pic>
        <p:nvPicPr>
          <p:cNvPr id="2207" name="Picture 2">
            <a:extLst>
              <a:ext uri="{FF2B5EF4-FFF2-40B4-BE49-F238E27FC236}">
                <a16:creationId xmlns:a16="http://schemas.microsoft.com/office/drawing/2014/main" id="{0D473C4F-B8C1-5448-7F42-95FB253802C5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088" y="1052513"/>
            <a:ext cx="7859712" cy="481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08" name="PB10"/>
          <p:cNvSpPr/>
          <p:nvPr/>
        </p:nvSpPr>
        <p:spPr>
          <a:xfrm>
            <a:off x="0" y="6839712"/>
            <a:ext cx="2540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09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A54B996-05E7-F4A3-05E3-6669D60C1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F6CFC604-69D2-3D17-FA1D-3BD8934D0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18997-8912-415E-BA95-49A3C4B35318}" type="slidenum">
              <a:rPr lang="zh-CN" altLang="en-US"/>
              <a:t>11</a:t>
            </a:fld>
            <a:endParaRPr lang="zh-CN" altLang="en-US"/>
          </a:p>
        </p:txBody>
      </p:sp>
      <p:sp>
        <p:nvSpPr>
          <p:cNvPr id="2210" name="标题 1">
            <a:extLst>
              <a:ext uri="{FF2B5EF4-FFF2-40B4-BE49-F238E27FC236}">
                <a16:creationId xmlns:a16="http://schemas.microsoft.com/office/drawing/2014/main" id="{C89CB7FB-E1C3-CB81-C5B8-CBB6A0C35735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7794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11.3.3  </a:t>
            </a:r>
            <a:r>
              <a:rPr lang="zh-CN" altLang="ru-RU">
                <a:cs typeface="阿里巴巴普惠体 R" charset="0"/>
              </a:rPr>
              <a:t>包管理</a:t>
            </a:r>
          </a:p>
        </p:txBody>
      </p:sp>
      <p:pic>
        <p:nvPicPr>
          <p:cNvPr id="2211" name="Picture 2">
            <a:extLst>
              <a:ext uri="{FF2B5EF4-FFF2-40B4-BE49-F238E27FC236}">
                <a16:creationId xmlns:a16="http://schemas.microsoft.com/office/drawing/2014/main" id="{0FA0F73C-1FEA-F2B2-B621-27D2E2C34EB7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1413" y="925513"/>
            <a:ext cx="3168650" cy="540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12" name="PB11"/>
          <p:cNvSpPr/>
          <p:nvPr/>
        </p:nvSpPr>
        <p:spPr>
          <a:xfrm>
            <a:off x="0" y="6839712"/>
            <a:ext cx="279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13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03F2BD46-6850-0A5A-77E8-E9B2CDB89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B9B24BF-1C6E-FAD3-6098-AA85491AA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F742-014D-4EB5-969B-7FB3DAECC228}" type="slidenum">
              <a:rPr lang="zh-CN" altLang="en-US"/>
              <a:t>12</a:t>
            </a:fld>
            <a:endParaRPr lang="zh-CN" altLang="en-US"/>
          </a:p>
        </p:txBody>
      </p:sp>
      <p:sp>
        <p:nvSpPr>
          <p:cNvPr id="2214" name="标题 1">
            <a:extLst>
              <a:ext uri="{FF2B5EF4-FFF2-40B4-BE49-F238E27FC236}">
                <a16:creationId xmlns:a16="http://schemas.microsoft.com/office/drawing/2014/main" id="{4FDBF305-BFC6-801C-44FE-CE2A2A90978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31800" y="115888"/>
            <a:ext cx="8229600" cy="7064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11.3.4  </a:t>
            </a:r>
            <a:r>
              <a:rPr lang="zh-CN" altLang="ru-RU">
                <a:cs typeface="阿里巴巴普惠体 R" charset="0"/>
              </a:rPr>
              <a:t>配置文件管理</a:t>
            </a:r>
          </a:p>
        </p:txBody>
      </p:sp>
      <p:sp>
        <p:nvSpPr>
          <p:cNvPr id="2215" name="文本框 3">
            <a:extLst>
              <a:ext uri="{FF2B5EF4-FFF2-40B4-BE49-F238E27FC236}">
                <a16:creationId xmlns:a16="http://schemas.microsoft.com/office/drawing/2014/main" id="{325019EE-A63D-9B7D-DF46-182D0ED8BF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800" y="1052513"/>
            <a:ext cx="8469313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web.xml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        web.xml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除了部署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DispatcherServlet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之外，还部署了字符编码过滤器（防止中文乱码）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CharacterEncodingFilter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。</a:t>
            </a:r>
          </a:p>
        </p:txBody>
      </p:sp>
      <p:sp>
        <p:nvSpPr>
          <p:cNvPr id="2216" name="文本框 4">
            <a:extLst>
              <a:ext uri="{FF2B5EF4-FFF2-40B4-BE49-F238E27FC236}">
                <a16:creationId xmlns:a16="http://schemas.microsoft.com/office/drawing/2014/main" id="{CE8ECAF0-0E2C-E303-F7E2-B1D4A5DCA3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800" y="2565400"/>
            <a:ext cx="8469313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2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．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springmvc-servlet.xml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      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该配置文件托管了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Spring MVC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的相关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bean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，包括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视图解析器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internalResourceViewResolver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、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数据源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dataSource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、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统一异常处理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MyExceptionHandler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以及</a:t>
            </a:r>
            <a:r>
              <a:rPr lang="zh-CN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上传文件分解器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multipartResolver</a:t>
            </a:r>
          </a:p>
        </p:txBody>
      </p:sp>
      <p:sp>
        <p:nvSpPr>
          <p:cNvPr id="2217" name="PB12"/>
          <p:cNvSpPr/>
          <p:nvPr/>
        </p:nvSpPr>
        <p:spPr>
          <a:xfrm>
            <a:off x="0" y="6839712"/>
            <a:ext cx="304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18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91AF8755-8059-EE54-AA0A-5D6BFB63B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FA2BB412-4F5A-87BE-0CCD-3500E14E2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FF5BF-9F47-4D40-9774-F61940951374}" type="slidenum">
              <a:rPr lang="zh-CN" altLang="en-US"/>
              <a:t>13</a:t>
            </a:fld>
            <a:endParaRPr lang="zh-CN" altLang="en-US"/>
          </a:p>
        </p:txBody>
      </p:sp>
      <p:sp>
        <p:nvSpPr>
          <p:cNvPr id="2219" name="标题 1">
            <a:extLst>
              <a:ext uri="{FF2B5EF4-FFF2-40B4-BE49-F238E27FC236}">
                <a16:creationId xmlns:a16="http://schemas.microsoft.com/office/drawing/2014/main" id="{F6DE085B-8687-D0F3-7212-250341F0FD1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82600" y="115888"/>
            <a:ext cx="8229600" cy="779462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11.4  </a:t>
            </a:r>
            <a:r>
              <a:rPr lang="zh-CN" altLang="ru-RU">
                <a:cs typeface="阿里巴巴普惠体 R" charset="0"/>
              </a:rPr>
              <a:t>组件设计</a:t>
            </a:r>
          </a:p>
        </p:txBody>
      </p:sp>
      <p:sp>
        <p:nvSpPr>
          <p:cNvPr id="2220" name="文本框 3">
            <a:extLst>
              <a:ext uri="{FF2B5EF4-FFF2-40B4-BE49-F238E27FC236}">
                <a16:creationId xmlns:a16="http://schemas.microsoft.com/office/drawing/2014/main" id="{05F8AEC0-BD72-2365-CD96-ECCF76FB0C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025" y="981075"/>
            <a:ext cx="778510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本系统的组件包括工具类、异常处理类、登录权限控制器和数据库统一操作（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BaseDao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）。</a:t>
            </a:r>
          </a:p>
        </p:txBody>
      </p:sp>
      <p:sp>
        <p:nvSpPr>
          <p:cNvPr id="2221" name="文本框 4">
            <a:extLst>
              <a:ext uri="{FF2B5EF4-FFF2-40B4-BE49-F238E27FC236}">
                <a16:creationId xmlns:a16="http://schemas.microsoft.com/office/drawing/2014/main" id="{9E2A6ABB-B511-1F40-1916-86C370CF73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088" y="1916113"/>
            <a:ext cx="7497762" cy="222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11.4.1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工具类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11.4.2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统一异常处理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11.4.3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登录权限控制器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itchFamily="34" charset="0"/>
                <a:cs typeface="阿里巴巴普惠体 R" charset="0"/>
              </a:rPr>
              <a:t>11.4.4  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数据库统一操作</a:t>
            </a:r>
          </a:p>
        </p:txBody>
      </p:sp>
      <p:sp>
        <p:nvSpPr>
          <p:cNvPr id="2222" name="PB13"/>
          <p:cNvSpPr/>
          <p:nvPr/>
        </p:nvSpPr>
        <p:spPr>
          <a:xfrm>
            <a:off x="0" y="6839712"/>
            <a:ext cx="330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23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B46615C3-E444-AA32-42DF-CCD91869A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6ADC40A5-00B9-3F83-1E55-E5E1058D7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B72BF-7014-43EB-8C24-A04C54469473}" type="slidenum">
              <a:rPr lang="zh-CN" altLang="en-US"/>
              <a:t>14</a:t>
            </a:fld>
            <a:endParaRPr lang="zh-CN" altLang="en-US"/>
          </a:p>
        </p:txBody>
      </p:sp>
      <p:sp>
        <p:nvSpPr>
          <p:cNvPr id="2224" name="标题 1">
            <a:extLst>
              <a:ext uri="{FF2B5EF4-FFF2-40B4-BE49-F238E27FC236}">
                <a16:creationId xmlns:a16="http://schemas.microsoft.com/office/drawing/2014/main" id="{939732E9-3C5C-AC8F-F231-56898FECE63D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68313" y="115888"/>
            <a:ext cx="8229600" cy="7064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11.4.1  </a:t>
            </a:r>
            <a:r>
              <a:rPr lang="zh-CN" altLang="ru-RU">
                <a:cs typeface="阿里巴巴普惠体 R" charset="0"/>
              </a:rPr>
              <a:t>工具类</a:t>
            </a:r>
          </a:p>
        </p:txBody>
      </p:sp>
      <p:sp>
        <p:nvSpPr>
          <p:cNvPr id="2225" name="文本框 3">
            <a:extLst>
              <a:ext uri="{FF2B5EF4-FFF2-40B4-BE49-F238E27FC236}">
                <a16:creationId xmlns:a16="http://schemas.microsoft.com/office/drawing/2014/main" id="{C9BA3AF7-1E43-9258-7527-377C7C478C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8" y="981075"/>
            <a:ext cx="8094662" cy="448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package com.util;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import java.text.SimpleDateFormat;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import java.util.Date;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public class MyUtil {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/**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 * 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获得一个以时间字符串为标准的</a:t>
            </a:r>
            <a:r>
              <a:rPr lang="en-US" altLang="zh-CN" sz="1800">
                <a:latin typeface="Arial" pitchFamily="34" charset="0"/>
                <a:cs typeface="阿里巴巴普惠体 R" charset="0"/>
              </a:rPr>
              <a:t>ID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，固定长度是</a:t>
            </a:r>
            <a:r>
              <a:rPr lang="en-US" altLang="zh-CN" sz="1800">
                <a:latin typeface="Arial" pitchFamily="34" charset="0"/>
                <a:cs typeface="阿里巴巴普惠体 R" charset="0"/>
              </a:rPr>
              <a:t>17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位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 */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public static String getStringID(){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	String id=null;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	Date date=new Date();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	SimpleDateFormat sdf=new    SimpleDateFormat("yyyyMMddHHmmssSSS");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	id=sdf.format(date);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	return id;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	}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}</a:t>
            </a:r>
          </a:p>
        </p:txBody>
      </p:sp>
      <p:sp>
        <p:nvSpPr>
          <p:cNvPr id="2226" name="PB14"/>
          <p:cNvSpPr/>
          <p:nvPr/>
        </p:nvSpPr>
        <p:spPr>
          <a:xfrm>
            <a:off x="0" y="6839712"/>
            <a:ext cx="3556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27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86F33C0D-79F0-F6B2-74E8-416649497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B12250B7-00E2-3A23-134D-66279EC57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FA735-48D9-4574-9557-FC3AC6F204AD}" type="slidenum">
              <a:rPr lang="zh-CN" altLang="en-US"/>
              <a:t>15</a:t>
            </a:fld>
            <a:endParaRPr lang="zh-CN" altLang="en-US"/>
          </a:p>
        </p:txBody>
      </p:sp>
      <p:sp>
        <p:nvSpPr>
          <p:cNvPr id="2228" name="标题 1">
            <a:extLst>
              <a:ext uri="{FF2B5EF4-FFF2-40B4-BE49-F238E27FC236}">
                <a16:creationId xmlns:a16="http://schemas.microsoft.com/office/drawing/2014/main" id="{98D9A35B-E84E-F812-4E9B-5C8BE9E136C4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11.4.2  </a:t>
            </a:r>
            <a:r>
              <a:rPr lang="zh-CN" altLang="ru-RU">
                <a:cs typeface="阿里巴巴普惠体 R" charset="0"/>
              </a:rPr>
              <a:t>统一异常处理</a:t>
            </a:r>
          </a:p>
        </p:txBody>
      </p:sp>
      <p:sp>
        <p:nvSpPr>
          <p:cNvPr id="2229" name="文本框 3">
            <a:extLst>
              <a:ext uri="{FF2B5EF4-FFF2-40B4-BE49-F238E27FC236}">
                <a16:creationId xmlns:a16="http://schemas.microsoft.com/office/drawing/2014/main" id="{2F7850E1-8ADB-08A9-EEAA-B220C8E7B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0275" y="1484313"/>
            <a:ext cx="7291388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未登录异常类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LoginNoException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20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统一异常处理类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MyExceptionHandler</a:t>
            </a:r>
          </a:p>
        </p:txBody>
      </p:sp>
      <p:sp>
        <p:nvSpPr>
          <p:cNvPr id="2230" name="PB15"/>
          <p:cNvSpPr/>
          <p:nvPr/>
        </p:nvSpPr>
        <p:spPr>
          <a:xfrm>
            <a:off x="0" y="6839712"/>
            <a:ext cx="3810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31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744B43FB-0A6A-E930-5B4D-DF8755105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B6DC5D7C-514F-B5C1-49F3-4C9987A0D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B464EF-2799-4F14-B709-2863228EDF91}" type="slidenum">
              <a:rPr lang="zh-CN" altLang="en-US"/>
              <a:t>16</a:t>
            </a:fld>
            <a:endParaRPr lang="zh-CN" altLang="en-US"/>
          </a:p>
        </p:txBody>
      </p:sp>
      <p:sp>
        <p:nvSpPr>
          <p:cNvPr id="2232" name="标题 1">
            <a:extLst>
              <a:ext uri="{FF2B5EF4-FFF2-40B4-BE49-F238E27FC236}">
                <a16:creationId xmlns:a16="http://schemas.microsoft.com/office/drawing/2014/main" id="{42F449FC-BE06-829F-393D-77E684A73025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9223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11.4.3  </a:t>
            </a:r>
            <a:r>
              <a:rPr lang="zh-CN" altLang="ru-RU">
                <a:cs typeface="阿里巴巴普惠体 R" charset="0"/>
              </a:rPr>
              <a:t>登录权限控制器</a:t>
            </a:r>
          </a:p>
        </p:txBody>
      </p:sp>
      <p:sp>
        <p:nvSpPr>
          <p:cNvPr id="2233" name="文本框 3">
            <a:extLst>
              <a:ext uri="{FF2B5EF4-FFF2-40B4-BE49-F238E27FC236}">
                <a16:creationId xmlns:a16="http://schemas.microsoft.com/office/drawing/2014/main" id="{8D9BC2B2-06E4-802A-E8AB-563E41FC28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1773238"/>
            <a:ext cx="82375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本系统设计了一个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BaseController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，在该基类中使用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@ModelAttribute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声明了一个非处理方法，在该方法中判定用户是否已登录。需要判断用户登录权限的控制器类，继承</a:t>
            </a:r>
            <a:r>
              <a:rPr lang="en-US" altLang="zh-CN" sz="2000">
                <a:solidFill>
                  <a:srgbClr val="0F06BA"/>
                </a:solidFill>
                <a:latin typeface="Arial" pitchFamily="34" charset="0"/>
                <a:cs typeface="阿里巴巴普惠体 R" charset="0"/>
              </a:rPr>
              <a:t>BaseController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即可。</a:t>
            </a:r>
          </a:p>
        </p:txBody>
      </p:sp>
      <p:sp>
        <p:nvSpPr>
          <p:cNvPr id="2234" name="PB16"/>
          <p:cNvSpPr/>
          <p:nvPr/>
        </p:nvSpPr>
        <p:spPr>
          <a:xfrm>
            <a:off x="0" y="6839712"/>
            <a:ext cx="4064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35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4254E082-989C-ACF7-1B52-4CD98C94E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D41A0906-6B7B-0A3A-5115-0F31C1BA6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647371-D32A-4B89-943F-1562D4C3B3E7}" type="slidenum">
              <a:rPr lang="zh-CN" altLang="en-US"/>
              <a:t>17</a:t>
            </a:fld>
            <a:endParaRPr lang="zh-CN" altLang="en-US"/>
          </a:p>
        </p:txBody>
      </p:sp>
      <p:sp>
        <p:nvSpPr>
          <p:cNvPr id="2236" name="标题 1">
            <a:extLst>
              <a:ext uri="{FF2B5EF4-FFF2-40B4-BE49-F238E27FC236}">
                <a16:creationId xmlns:a16="http://schemas.microsoft.com/office/drawing/2014/main" id="{E44549E9-9585-9C7C-EFC3-11B96801F4C5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9223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11.4.4  </a:t>
            </a:r>
            <a:r>
              <a:rPr lang="zh-CN" altLang="ru-RU">
                <a:cs typeface="阿里巴巴普惠体 R" charset="0"/>
              </a:rPr>
              <a:t>数据库统一操作</a:t>
            </a:r>
          </a:p>
        </p:txBody>
      </p:sp>
      <p:sp>
        <p:nvSpPr>
          <p:cNvPr id="2237" name="文本框 3">
            <a:extLst>
              <a:ext uri="{FF2B5EF4-FFF2-40B4-BE49-F238E27FC236}">
                <a16:creationId xmlns:a16="http://schemas.microsoft.com/office/drawing/2014/main" id="{4A984CF7-58B8-CE09-D54C-2A1C2B769D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913" y="1412875"/>
            <a:ext cx="8012112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2000">
                <a:latin typeface="Arial" pitchFamily="34" charset="0"/>
                <a:cs typeface="阿里巴巴普惠体 R" charset="0"/>
              </a:rPr>
              <a:t>本系统有关数据库操作的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Java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类位于包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dao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中。为了方便管理，系统中定义了一个数据库统一操作类</a:t>
            </a:r>
            <a:r>
              <a:rPr lang="en-US" altLang="zh-CN" sz="2000">
                <a:latin typeface="Arial" pitchFamily="34" charset="0"/>
                <a:cs typeface="阿里巴巴普惠体 R" charset="0"/>
              </a:rPr>
              <a:t>BaseDao</a:t>
            </a:r>
            <a:r>
              <a:rPr lang="zh-CN" altLang="zh-CN" sz="2000">
                <a:latin typeface="Arial" pitchFamily="34" charset="0"/>
                <a:cs typeface="阿里巴巴普惠体 R" charset="0"/>
              </a:rPr>
              <a:t>，其他数据库访问类继承该类即可。</a:t>
            </a:r>
          </a:p>
        </p:txBody>
      </p:sp>
      <p:sp>
        <p:nvSpPr>
          <p:cNvPr id="2238" name="PB17"/>
          <p:cNvSpPr/>
          <p:nvPr/>
        </p:nvSpPr>
        <p:spPr>
          <a:xfrm>
            <a:off x="0" y="6839712"/>
            <a:ext cx="4318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39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2">
            <a:extLst>
              <a:ext uri="{FF2B5EF4-FFF2-40B4-BE49-F238E27FC236}">
                <a16:creationId xmlns:a16="http://schemas.microsoft.com/office/drawing/2014/main" id="{68F440B5-DCC4-4F5E-92E7-1CF60246A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.</a:t>
            </a:r>
          </a:p>
        </p:txBody>
      </p:sp>
      <p:sp>
        <p:nvSpPr>
          <p:cNvPr id="3" name="灯片编号占位符 3">
            <a:extLst>
              <a:ext uri="{FF2B5EF4-FFF2-40B4-BE49-F238E27FC236}">
                <a16:creationId xmlns:a16="http://schemas.microsoft.com/office/drawing/2014/main" id="{3B2385FB-5120-AE9F-AA36-7B0534A93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15731-910A-4915-AEDB-CD3965545041}" type="slidenum">
              <a:rPr lang="zh-CN" altLang="en-US"/>
              <a:t>18</a:t>
            </a:fld>
            <a:endParaRPr lang="zh-CN" altLang="en-US"/>
          </a:p>
        </p:txBody>
      </p:sp>
      <p:sp>
        <p:nvSpPr>
          <p:cNvPr id="2240" name="标题 1">
            <a:extLst>
              <a:ext uri="{FF2B5EF4-FFF2-40B4-BE49-F238E27FC236}">
                <a16:creationId xmlns:a16="http://schemas.microsoft.com/office/drawing/2014/main" id="{ED1DBA6D-9B77-E26A-3919-80668E3B28F6}"/>
              </a:ext>
            </a:extLst>
          </p:cNvPr>
          <p:cNvSpPr>
            <a:spLocks noChangeArrowheads="1"/>
          </p:cNvSpPr>
          <p:nvPr>
            <p:ph type="title" idx="4294967295"/>
          </p:nvPr>
        </p:nvSpPr>
        <p:spPr>
          <a:xfrm>
            <a:off x="457200" y="115888"/>
            <a:ext cx="8229600" cy="922337"/>
          </a:xfrm>
        </p:spPr>
        <p:txBody>
          <a:bodyPr/>
          <a:lstStyle/>
          <a:p>
            <a:r>
              <a:rPr lang="ru-RU" altLang="zh-CN">
                <a:cs typeface="阿里巴巴普惠体 R" charset="0"/>
              </a:rPr>
              <a:t>11.5  </a:t>
            </a:r>
            <a:r>
              <a:rPr lang="zh-CN" altLang="ru-RU">
                <a:cs typeface="阿里巴巴普惠体 R" charset="0"/>
              </a:rPr>
              <a:t>名片管理</a:t>
            </a:r>
          </a:p>
        </p:txBody>
      </p:sp>
      <p:sp>
        <p:nvSpPr>
          <p:cNvPr id="2241" name="文本框 3">
            <a:extLst>
              <a:ext uri="{FF2B5EF4-FFF2-40B4-BE49-F238E27FC236}">
                <a16:creationId xmlns:a16="http://schemas.microsoft.com/office/drawing/2014/main" id="{60121828-4646-C0E2-9AC5-E01419E7EA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075" y="1412875"/>
            <a:ext cx="8237538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>
                <a:latin typeface="Arial" pitchFamily="34" charset="0"/>
                <a:cs typeface="阿里巴巴普惠体 R" charset="0"/>
              </a:rPr>
              <a:t>     </a:t>
            </a:r>
            <a:r>
              <a:rPr lang="zh-CN" altLang="zh-CN">
                <a:latin typeface="Arial" pitchFamily="34" charset="0"/>
                <a:cs typeface="阿里巴巴普惠体 R" charset="0"/>
              </a:rPr>
              <a:t>与系统相关的</a:t>
            </a:r>
            <a:r>
              <a:rPr lang="en-US" altLang="zh-CN">
                <a:latin typeface="Arial" pitchFamily="34" charset="0"/>
                <a:cs typeface="阿里巴巴普惠体 R" charset="0"/>
              </a:rPr>
              <a:t>CSS</a:t>
            </a:r>
            <a:r>
              <a:rPr lang="zh-CN" altLang="zh-CN">
                <a:latin typeface="Arial" pitchFamily="34" charset="0"/>
                <a:cs typeface="阿里巴巴普惠体 R" charset="0"/>
              </a:rPr>
              <a:t>和图片位于</a:t>
            </a:r>
            <a:r>
              <a:rPr lang="en-US" altLang="zh-CN">
                <a:latin typeface="Arial" pitchFamily="34" charset="0"/>
                <a:cs typeface="阿里巴巴普惠体 R" charset="0"/>
              </a:rPr>
              <a:t>WebContent</a:t>
            </a:r>
            <a:r>
              <a:rPr lang="zh-CN" altLang="zh-CN">
                <a:latin typeface="Arial" pitchFamily="34" charset="0"/>
                <a:cs typeface="阿里巴巴普惠体 R" charset="0"/>
              </a:rPr>
              <a:t>目录下，与名片管理相关的</a:t>
            </a:r>
            <a:r>
              <a:rPr lang="en-US" altLang="zh-CN">
                <a:latin typeface="Arial" pitchFamily="34" charset="0"/>
                <a:cs typeface="阿里巴巴普惠体 R" charset="0"/>
              </a:rPr>
              <a:t>JSP</a:t>
            </a:r>
            <a:r>
              <a:rPr lang="zh-CN" altLang="zh-CN">
                <a:latin typeface="Arial" pitchFamily="34" charset="0"/>
                <a:cs typeface="阿里巴巴普惠体 R" charset="0"/>
              </a:rPr>
              <a:t>页面位于</a:t>
            </a:r>
            <a:r>
              <a:rPr lang="en-US" altLang="zh-CN">
                <a:latin typeface="Arial" pitchFamily="34" charset="0"/>
                <a:cs typeface="阿里巴巴普惠体 R" charset="0"/>
              </a:rPr>
              <a:t>WEB-INF/jsp/card</a:t>
            </a:r>
            <a:r>
              <a:rPr lang="zh-CN" altLang="zh-CN">
                <a:latin typeface="Arial" pitchFamily="34" charset="0"/>
                <a:cs typeface="阿里巴巴普惠体 R" charset="0"/>
              </a:rPr>
              <a:t>目录下。</a:t>
            </a:r>
          </a:p>
        </p:txBody>
      </p:sp>
      <p:sp>
        <p:nvSpPr>
          <p:cNvPr id="2242" name="文本框 4">
            <a:extLst>
              <a:ext uri="{FF2B5EF4-FFF2-40B4-BE49-F238E27FC236}">
                <a16:creationId xmlns:a16="http://schemas.microsoft.com/office/drawing/2014/main" id="{962B5215-16AF-03EA-F734-AA4B911965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2450" y="2278063"/>
            <a:ext cx="8099425" cy="366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ru-RU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–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SzTx/>
              <a:buFont typeface="Arial" pitchFamily="34" charset="0"/>
              <a:buChar char="»"/>
              <a:defRPr sz="24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11.5.1  Controller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实现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11.5.2  Service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实现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11.5.3  Dao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实现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11.5.4  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添加名片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11.5.5  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查询名片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11.5.6  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修改名片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800">
              <a:latin typeface="Arial" pitchFamily="34" charset="0"/>
              <a:cs typeface="阿里巴巴普惠体 R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Arial" pitchFamily="34" charset="0"/>
                <a:cs typeface="阿里巴巴普惠体 R" charset="0"/>
              </a:rPr>
              <a:t>11.5.7  </a:t>
            </a:r>
            <a:r>
              <a:rPr lang="zh-CN" altLang="zh-CN" sz="1800">
                <a:latin typeface="Arial" pitchFamily="34" charset="0"/>
                <a:cs typeface="阿里巴巴普惠体 R" charset="0"/>
              </a:rPr>
              <a:t>删除名片</a:t>
            </a:r>
          </a:p>
        </p:txBody>
      </p:sp>
      <p:sp>
        <p:nvSpPr>
          <p:cNvPr id="2243" name="PB18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</a:p>
        </p:txBody>
      </p:sp>
      <p:sp>
        <p:nvSpPr>
          <p:cNvPr id="2244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SzTx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200"/>
              <a:t>名片管理系统的设计与实现PPT课件全文共36页，当前为第18页。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https://d.book118.com/457050201152006053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2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3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4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5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6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7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Office 主题 8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Office 主题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2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3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4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5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6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7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Office 主题 8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华文行楷</vt:lpstr>
      <vt:lpstr>黑体</vt:lpstr>
      <vt:lpstr>阿里巴巴普惠体 R</vt:lpstr>
      <vt:lpstr>Times New Roman</vt:lpstr>
      <vt:lpstr>Office Theme</vt:lpstr>
      <vt:lpstr>第11章  名片管理系统的设计与实现</vt:lpstr>
      <vt:lpstr>11.1  系统设计</vt:lpstr>
      <vt:lpstr>11.1.1  系统功能需求</vt:lpstr>
      <vt:lpstr>11.1.2  系统模块划分</vt:lpstr>
      <vt:lpstr>11.2  数据库设计</vt:lpstr>
      <vt:lpstr>11.2.1  数据库概念结构设计</vt:lpstr>
      <vt:lpstr>11.2.2  数据库逻辑结构设计</vt:lpstr>
      <vt:lpstr>11.3   系统管理</vt:lpstr>
      <vt:lpstr>11.3.1  导入相关的jar包</vt:lpstr>
      <vt:lpstr>11.3.2  JSP页面管理</vt:lpstr>
      <vt:lpstr>11.3.3  包管理</vt:lpstr>
      <vt:lpstr>11.3.4  配置文件管理</vt:lpstr>
      <vt:lpstr>11.4  组件设计</vt:lpstr>
      <vt:lpstr>11.4.1  工具类</vt:lpstr>
      <vt:lpstr>11.4.2  统一异常处理</vt:lpstr>
      <vt:lpstr>11.4.3  登录权限控制器</vt:lpstr>
      <vt:lpstr>11.4.4  数据库统一操作</vt:lpstr>
      <vt:lpstr>11.5  名片管理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2024-09-27T20:21:28.781</cp:lastPrinted>
  <dcterms:created xsi:type="dcterms:W3CDTF">2024-09-27T12:21:28Z</dcterms:created>
  <dcterms:modified xsi:type="dcterms:W3CDTF">2024-09-27T12:21:30Z</dcterms:modified>
</cp:coreProperties>
</file>