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24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74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tags" Target="../tags/tag5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1F31A7-1506-4EA4-AA8F-F431AE499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F1C058-5969-44E9-B15E-C497A04ED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FEE6CB-1A5F-4A44-8C0F-1DB6FFD99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E30DF2-AFD0-44DD-B370-E8F52D726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9C7E6C-3E57-43B2-B342-EB6498421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468FDD-31B7-41E9-BD29-3E0A6823C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F5CEAE-2BAC-4218-90EF-0404C13CE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7651EC-380F-4F29-8F85-CFEEC29F0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018F40-4769-4FDA-B15D-30530C3A3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5FE53D-3648-4C0F-82CF-BF8A1DA55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FE8C5F-51E1-4D06-8BAC-8798696DB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bg>
      <p:bgPr>
        <a:solidFill>
          <a:schemeClr val="bg2"/>
        </a:solidFill>
        <a:effectLst/>
      </p:bgPr>
    </p:bg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任意多边形 14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8" name="任意多边形 11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0" name="任意多边形 10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2" name="圆角矩形 24"/>
          <p:cNvSpPr/>
          <p:nvPr>
            <p:custDataLst>
              <p:tags r:id="rId4"/>
            </p:custDataLst>
          </p:nvPr>
        </p:nvSpPr>
        <p:spPr>
          <a:xfrm rot="10800000">
            <a:off x="5155565" y="3855720"/>
            <a:ext cx="5383530" cy="111125"/>
          </a:xfrm>
          <a:prstGeom prst="roundRect">
            <a:avLst>
              <a:gd name="adj" fmla="val 16667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29" name="直接连接符 9"/>
          <p:cNvCxnSpPr/>
          <p:nvPr>
            <p:custDataLst>
              <p:tags r:id="rId5"/>
            </p:custDataLst>
          </p:nvPr>
        </p:nvCxnSpPr>
        <p:spPr>
          <a:xfrm>
            <a:off x="11197590" y="300291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5"/>
          <p:cNvCxnSpPr/>
          <p:nvPr>
            <p:custDataLst>
              <p:tags r:id="rId6"/>
            </p:custDataLst>
          </p:nvPr>
        </p:nvCxnSpPr>
        <p:spPr>
          <a:xfrm flipH="1">
            <a:off x="11305540" y="193421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2"/>
          <p:cNvCxnSpPr/>
          <p:nvPr>
            <p:custDataLst>
              <p:tags r:id="rId7"/>
            </p:custDataLst>
          </p:nvPr>
        </p:nvCxnSpPr>
        <p:spPr>
          <a:xfrm flipH="1">
            <a:off x="11305540" y="347662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椭圆 21"/>
          <p:cNvSpPr/>
          <p:nvPr>
            <p:custDataLst>
              <p:tags r:id="rId8"/>
            </p:custDataLst>
          </p:nvPr>
        </p:nvSpPr>
        <p:spPr>
          <a:xfrm>
            <a:off x="10027285" y="4343400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椭圆 20"/>
          <p:cNvSpPr/>
          <p:nvPr>
            <p:custDataLst>
              <p:tags r:id="rId9"/>
            </p:custDataLst>
          </p:nvPr>
        </p:nvSpPr>
        <p:spPr>
          <a:xfrm>
            <a:off x="10133965" y="4450080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向下箭头"/>
          <p:cNvSpPr/>
          <p:nvPr>
            <p:custDataLst>
              <p:tags r:id="rId10"/>
            </p:custDataLst>
          </p:nvPr>
        </p:nvSpPr>
        <p:spPr>
          <a:xfrm>
            <a:off x="10238105" y="4542790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 1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2273300" y="4438650"/>
            <a:ext cx="7589520" cy="6616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2273300" y="1901190"/>
            <a:ext cx="8413750" cy="170942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95960" y="1245235"/>
            <a:ext cx="10800080" cy="493141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4" name="任意多边形 13"/>
          <p:cNvSpPr/>
          <p:nvPr userDrawn="1"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6" name="标题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95960" y="360000"/>
            <a:ext cx="10800080" cy="72000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 smtClean="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4055" y="6314440"/>
            <a:ext cx="2618105" cy="316865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300" y="6314440"/>
            <a:ext cx="2618740" cy="316865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35" name="直接连接符 59"/>
          <p:cNvCxnSpPr/>
          <p:nvPr>
            <p:custDataLst>
              <p:tags r:id="rId1"/>
            </p:custDataLst>
          </p:nvPr>
        </p:nvCxnSpPr>
        <p:spPr>
          <a:xfrm flipH="1">
            <a:off x="3509010" y="1475105"/>
            <a:ext cx="0" cy="4572000"/>
          </a:xfrm>
          <a:prstGeom prst="line">
            <a:avLst/>
          </a:prstGeom>
          <a:ln>
            <a:solidFill>
              <a:schemeClr val="bg2">
                <a:lumMod val="50000"/>
                <a:alpha val="20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任意多边形 7"/>
          <p:cNvSpPr/>
          <p:nvPr>
            <p:custDataLst>
              <p:tags r:id="rId2"/>
            </p:custDataLst>
          </p:nvPr>
        </p:nvSpPr>
        <p:spPr>
          <a:xfrm>
            <a:off x="-18415" y="0"/>
            <a:ext cx="2251075" cy="87185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545" h="1373">
                <a:moveTo>
                  <a:pt x="0" y="0"/>
                </a:moveTo>
                <a:lnTo>
                  <a:pt x="3545" y="0"/>
                </a:lnTo>
                <a:lnTo>
                  <a:pt x="3545" y="1023"/>
                </a:lnTo>
                <a:cubicBezTo>
                  <a:pt x="3545" y="1217"/>
                  <a:pt x="3389" y="1373"/>
                  <a:pt x="3195" y="1373"/>
                </a:cubicBezTo>
                <a:lnTo>
                  <a:pt x="9" y="1373"/>
                </a:lnTo>
                <a:lnTo>
                  <a:pt x="0" y="137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标题"/>
          <p:cNvSpPr txBox="1">
            <a:spLocks noGrp="1"/>
          </p:cNvSpPr>
          <p:nvPr>
            <p:ph type="title" idx="1" hasCustomPrompt="1"/>
            <p:custDataLst>
              <p:tags r:id="rId3"/>
            </p:custDataLst>
          </p:nvPr>
        </p:nvSpPr>
        <p:spPr>
          <a:xfrm>
            <a:off x="1166495" y="1793240"/>
            <a:ext cx="1375410" cy="360489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8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椭圆 11"/>
          <p:cNvSpPr/>
          <p:nvPr>
            <p:custDataLst>
              <p:tags r:id="rId1"/>
            </p:custDataLst>
          </p:nvPr>
        </p:nvSpPr>
        <p:spPr>
          <a:xfrm rot="16200000">
            <a:off x="977900" y="1336040"/>
            <a:ext cx="4351020" cy="4351020"/>
          </a:xfrm>
          <a:prstGeom prst="ellipse">
            <a:avLst/>
          </a:prstGeom>
          <a:solidFill>
            <a:schemeClr val="bg2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6" name="椭圆 10"/>
          <p:cNvSpPr/>
          <p:nvPr>
            <p:custDataLst>
              <p:tags r:id="rId2"/>
            </p:custDataLst>
          </p:nvPr>
        </p:nvSpPr>
        <p:spPr>
          <a:xfrm rot="16200000">
            <a:off x="1828800" y="2186940"/>
            <a:ext cx="2649220" cy="2649220"/>
          </a:xfrm>
          <a:prstGeom prst="ellipse">
            <a:avLst/>
          </a:prstGeom>
          <a:solidFill>
            <a:schemeClr val="bg2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8" name="弧形 8"/>
          <p:cNvSpPr/>
          <p:nvPr>
            <p:custDataLst>
              <p:tags r:id="rId3"/>
            </p:custDataLst>
          </p:nvPr>
        </p:nvSpPr>
        <p:spPr>
          <a:xfrm>
            <a:off x="301625" y="659765"/>
            <a:ext cx="5703570" cy="5703570"/>
          </a:xfrm>
          <a:prstGeom prst="arc">
            <a:avLst>
              <a:gd name="adj1" fmla="val 16200000"/>
              <a:gd name="adj2" fmla="val 5319923"/>
            </a:avLst>
          </a:prstGeom>
          <a:ln>
            <a:solidFill>
              <a:schemeClr val="bg2">
                <a:lumMod val="85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圆角矩形 9"/>
          <p:cNvSpPr/>
          <p:nvPr>
            <p:custDataLst>
              <p:tags r:id="rId4"/>
            </p:custDataLst>
          </p:nvPr>
        </p:nvSpPr>
        <p:spPr>
          <a:xfrm rot="10800000">
            <a:off x="6876415" y="3851910"/>
            <a:ext cx="2408555" cy="159385"/>
          </a:xfrm>
          <a:prstGeom prst="roundRect">
            <a:avLst>
              <a:gd name="adj" fmla="val 16667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13"/>
          <p:cNvSpPr/>
          <p:nvPr>
            <p:custDataLst>
              <p:tags r:id="rId5"/>
            </p:custDataLst>
          </p:nvPr>
        </p:nvSpPr>
        <p:spPr>
          <a:xfrm flipV="1">
            <a:off x="8945880" y="0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828800" y="3004185"/>
            <a:ext cx="2649220" cy="120840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6732905" y="2092325"/>
            <a:ext cx="5005070" cy="168402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400800" y="1245235"/>
            <a:ext cx="5095240" cy="49307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95960" y="1245235"/>
            <a:ext cx="5088890" cy="49307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任意多边形 13"/>
          <p:cNvSpPr/>
          <p:nvPr userDrawn="1">
            <p:custDataLst>
              <p:tags r:id="rId3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标题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95960" y="360000"/>
            <a:ext cx="10800080" cy="72000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 smtClean="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94055" y="6314440"/>
            <a:ext cx="2618105" cy="316865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300" y="6314440"/>
            <a:ext cx="2618740" cy="316865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065" y="1671955"/>
            <a:ext cx="5260975" cy="45046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065" y="1247140"/>
            <a:ext cx="5260975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95325" y="1671955"/>
            <a:ext cx="5255260" cy="45046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95325" y="1247140"/>
            <a:ext cx="525526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任意多边形 10"/>
          <p:cNvSpPr/>
          <p:nvPr userDrawn="1">
            <p:custDataLst>
              <p:tags r:id="rId5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95960" y="360000"/>
            <a:ext cx="10800080" cy="72000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99135" y="6314440"/>
            <a:ext cx="2613025" cy="316865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300" y="6314440"/>
            <a:ext cx="2618740" cy="316865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任意多边形 6"/>
          <p:cNvSpPr/>
          <p:nvPr userDrawn="1"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95960" y="360000"/>
            <a:ext cx="10800080" cy="72000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99135" y="6314440"/>
            <a:ext cx="2613025" cy="316865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300" y="6314440"/>
            <a:ext cx="2618740" cy="316865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任意多边形 13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8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95960" y="1244600"/>
            <a:ext cx="10800080" cy="493268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任意多边形 13"/>
          <p:cNvSpPr/>
          <p:nvPr userDrawn="1"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99135" y="6314440"/>
            <a:ext cx="2613025" cy="316865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300" y="6314440"/>
            <a:ext cx="2618740" cy="316865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任意多边形 7"/>
          <p:cNvSpPr/>
          <p:nvPr userDrawn="1"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95960" y="1216660"/>
            <a:ext cx="10800080" cy="4769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lt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95960" y="360000"/>
            <a:ext cx="1080008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4055" y="6314440"/>
            <a:ext cx="2618105" cy="316865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300" y="6314440"/>
            <a:ext cx="2618740" cy="316865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bg>
      <p:bgPr>
        <a:solidFill>
          <a:schemeClr val="bg2"/>
        </a:solidFill>
        <a:effectLst/>
      </p:bgPr>
    </p:bg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任意多边形 22"/>
          <p:cNvSpPr/>
          <p:nvPr userDrawn="1"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23"/>
          <p:cNvSpPr/>
          <p:nvPr userDrawn="1"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10" name="任意多边形 25"/>
          <p:cNvSpPr/>
          <p:nvPr userDrawn="1"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12" name="圆角矩形 29"/>
          <p:cNvSpPr/>
          <p:nvPr userDrawn="1">
            <p:custDataLst>
              <p:tags r:id="rId4"/>
            </p:custDataLst>
          </p:nvPr>
        </p:nvSpPr>
        <p:spPr>
          <a:xfrm rot="10800000">
            <a:off x="5155565" y="3855720"/>
            <a:ext cx="5383530" cy="111125"/>
          </a:xfrm>
          <a:prstGeom prst="roundRect">
            <a:avLst>
              <a:gd name="adj" fmla="val 16667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31"/>
          <p:cNvCxnSpPr/>
          <p:nvPr userDrawn="1">
            <p:custDataLst>
              <p:tags r:id="rId5"/>
            </p:custDataLst>
          </p:nvPr>
        </p:nvCxnSpPr>
        <p:spPr>
          <a:xfrm>
            <a:off x="11197590" y="298132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32"/>
          <p:cNvCxnSpPr/>
          <p:nvPr userDrawn="1">
            <p:custDataLst>
              <p:tags r:id="rId6"/>
            </p:custDataLst>
          </p:nvPr>
        </p:nvCxnSpPr>
        <p:spPr>
          <a:xfrm flipH="1">
            <a:off x="11305540" y="191262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33"/>
          <p:cNvCxnSpPr/>
          <p:nvPr userDrawn="1">
            <p:custDataLst>
              <p:tags r:id="rId7"/>
            </p:custDataLst>
          </p:nvPr>
        </p:nvCxnSpPr>
        <p:spPr>
          <a:xfrm flipH="1">
            <a:off x="11305540" y="345503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4" name="椭圆 36"/>
          <p:cNvSpPr/>
          <p:nvPr userDrawn="1">
            <p:custDataLst>
              <p:tags r:id="rId8"/>
            </p:custDataLst>
          </p:nvPr>
        </p:nvSpPr>
        <p:spPr>
          <a:xfrm>
            <a:off x="10016490" y="4434205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6" name="椭圆 37"/>
          <p:cNvSpPr/>
          <p:nvPr userDrawn="1">
            <p:custDataLst>
              <p:tags r:id="rId9"/>
            </p:custDataLst>
          </p:nvPr>
        </p:nvSpPr>
        <p:spPr>
          <a:xfrm>
            <a:off x="10123170" y="4540885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向下箭头"/>
          <p:cNvSpPr/>
          <p:nvPr userDrawn="1">
            <p:custDataLst>
              <p:tags r:id="rId10"/>
            </p:custDataLst>
          </p:nvPr>
        </p:nvSpPr>
        <p:spPr>
          <a:xfrm>
            <a:off x="10227310" y="4633595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任意多边形 43"/>
          <p:cNvSpPr/>
          <p:nvPr userDrawn="1"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署名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2408555" y="4432935"/>
            <a:ext cx="7423150" cy="66738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2418715" y="1901190"/>
            <a:ext cx="8250555" cy="170561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ags" Target="../tags/tag98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任意多边形 6"/>
          <p:cNvSpPr/>
          <p:nvPr userDrawn="1">
            <p:custDataLst>
              <p:tags r:id="rId1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4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99135" y="6314440"/>
            <a:ext cx="2613025" cy="31686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300" y="6314440"/>
            <a:ext cx="2618740" cy="31686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96000" y="360000"/>
            <a:ext cx="10800000" cy="72000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696000" y="1236980"/>
            <a:ext cx="10800000" cy="493966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233" r:id="rId2"/>
    <p:sldLayoutId id="2147486234" r:id="rId3"/>
    <p:sldLayoutId id="2147486235" r:id="rId4"/>
    <p:sldLayoutId id="2147486236" r:id="rId5"/>
    <p:sldLayoutId id="2147486237" r:id="rId6"/>
    <p:sldLayoutId id="2147486238" r:id="rId7"/>
    <p:sldLayoutId id="2147486239" r:id="rId8"/>
    <p:sldLayoutId id="2147486240" r:id="rId9"/>
    <p:sldLayoutId id="2147486241" r:id="rId10"/>
    <p:sldLayoutId id="2147486242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16" Type="http://schemas.openxmlformats.org/officeDocument/2006/relationships/tags" Target="../tags/tag142.xml" /><Relationship Id="rId17" Type="http://schemas.openxmlformats.org/officeDocument/2006/relationships/tags" Target="../tags/tag143.xml" /><Relationship Id="rId18" Type="http://schemas.openxmlformats.org/officeDocument/2006/relationships/tags" Target="../tags/tag144.xml" /><Relationship Id="rId19" Type="http://schemas.openxmlformats.org/officeDocument/2006/relationships/tags" Target="../tags/tag145.xml" /><Relationship Id="rId2" Type="http://schemas.openxmlformats.org/officeDocument/2006/relationships/tags" Target="../tags/tag128.xml" /><Relationship Id="rId20" Type="http://schemas.openxmlformats.org/officeDocument/2006/relationships/tags" Target="../tags/tag146.xml" /><Relationship Id="rId21" Type="http://schemas.openxmlformats.org/officeDocument/2006/relationships/tags" Target="../tags/tag147.xml" /><Relationship Id="rId22" Type="http://schemas.openxmlformats.org/officeDocument/2006/relationships/tags" Target="../tags/tag148.xml" /><Relationship Id="rId23" Type="http://schemas.openxmlformats.org/officeDocument/2006/relationships/tags" Target="../tags/tag149.xml" /><Relationship Id="rId24" Type="http://schemas.openxmlformats.org/officeDocument/2006/relationships/tags" Target="../tags/tag150.xml" /><Relationship Id="rId25" Type="http://schemas.openxmlformats.org/officeDocument/2006/relationships/tags" Target="../tags/tag151.xml" /><Relationship Id="rId26" Type="http://schemas.openxmlformats.org/officeDocument/2006/relationships/tags" Target="../tags/tag152.xml" /><Relationship Id="rId27" Type="http://schemas.openxmlformats.org/officeDocument/2006/relationships/tags" Target="../tags/tag153.xml" /><Relationship Id="rId28" Type="http://schemas.openxmlformats.org/officeDocument/2006/relationships/tags" Target="../tags/tag154.xml" /><Relationship Id="rId29" Type="http://schemas.openxmlformats.org/officeDocument/2006/relationships/tags" Target="../tags/tag155.xml" /><Relationship Id="rId3" Type="http://schemas.openxmlformats.org/officeDocument/2006/relationships/tags" Target="../tags/tag129.xml" /><Relationship Id="rId30" Type="http://schemas.openxmlformats.org/officeDocument/2006/relationships/tags" Target="../tags/tag156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14" Type="http://schemas.openxmlformats.org/officeDocument/2006/relationships/tags" Target="../tags/tag169.xml" /><Relationship Id="rId15" Type="http://schemas.openxmlformats.org/officeDocument/2006/relationships/tags" Target="../tags/tag170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15" Type="http://schemas.openxmlformats.org/officeDocument/2006/relationships/tags" Target="../tags/tag200.xml" /><Relationship Id="rId16" Type="http://schemas.openxmlformats.org/officeDocument/2006/relationships/tags" Target="../tags/tag201.xml" /><Relationship Id="rId17" Type="http://schemas.openxmlformats.org/officeDocument/2006/relationships/tags" Target="../tags/tag202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14" Type="http://schemas.openxmlformats.org/officeDocument/2006/relationships/tags" Target="../tags/tag218.xml" /><Relationship Id="rId15" Type="http://schemas.openxmlformats.org/officeDocument/2006/relationships/tags" Target="../tags/tag219.xml" /><Relationship Id="rId16" Type="http://schemas.openxmlformats.org/officeDocument/2006/relationships/tags" Target="../tags/tag220.xml" /><Relationship Id="rId17" Type="http://schemas.openxmlformats.org/officeDocument/2006/relationships/tags" Target="../tags/tag221.xml" /><Relationship Id="rId18" Type="http://schemas.openxmlformats.org/officeDocument/2006/relationships/tags" Target="../tags/tag222.xml" /><Relationship Id="rId19" Type="http://schemas.openxmlformats.org/officeDocument/2006/relationships/tags" Target="../tags/tag223.xml" /><Relationship Id="rId2" Type="http://schemas.openxmlformats.org/officeDocument/2006/relationships/tags" Target="../tags/tag206.xml" /><Relationship Id="rId20" Type="http://schemas.openxmlformats.org/officeDocument/2006/relationships/tags" Target="../tags/tag224.xml" /><Relationship Id="rId21" Type="http://schemas.openxmlformats.org/officeDocument/2006/relationships/tags" Target="../tags/tag225.xml" /><Relationship Id="rId22" Type="http://schemas.openxmlformats.org/officeDocument/2006/relationships/tags" Target="../tags/tag226.xml" /><Relationship Id="rId23" Type="http://schemas.openxmlformats.org/officeDocument/2006/relationships/tags" Target="../tags/tag227.xml" /><Relationship Id="rId24" Type="http://schemas.openxmlformats.org/officeDocument/2006/relationships/tags" Target="../tags/tag228.xml" /><Relationship Id="rId25" Type="http://schemas.openxmlformats.org/officeDocument/2006/relationships/tags" Target="../tags/tag229.xml" /><Relationship Id="rId26" Type="http://schemas.openxmlformats.org/officeDocument/2006/relationships/tags" Target="../tags/tag230.xml" /><Relationship Id="rId27" Type="http://schemas.openxmlformats.org/officeDocument/2006/relationships/tags" Target="../tags/tag231.xml" /><Relationship Id="rId28" Type="http://schemas.openxmlformats.org/officeDocument/2006/relationships/tags" Target="../tags/tag232.xml" /><Relationship Id="rId29" Type="http://schemas.openxmlformats.org/officeDocument/2006/relationships/tags" Target="../tags/tag233.xml" /><Relationship Id="rId3" Type="http://schemas.openxmlformats.org/officeDocument/2006/relationships/tags" Target="../tags/tag207.xml" /><Relationship Id="rId30" Type="http://schemas.openxmlformats.org/officeDocument/2006/relationships/tags" Target="../tags/tag234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3.xml" /><Relationship Id="rId11" Type="http://schemas.openxmlformats.org/officeDocument/2006/relationships/tags" Target="../tags/tag244.xml" /><Relationship Id="rId12" Type="http://schemas.openxmlformats.org/officeDocument/2006/relationships/tags" Target="../tags/tag245.xml" /><Relationship Id="rId13" Type="http://schemas.openxmlformats.org/officeDocument/2006/relationships/tags" Target="../tags/tag246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tags" Target="../tags/tag24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5.xml" /><Relationship Id="rId11" Type="http://schemas.openxmlformats.org/officeDocument/2006/relationships/tags" Target="../tags/tag256.xml" /><Relationship Id="rId12" Type="http://schemas.openxmlformats.org/officeDocument/2006/relationships/tags" Target="../tags/tag257.xml" /><Relationship Id="rId13" Type="http://schemas.openxmlformats.org/officeDocument/2006/relationships/tags" Target="../tags/tag258.xml" /><Relationship Id="rId2" Type="http://schemas.openxmlformats.org/officeDocument/2006/relationships/tags" Target="../tags/tag247.xml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tags" Target="../tags/tag250.xml" /><Relationship Id="rId6" Type="http://schemas.openxmlformats.org/officeDocument/2006/relationships/tags" Target="../tags/tag251.xml" /><Relationship Id="rId7" Type="http://schemas.openxmlformats.org/officeDocument/2006/relationships/tags" Target="../tags/tag252.xml" /><Relationship Id="rId8" Type="http://schemas.openxmlformats.org/officeDocument/2006/relationships/tags" Target="../tags/tag253.xml" /><Relationship Id="rId9" Type="http://schemas.openxmlformats.org/officeDocument/2006/relationships/tags" Target="../tags/tag25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7.xml" /><Relationship Id="rId11" Type="http://schemas.openxmlformats.org/officeDocument/2006/relationships/tags" Target="../tags/tag268.xml" /><Relationship Id="rId12" Type="http://schemas.openxmlformats.org/officeDocument/2006/relationships/tags" Target="../tags/tag269.xml" /><Relationship Id="rId13" Type="http://schemas.openxmlformats.org/officeDocument/2006/relationships/tags" Target="../tags/tag270.xml" /><Relationship Id="rId2" Type="http://schemas.openxmlformats.org/officeDocument/2006/relationships/tags" Target="../tags/tag259.xml" /><Relationship Id="rId3" Type="http://schemas.openxmlformats.org/officeDocument/2006/relationships/tags" Target="../tags/tag260.xml" /><Relationship Id="rId4" Type="http://schemas.openxmlformats.org/officeDocument/2006/relationships/tags" Target="../tags/tag261.xml" /><Relationship Id="rId5" Type="http://schemas.openxmlformats.org/officeDocument/2006/relationships/tags" Target="../tags/tag262.xml" /><Relationship Id="rId6" Type="http://schemas.openxmlformats.org/officeDocument/2006/relationships/tags" Target="../tags/tag263.xml" /><Relationship Id="rId7" Type="http://schemas.openxmlformats.org/officeDocument/2006/relationships/tags" Target="../tags/tag264.xml" /><Relationship Id="rId8" Type="http://schemas.openxmlformats.org/officeDocument/2006/relationships/tags" Target="../tags/tag265.xml" /><Relationship Id="rId9" Type="http://schemas.openxmlformats.org/officeDocument/2006/relationships/tags" Target="../tags/tag26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1.xml" /><Relationship Id="rId3" Type="http://schemas.openxmlformats.org/officeDocument/2006/relationships/tags" Target="../tags/tag272.xml" /><Relationship Id="rId4" Type="http://schemas.openxmlformats.org/officeDocument/2006/relationships/tags" Target="../tags/tag27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066152023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汇报人：XX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650" name="标题 7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数学教学中的错题分析与辅导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标题 8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60" name="圆角矩形 1"/>
          <p:cNvSpPr/>
          <p:nvPr>
            <p:custDataLst>
              <p:tags r:id="rId4"/>
            </p:custDataLst>
          </p:nvPr>
        </p:nvSpPr>
        <p:spPr>
          <a:xfrm>
            <a:off x="4404995" y="63182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5"/>
            </p:custDataLst>
          </p:nvPr>
        </p:nvSpPr>
        <p:spPr>
          <a:xfrm>
            <a:off x="4404995" y="63563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01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64" name="标题"/>
          <p:cNvSpPr txBox="1"/>
          <p:nvPr>
            <p:custDataLst>
              <p:tags r:id="rId6"/>
            </p:custDataLst>
          </p:nvPr>
        </p:nvSpPr>
        <p:spPr>
          <a:xfrm>
            <a:off x="5392420" y="650875"/>
            <a:ext cx="3803650" cy="7150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单击添加目录标题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圆角矩形 7"/>
          <p:cNvSpPr/>
          <p:nvPr>
            <p:custDataLst>
              <p:tags r:id="rId7"/>
            </p:custDataLst>
          </p:nvPr>
        </p:nvSpPr>
        <p:spPr>
          <a:xfrm>
            <a:off x="4404995" y="162496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8"/>
            </p:custDataLst>
          </p:nvPr>
        </p:nvSpPr>
        <p:spPr>
          <a:xfrm>
            <a:off x="4404995" y="162877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02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9"/>
            </p:custDataLst>
          </p:nvPr>
        </p:nvSpPr>
        <p:spPr>
          <a:xfrm>
            <a:off x="5392420" y="162052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错题分析的重要性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2" name="圆角矩形 9"/>
          <p:cNvSpPr/>
          <p:nvPr>
            <p:custDataLst>
              <p:tags r:id="rId10"/>
            </p:custDataLst>
          </p:nvPr>
        </p:nvSpPr>
        <p:spPr>
          <a:xfrm>
            <a:off x="4404995" y="261810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序号"/>
          <p:cNvSpPr txBox="1"/>
          <p:nvPr>
            <p:custDataLst>
              <p:tags r:id="rId11"/>
            </p:custDataLst>
          </p:nvPr>
        </p:nvSpPr>
        <p:spPr>
          <a:xfrm>
            <a:off x="4404995" y="262191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03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76" name="标题"/>
          <p:cNvSpPr txBox="1"/>
          <p:nvPr>
            <p:custDataLst>
              <p:tags r:id="rId12"/>
            </p:custDataLst>
          </p:nvPr>
        </p:nvSpPr>
        <p:spPr>
          <a:xfrm>
            <a:off x="5392420" y="2625725"/>
            <a:ext cx="3803650" cy="73342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错题类型与成因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8" name="圆角矩形 16"/>
          <p:cNvSpPr/>
          <p:nvPr>
            <p:custDataLst>
              <p:tags r:id="rId13"/>
            </p:custDataLst>
          </p:nvPr>
        </p:nvSpPr>
        <p:spPr>
          <a:xfrm>
            <a:off x="4404995" y="361124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80" name="序号"/>
          <p:cNvSpPr txBox="1"/>
          <p:nvPr>
            <p:custDataLst>
              <p:tags r:id="rId14"/>
            </p:custDataLst>
          </p:nvPr>
        </p:nvSpPr>
        <p:spPr>
          <a:xfrm>
            <a:off x="4404995" y="361505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04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82" name="标题"/>
          <p:cNvSpPr txBox="1"/>
          <p:nvPr>
            <p:custDataLst>
              <p:tags r:id="rId15"/>
            </p:custDataLst>
          </p:nvPr>
        </p:nvSpPr>
        <p:spPr>
          <a:xfrm>
            <a:off x="5392420" y="360680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错题辅导方法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84" name="圆角矩形 20"/>
          <p:cNvSpPr/>
          <p:nvPr>
            <p:custDataLst>
              <p:tags r:id="rId16"/>
            </p:custDataLst>
          </p:nvPr>
        </p:nvSpPr>
        <p:spPr>
          <a:xfrm>
            <a:off x="4404995" y="460438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86" name="序号"/>
          <p:cNvSpPr txBox="1"/>
          <p:nvPr>
            <p:custDataLst>
              <p:tags r:id="rId17"/>
            </p:custDataLst>
          </p:nvPr>
        </p:nvSpPr>
        <p:spPr>
          <a:xfrm>
            <a:off x="4404995" y="460819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05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88" name="标题"/>
          <p:cNvSpPr txBox="1"/>
          <p:nvPr>
            <p:custDataLst>
              <p:tags r:id="rId18"/>
            </p:custDataLst>
          </p:nvPr>
        </p:nvSpPr>
        <p:spPr>
          <a:xfrm>
            <a:off x="5392420" y="4608195"/>
            <a:ext cx="3803650" cy="73596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错题辅导实践与案例分析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90" name="圆角矩形 24"/>
          <p:cNvSpPr/>
          <p:nvPr>
            <p:custDataLst>
              <p:tags r:id="rId19"/>
            </p:custDataLst>
          </p:nvPr>
        </p:nvSpPr>
        <p:spPr>
          <a:xfrm>
            <a:off x="4404995" y="559752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92" name="序号"/>
          <p:cNvSpPr txBox="1"/>
          <p:nvPr>
            <p:custDataLst>
              <p:tags r:id="rId20"/>
            </p:custDataLst>
          </p:nvPr>
        </p:nvSpPr>
        <p:spPr>
          <a:xfrm>
            <a:off x="4404995" y="560133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06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94" name="标题"/>
          <p:cNvSpPr txBox="1"/>
          <p:nvPr>
            <p:custDataLst>
              <p:tags r:id="rId21"/>
            </p:custDataLst>
          </p:nvPr>
        </p:nvSpPr>
        <p:spPr>
          <a:xfrm>
            <a:off x="5392420" y="5601335"/>
            <a:ext cx="3803650" cy="74104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如何提高错题辅导效果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8333" lnSpcReduction="10000"/>
          </a:bodyPr>
          <a:lstStyle/>
          <a:p>
            <a:r>
              <a:rPr lang="zh-CN" altLang="en-US">
                <a:latin typeface="+mj-ea"/>
                <a:ea typeface="+mj-ea"/>
              </a:rPr>
              <a:t>01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932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88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8333" lnSpcReduction="10000"/>
          </a:bodyPr>
          <a:lstStyle/>
          <a:p>
            <a:r>
              <a:rPr lang="zh-CN" altLang="en-US">
                <a:latin typeface="+mj-ea"/>
                <a:ea typeface="+mj-ea"/>
              </a:rPr>
              <a:t>02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99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错题分析的重要性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4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错题分析的意义</a:t>
            </a:r>
            <a:endParaRPr lang="zh-CN" altLang="en-US"/>
          </a:p>
        </p:txBody>
      </p:sp>
      <p:sp>
        <p:nvSpPr>
          <p:cNvPr id="1049048" name="椭圆 262"/>
          <p:cNvSpPr/>
          <p:nvPr>
            <p:custDataLst>
              <p:tags r:id="rId2"/>
            </p:custDataLst>
          </p:nvPr>
        </p:nvSpPr>
        <p:spPr>
          <a:xfrm>
            <a:off x="2473881" y="3959321"/>
            <a:ext cx="7243737" cy="189512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0" name="椭圆 263"/>
          <p:cNvSpPr/>
          <p:nvPr>
            <p:custDataLst>
              <p:tags r:id="rId3"/>
            </p:custDataLst>
          </p:nvPr>
        </p:nvSpPr>
        <p:spPr>
          <a:xfrm>
            <a:off x="3312972" y="4038469"/>
            <a:ext cx="5492091" cy="162746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2" name="椭圆 264"/>
          <p:cNvSpPr/>
          <p:nvPr>
            <p:custDataLst>
              <p:tags r:id="rId4"/>
            </p:custDataLst>
          </p:nvPr>
        </p:nvSpPr>
        <p:spPr>
          <a:xfrm>
            <a:off x="4098655" y="4271406"/>
            <a:ext cx="3919840" cy="116156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4" name="椭圆 265"/>
          <p:cNvSpPr/>
          <p:nvPr>
            <p:custDataLst>
              <p:tags r:id="rId5"/>
            </p:custDataLst>
          </p:nvPr>
        </p:nvSpPr>
        <p:spPr>
          <a:xfrm>
            <a:off x="4762720" y="4468310"/>
            <a:ext cx="2591462" cy="76792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6" name="椭圆 266"/>
          <p:cNvSpPr/>
          <p:nvPr>
            <p:custDataLst>
              <p:tags r:id="rId6"/>
            </p:custDataLst>
          </p:nvPr>
        </p:nvSpPr>
        <p:spPr>
          <a:xfrm>
            <a:off x="5443517" y="4669717"/>
            <a:ext cx="1490622" cy="441716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2383" y="4596361"/>
            <a:ext cx="0" cy="83439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8" name="椭圆 268"/>
          <p:cNvSpPr/>
          <p:nvPr>
            <p:custDataLst>
              <p:tags r:id="rId8"/>
            </p:custDataLst>
          </p:nvPr>
        </p:nvSpPr>
        <p:spPr>
          <a:xfrm flipV="1">
            <a:off x="2832296" y="4412971"/>
            <a:ext cx="172180" cy="172173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0" name="椭圆 269"/>
          <p:cNvSpPr/>
          <p:nvPr>
            <p:custDataLst>
              <p:tags r:id="rId9"/>
            </p:custDataLst>
          </p:nvPr>
        </p:nvSpPr>
        <p:spPr>
          <a:xfrm flipV="1">
            <a:off x="2873479" y="4454797"/>
            <a:ext cx="89212" cy="8920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2" name="椭圆 270"/>
          <p:cNvSpPr/>
          <p:nvPr>
            <p:custDataLst>
              <p:tags r:id="rId10"/>
            </p:custDataLst>
          </p:nvPr>
        </p:nvSpPr>
        <p:spPr>
          <a:xfrm flipV="1">
            <a:off x="7763887" y="3611201"/>
            <a:ext cx="103650" cy="10364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6008" y="3724453"/>
            <a:ext cx="0" cy="189512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4" name="椭圆 272"/>
          <p:cNvSpPr/>
          <p:nvPr>
            <p:custDataLst>
              <p:tags r:id="rId12"/>
            </p:custDataLst>
          </p:nvPr>
        </p:nvSpPr>
        <p:spPr>
          <a:xfrm flipV="1">
            <a:off x="4045246" y="3487654"/>
            <a:ext cx="381651" cy="38164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5071" y="3900765"/>
            <a:ext cx="0" cy="100138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7838" y="3593184"/>
            <a:ext cx="0" cy="83439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6" name="椭圆 275"/>
          <p:cNvSpPr/>
          <p:nvPr>
            <p:custDataLst>
              <p:tags r:id="rId15"/>
            </p:custDataLst>
          </p:nvPr>
        </p:nvSpPr>
        <p:spPr>
          <a:xfrm flipV="1">
            <a:off x="7027752" y="3409794"/>
            <a:ext cx="172180" cy="172173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8" name="椭圆 276"/>
          <p:cNvSpPr/>
          <p:nvPr>
            <p:custDataLst>
              <p:tags r:id="rId16"/>
            </p:custDataLst>
          </p:nvPr>
        </p:nvSpPr>
        <p:spPr>
          <a:xfrm flipV="1">
            <a:off x="7068934" y="3451620"/>
            <a:ext cx="89212" cy="8920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0" name="椭圆 277"/>
          <p:cNvSpPr/>
          <p:nvPr>
            <p:custDataLst>
              <p:tags r:id="rId17"/>
            </p:custDataLst>
          </p:nvPr>
        </p:nvSpPr>
        <p:spPr>
          <a:xfrm flipV="1">
            <a:off x="3797508" y="4257250"/>
            <a:ext cx="103650" cy="10364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9630" y="4370502"/>
            <a:ext cx="0" cy="10958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2" name="椭圆 279"/>
          <p:cNvSpPr/>
          <p:nvPr>
            <p:custDataLst>
              <p:tags r:id="rId19"/>
            </p:custDataLst>
          </p:nvPr>
        </p:nvSpPr>
        <p:spPr>
          <a:xfrm flipV="1">
            <a:off x="8494874" y="4489544"/>
            <a:ext cx="259969" cy="259961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3569" y="4777821"/>
            <a:ext cx="0" cy="4065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4" name="椭圆 281"/>
          <p:cNvSpPr/>
          <p:nvPr>
            <p:custDataLst>
              <p:tags r:id="rId21"/>
            </p:custDataLst>
          </p:nvPr>
        </p:nvSpPr>
        <p:spPr>
          <a:xfrm flipV="1">
            <a:off x="4969919" y="4796482"/>
            <a:ext cx="322019" cy="32200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8214" y="5169697"/>
            <a:ext cx="0" cy="7113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6" name="图形 15"/>
          <p:cNvSpPr/>
          <p:nvPr>
            <p:custDataLst>
              <p:tags r:id="rId23"/>
            </p:custDataLst>
          </p:nvPr>
        </p:nvSpPr>
        <p:spPr>
          <a:xfrm>
            <a:off x="5036197" y="4865334"/>
            <a:ext cx="184131" cy="179417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图形 19"/>
          <p:cNvSpPr/>
          <p:nvPr>
            <p:custDataLst>
              <p:tags r:id="rId24"/>
            </p:custDataLst>
          </p:nvPr>
        </p:nvSpPr>
        <p:spPr>
          <a:xfrm>
            <a:off x="8561795" y="4562257"/>
            <a:ext cx="126103" cy="113557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图形 27"/>
          <p:cNvSpPr/>
          <p:nvPr>
            <p:custDataLst>
              <p:tags r:id="rId25"/>
            </p:custDataLst>
          </p:nvPr>
        </p:nvSpPr>
        <p:spPr>
          <a:xfrm>
            <a:off x="4146915" y="3609914"/>
            <a:ext cx="178329" cy="137154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286"/>
          <p:cNvSpPr/>
          <p:nvPr>
            <p:custDataLst>
              <p:tags r:id="rId26"/>
            </p:custDataLst>
          </p:nvPr>
        </p:nvSpPr>
        <p:spPr>
          <a:xfrm>
            <a:off x="5434508" y="3559723"/>
            <a:ext cx="1322446" cy="132245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正文"/>
          <p:cNvSpPr txBox="1"/>
          <p:nvPr>
            <p:custDataLst>
              <p:tags r:id="rId27"/>
            </p:custDataLst>
          </p:nvPr>
        </p:nvSpPr>
        <p:spPr>
          <a:xfrm>
            <a:off x="695960" y="3631149"/>
            <a:ext cx="2124825" cy="7964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帮助学生理解错误原因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正文"/>
          <p:cNvSpPr txBox="1"/>
          <p:nvPr>
            <p:custDataLst>
              <p:tags r:id="rId28"/>
            </p:custDataLst>
          </p:nvPr>
        </p:nvSpPr>
        <p:spPr>
          <a:xfrm>
            <a:off x="9371287" y="3631149"/>
            <a:ext cx="2124825" cy="7964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为教师提供教学反馈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正文"/>
          <p:cNvSpPr txBox="1"/>
          <p:nvPr>
            <p:custDataLst>
              <p:tags r:id="rId29"/>
            </p:custDataLst>
          </p:nvPr>
        </p:nvSpPr>
        <p:spPr>
          <a:xfrm>
            <a:off x="7051560" y="1540500"/>
            <a:ext cx="2124825" cy="7964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增强学生的自信心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正文"/>
          <p:cNvSpPr txBox="1"/>
          <p:nvPr>
            <p:custDataLst>
              <p:tags r:id="rId30"/>
            </p:custDataLst>
          </p:nvPr>
        </p:nvSpPr>
        <p:spPr>
          <a:xfrm>
            <a:off x="3015686" y="1540500"/>
            <a:ext cx="2124825" cy="7964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提高学生的学习效率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3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错题分析在数学教学中的作用</a:t>
            </a:r>
            <a:endParaRPr lang="zh-CN" altLang="en-US"/>
          </a:p>
        </p:txBody>
      </p:sp>
      <p:sp>
        <p:nvSpPr>
          <p:cNvPr id="1049132" name="弧形 58"/>
          <p:cNvSpPr/>
          <p:nvPr>
            <p:custDataLst>
              <p:tags r:id="rId2"/>
            </p:custDataLst>
          </p:nvPr>
        </p:nvSpPr>
        <p:spPr>
          <a:xfrm>
            <a:off x="8079660" y="2002750"/>
            <a:ext cx="3417171" cy="341717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弧形 57"/>
          <p:cNvSpPr/>
          <p:nvPr>
            <p:custDataLst>
              <p:tags r:id="rId3"/>
            </p:custDataLst>
          </p:nvPr>
        </p:nvSpPr>
        <p:spPr>
          <a:xfrm>
            <a:off x="695960" y="2002750"/>
            <a:ext cx="3417171" cy="341717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椭圆 22"/>
          <p:cNvSpPr/>
          <p:nvPr>
            <p:custDataLst>
              <p:tags r:id="rId4"/>
            </p:custDataLst>
          </p:nvPr>
        </p:nvSpPr>
        <p:spPr>
          <a:xfrm>
            <a:off x="8415576" y="2274067"/>
            <a:ext cx="2873746" cy="2873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椭圆 23"/>
          <p:cNvSpPr/>
          <p:nvPr>
            <p:custDataLst>
              <p:tags r:id="rId5"/>
            </p:custDataLst>
          </p:nvPr>
        </p:nvSpPr>
        <p:spPr>
          <a:xfrm>
            <a:off x="8795790" y="2331283"/>
            <a:ext cx="387949" cy="387949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正文"/>
          <p:cNvSpPr txBox="1"/>
          <p:nvPr>
            <p:custDataLst>
              <p:tags r:id="rId6"/>
            </p:custDataLst>
          </p:nvPr>
        </p:nvSpPr>
        <p:spPr>
          <a:xfrm>
            <a:off x="8861312" y="3103707"/>
            <a:ext cx="1982103" cy="136339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增强学生自信心和学习动力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42" name="椭圆 24"/>
          <p:cNvSpPr/>
          <p:nvPr>
            <p:custDataLst>
              <p:tags r:id="rId7"/>
            </p:custDataLst>
          </p:nvPr>
        </p:nvSpPr>
        <p:spPr>
          <a:xfrm>
            <a:off x="6020788" y="2274067"/>
            <a:ext cx="2873746" cy="2873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椭圆 25"/>
          <p:cNvSpPr/>
          <p:nvPr>
            <p:custDataLst>
              <p:tags r:id="rId8"/>
            </p:custDataLst>
          </p:nvPr>
        </p:nvSpPr>
        <p:spPr>
          <a:xfrm>
            <a:off x="6400078" y="2331283"/>
            <a:ext cx="387949" cy="387949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正文"/>
          <p:cNvSpPr txBox="1"/>
          <p:nvPr>
            <p:custDataLst>
              <p:tags r:id="rId9"/>
            </p:custDataLst>
          </p:nvPr>
        </p:nvSpPr>
        <p:spPr>
          <a:xfrm>
            <a:off x="6466523" y="3103707"/>
            <a:ext cx="1982103" cy="136339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发现教学薄弱环节和改进教学方法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椭圆 7"/>
          <p:cNvSpPr/>
          <p:nvPr>
            <p:custDataLst>
              <p:tags r:id="rId10"/>
            </p:custDataLst>
          </p:nvPr>
        </p:nvSpPr>
        <p:spPr>
          <a:xfrm>
            <a:off x="3626000" y="2274067"/>
            <a:ext cx="2873746" cy="2873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椭圆 9"/>
          <p:cNvSpPr/>
          <p:nvPr>
            <p:custDataLst>
              <p:tags r:id="rId11"/>
            </p:custDataLst>
          </p:nvPr>
        </p:nvSpPr>
        <p:spPr>
          <a:xfrm>
            <a:off x="4005290" y="2331283"/>
            <a:ext cx="387949" cy="387949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正文"/>
          <p:cNvSpPr txBox="1"/>
          <p:nvPr>
            <p:custDataLst>
              <p:tags r:id="rId12"/>
            </p:custDataLst>
          </p:nvPr>
        </p:nvSpPr>
        <p:spPr>
          <a:xfrm>
            <a:off x="4071735" y="3103707"/>
            <a:ext cx="1982103" cy="136339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提高学生解题能力和思维能力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54" name="椭圆 5"/>
          <p:cNvSpPr/>
          <p:nvPr>
            <p:custDataLst>
              <p:tags r:id="rId13"/>
            </p:custDataLst>
          </p:nvPr>
        </p:nvSpPr>
        <p:spPr>
          <a:xfrm>
            <a:off x="958971" y="2274067"/>
            <a:ext cx="2873746" cy="2873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椭圆 4"/>
          <p:cNvSpPr/>
          <p:nvPr>
            <p:custDataLst>
              <p:tags r:id="rId14"/>
            </p:custDataLst>
          </p:nvPr>
        </p:nvSpPr>
        <p:spPr>
          <a:xfrm>
            <a:off x="1338262" y="2331283"/>
            <a:ext cx="387949" cy="387949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正文"/>
          <p:cNvSpPr txBox="1"/>
          <p:nvPr>
            <p:custDataLst>
              <p:tags r:id="rId15"/>
            </p:custDataLst>
          </p:nvPr>
        </p:nvSpPr>
        <p:spPr>
          <a:xfrm>
            <a:off x="1404707" y="3103707"/>
            <a:ext cx="1982103" cy="136339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帮助学生理解概念和定理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错题分析的常见问题</a:t>
            </a:r>
            <a:endParaRPr lang="zh-CN" altLang="en-US"/>
          </a:p>
        </p:txBody>
      </p:sp>
      <p:sp>
        <p:nvSpPr>
          <p:cNvPr id="1049200" name="对角圆角矩形 15"/>
          <p:cNvSpPr/>
          <p:nvPr>
            <p:custDataLst>
              <p:tags r:id="rId2"/>
            </p:custDataLst>
          </p:nvPr>
        </p:nvSpPr>
        <p:spPr>
          <a:xfrm>
            <a:off x="1336368" y="4046474"/>
            <a:ext cx="9519420" cy="80234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2" name="对角圆角矩形 16"/>
          <p:cNvSpPr/>
          <p:nvPr>
            <p:custDataLst>
              <p:tags r:id="rId3"/>
            </p:custDataLst>
          </p:nvPr>
        </p:nvSpPr>
        <p:spPr>
          <a:xfrm>
            <a:off x="1336368" y="3900764"/>
            <a:ext cx="579368" cy="5528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4" name="直角三角形 17"/>
          <p:cNvSpPr/>
          <p:nvPr>
            <p:custDataLst>
              <p:tags r:id="rId4"/>
            </p:custDataLst>
          </p:nvPr>
        </p:nvSpPr>
        <p:spPr>
          <a:xfrm>
            <a:off x="1915865" y="3901432"/>
            <a:ext cx="87291" cy="14548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文本框 27"/>
          <p:cNvSpPr txBox="1"/>
          <p:nvPr>
            <p:custDataLst>
              <p:tags r:id="rId5"/>
            </p:custDataLst>
          </p:nvPr>
        </p:nvSpPr>
        <p:spPr>
          <a:xfrm>
            <a:off x="1953295" y="4057836"/>
            <a:ext cx="8601071" cy="7885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缺乏总结：学生没有对错题进行总结和归纳，导致同样的问题反复出现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对角圆角矩形 52"/>
          <p:cNvSpPr/>
          <p:nvPr>
            <p:custDataLst>
              <p:tags r:id="rId6"/>
            </p:custDataLst>
          </p:nvPr>
        </p:nvSpPr>
        <p:spPr>
          <a:xfrm>
            <a:off x="1336368" y="1391613"/>
            <a:ext cx="9519420" cy="80234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0" name="对角圆角矩形 53"/>
          <p:cNvSpPr/>
          <p:nvPr>
            <p:custDataLst>
              <p:tags r:id="rId7"/>
            </p:custDataLst>
          </p:nvPr>
        </p:nvSpPr>
        <p:spPr>
          <a:xfrm>
            <a:off x="1336368" y="1245235"/>
            <a:ext cx="579368" cy="5528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2" name="直角三角形 54"/>
          <p:cNvSpPr/>
          <p:nvPr>
            <p:custDataLst>
              <p:tags r:id="rId8"/>
            </p:custDataLst>
          </p:nvPr>
        </p:nvSpPr>
        <p:spPr>
          <a:xfrm>
            <a:off x="1915865" y="1245903"/>
            <a:ext cx="87291" cy="14548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4" name="文本框 56"/>
          <p:cNvSpPr txBox="1"/>
          <p:nvPr>
            <p:custDataLst>
              <p:tags r:id="rId9"/>
            </p:custDataLst>
          </p:nvPr>
        </p:nvSpPr>
        <p:spPr>
          <a:xfrm>
            <a:off x="1953295" y="1394955"/>
            <a:ext cx="8601071" cy="7885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缺乏分析：学生对于错题没有进行深入分析，只是简单地把答案改过来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对角圆角矩形 5"/>
          <p:cNvSpPr/>
          <p:nvPr>
            <p:custDataLst>
              <p:tags r:id="rId10"/>
            </p:custDataLst>
          </p:nvPr>
        </p:nvSpPr>
        <p:spPr>
          <a:xfrm>
            <a:off x="1336368" y="2719043"/>
            <a:ext cx="9519420" cy="80234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8" name="对角圆角矩形 6"/>
          <p:cNvSpPr/>
          <p:nvPr>
            <p:custDataLst>
              <p:tags r:id="rId11"/>
            </p:custDataLst>
          </p:nvPr>
        </p:nvSpPr>
        <p:spPr>
          <a:xfrm>
            <a:off x="1336368" y="2572665"/>
            <a:ext cx="579368" cy="5528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直角三角形 7"/>
          <p:cNvSpPr/>
          <p:nvPr>
            <p:custDataLst>
              <p:tags r:id="rId12"/>
            </p:custDataLst>
          </p:nvPr>
        </p:nvSpPr>
        <p:spPr>
          <a:xfrm>
            <a:off x="1915865" y="2574002"/>
            <a:ext cx="87291" cy="14548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2" name="文本框 8"/>
          <p:cNvSpPr txBox="1"/>
          <p:nvPr>
            <p:custDataLst>
              <p:tags r:id="rId13"/>
            </p:custDataLst>
          </p:nvPr>
        </p:nvSpPr>
        <p:spPr>
          <a:xfrm>
            <a:off x="1953295" y="2730406"/>
            <a:ext cx="8601071" cy="7885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忽视原因：学生没有找出错题的根本原因，只是盲目地追求正确答案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对角圆角矩形 9"/>
          <p:cNvSpPr/>
          <p:nvPr>
            <p:custDataLst>
              <p:tags r:id="rId14"/>
            </p:custDataLst>
          </p:nvPr>
        </p:nvSpPr>
        <p:spPr>
          <a:xfrm>
            <a:off x="1336368" y="5374572"/>
            <a:ext cx="9519420" cy="80234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6" name="对角圆角矩形 10"/>
          <p:cNvSpPr/>
          <p:nvPr>
            <p:custDataLst>
              <p:tags r:id="rId15"/>
            </p:custDataLst>
          </p:nvPr>
        </p:nvSpPr>
        <p:spPr>
          <a:xfrm>
            <a:off x="1336368" y="5228194"/>
            <a:ext cx="579368" cy="5528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直角三角形 11"/>
          <p:cNvSpPr/>
          <p:nvPr>
            <p:custDataLst>
              <p:tags r:id="rId16"/>
            </p:custDataLst>
          </p:nvPr>
        </p:nvSpPr>
        <p:spPr>
          <a:xfrm>
            <a:off x="1915865" y="5228862"/>
            <a:ext cx="87291" cy="14548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文本框 12"/>
          <p:cNvSpPr txBox="1"/>
          <p:nvPr>
            <p:custDataLst>
              <p:tags r:id="rId17"/>
            </p:custDataLst>
          </p:nvPr>
        </p:nvSpPr>
        <p:spPr>
          <a:xfrm>
            <a:off x="1953295" y="5385267"/>
            <a:ext cx="8601071" cy="7885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444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缺乏针对性辅导：教师没有根据学生的错题情况进行有针对性的辅导，导致学生无法真正掌握知识点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错题分析的步骤</a:t>
            </a:r>
            <a:endParaRPr lang="zh-CN" altLang="en-US"/>
          </a:p>
        </p:txBody>
      </p:sp>
      <p:sp>
        <p:nvSpPr>
          <p:cNvPr id="1049272" name="圆角矩形 5"/>
          <p:cNvSpPr/>
          <p:nvPr>
            <p:custDataLst>
              <p:tags r:id="rId2"/>
            </p:custDataLst>
          </p:nvPr>
        </p:nvSpPr>
        <p:spPr>
          <a:xfrm>
            <a:off x="719089" y="1426464"/>
            <a:ext cx="2514205" cy="4614585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圆角矩形 3"/>
          <p:cNvSpPr/>
          <p:nvPr>
            <p:custDataLst>
              <p:tags r:id="rId3"/>
            </p:custDataLst>
          </p:nvPr>
        </p:nvSpPr>
        <p:spPr>
          <a:xfrm>
            <a:off x="695960" y="1380831"/>
            <a:ext cx="2514205" cy="4614585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文本框 5"/>
          <p:cNvSpPr txBox="1"/>
          <p:nvPr>
            <p:custDataLst>
              <p:tags r:id="rId4"/>
            </p:custDataLst>
          </p:nvPr>
        </p:nvSpPr>
        <p:spPr>
          <a:xfrm>
            <a:off x="869741" y="1749022"/>
            <a:ext cx="2166017" cy="303429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收集错题：将学生做错的题目收集起来，以便后续分析。</a:t>
            </a:r>
            <a:endParaRPr lang="zh-CN" altLang="en-US" sz="2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圆角矩形 16"/>
          <p:cNvSpPr/>
          <p:nvPr>
            <p:custDataLst>
              <p:tags r:id="rId5"/>
            </p:custDataLst>
          </p:nvPr>
        </p:nvSpPr>
        <p:spPr>
          <a:xfrm>
            <a:off x="875993" y="4960854"/>
            <a:ext cx="676998" cy="677623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500" b="1">
                <a:latin typeface="+mn-ea"/>
              </a:rPr>
              <a:t>01</a:t>
            </a:r>
            <a:endParaRPr lang="en-US" altLang="zh-CN" sz="2500" b="1">
              <a:latin typeface="+mn-ea"/>
            </a:endParaRPr>
          </a:p>
        </p:txBody>
      </p:sp>
      <p:sp>
        <p:nvSpPr>
          <p:cNvPr id="1049280" name="圆角矩形 12"/>
          <p:cNvSpPr/>
          <p:nvPr>
            <p:custDataLst>
              <p:tags r:id="rId6"/>
            </p:custDataLst>
          </p:nvPr>
        </p:nvSpPr>
        <p:spPr>
          <a:xfrm>
            <a:off x="3475213" y="1426464"/>
            <a:ext cx="2514205" cy="4614585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圆角矩形 13"/>
          <p:cNvSpPr/>
          <p:nvPr>
            <p:custDataLst>
              <p:tags r:id="rId7"/>
            </p:custDataLst>
          </p:nvPr>
        </p:nvSpPr>
        <p:spPr>
          <a:xfrm>
            <a:off x="3446458" y="1380831"/>
            <a:ext cx="2514205" cy="4614585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圆角矩形 15"/>
          <p:cNvSpPr/>
          <p:nvPr>
            <p:custDataLst>
              <p:tags r:id="rId8"/>
            </p:custDataLst>
          </p:nvPr>
        </p:nvSpPr>
        <p:spPr>
          <a:xfrm>
            <a:off x="3675874" y="4965855"/>
            <a:ext cx="676998" cy="677623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286" name="文本框 10"/>
          <p:cNvSpPr txBox="1"/>
          <p:nvPr>
            <p:custDataLst>
              <p:tags r:id="rId9"/>
            </p:custDataLst>
          </p:nvPr>
        </p:nvSpPr>
        <p:spPr>
          <a:xfrm>
            <a:off x="3621490" y="1754023"/>
            <a:ext cx="2164767" cy="303429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分析错因：仔细分析学生做错题目的原因，找出问题的症结所在。</a:t>
            </a:r>
            <a:endParaRPr lang="zh-CN" altLang="en-US" sz="2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圆角矩形 5"/>
          <p:cNvSpPr/>
          <p:nvPr>
            <p:custDataLst>
              <p:tags r:id="rId10"/>
            </p:custDataLst>
          </p:nvPr>
        </p:nvSpPr>
        <p:spPr>
          <a:xfrm>
            <a:off x="6225711" y="1426464"/>
            <a:ext cx="2514205" cy="4614585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圆角矩形 3"/>
          <p:cNvSpPr/>
          <p:nvPr>
            <p:custDataLst>
              <p:tags r:id="rId11"/>
            </p:custDataLst>
          </p:nvPr>
        </p:nvSpPr>
        <p:spPr>
          <a:xfrm>
            <a:off x="6202582" y="1380831"/>
            <a:ext cx="2514205" cy="4614585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文本框 23"/>
          <p:cNvSpPr txBox="1"/>
          <p:nvPr>
            <p:custDataLst>
              <p:tags r:id="rId12"/>
            </p:custDataLst>
          </p:nvPr>
        </p:nvSpPr>
        <p:spPr>
          <a:xfrm>
            <a:off x="6376363" y="1749022"/>
            <a:ext cx="2166017" cy="303429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归类总结：将错题进行归类整理，总结出常见的错误类型和知识点漏洞。</a:t>
            </a:r>
            <a:endParaRPr lang="zh-CN" altLang="en-US" sz="2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圆角矩形 16"/>
          <p:cNvSpPr/>
          <p:nvPr>
            <p:custDataLst>
              <p:tags r:id="rId13"/>
            </p:custDataLst>
          </p:nvPr>
        </p:nvSpPr>
        <p:spPr>
          <a:xfrm>
            <a:off x="6382615" y="4960854"/>
            <a:ext cx="676998" cy="677623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296" name="圆角矩形 12"/>
          <p:cNvSpPr/>
          <p:nvPr>
            <p:custDataLst>
              <p:tags r:id="rId14"/>
            </p:custDataLst>
          </p:nvPr>
        </p:nvSpPr>
        <p:spPr>
          <a:xfrm>
            <a:off x="8981835" y="1426464"/>
            <a:ext cx="2514205" cy="4614585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圆角矩形 13"/>
          <p:cNvSpPr/>
          <p:nvPr>
            <p:custDataLst>
              <p:tags r:id="rId15"/>
            </p:custDataLst>
          </p:nvPr>
        </p:nvSpPr>
        <p:spPr>
          <a:xfrm>
            <a:off x="8953080" y="1380831"/>
            <a:ext cx="2514205" cy="4614585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圆角矩形 15"/>
          <p:cNvSpPr/>
          <p:nvPr>
            <p:custDataLst>
              <p:tags r:id="rId16"/>
            </p:custDataLst>
          </p:nvPr>
        </p:nvSpPr>
        <p:spPr>
          <a:xfrm>
            <a:off x="9182496" y="4965855"/>
            <a:ext cx="676998" cy="677623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302" name="文本框 32"/>
          <p:cNvSpPr txBox="1"/>
          <p:nvPr>
            <p:custDataLst>
              <p:tags r:id="rId17"/>
            </p:custDataLst>
          </p:nvPr>
        </p:nvSpPr>
        <p:spPr>
          <a:xfrm>
            <a:off x="9128112" y="1754023"/>
            <a:ext cx="2164767" cy="3034299"/>
          </a:xfrm>
          <a:prstGeom prst="rect">
            <a:avLst/>
          </a:prstGeom>
          <a:noFill/>
        </p:spPr>
        <p:txBody>
          <a:bodyPr wrap="square" rtlCol="0" anchor="t" anchorCtr="0">
            <a:normAutofit fontScale="8565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制定策略：根据错题分析的结果，制定相应的辅导策略和措施，帮助学生纠正错误和提高学习效果。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42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8333" lnSpcReduction="10000"/>
          </a:bodyPr>
          <a:lstStyle/>
          <a:p>
            <a:r>
              <a:rPr lang="zh-CN" altLang="en-US">
                <a:latin typeface="+mj-ea"/>
                <a:ea typeface="+mj-ea"/>
              </a:rPr>
              <a:t>03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934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错题类型与成因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0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常见错题类型</a:t>
            </a:r>
            <a:endParaRPr lang="zh-CN" altLang="en-US"/>
          </a:p>
        </p:txBody>
      </p:sp>
      <p:sp>
        <p:nvSpPr>
          <p:cNvPr id="1049402" name="椭圆 262"/>
          <p:cNvSpPr/>
          <p:nvPr>
            <p:custDataLst>
              <p:tags r:id="rId2"/>
            </p:custDataLst>
          </p:nvPr>
        </p:nvSpPr>
        <p:spPr>
          <a:xfrm>
            <a:off x="2473881" y="3959321"/>
            <a:ext cx="7243737" cy="189512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4" name="椭圆 263"/>
          <p:cNvSpPr/>
          <p:nvPr>
            <p:custDataLst>
              <p:tags r:id="rId3"/>
            </p:custDataLst>
          </p:nvPr>
        </p:nvSpPr>
        <p:spPr>
          <a:xfrm>
            <a:off x="3312972" y="4038469"/>
            <a:ext cx="5492091" cy="162746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6" name="椭圆 264"/>
          <p:cNvSpPr/>
          <p:nvPr>
            <p:custDataLst>
              <p:tags r:id="rId4"/>
            </p:custDataLst>
          </p:nvPr>
        </p:nvSpPr>
        <p:spPr>
          <a:xfrm>
            <a:off x="4098655" y="4271406"/>
            <a:ext cx="3919840" cy="116156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8" name="椭圆 265"/>
          <p:cNvSpPr/>
          <p:nvPr>
            <p:custDataLst>
              <p:tags r:id="rId5"/>
            </p:custDataLst>
          </p:nvPr>
        </p:nvSpPr>
        <p:spPr>
          <a:xfrm>
            <a:off x="4762720" y="4468310"/>
            <a:ext cx="2591462" cy="76792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0" name="椭圆 266"/>
          <p:cNvSpPr/>
          <p:nvPr>
            <p:custDataLst>
              <p:tags r:id="rId6"/>
            </p:custDataLst>
          </p:nvPr>
        </p:nvSpPr>
        <p:spPr>
          <a:xfrm>
            <a:off x="5443517" y="4669717"/>
            <a:ext cx="1490622" cy="441716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2383" y="4596361"/>
            <a:ext cx="0" cy="83439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2" name="椭圆 268"/>
          <p:cNvSpPr/>
          <p:nvPr>
            <p:custDataLst>
              <p:tags r:id="rId8"/>
            </p:custDataLst>
          </p:nvPr>
        </p:nvSpPr>
        <p:spPr>
          <a:xfrm flipV="1">
            <a:off x="2832296" y="4412971"/>
            <a:ext cx="172180" cy="172173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4" name="椭圆 269"/>
          <p:cNvSpPr/>
          <p:nvPr>
            <p:custDataLst>
              <p:tags r:id="rId9"/>
            </p:custDataLst>
          </p:nvPr>
        </p:nvSpPr>
        <p:spPr>
          <a:xfrm flipV="1">
            <a:off x="2873479" y="4454797"/>
            <a:ext cx="89212" cy="8920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6" name="椭圆 270"/>
          <p:cNvSpPr/>
          <p:nvPr>
            <p:custDataLst>
              <p:tags r:id="rId10"/>
            </p:custDataLst>
          </p:nvPr>
        </p:nvSpPr>
        <p:spPr>
          <a:xfrm flipV="1">
            <a:off x="7763887" y="3611201"/>
            <a:ext cx="103650" cy="10364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6008" y="3724453"/>
            <a:ext cx="0" cy="189512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8" name="椭圆 272"/>
          <p:cNvSpPr/>
          <p:nvPr>
            <p:custDataLst>
              <p:tags r:id="rId12"/>
            </p:custDataLst>
          </p:nvPr>
        </p:nvSpPr>
        <p:spPr>
          <a:xfrm flipV="1">
            <a:off x="4045246" y="3487654"/>
            <a:ext cx="381651" cy="38164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5071" y="3900765"/>
            <a:ext cx="0" cy="100138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7838" y="3593184"/>
            <a:ext cx="0" cy="83439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0" name="椭圆 275"/>
          <p:cNvSpPr/>
          <p:nvPr>
            <p:custDataLst>
              <p:tags r:id="rId15"/>
            </p:custDataLst>
          </p:nvPr>
        </p:nvSpPr>
        <p:spPr>
          <a:xfrm flipV="1">
            <a:off x="7027752" y="3409794"/>
            <a:ext cx="172180" cy="172173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2" name="椭圆 276"/>
          <p:cNvSpPr/>
          <p:nvPr>
            <p:custDataLst>
              <p:tags r:id="rId16"/>
            </p:custDataLst>
          </p:nvPr>
        </p:nvSpPr>
        <p:spPr>
          <a:xfrm flipV="1">
            <a:off x="7068934" y="3451620"/>
            <a:ext cx="89212" cy="8920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4" name="椭圆 277"/>
          <p:cNvSpPr/>
          <p:nvPr>
            <p:custDataLst>
              <p:tags r:id="rId17"/>
            </p:custDataLst>
          </p:nvPr>
        </p:nvSpPr>
        <p:spPr>
          <a:xfrm flipV="1">
            <a:off x="3797508" y="4257250"/>
            <a:ext cx="103650" cy="10364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9630" y="4370502"/>
            <a:ext cx="0" cy="10958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6" name="椭圆 279"/>
          <p:cNvSpPr/>
          <p:nvPr>
            <p:custDataLst>
              <p:tags r:id="rId19"/>
            </p:custDataLst>
          </p:nvPr>
        </p:nvSpPr>
        <p:spPr>
          <a:xfrm flipV="1">
            <a:off x="8494874" y="4489544"/>
            <a:ext cx="259969" cy="259961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3569" y="4777821"/>
            <a:ext cx="0" cy="4065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8" name="椭圆 281"/>
          <p:cNvSpPr/>
          <p:nvPr>
            <p:custDataLst>
              <p:tags r:id="rId21"/>
            </p:custDataLst>
          </p:nvPr>
        </p:nvSpPr>
        <p:spPr>
          <a:xfrm flipV="1">
            <a:off x="4969919" y="4796482"/>
            <a:ext cx="322019" cy="32200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8214" y="5169697"/>
            <a:ext cx="0" cy="7113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0" name="图形 15"/>
          <p:cNvSpPr/>
          <p:nvPr>
            <p:custDataLst>
              <p:tags r:id="rId23"/>
            </p:custDataLst>
          </p:nvPr>
        </p:nvSpPr>
        <p:spPr>
          <a:xfrm>
            <a:off x="5036197" y="4865334"/>
            <a:ext cx="184131" cy="179417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2" name="图形 19"/>
          <p:cNvSpPr/>
          <p:nvPr>
            <p:custDataLst>
              <p:tags r:id="rId24"/>
            </p:custDataLst>
          </p:nvPr>
        </p:nvSpPr>
        <p:spPr>
          <a:xfrm>
            <a:off x="8561795" y="4562257"/>
            <a:ext cx="126103" cy="113557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4" name="图形 27"/>
          <p:cNvSpPr/>
          <p:nvPr>
            <p:custDataLst>
              <p:tags r:id="rId25"/>
            </p:custDataLst>
          </p:nvPr>
        </p:nvSpPr>
        <p:spPr>
          <a:xfrm>
            <a:off x="4146915" y="3609914"/>
            <a:ext cx="178329" cy="137154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6" name="任意多边形: 形状 286"/>
          <p:cNvSpPr/>
          <p:nvPr>
            <p:custDataLst>
              <p:tags r:id="rId26"/>
            </p:custDataLst>
          </p:nvPr>
        </p:nvSpPr>
        <p:spPr>
          <a:xfrm>
            <a:off x="5434508" y="3559723"/>
            <a:ext cx="1322446" cy="132245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8" name="正文"/>
          <p:cNvSpPr txBox="1"/>
          <p:nvPr>
            <p:custDataLst>
              <p:tags r:id="rId27"/>
            </p:custDataLst>
          </p:nvPr>
        </p:nvSpPr>
        <p:spPr>
          <a:xfrm>
            <a:off x="695960" y="3631149"/>
            <a:ext cx="2124825" cy="7964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计算错误：由于粗心大意或基本运算能力不足导致的错误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正文"/>
          <p:cNvSpPr txBox="1"/>
          <p:nvPr>
            <p:custDataLst>
              <p:tags r:id="rId28"/>
            </p:custDataLst>
          </p:nvPr>
        </p:nvSpPr>
        <p:spPr>
          <a:xfrm>
            <a:off x="9371287" y="3631149"/>
            <a:ext cx="2124825" cy="7964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表达错误：在答案的表达上出现语法错误、格式错误等问题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正文"/>
          <p:cNvSpPr txBox="1"/>
          <p:nvPr>
            <p:custDataLst>
              <p:tags r:id="rId29"/>
            </p:custDataLst>
          </p:nvPr>
        </p:nvSpPr>
        <p:spPr>
          <a:xfrm>
            <a:off x="7051560" y="1540500"/>
            <a:ext cx="2124825" cy="7964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90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逻辑错误：在解题过程中，逻辑推理不严密或不正确，导致答案错误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正文"/>
          <p:cNvSpPr txBox="1"/>
          <p:nvPr>
            <p:custDataLst>
              <p:tags r:id="rId30"/>
            </p:custDataLst>
          </p:nvPr>
        </p:nvSpPr>
        <p:spPr>
          <a:xfrm>
            <a:off x="3015686" y="1540500"/>
            <a:ext cx="2124825" cy="7964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理解错误：对题目要求或题目涉及的概念理解不准确，导致解题方向或解题步骤出现偏差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8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错题成因分析</a:t>
            </a:r>
            <a:endParaRPr lang="zh-CN" altLang="en-US"/>
          </a:p>
        </p:txBody>
      </p:sp>
      <p:sp>
        <p:nvSpPr>
          <p:cNvPr id="1049486" name="矩形 3"/>
          <p:cNvSpPr/>
          <p:nvPr>
            <p:custDataLst>
              <p:tags r:id="rId2"/>
            </p:custDataLst>
          </p:nvPr>
        </p:nvSpPr>
        <p:spPr>
          <a:xfrm>
            <a:off x="1452738" y="1245235"/>
            <a:ext cx="9833935" cy="108121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8" name="矩形 13"/>
          <p:cNvSpPr/>
          <p:nvPr>
            <p:custDataLst>
              <p:tags r:id="rId3"/>
            </p:custDataLst>
          </p:nvPr>
        </p:nvSpPr>
        <p:spPr>
          <a:xfrm>
            <a:off x="905389" y="1245235"/>
            <a:ext cx="266693" cy="108121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0" name="文本框 4"/>
          <p:cNvSpPr txBox="1"/>
          <p:nvPr>
            <p:custDataLst>
              <p:tags r:id="rId4"/>
            </p:custDataLst>
          </p:nvPr>
        </p:nvSpPr>
        <p:spPr>
          <a:xfrm>
            <a:off x="1734308" y="1338653"/>
            <a:ext cx="9409346" cy="8944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概念理解不清晰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2" name="矩形 39"/>
          <p:cNvSpPr/>
          <p:nvPr>
            <p:custDataLst>
              <p:tags r:id="rId5"/>
            </p:custDataLst>
          </p:nvPr>
        </p:nvSpPr>
        <p:spPr>
          <a:xfrm>
            <a:off x="1452738" y="2528744"/>
            <a:ext cx="9833935" cy="108121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矩形 5"/>
          <p:cNvSpPr/>
          <p:nvPr>
            <p:custDataLst>
              <p:tags r:id="rId6"/>
            </p:custDataLst>
          </p:nvPr>
        </p:nvSpPr>
        <p:spPr>
          <a:xfrm>
            <a:off x="905389" y="2528744"/>
            <a:ext cx="266693" cy="108121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文本框 41"/>
          <p:cNvSpPr txBox="1"/>
          <p:nvPr>
            <p:custDataLst>
              <p:tags r:id="rId7"/>
            </p:custDataLst>
          </p:nvPr>
        </p:nvSpPr>
        <p:spPr>
          <a:xfrm>
            <a:off x="1734308" y="2622162"/>
            <a:ext cx="9409346" cy="8944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计算能力不足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矩形 12"/>
          <p:cNvSpPr/>
          <p:nvPr>
            <p:custDataLst>
              <p:tags r:id="rId8"/>
            </p:custDataLst>
          </p:nvPr>
        </p:nvSpPr>
        <p:spPr>
          <a:xfrm>
            <a:off x="1452738" y="3812252"/>
            <a:ext cx="9833935" cy="108121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0" name="矩形 17"/>
          <p:cNvSpPr/>
          <p:nvPr>
            <p:custDataLst>
              <p:tags r:id="rId9"/>
            </p:custDataLst>
          </p:nvPr>
        </p:nvSpPr>
        <p:spPr>
          <a:xfrm>
            <a:off x="905389" y="3812252"/>
            <a:ext cx="266693" cy="108121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2" name="文本框 19"/>
          <p:cNvSpPr txBox="1"/>
          <p:nvPr>
            <p:custDataLst>
              <p:tags r:id="rId10"/>
            </p:custDataLst>
          </p:nvPr>
        </p:nvSpPr>
        <p:spPr>
          <a:xfrm>
            <a:off x="1734308" y="3905670"/>
            <a:ext cx="9409346" cy="8944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解题思路不正确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4" name="矩形 49"/>
          <p:cNvSpPr/>
          <p:nvPr>
            <p:custDataLst>
              <p:tags r:id="rId11"/>
            </p:custDataLst>
          </p:nvPr>
        </p:nvSpPr>
        <p:spPr>
          <a:xfrm>
            <a:off x="1452738" y="5095103"/>
            <a:ext cx="9833935" cy="108121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6" name="矩形 26"/>
          <p:cNvSpPr/>
          <p:nvPr>
            <p:custDataLst>
              <p:tags r:id="rId12"/>
            </p:custDataLst>
          </p:nvPr>
        </p:nvSpPr>
        <p:spPr>
          <a:xfrm>
            <a:off x="905389" y="5095103"/>
            <a:ext cx="266693" cy="108121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8" name="文本框 27"/>
          <p:cNvSpPr txBox="1"/>
          <p:nvPr>
            <p:custDataLst>
              <p:tags r:id="rId13"/>
            </p:custDataLst>
          </p:nvPr>
        </p:nvSpPr>
        <p:spPr>
          <a:xfrm>
            <a:off x="1734308" y="5188521"/>
            <a:ext cx="9409346" cy="8944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粗心大意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针对不同成因的辅导策略</a:t>
            </a:r>
            <a:endParaRPr lang="zh-CN" altLang="en-US"/>
          </a:p>
        </p:txBody>
      </p:sp>
      <p:sp>
        <p:nvSpPr>
          <p:cNvPr id="104955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88606" y="1245235"/>
            <a:ext cx="4537781" cy="231226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52" name="矩形 65"/>
          <p:cNvSpPr/>
          <p:nvPr>
            <p:custDataLst>
              <p:tags r:id="rId3"/>
            </p:custDataLst>
          </p:nvPr>
        </p:nvSpPr>
        <p:spPr>
          <a:xfrm>
            <a:off x="1071489" y="1618298"/>
            <a:ext cx="223810" cy="2238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4" name="文本框 66"/>
          <p:cNvSpPr txBox="1"/>
          <p:nvPr>
            <p:custDataLst>
              <p:tags r:id="rId4"/>
            </p:custDataLst>
          </p:nvPr>
        </p:nvSpPr>
        <p:spPr>
          <a:xfrm>
            <a:off x="1462975" y="1516315"/>
            <a:ext cx="3989053" cy="130762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概念不清：加强基础知识训练，引导学生深入理解概念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5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3345" y="1245235"/>
            <a:ext cx="4537781" cy="231226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8" name="矩形 69"/>
          <p:cNvSpPr/>
          <p:nvPr>
            <p:custDataLst>
              <p:tags r:id="rId6"/>
            </p:custDataLst>
          </p:nvPr>
        </p:nvSpPr>
        <p:spPr>
          <a:xfrm>
            <a:off x="6405570" y="1618298"/>
            <a:ext cx="223810" cy="22381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0" name="文本框 70"/>
          <p:cNvSpPr txBox="1"/>
          <p:nvPr>
            <p:custDataLst>
              <p:tags r:id="rId7"/>
            </p:custDataLst>
          </p:nvPr>
        </p:nvSpPr>
        <p:spPr>
          <a:xfrm>
            <a:off x="6797714" y="1516315"/>
            <a:ext cx="3989053" cy="130762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运算失误：提高学生的运算能力，加强运算训练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6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88606" y="3864574"/>
            <a:ext cx="4537781" cy="231226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64" name="文本框 74"/>
          <p:cNvSpPr txBox="1"/>
          <p:nvPr>
            <p:custDataLst>
              <p:tags r:id="rId9"/>
            </p:custDataLst>
          </p:nvPr>
        </p:nvSpPr>
        <p:spPr>
          <a:xfrm>
            <a:off x="1462975" y="4134995"/>
            <a:ext cx="3989053" cy="130762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理解偏差：加强审题训练，提高学生的理解能力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66" name="矩形 73"/>
          <p:cNvSpPr/>
          <p:nvPr>
            <p:custDataLst>
              <p:tags r:id="rId10"/>
            </p:custDataLst>
          </p:nvPr>
        </p:nvSpPr>
        <p:spPr>
          <a:xfrm>
            <a:off x="1071489" y="4237637"/>
            <a:ext cx="223810" cy="2238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3219" y="3864574"/>
            <a:ext cx="4537781" cy="231226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0" name="矩形 84"/>
          <p:cNvSpPr/>
          <p:nvPr>
            <p:custDataLst>
              <p:tags r:id="rId12"/>
            </p:custDataLst>
          </p:nvPr>
        </p:nvSpPr>
        <p:spPr>
          <a:xfrm>
            <a:off x="6466103" y="4237637"/>
            <a:ext cx="223810" cy="22381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文本框 85"/>
          <p:cNvSpPr txBox="1"/>
          <p:nvPr>
            <p:custDataLst>
              <p:tags r:id="rId13"/>
            </p:custDataLst>
          </p:nvPr>
        </p:nvSpPr>
        <p:spPr>
          <a:xfrm>
            <a:off x="6857589" y="4134995"/>
            <a:ext cx="3989053" cy="130762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思维定势：引导学生打破思维定势，培养灵活思考能力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1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错题成因与辅导策略的对应关系</a:t>
            </a:r>
            <a:endParaRPr lang="zh-CN" altLang="en-US"/>
          </a:p>
        </p:txBody>
      </p:sp>
      <p:sp>
        <p:nvSpPr>
          <p:cNvPr id="1049614" name="矩形 38"/>
          <p:cNvSpPr/>
          <p:nvPr>
            <p:custDataLst>
              <p:tags r:id="rId2"/>
            </p:custDataLst>
          </p:nvPr>
        </p:nvSpPr>
        <p:spPr>
          <a:xfrm rot="204112">
            <a:off x="1365102" y="1245235"/>
            <a:ext cx="4195854" cy="2190045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6" name="矩形 39"/>
          <p:cNvSpPr/>
          <p:nvPr>
            <p:custDataLst>
              <p:tags r:id="rId3"/>
            </p:custDataLst>
          </p:nvPr>
        </p:nvSpPr>
        <p:spPr>
          <a:xfrm>
            <a:off x="1369950" y="1245928"/>
            <a:ext cx="4195854" cy="219004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8" name="TextBox 2"/>
          <p:cNvSpPr txBox="1"/>
          <p:nvPr>
            <p:custDataLst>
              <p:tags r:id="rId4"/>
            </p:custDataLst>
          </p:nvPr>
        </p:nvSpPr>
        <p:spPr>
          <a:xfrm>
            <a:off x="1613058" y="1417003"/>
            <a:ext cx="3727647" cy="1808414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知识点掌握不牢固：采用强化训练和知识点回顾的方法进行辅导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620" name="矩形 100"/>
          <p:cNvSpPr/>
          <p:nvPr>
            <p:custDataLst>
              <p:tags r:id="rId5"/>
            </p:custDataLst>
          </p:nvPr>
        </p:nvSpPr>
        <p:spPr>
          <a:xfrm rot="204112">
            <a:off x="6625503" y="1245235"/>
            <a:ext cx="4195854" cy="2190045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2" name="矩形 101"/>
          <p:cNvSpPr/>
          <p:nvPr>
            <p:custDataLst>
              <p:tags r:id="rId6"/>
            </p:custDataLst>
          </p:nvPr>
        </p:nvSpPr>
        <p:spPr>
          <a:xfrm>
            <a:off x="6631044" y="1245928"/>
            <a:ext cx="4195854" cy="219004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4" name="TextBox 2"/>
          <p:cNvSpPr txBox="1"/>
          <p:nvPr>
            <p:custDataLst>
              <p:tags r:id="rId7"/>
            </p:custDataLst>
          </p:nvPr>
        </p:nvSpPr>
        <p:spPr>
          <a:xfrm>
            <a:off x="6874844" y="1417003"/>
            <a:ext cx="3727647" cy="1808414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粗心大意：培养学生细心检查的习惯，强调解题步骤和细节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626" name="矩形 122"/>
          <p:cNvSpPr/>
          <p:nvPr>
            <p:custDataLst>
              <p:tags r:id="rId8"/>
            </p:custDataLst>
          </p:nvPr>
        </p:nvSpPr>
        <p:spPr>
          <a:xfrm rot="204112">
            <a:off x="1365102" y="3985908"/>
            <a:ext cx="4195854" cy="2190045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8" name="矩形 123"/>
          <p:cNvSpPr/>
          <p:nvPr>
            <p:custDataLst>
              <p:tags r:id="rId9"/>
            </p:custDataLst>
          </p:nvPr>
        </p:nvSpPr>
        <p:spPr>
          <a:xfrm>
            <a:off x="1369950" y="3986600"/>
            <a:ext cx="4195854" cy="21900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0" name="TextBox 2"/>
          <p:cNvSpPr txBox="1"/>
          <p:nvPr>
            <p:custDataLst>
              <p:tags r:id="rId10"/>
            </p:custDataLst>
          </p:nvPr>
        </p:nvSpPr>
        <p:spPr>
          <a:xfrm>
            <a:off x="1612365" y="4157676"/>
            <a:ext cx="3727647" cy="1808414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理解偏差：引导学生重新审视题目，找出理解上的误区，并进行纠正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632" name="矩形 89"/>
          <p:cNvSpPr/>
          <p:nvPr>
            <p:custDataLst>
              <p:tags r:id="rId11"/>
            </p:custDataLst>
          </p:nvPr>
        </p:nvSpPr>
        <p:spPr>
          <a:xfrm rot="204112">
            <a:off x="6625503" y="3985908"/>
            <a:ext cx="4195854" cy="2190045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4" name="矩形 90"/>
          <p:cNvSpPr/>
          <p:nvPr>
            <p:custDataLst>
              <p:tags r:id="rId12"/>
            </p:custDataLst>
          </p:nvPr>
        </p:nvSpPr>
        <p:spPr>
          <a:xfrm>
            <a:off x="6631044" y="3986600"/>
            <a:ext cx="4195854" cy="219004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6" name="TextBox 2"/>
          <p:cNvSpPr txBox="1"/>
          <p:nvPr>
            <p:custDataLst>
              <p:tags r:id="rId13"/>
            </p:custDataLst>
          </p:nvPr>
        </p:nvSpPr>
        <p:spPr>
          <a:xfrm>
            <a:off x="6873459" y="4157676"/>
            <a:ext cx="3727647" cy="1808414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解题方法不当：指导学生掌握正确的解题方法和技巧，提高解题效率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76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8333" lnSpcReduction="10000"/>
          </a:bodyPr>
          <a:lstStyle/>
          <a:p>
            <a:r>
              <a:rPr lang="zh-CN" altLang="en-US">
                <a:latin typeface="+mj-ea"/>
                <a:ea typeface="+mj-ea"/>
              </a:rPr>
              <a:t>04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967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错题辅导方法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https://d.book118.com/457066152023006050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 YOU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173.7&quot;,&quot;top&quot;:&quot;78.5&quot;,&quot;width&quot;:&quot;702.55&quot;,&quot;height&quot;:&quot;350.15&quot;}"/>
  <p:tag name="KSO_WM_SLIDE_ID" val="custom20230314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3_1"/>
  <p:tag name="KSO_WM_UNIT_INDEX" val="1_3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5_1"/>
  <p:tag name="KSO_WM_UNIT_INDEX" val="1_5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6_1"/>
  <p:tag name="KSO_WM_UNIT_INDEX" val="1_6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4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4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5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7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27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3">
      <a:dk1>
        <a:srgbClr val="000000"/>
      </a:dk1>
      <a:lt1>
        <a:srgbClr val="FFFFFF"/>
      </a:lt1>
      <a:dk2>
        <a:srgbClr val="011163"/>
      </a:dk2>
      <a:lt2>
        <a:srgbClr val="FFFFFF"/>
      </a:lt2>
      <a:accent1>
        <a:srgbClr val="4864FC"/>
      </a:accent1>
      <a:accent2>
        <a:srgbClr val="6C5EDE"/>
      </a:accent2>
      <a:accent3>
        <a:srgbClr val="9059BF"/>
      </a:accent3>
      <a:accent4>
        <a:srgbClr val="B453A1"/>
      </a:accent4>
      <a:accent5>
        <a:srgbClr val="D84E82"/>
      </a:accent5>
      <a:accent6>
        <a:srgbClr val="FC4864"/>
      </a:accent6>
      <a:hlink>
        <a:srgbClr val="0563C1"/>
      </a:hlink>
      <a:folHlink>
        <a:srgbClr val="954D72"/>
      </a:folHlink>
    </a:clrScheme>
    <a:fontScheme name="自定义 1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数学教学中的错题分析与辅导</vt:lpstr>
      <vt:lpstr>目录</vt:lpstr>
      <vt:lpstr>添加章节标题</vt:lpstr>
      <vt:lpstr>错题分析的重要性</vt:lpstr>
      <vt:lpstr>错题分析的意义</vt:lpstr>
      <vt:lpstr>错题分析在数学教学中的作用</vt:lpstr>
      <vt:lpstr>错题分析的常见问题</vt:lpstr>
      <vt:lpstr>错题分析的步骤</vt:lpstr>
      <vt:lpstr>错题类型与成因</vt:lpstr>
      <vt:lpstr>常见错题类型</vt:lpstr>
      <vt:lpstr>错题成因分析</vt:lpstr>
      <vt:lpstr>针对不同成因的辅导策略</vt:lpstr>
      <vt:lpstr>错题成因与辅导策略的对应关系</vt:lpstr>
      <vt:lpstr>错题辅导方法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2024-09-22T14:41:02.881</cp:lastPrinted>
  <dcterms:created xsi:type="dcterms:W3CDTF">2024-09-22T06:41:02Z</dcterms:created>
  <dcterms:modified xsi:type="dcterms:W3CDTF">2024-09-22T06:41:05Z</dcterms:modified>
</cp:coreProperties>
</file>