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8363BE0-EC75-4B9C-9725-85C206B9C3C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B3CE052-15EF-446D-97F8-CD4A46A1C64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B62E6A4-8721-447B-A5A6-D477AE6D792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10E6D09-A708-4719-9CF5-087F0373A78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6F2BE9F-B580-4202-9BB2-5DB1ABE1361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BFC4BC4-7DD3-474F-9478-FB9BC7FBCFB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2FB6F7B-D26C-4FB5-A4EE-336C51A4895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5715C95-8922-410C-AF4D-ED7951671F9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91766B9-6025-4D89-B8EB-30548AC1B7F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5741B3B-00AF-40CD-B6D0-DCBB6E93CC7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AD90350-04B0-45BB-B9C7-F9AF2D96DEE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5710310600200605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057400" y="2041982"/>
            <a:ext cx="8077200" cy="200025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603200"/>
                </a:solidFill>
                <a:latin typeface="Microsoft Yahei"/>
                <a:ea typeface="Microsoft Yahei"/>
                <a:cs typeface="Microsoft Yahei"/>
              </a:rPr>
              <a:t>心理健康的思想源于</a:t>
            </a:r>
          </a:p>
        </p:txBody>
      </p:sp>
      <p:sp>
        <p:nvSpPr>
          <p:cNvPr id="3" name="TextBox 3"/>
          <p:cNvSpPr txBox="1"/>
          <p:nvPr/>
        </p:nvSpPr>
        <p:spPr>
          <a:xfrm>
            <a:off x="3526541" y="6029318"/>
            <a:ext cx="2343150"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603200"/>
                </a:solidFill>
                <a:latin typeface="Microsoft Yahei"/>
                <a:ea typeface="Microsoft Yahei"/>
                <a:cs typeface="Microsoft Yahei"/>
              </a:rPr>
              <a:t>汇报人：XXX</a:t>
            </a:r>
          </a:p>
        </p:txBody>
      </p:sp>
      <p:sp>
        <p:nvSpPr>
          <p:cNvPr id="4" name="TextBox 4"/>
          <p:cNvSpPr txBox="1"/>
          <p:nvPr/>
        </p:nvSpPr>
        <p:spPr>
          <a:xfrm>
            <a:off x="5869779" y="6029318"/>
            <a:ext cx="279082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603200"/>
                </a:solidFill>
                <a:latin typeface="Microsoft Yahei"/>
                <a:ea typeface="Microsoft Yahei"/>
                <a:cs typeface="Microsoft Yahei"/>
              </a:rPr>
              <a:t>2024-01-11</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61950" y="115331"/>
            <a:ext cx="1851660" cy="1145845"/>
          </a:xfrm>
          <a:prstGeom prst="rect">
            <a:avLst/>
          </a:prstGeom>
          <a:noFill/>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700" b="1">
                <a:solidFill>
                  <a:srgbClr val="FFFFFF"/>
                </a:solidFill>
                <a:latin typeface="微软雅黑"/>
                <a:ea typeface="微软雅黑"/>
                <a:cs typeface="微软雅黑"/>
              </a:rPr>
              <a:t>目录</a:t>
            </a:r>
            <a:endParaRPr lang="en-US" sz="1100"/>
          </a:p>
        </p:txBody>
      </p:sp>
      <p:sp>
        <p:nvSpPr>
          <p:cNvPr id="4" name="TextBox 4"/>
          <p:cNvSpPr txBox="1"/>
          <p:nvPr/>
        </p:nvSpPr>
        <p:spPr>
          <a:xfrm>
            <a:off x="649067" y="1768211"/>
            <a:ext cx="4792980" cy="4692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603200"/>
                </a:solidFill>
                <a:latin typeface="Microsoft Yahei"/>
                <a:ea typeface="Microsoft Yahei"/>
                <a:cs typeface="Microsoft Yahei"/>
              </a:rPr>
              <a:t>心理健康的定义与重要性</a:t>
            </a:r>
          </a:p>
          <a:p>
            <a:pPr marL="203200" lvl="0" indent="-203200">
              <a:lnSpc>
                <a:spcPct val="140000"/>
              </a:lnSpc>
              <a:spcBef>
                <a:spcPts val="375"/>
              </a:spcBef>
              <a:buFont typeface="Arial"/>
              <a:buChar char="•"/>
            </a:pPr>
            <a:r>
              <a:rPr lang="en-US" sz="2400">
                <a:solidFill>
                  <a:srgbClr val="603200"/>
                </a:solidFill>
                <a:latin typeface="Microsoft Yahei"/>
                <a:ea typeface="Microsoft Yahei"/>
                <a:cs typeface="Microsoft Yahei"/>
              </a:rPr>
              <a:t>心理健康思想的起源</a:t>
            </a:r>
          </a:p>
          <a:p>
            <a:pPr marL="203200" lvl="0" indent="-203200">
              <a:lnSpc>
                <a:spcPct val="140000"/>
              </a:lnSpc>
              <a:spcBef>
                <a:spcPts val="375"/>
              </a:spcBef>
              <a:buFont typeface="Arial"/>
              <a:buChar char="•"/>
            </a:pPr>
            <a:r>
              <a:rPr lang="en-US" sz="2400">
                <a:solidFill>
                  <a:srgbClr val="603200"/>
                </a:solidFill>
                <a:latin typeface="Microsoft Yahei"/>
                <a:ea typeface="Microsoft Yahei"/>
                <a:cs typeface="Microsoft Yahei"/>
              </a:rPr>
              <a:t>心理健康的理论基础</a:t>
            </a:r>
          </a:p>
          <a:p>
            <a:pPr marL="203200" lvl="0" indent="-203200">
              <a:lnSpc>
                <a:spcPct val="140000"/>
              </a:lnSpc>
              <a:spcBef>
                <a:spcPts val="375"/>
              </a:spcBef>
              <a:buFont typeface="Arial"/>
              <a:buChar char="•"/>
            </a:pPr>
            <a:r>
              <a:rPr lang="en-US" sz="2400">
                <a:solidFill>
                  <a:srgbClr val="603200"/>
                </a:solidFill>
                <a:latin typeface="Microsoft Yahei"/>
                <a:ea typeface="Microsoft Yahei"/>
                <a:cs typeface="Microsoft Yahei"/>
              </a:rPr>
              <a:t>心理健康的实践与应用</a:t>
            </a:r>
          </a:p>
          <a:p>
            <a:pPr marL="203200" lvl="0" indent="-203200">
              <a:lnSpc>
                <a:spcPct val="140000"/>
              </a:lnSpc>
              <a:spcBef>
                <a:spcPts val="375"/>
              </a:spcBef>
              <a:buFont typeface="Arial"/>
              <a:buChar char="•"/>
            </a:pPr>
            <a:r>
              <a:rPr lang="en-US" sz="2400">
                <a:solidFill>
                  <a:srgbClr val="603200"/>
                </a:solidFill>
                <a:latin typeface="Microsoft Yahei"/>
                <a:ea typeface="Microsoft Yahei"/>
                <a:cs typeface="Microsoft Yahei"/>
              </a:rPr>
              <a:t>心理健康的未来发展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3306" y="1622307"/>
            <a:ext cx="7405389" cy="1138956"/>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01</a:t>
            </a:r>
          </a:p>
        </p:txBody>
      </p:sp>
      <p:sp>
        <p:nvSpPr>
          <p:cNvPr id="3" name="TextBox 3"/>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solidFill>
                <a:latin typeface="Microsoft Yahei"/>
                <a:ea typeface="Microsoft Yahei"/>
                <a:cs typeface="Microsoft Yahei"/>
              </a:rPr>
              <a:t>心理健康的定义与重要性</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9045" b="19045"/>
          <a:stretch>
            <a:fillRect/>
          </a:stretch>
        </p:blipFill>
        <p:spPr>
          <a:xfrm>
            <a:off x="3909691" y="1250241"/>
            <a:ext cx="7848600" cy="5248275"/>
          </a:xfrm>
          <a:prstGeom prst="rect">
            <a:avLst/>
          </a:prstGeom>
        </p:spPr>
      </p:pic>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心理健康的定义</a:t>
            </a:r>
          </a:p>
        </p:txBody>
      </p:sp>
      <p:sp>
        <p:nvSpPr>
          <p:cNvPr id="24" name="AutoShape 24"/>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63624" y="1510084"/>
            <a:ext cx="2936423"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心理健康是指个体在心理、情感和社交层面上的完好状态，包括正常的智力、积极的情绪、和谐的人际关系以及适应环境的能力。</a:t>
            </a:r>
            <a:endParaRPr lang="en-US" sz="1100"/>
          </a:p>
        </p:txBody>
      </p:sp>
      <p:sp>
        <p:nvSpPr>
          <p:cNvPr id="26" name="AutoShape 26"/>
          <p:cNvSpPr/>
          <p:nvPr/>
        </p:nvSpPr>
        <p:spPr>
          <a:xfrm>
            <a:off x="590191" y="4157580"/>
            <a:ext cx="3052052"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心理健康强调个体内在的平衡、满足和幸福感，以及对外界环境的适应和应对能力。</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心理健康对个人的幸福感和生活质量有着至关重要的影响，良好的心理健康有助于提高个人的幸福感和满足感。</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心理健康有助于个人更好地应对压力和挑战，增强自我调节和应对困难的能力。</a:t>
            </a:r>
          </a:p>
        </p:txBody>
      </p:sp>
      <p:pic>
        <p:nvPicPr>
          <p:cNvPr id="6" name="Picture 6"/>
          <p:cNvPicPr>
            <a:picLocks noChangeAspect="1"/>
          </p:cNvPicPr>
          <p:nvPr/>
        </p:nvPicPr>
        <p:blipFill>
          <a:blip r:embed="rId2"/>
          <a:srcRect t="10234" b="10234"/>
          <a:stretch>
            <a:fillRect/>
          </a:stretch>
        </p:blipFill>
        <p:spPr>
          <a:xfrm>
            <a:off x="539110" y="1388510"/>
            <a:ext cx="2256056" cy="1267968"/>
          </a:xfrm>
          <a:prstGeom prst="rect">
            <a:avLst/>
          </a:prstGeom>
        </p:spPr>
      </p:pic>
      <p:pic>
        <p:nvPicPr>
          <p:cNvPr id="7" name="Picture 7"/>
          <p:cNvPicPr>
            <a:picLocks noChangeAspect="1"/>
          </p:cNvPicPr>
          <p:nvPr/>
        </p:nvPicPr>
        <p:blipFill>
          <a:blip r:embed="rId3"/>
          <a:srcRect t="7848" b="7848"/>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心理健康有助于建立良好的人际关系，增强社会适应能力，促进社会和谐发展。</a:t>
            </a:r>
          </a:p>
        </p:txBody>
      </p:sp>
      <p:pic>
        <p:nvPicPr>
          <p:cNvPr id="10" name="Picture 10"/>
          <p:cNvPicPr>
            <a:picLocks noChangeAspect="1"/>
          </p:cNvPicPr>
          <p:nvPr/>
        </p:nvPicPr>
        <p:blipFill>
          <a:blip r:embed="rId4"/>
          <a:srcRect t="9125" b="9125"/>
          <a:stretch>
            <a:fillRect/>
          </a:stretch>
        </p:blipFill>
        <p:spPr>
          <a:xfrm>
            <a:off x="544772" y="4664094"/>
            <a:ext cx="2256056" cy="1267968"/>
          </a:xfrm>
          <a:prstGeom prst="rect">
            <a:avLst/>
          </a:prstGeom>
        </p:spPr>
      </p:pic>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心理健康的重要性</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10532" b="10532"/>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638" b="2638"/>
          <a:stretch>
            <a:fillRect/>
          </a:stretch>
        </p:blipFill>
        <p:spPr>
          <a:xfrm>
            <a:off x="7771733" y="3721608"/>
            <a:ext cx="3394942" cy="2143864"/>
          </a:xfrm>
          <a:prstGeom prst="rect">
            <a:avLst/>
          </a:prstGeom>
        </p:spPr>
      </p:pic>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心理健康与生活质量的关系</a:t>
            </a:r>
          </a:p>
        </p:txBody>
      </p:sp>
      <p:sp>
        <p:nvSpPr>
          <p:cNvPr id="29" name="TextBox 29"/>
          <p:cNvSpPr txBox="1"/>
          <p:nvPr/>
        </p:nvSpPr>
        <p:spPr>
          <a:xfrm>
            <a:off x="1057922" y="182224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心理健康和生活质量是密切相关的，良好的心理健康可以提高个人的生活质量，而生活质量的提高也有助于维护和促进心理健康。</a:t>
            </a:r>
          </a:p>
        </p:txBody>
      </p:sp>
      <p:sp>
        <p:nvSpPr>
          <p:cNvPr id="30" name="TextBox 30"/>
          <p:cNvSpPr txBox="1"/>
          <p:nvPr/>
        </p:nvSpPr>
        <p:spPr>
          <a:xfrm>
            <a:off x="4452917" y="3966127"/>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心理健康问题可能导致个体在生活、工作和社交方面出现困难，从而影响生活质量。</a:t>
            </a:r>
          </a:p>
        </p:txBody>
      </p:sp>
      <p:sp>
        <p:nvSpPr>
          <p:cNvPr id="31" name="TextBox 31"/>
          <p:cNvSpPr txBox="1"/>
          <p:nvPr/>
        </p:nvSpPr>
        <p:spPr>
          <a:xfrm>
            <a:off x="7847818" y="182224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提高心理健康水平是提高生活质量的重要途径之一，通过关注和维护心理健康，可以有效地提高个人的生活质量和幸福感。</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3306" y="1622307"/>
            <a:ext cx="7405389" cy="1138956"/>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02</a:t>
            </a:r>
          </a:p>
        </p:txBody>
      </p:sp>
      <p:sp>
        <p:nvSpPr>
          <p:cNvPr id="3" name="TextBox 3"/>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solidFill>
                <a:latin typeface="Microsoft Yahei"/>
                <a:ea typeface="Microsoft Yahei"/>
                <a:cs typeface="Microsoft Yahei"/>
              </a:rPr>
              <a:t>心理健康思想的起源</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solidFill>
                <a:latin typeface="Microsoft Yahei"/>
                <a:ea typeface="Microsoft Yahei"/>
                <a:cs typeface="Microsoft Yahei"/>
              </a:rPr>
              <a:t>古希腊哲学家如亚里士多德和柏拉图，提出了关于人的本质和幸福的思考，对心理健康思想的形成产生了深远影响。</a:t>
            </a:r>
          </a:p>
        </p:txBody>
      </p:sp>
      <p:pic>
        <p:nvPicPr>
          <p:cNvPr id="6" name="Picture 6"/>
          <p:cNvPicPr>
            <a:picLocks noChangeAspect="1"/>
          </p:cNvPicPr>
          <p:nvPr/>
        </p:nvPicPr>
        <p:blipFill>
          <a:blip r:embed="rId2"/>
          <a:srcRect t="16667" b="16667"/>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solidFill>
                <a:latin typeface="Microsoft Yahei"/>
                <a:ea typeface="Microsoft Yahei"/>
                <a:cs typeface="Microsoft Yahei"/>
              </a:rPr>
              <a:t>古希腊哲学家</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古代医学家如希波克拉底和盖伦，强调身心健康的统一，认为心理和生理相互影响，对心理健康思想的发展起到了推动作用。</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古代医学家</a:t>
            </a:r>
          </a:p>
        </p:txBody>
      </p:sp>
      <p:pic>
        <p:nvPicPr>
          <p:cNvPr id="10" name="Picture 10"/>
          <p:cNvPicPr>
            <a:picLocks noChangeAspect="1"/>
          </p:cNvPicPr>
          <p:nvPr/>
        </p:nvPicPr>
        <p:blipFill>
          <a:blip r:embed="rId3"/>
          <a:srcRect t="13000" b="13000"/>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t="13583" b="13583"/>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佛教禅宗强调内心平静、自我超越的修行方法，对心理健康思想的形成产生了重要影响。</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佛教禅宗</a:t>
            </a:r>
          </a:p>
        </p:txBody>
      </p:sp>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古代心理健康思想</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6690" b="6690"/>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中世纪基督教神学强调内心的虔诚和信仰，认为通过信仰可以获得内心的平静和满足，对心理健康思想的发展有一定的影响。</a:t>
            </a:r>
            <a:endParaRPr lang="en-US" sz="1100"/>
          </a:p>
        </p:txBody>
      </p:sp>
      <p:sp>
        <p:nvSpPr>
          <p:cNvPr id="5" name="AutoShape 5"/>
          <p:cNvSpPr/>
          <p:nvPr/>
        </p:nvSpPr>
        <p:spPr>
          <a:xfrm>
            <a:off x="601724" y="4315960"/>
            <a:ext cx="3052052"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阿拉伯医学家如阿维森纳和阿布尔·卡西姆，继承和发展了古希腊的医学思想，强调身心健康的统一，对心理健康思想的发展产生了影响。</a:t>
            </a:r>
            <a:endParaRPr lang="en-US" sz="1100"/>
          </a:p>
        </p:txBody>
      </p:sp>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中世纪心理健康思想</a:t>
            </a:r>
          </a:p>
        </p:txBody>
      </p:sp>
      <p:sp>
        <p:nvSpPr>
          <p:cNvPr id="27" name="AutoShape 27"/>
          <p:cNvSpPr/>
          <p:nvPr/>
        </p:nvSpPr>
        <p:spPr>
          <a:xfrm>
            <a:off x="601724" y="3976765"/>
            <a:ext cx="2936423" cy="339195"/>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solidFill>
                <a:latin typeface="Microsoft Yahei"/>
                <a:ea typeface="Microsoft Yahei"/>
                <a:cs typeface="Microsoft Yahei"/>
              </a:rPr>
              <a:t>阿拉伯医学</a:t>
            </a:r>
            <a:endParaRPr lang="en-US" sz="1100"/>
          </a:p>
        </p:txBody>
      </p:sp>
      <p:sp>
        <p:nvSpPr>
          <p:cNvPr id="28" name="AutoShape 28"/>
          <p:cNvSpPr/>
          <p:nvPr/>
        </p:nvSpPr>
        <p:spPr>
          <a:xfrm>
            <a:off x="563624" y="1405309"/>
            <a:ext cx="2936423" cy="339195"/>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solidFill>
                <a:latin typeface="Microsoft Yahei"/>
                <a:ea typeface="Microsoft Yahei"/>
                <a:cs typeface="Microsoft Yahei"/>
              </a:rPr>
              <a:t>基督教神学</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67" r="16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随着心理学的兴起和发展，人们对心理健康的认识逐渐深入，心理治疗和心理咨询的方法逐渐完善，为心理健康思想的发展提供了科学依据。</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心理学的发展</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随着社会的发展和文化的交流，人们对心理健康的关注逐渐增加，心理健康思想逐渐成为社会文化的重要组成部分。</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社会文化的影响</a:t>
            </a:r>
          </a:p>
        </p:txBody>
      </p:sp>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近代心理健康思想</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3306" y="1622307"/>
            <a:ext cx="7405389" cy="1138956"/>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03</a:t>
            </a:r>
          </a:p>
        </p:txBody>
      </p:sp>
      <p:sp>
        <p:nvSpPr>
          <p:cNvPr id="3" name="TextBox 3"/>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solidFill>
                <a:latin typeface="Microsoft Yahei"/>
                <a:ea typeface="Microsoft Yahei"/>
                <a:cs typeface="Microsoft Yahei"/>
              </a:rPr>
              <a:t>心理健康的理论基础</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心理动力学理论强调个体内在的心理过程和潜意识动机对行为的影响。</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心理动力学理论认为心理健康问题通常源于个体的内心冲突和早期经验，如童年时期的创伤或家庭环境的影响。该理论主张通过深入探索个体的无意识心理内容，解决内在的心理障碍，以达到心理健康的状态。</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0031" r="20031"/>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心理动力学理论</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https://d.book118.com/457103106002006051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633301"/>
      </a:dk1>
      <a:lt1>
        <a:srgbClr val="FBF9F7"/>
      </a:lt1>
      <a:dk2>
        <a:srgbClr val="333333"/>
      </a:dk2>
      <a:lt2>
        <a:srgbClr val="F1EFEE"/>
      </a:lt2>
      <a:accent1>
        <a:srgbClr val="9A6930"/>
      </a:accent1>
      <a:accent2>
        <a:srgbClr val="B3954D"/>
      </a:accent2>
      <a:accent3>
        <a:srgbClr val="D3A67C"/>
      </a:accent3>
      <a:accent4>
        <a:srgbClr val="DC9C51"/>
      </a:accent4>
      <a:accent5>
        <a:srgbClr val="D17A6E"/>
      </a:accent5>
      <a:accent6>
        <a:srgbClr val="8C857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50</Paragraphs>
  <Slides>13</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13</vt:i4>
      </vt:variant>
    </vt:vector>
  </HeadingPairs>
  <TitlesOfParts>
    <vt:vector baseType="lpstr" size="18">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2024-09-23T18:11:37.570</cp:lastPrinted>
  <dcterms:created xsi:type="dcterms:W3CDTF">2024-09-23T10:11:37Z</dcterms:created>
  <dcterms:modified xsi:type="dcterms:W3CDTF">2024-09-23T10:11:39Z</dcterms:modified>
</cp:coreProperties>
</file>