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707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audio" Target="../media/push1.wav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BD0A5-5993-4BE5-8ABB-793AF856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4ECA-6A38-400F-BEFD-A97C9531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883DD-2007-4D9A-87BB-98525706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283DE-1E7F-4B8D-A68F-218DFA44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D5C7C-DEF1-4871-8A57-E72BFB5A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C9A08-C024-412F-B4C6-6F7D63B0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19742-2A69-432A-8DB3-812221C5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81BAC-67FC-455D-AE01-07F76CC8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09033-A032-4E58-ADF5-114D8C02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675B2-9E6E-49F8-BCA1-9E99D0FF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E848D-4EC9-4794-BD92-CC729875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41004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3327317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926262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110906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316173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490876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055436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718122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7245764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778963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Arial" pitchFamily="34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126662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Freeform 2"/>
          <p:cNvSpPr/>
          <p:nvPr/>
        </p:nvSpPr>
        <p:spPr bwMode="blackWhite">
          <a:xfrm>
            <a:off x="20638" y="12700"/>
            <a:ext cx="8896350" cy="6780213"/>
          </a:xfrm>
          <a:custGeom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grpSp>
        <p:nvGrpSpPr>
          <p:cNvPr id="3075" name="Group 8"/>
          <p:cNvGrpSpPr/>
          <p:nvPr/>
        </p:nvGrpSpPr>
        <p:grpSpPr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55" name="Freeform 9"/>
            <p:cNvSpPr/>
            <p:nvPr/>
          </p:nvSpPr>
          <p:spPr bwMode="auto">
            <a:xfrm>
              <a:off x="177" y="177"/>
              <a:ext cx="2250" cy="1017"/>
            </a:xfrm>
            <a:custGeom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56" name="Freeform 10"/>
            <p:cNvSpPr/>
            <p:nvPr/>
          </p:nvSpPr>
          <p:spPr bwMode="auto">
            <a:xfrm>
              <a:off x="166" y="261"/>
              <a:ext cx="2244" cy="1007"/>
            </a:xfrm>
            <a:custGeom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57" name="Freeform 11"/>
            <p:cNvSpPr/>
            <p:nvPr/>
          </p:nvSpPr>
          <p:spPr bwMode="auto">
            <a:xfrm>
              <a:off x="474" y="344"/>
              <a:ext cx="1488" cy="919"/>
            </a:xfrm>
            <a:custGeom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grpSp>
          <p:nvGrpSpPr>
            <p:cNvPr id="3096" name="Group 12"/>
            <p:cNvGrpSpPr/>
            <p:nvPr userDrawn="1"/>
          </p:nvGrpSpPr>
          <p:grpSpPr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59" name="Freeform 13"/>
              <p:cNvSpPr/>
              <p:nvPr/>
            </p:nvSpPr>
            <p:spPr bwMode="auto">
              <a:xfrm>
                <a:off x="2005" y="934"/>
                <a:ext cx="212" cy="214"/>
              </a:xfrm>
              <a:custGeom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60" name="Freeform 14"/>
              <p:cNvSpPr/>
              <p:nvPr/>
            </p:nvSpPr>
            <p:spPr bwMode="auto">
              <a:xfrm>
                <a:off x="123" y="148"/>
                <a:ext cx="2386" cy="1081"/>
              </a:xfrm>
              <a:custGeom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61" name="Freeform 15"/>
              <p:cNvSpPr/>
              <p:nvPr/>
            </p:nvSpPr>
            <p:spPr bwMode="auto">
              <a:xfrm>
                <a:off x="324" y="158"/>
                <a:ext cx="1686" cy="614"/>
              </a:xfrm>
              <a:custGeom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62" name="Freeform 16"/>
              <p:cNvSpPr/>
              <p:nvPr/>
            </p:nvSpPr>
            <p:spPr bwMode="auto">
              <a:xfrm>
                <a:off x="409" y="251"/>
                <a:ext cx="227" cy="410"/>
              </a:xfrm>
              <a:custGeom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63" name="Freeform 17"/>
              <p:cNvSpPr/>
              <p:nvPr/>
            </p:nvSpPr>
            <p:spPr bwMode="auto">
              <a:xfrm>
                <a:off x="846" y="536"/>
                <a:ext cx="691" cy="364"/>
              </a:xfrm>
              <a:custGeom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</p:grpSp>
      </p:grpSp>
      <p:grpSp>
        <p:nvGrpSpPr>
          <p:cNvPr id="3076" name="Group 18"/>
          <p:cNvGrpSpPr/>
          <p:nvPr/>
        </p:nvGrpSpPr>
        <p:grpSpPr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65" name="Freeform 19"/>
            <p:cNvSpPr/>
            <p:nvPr/>
          </p:nvSpPr>
          <p:spPr bwMode="auto">
            <a:xfrm rot="7320404">
              <a:off x="4909" y="2936"/>
              <a:ext cx="629" cy="293"/>
            </a:xfrm>
            <a:custGeom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66" name="Freeform 20"/>
            <p:cNvSpPr/>
            <p:nvPr/>
          </p:nvSpPr>
          <p:spPr bwMode="auto">
            <a:xfrm rot="7320404">
              <a:off x="4894" y="2923"/>
              <a:ext cx="627" cy="290"/>
            </a:xfrm>
            <a:custGeom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67" name="Freeform 21"/>
            <p:cNvSpPr/>
            <p:nvPr/>
          </p:nvSpPr>
          <p:spPr bwMode="auto">
            <a:xfrm rot="7320404">
              <a:off x="5000" y="2914"/>
              <a:ext cx="416" cy="265"/>
            </a:xfrm>
            <a:custGeom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grpSp>
          <p:nvGrpSpPr>
            <p:cNvPr id="3087" name="Group 22"/>
            <p:cNvGrpSpPr/>
            <p:nvPr userDrawn="1"/>
          </p:nvGrpSpPr>
          <p:grpSpPr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69" name="Freeform 23"/>
              <p:cNvSpPr/>
              <p:nvPr/>
            </p:nvSpPr>
            <p:spPr bwMode="auto">
              <a:xfrm rot="7320404">
                <a:off x="4987" y="3190"/>
                <a:ext cx="59" cy="61"/>
              </a:xfrm>
              <a:custGeom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70" name="Freeform 24"/>
              <p:cNvSpPr/>
              <p:nvPr/>
            </p:nvSpPr>
            <p:spPr bwMode="auto">
              <a:xfrm rot="7320404">
                <a:off x="4887" y="2930"/>
                <a:ext cx="667" cy="311"/>
              </a:xfrm>
              <a:custGeom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71" name="Freeform 25"/>
              <p:cNvSpPr/>
              <p:nvPr/>
            </p:nvSpPr>
            <p:spPr bwMode="auto">
              <a:xfrm rot="7320404">
                <a:off x="5062" y="2997"/>
                <a:ext cx="472" cy="176"/>
              </a:xfrm>
              <a:custGeom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72" name="Freeform 26"/>
              <p:cNvSpPr/>
              <p:nvPr/>
            </p:nvSpPr>
            <p:spPr bwMode="auto">
              <a:xfrm rot="7320404">
                <a:off x="5365" y="2873"/>
                <a:ext cx="63" cy="118"/>
              </a:xfrm>
              <a:custGeom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73" name="Freeform 27"/>
              <p:cNvSpPr/>
              <p:nvPr/>
            </p:nvSpPr>
            <p:spPr bwMode="auto">
              <a:xfrm rot="7320404">
                <a:off x="5138" y="3000"/>
                <a:ext cx="193" cy="104"/>
              </a:xfrm>
              <a:custGeom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</p:grpSp>
      </p:grpSp>
      <p:sp>
        <p:nvSpPr>
          <p:cNvPr id="74" name="Freeform 28"/>
          <p:cNvSpPr/>
          <p:nvPr/>
        </p:nvSpPr>
        <p:spPr bwMode="auto">
          <a:xfrm>
            <a:off x="901700" y="5054600"/>
            <a:ext cx="6807200" cy="728663"/>
          </a:xfrm>
          <a:custGeom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75" name="Freeform 29"/>
          <p:cNvSpPr/>
          <p:nvPr/>
        </p:nvSpPr>
        <p:spPr bwMode="auto">
          <a:xfrm>
            <a:off x="4076700" y="1930400"/>
            <a:ext cx="889000" cy="381000"/>
          </a:xfrm>
          <a:custGeom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76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7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8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8199433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5509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634927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6989000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299304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129721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59842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977198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085400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283066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endParaRPr lang="en-US" altLang="zh-CN">
              <a:solidFill>
                <a:srgbClr val="000000"/>
              </a:solidFill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9A0DB2DC-4C9A-4742-B13C-FB6460FD3503}" type="slidenum">
              <a:rPr lang="en-US" altLang="zh-CN" sz="1400" b="0" i="0">
                <a:solidFill>
                  <a:srgbClr val="000000"/>
                </a:solidFill>
                <a:latin typeface="Comic Sans MS" panose="030f0702030302020204" pitchFamily="66" charset="0"/>
              </a:rPr>
              <a:pPr algn="r"/>
              <a:t>‹#›</a:t>
            </a:fld>
            <a:endParaRPr lang="en-US" altLang="zh-CN" sz="1400" b="0" i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6298648"/>
      </p:ext>
    </p:extLst>
  </p:cSld>
  <p:clrMapOvr>
    <a:masterClrMapping/>
  </p:clrMapOvr>
  <p:transition>
    <p:checker dir="vert"/>
    <p:sndAc>
      <p:stSnd>
        <p:snd r:embed="rId1" name="push.wav"/>
      </p:stSnd>
    </p:sndAc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642467-31F0-407E-9FE0-9D8ADC58CF5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6254253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3636AA-4701-450E-8D73-FEB31D7CAF7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78279452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7DDD6-964F-414F-BAE9-ACC1D024FFB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6370277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2A77BC-979B-47D3-A9B3-654A252A073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31926735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58A98D-9BD4-4A45-8980-0EFE702ACC2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2515870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ED837E-9902-468D-86FE-6FEEA630BB3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44980898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46C2D7-8F48-4624-B264-FC33D29018E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63081166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306004-0CFA-436F-85C3-C3559477CFB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18564563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E23143-EF8C-4609-83E3-1F9F9F5A0CD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7303045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81F87D-C79A-4B88-BDE5-F4179A467DD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604741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5E67FB-A3BF-4E86-980B-64279234305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180705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audio" Target="../media/push1.wav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audio" Target="../media/push1.wav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en-US" altLang="zh-CN" sz="1400">
                <a:solidFill>
                  <a:srgbClr val="000000"/>
                </a:solidFill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760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hecker dir="vert"/>
    <p:sndAc>
      <p:stSnd>
        <p:snd r:embed="rId12" name="push.wav"/>
      </p:stSnd>
    </p:sndAc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Freeform 2"/>
          <p:cNvSpPr/>
          <p:nvPr/>
        </p:nvSpPr>
        <p:spPr bwMode="auto">
          <a:xfrm rot="-3172564">
            <a:off x="7777956" y="-15081"/>
            <a:ext cx="1162050" cy="2084388"/>
          </a:xfrm>
          <a:custGeom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2051" name="Rectangle 3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2" name="Rectangle 4"/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8294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srgbClr val="000000"/>
              </a:solidFill>
            </a:endParaRPr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>
              <a:solidFill>
                <a:srgbClr val="000000"/>
              </a:solidFill>
            </a:endParaRPr>
          </a:p>
        </p:txBody>
      </p:sp>
      <p:sp>
        <p:nvSpPr>
          <p:cNvPr id="8295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9A0DB2DC-4C9A-4742-B13C-FB6460FD3503}" type="slidenum">
              <a:rPr lang="en-US" altLang="zh-CN" sz="1400">
                <a:solidFill>
                  <a:srgbClr val="000000"/>
                </a:solidFill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  <p:sp>
        <p:nvSpPr>
          <p:cNvPr id="82952" name="Freeform 8"/>
          <p:cNvSpPr/>
          <p:nvPr/>
        </p:nvSpPr>
        <p:spPr bwMode="auto">
          <a:xfrm rot="-3172564">
            <a:off x="7865269" y="24606"/>
            <a:ext cx="1165225" cy="2097088"/>
          </a:xfrm>
          <a:custGeom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82953" name="Freeform 9"/>
          <p:cNvSpPr/>
          <p:nvPr/>
        </p:nvSpPr>
        <p:spPr bwMode="auto">
          <a:xfrm rot="-3172564">
            <a:off x="7831138" y="192088"/>
            <a:ext cx="1025525" cy="1571625"/>
          </a:xfrm>
          <a:custGeom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grpSp>
        <p:nvGrpSpPr>
          <p:cNvPr id="2058" name="Group 10"/>
          <p:cNvGrpSpPr/>
          <p:nvPr/>
        </p:nvGrpSpPr>
        <p:grpSpPr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82955" name="Freeform 11"/>
            <p:cNvSpPr/>
            <p:nvPr/>
          </p:nvSpPr>
          <p:spPr bwMode="auto">
            <a:xfrm>
              <a:off x="24" y="3505"/>
              <a:ext cx="1089" cy="649"/>
            </a:xfrm>
            <a:custGeom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56" name="Freeform 12"/>
            <p:cNvSpPr/>
            <p:nvPr/>
          </p:nvSpPr>
          <p:spPr bwMode="auto">
            <a:xfrm>
              <a:off x="1022" y="3582"/>
              <a:ext cx="71" cy="129"/>
            </a:xfrm>
            <a:custGeom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57" name="Freeform 13"/>
            <p:cNvSpPr/>
            <p:nvPr/>
          </p:nvSpPr>
          <p:spPr bwMode="auto">
            <a:xfrm>
              <a:off x="20" y="3774"/>
              <a:ext cx="792" cy="410"/>
            </a:xfrm>
            <a:custGeom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58" name="Freeform 14"/>
            <p:cNvSpPr/>
            <p:nvPr/>
          </p:nvSpPr>
          <p:spPr bwMode="auto">
            <a:xfrm>
              <a:off x="129" y="3808"/>
              <a:ext cx="525" cy="374"/>
            </a:xfrm>
            <a:custGeom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59" name="Freeform 15"/>
            <p:cNvSpPr/>
            <p:nvPr/>
          </p:nvSpPr>
          <p:spPr bwMode="auto">
            <a:xfrm>
              <a:off x="485" y="3532"/>
              <a:ext cx="135" cy="121"/>
            </a:xfrm>
            <a:custGeom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60" name="Freeform 16"/>
            <p:cNvSpPr/>
            <p:nvPr/>
          </p:nvSpPr>
          <p:spPr bwMode="auto">
            <a:xfrm>
              <a:off x="641" y="4163"/>
              <a:ext cx="76" cy="112"/>
            </a:xfrm>
            <a:custGeom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61" name="Freeform 17"/>
            <p:cNvSpPr/>
            <p:nvPr/>
          </p:nvSpPr>
          <p:spPr bwMode="auto">
            <a:xfrm>
              <a:off x="504" y="3607"/>
              <a:ext cx="193" cy="383"/>
            </a:xfrm>
            <a:custGeom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62" name="Freeform 18"/>
            <p:cNvSpPr/>
            <p:nvPr/>
          </p:nvSpPr>
          <p:spPr bwMode="auto">
            <a:xfrm>
              <a:off x="668" y="3590"/>
              <a:ext cx="364" cy="174"/>
            </a:xfrm>
            <a:custGeom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63" name="Freeform 19"/>
            <p:cNvSpPr/>
            <p:nvPr/>
          </p:nvSpPr>
          <p:spPr bwMode="auto">
            <a:xfrm>
              <a:off x="347" y="3693"/>
              <a:ext cx="156" cy="67"/>
            </a:xfrm>
            <a:custGeom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grpSp>
          <p:nvGrpSpPr>
            <p:cNvPr id="2084" name="Group 20"/>
            <p:cNvGrpSpPr/>
            <p:nvPr userDrawn="1"/>
          </p:nvGrpSpPr>
          <p:grpSpPr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2085" name="Group 21"/>
              <p:cNvGrpSpPr/>
              <p:nvPr userDrawn="1"/>
            </p:nvGrpSpPr>
            <p:grpSpPr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82966" name="Freeform 22"/>
                <p:cNvSpPr/>
                <p:nvPr/>
              </p:nvSpPr>
              <p:spPr bwMode="auto">
                <a:xfrm>
                  <a:off x="499" y="3587"/>
                  <a:ext cx="157" cy="87"/>
                </a:xfrm>
                <a:custGeom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67" name="Freeform 23"/>
                <p:cNvSpPr/>
                <p:nvPr/>
              </p:nvSpPr>
              <p:spPr bwMode="auto">
                <a:xfrm>
                  <a:off x="636" y="4137"/>
                  <a:ext cx="115" cy="133"/>
                </a:xfrm>
                <a:custGeom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68" name="Freeform 24"/>
                <p:cNvSpPr/>
                <p:nvPr/>
              </p:nvSpPr>
              <p:spPr bwMode="auto">
                <a:xfrm>
                  <a:off x="1004" y="3562"/>
                  <a:ext cx="43" cy="117"/>
                </a:xfrm>
                <a:custGeom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</p:grpSp>
          <p:sp>
            <p:nvSpPr>
              <p:cNvPr id="82969" name="Freeform 25"/>
              <p:cNvSpPr/>
              <p:nvPr/>
            </p:nvSpPr>
            <p:spPr bwMode="auto">
              <a:xfrm>
                <a:off x="76" y="3732"/>
                <a:ext cx="595" cy="250"/>
              </a:xfrm>
              <a:custGeom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82970" name="Freeform 26"/>
              <p:cNvSpPr/>
              <p:nvPr/>
            </p:nvSpPr>
            <p:spPr bwMode="auto">
              <a:xfrm>
                <a:off x="260" y="3886"/>
                <a:ext cx="244" cy="148"/>
              </a:xfrm>
              <a:custGeom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sp>
            <p:nvSpPr>
              <p:cNvPr id="82971" name="Freeform 27"/>
              <p:cNvSpPr/>
              <p:nvPr/>
            </p:nvSpPr>
            <p:spPr bwMode="auto">
              <a:xfrm>
                <a:off x="565" y="3680"/>
                <a:ext cx="107" cy="238"/>
              </a:xfrm>
              <a:custGeom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grpSp>
            <p:nvGrpSpPr>
              <p:cNvPr id="2089" name="Group 28"/>
              <p:cNvGrpSpPr/>
              <p:nvPr userDrawn="1"/>
            </p:nvGrpSpPr>
            <p:grpSpPr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82973" name="Freeform 29"/>
                <p:cNvSpPr/>
                <p:nvPr/>
              </p:nvSpPr>
              <p:spPr bwMode="auto">
                <a:xfrm>
                  <a:off x="669" y="4048"/>
                  <a:ext cx="75" cy="87"/>
                </a:xfrm>
                <a:custGeom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4" name="Freeform 30"/>
                <p:cNvSpPr/>
                <p:nvPr/>
              </p:nvSpPr>
              <p:spPr bwMode="auto">
                <a:xfrm>
                  <a:off x="5" y="3728"/>
                  <a:ext cx="842" cy="440"/>
                </a:xfrm>
                <a:custGeom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5" name="Freeform 31"/>
                <p:cNvSpPr/>
                <p:nvPr/>
              </p:nvSpPr>
              <p:spPr bwMode="auto">
                <a:xfrm>
                  <a:off x="106" y="3770"/>
                  <a:ext cx="80" cy="167"/>
                </a:xfrm>
                <a:custGeom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6" name="Freeform 32"/>
                <p:cNvSpPr/>
                <p:nvPr/>
              </p:nvSpPr>
              <p:spPr bwMode="auto">
                <a:xfrm>
                  <a:off x="449" y="3490"/>
                  <a:ext cx="322" cy="594"/>
                </a:xfrm>
                <a:custGeom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7" name="Freeform 33"/>
                <p:cNvSpPr/>
                <p:nvPr/>
              </p:nvSpPr>
              <p:spPr bwMode="auto">
                <a:xfrm>
                  <a:off x="578" y="3650"/>
                  <a:ext cx="96" cy="252"/>
                </a:xfrm>
                <a:custGeom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8" name="Freeform 34"/>
                <p:cNvSpPr/>
                <p:nvPr/>
              </p:nvSpPr>
              <p:spPr bwMode="auto">
                <a:xfrm>
                  <a:off x="328" y="3630"/>
                  <a:ext cx="195" cy="135"/>
                </a:xfrm>
                <a:custGeom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79" name="Freeform 35"/>
                <p:cNvSpPr/>
                <p:nvPr/>
              </p:nvSpPr>
              <p:spPr bwMode="auto">
                <a:xfrm>
                  <a:off x="658" y="3538"/>
                  <a:ext cx="471" cy="212"/>
                </a:xfrm>
                <a:custGeom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80" name="Freeform 36"/>
                <p:cNvSpPr/>
                <p:nvPr/>
              </p:nvSpPr>
              <p:spPr bwMode="auto">
                <a:xfrm>
                  <a:off x="717" y="3606"/>
                  <a:ext cx="245" cy="86"/>
                </a:xfrm>
                <a:custGeom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</p:grpSp>
        </p:grpSp>
      </p:grpSp>
      <p:grpSp>
        <p:nvGrpSpPr>
          <p:cNvPr id="2059" name="Group 37"/>
          <p:cNvGrpSpPr/>
          <p:nvPr/>
        </p:nvGrpSpPr>
        <p:grpSpPr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82982" name="Freeform 38"/>
            <p:cNvSpPr/>
            <p:nvPr/>
          </p:nvSpPr>
          <p:spPr bwMode="auto">
            <a:xfrm flipH="1">
              <a:off x="5468" y="2620"/>
              <a:ext cx="205" cy="1427"/>
            </a:xfrm>
            <a:custGeom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  <p:sp>
          <p:nvSpPr>
            <p:cNvPr id="82983" name="Freeform 39"/>
            <p:cNvSpPr/>
            <p:nvPr/>
          </p:nvSpPr>
          <p:spPr bwMode="auto">
            <a:xfrm flipH="1">
              <a:off x="5506" y="1333"/>
              <a:ext cx="205" cy="1633"/>
            </a:xfrm>
            <a:custGeom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</p:grpSp>
      <p:grpSp>
        <p:nvGrpSpPr>
          <p:cNvPr id="2060" name="Group 40"/>
          <p:cNvGrpSpPr/>
          <p:nvPr/>
        </p:nvGrpSpPr>
        <p:grpSpPr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2061" name="Group 41"/>
            <p:cNvGrpSpPr/>
            <p:nvPr userDrawn="1"/>
          </p:nvGrpSpPr>
          <p:grpSpPr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82986" name="Freeform 42"/>
              <p:cNvSpPr/>
              <p:nvPr/>
            </p:nvSpPr>
            <p:spPr bwMode="auto">
              <a:xfrm rot="-3172564">
                <a:off x="5430" y="1086"/>
                <a:ext cx="62" cy="288"/>
              </a:xfrm>
              <a:custGeom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3600" b="1" i="1">
                  <a:solidFill>
                    <a:srgbClr val="CC00FF"/>
                  </a:solidFill>
                  <a:latin typeface="Lucida Console" panose="020b0609040504020204" pitchFamily="49" charset="0"/>
                </a:endParaRPr>
              </a:p>
            </p:txBody>
          </p:sp>
          <p:grpSp>
            <p:nvGrpSpPr>
              <p:cNvPr id="2064" name="Group 43"/>
              <p:cNvGrpSpPr/>
              <p:nvPr userDrawn="1"/>
            </p:nvGrpSpPr>
            <p:grpSpPr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82988" name="Freeform 44"/>
                <p:cNvSpPr/>
                <p:nvPr/>
              </p:nvSpPr>
              <p:spPr bwMode="auto">
                <a:xfrm rot="-3172564">
                  <a:off x="4966" y="71"/>
                  <a:ext cx="153" cy="125"/>
                </a:xfrm>
                <a:custGeom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89" name="Freeform 45"/>
                <p:cNvSpPr/>
                <p:nvPr/>
              </p:nvSpPr>
              <p:spPr bwMode="auto">
                <a:xfrm rot="-3172564">
                  <a:off x="5053" y="328"/>
                  <a:ext cx="269" cy="438"/>
                </a:xfrm>
                <a:custGeom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0" name="Freeform 46"/>
                <p:cNvSpPr/>
                <p:nvPr/>
              </p:nvSpPr>
              <p:spPr bwMode="auto">
                <a:xfrm rot="-3172564">
                  <a:off x="4863" y="178"/>
                  <a:ext cx="505" cy="898"/>
                </a:xfrm>
                <a:custGeom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1" name="Freeform 47"/>
                <p:cNvSpPr/>
                <p:nvPr/>
              </p:nvSpPr>
              <p:spPr bwMode="auto">
                <a:xfrm rot="-3172564">
                  <a:off x="4903" y="-19"/>
                  <a:ext cx="758" cy="1344"/>
                </a:xfrm>
                <a:custGeom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2" name="Freeform 48"/>
                <p:cNvSpPr/>
                <p:nvPr/>
              </p:nvSpPr>
              <p:spPr bwMode="auto">
                <a:xfrm rot="-3172564">
                  <a:off x="5302" y="893"/>
                  <a:ext cx="169" cy="122"/>
                </a:xfrm>
                <a:custGeom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3" name="Freeform 49"/>
                <p:cNvSpPr/>
                <p:nvPr/>
              </p:nvSpPr>
              <p:spPr bwMode="auto">
                <a:xfrm rot="-3172564">
                  <a:off x="5254" y="802"/>
                  <a:ext cx="181" cy="144"/>
                </a:xfrm>
                <a:custGeom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4" name="Freeform 50"/>
                <p:cNvSpPr/>
                <p:nvPr/>
              </p:nvSpPr>
              <p:spPr bwMode="auto">
                <a:xfrm rot="-3172564">
                  <a:off x="4985" y="210"/>
                  <a:ext cx="181" cy="147"/>
                </a:xfrm>
                <a:custGeom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  <p:sp>
              <p:nvSpPr>
                <p:cNvPr id="82995" name="Freeform 51"/>
                <p:cNvSpPr/>
                <p:nvPr/>
              </p:nvSpPr>
              <p:spPr bwMode="auto">
                <a:xfrm rot="-3172564">
                  <a:off x="4952" y="138"/>
                  <a:ext cx="179" cy="138"/>
                </a:xfrm>
                <a:custGeom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3600" b="1" i="1">
                    <a:solidFill>
                      <a:srgbClr val="CC00FF"/>
                    </a:solidFill>
                    <a:latin typeface="Lucida Console" panose="020b0609040504020204" pitchFamily="49" charset="0"/>
                  </a:endParaRPr>
                </a:p>
              </p:txBody>
            </p:sp>
          </p:grpSp>
        </p:grpSp>
        <p:sp>
          <p:nvSpPr>
            <p:cNvPr id="82996" name="Line 52"/>
            <p:cNvSpPr>
              <a:spLocks noChangeShapeType="1"/>
            </p:cNvSpPr>
            <p:nvPr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 b="1" i="1">
                <a:solidFill>
                  <a:srgbClr val="CC00FF"/>
                </a:solidFill>
                <a:latin typeface="Lucida Console" panose="020b0609040504020204" pitchFamily="49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425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checker dir="vert"/>
    <p:sndAc>
      <p:stSnd>
        <p:snd r:embed="rId12" name="push.wav"/>
      </p:stSnd>
    </p:sndAc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11EAEF07-0103-4E0F-981C-88919F02239B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push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0163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6"/>
          <p:cNvSpPr>
            <a:spLocks noGrp="1"/>
          </p:cNvSpPr>
          <p:nvPr>
            <p:ph type="title"/>
          </p:nvPr>
        </p:nvSpPr>
        <p:spPr>
          <a:xfrm>
            <a:off x="726117" y="1143000"/>
            <a:ext cx="6629400" cy="28194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 sz="40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Lesson 20</a:t>
            </a:r>
            <a:br>
              <a:rPr lang="en-US" altLang="zh-CN" sz="60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altLang="zh-CN" sz="60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No Stopping</a:t>
            </a:r>
            <a:r>
              <a:rPr lang="zh-CN" altLang="en-US" sz="60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！</a:t>
            </a:r>
            <a:endParaRPr lang="en-US" altLang="zh-CN" sz="2800" b="1" i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948464" y="4953000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4450524"/>
      </p:ext>
    </p:extLst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2" descr="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70" y="0"/>
            <a:ext cx="915162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8" name="TextBox 4"/>
          <p:cNvSpPr txBox="1"/>
          <p:nvPr/>
        </p:nvSpPr>
        <p:spPr>
          <a:xfrm>
            <a:off x="1270" y="2133600"/>
            <a:ext cx="9177337" cy="20116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</a:rPr>
              <a:t>♠ </a:t>
            </a:r>
            <a:r>
              <a:rPr lang="en-US" altLang="zh-CN" sz="2800" b="1">
                <a:solidFill>
                  <a:srgbClr val="000000"/>
                </a:solidFill>
                <a:latin typeface="Georgia" panose="02040502050405020303" pitchFamily="18" charset="0"/>
              </a:rPr>
              <a:t>What places do you pass on your way to school?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</a:rPr>
              <a:t>♠ </a:t>
            </a:r>
            <a:r>
              <a:rPr lang="en-US" altLang="zh-CN" sz="2800" b="1">
                <a:solidFill>
                  <a:srgbClr val="000000"/>
                </a:solidFill>
                <a:latin typeface="Georgia" panose="02040502050405020303" pitchFamily="18" charset="0"/>
              </a:rPr>
              <a:t>What places do Jenny and Brian pass on their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00"/>
                </a:solidFill>
                <a:latin typeface="Georgia" panose="02040502050405020303" pitchFamily="18" charset="0"/>
              </a:rPr>
              <a:t>     way to school?</a:t>
            </a:r>
            <a:endParaRPr lang="zh-CN" altLang="en-US" sz="2800" b="1">
              <a:solidFill>
                <a:srgbClr val="000000"/>
              </a:solidFill>
              <a:latin typeface="Georgia" panose="02040502050405020303" pitchFamily="18" charset="0"/>
            </a:endParaRPr>
          </a:p>
        </p:txBody>
      </p:sp>
      <p:pic>
        <p:nvPicPr>
          <p:cNvPr id="6149" name="图片 5" descr="12392611_141728028000_1.gif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05600" y="4724400"/>
            <a:ext cx="952500" cy="952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03200" y="365760"/>
            <a:ext cx="2666365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4000" b="1" i="1">
                <a:solidFill>
                  <a:srgbClr val="FF0000"/>
                </a:solidFill>
                <a:latin typeface="Lucida Console" panose="020b0609040504020204" pitchFamily="49" charset="0"/>
              </a:rPr>
              <a:t>Lead in</a:t>
            </a:r>
          </a:p>
        </p:txBody>
      </p:sp>
    </p:spTree>
    <p:extLst>
      <p:ext uri="{BB962C8B-B14F-4D97-AF65-F5344CB8AC3E}">
        <p14:creationId xmlns:p14="http://schemas.microsoft.com/office/powerpoint/2010/main" val="378704359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763688" y="1799965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</a:p>
        </p:txBody>
      </p:sp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50165" y="150495"/>
            <a:ext cx="3231515" cy="762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</a:rPr>
              <a:t>Learning aims :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194310" y="990600"/>
            <a:ext cx="8949690" cy="549211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 </a:t>
            </a: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1</a:t>
            </a: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.</a:t>
            </a: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掌握本课的词汇：</a:t>
            </a:r>
            <a:r>
              <a:rPr kumimoji="0" lang="en-US" altLang="zh-CN" sz="200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bakery  </a:t>
            </a:r>
            <a:r>
              <a:rPr kumimoji="0" lang="zh-CN" altLang="en-US" sz="200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，</a:t>
            </a:r>
            <a:r>
              <a:rPr kumimoji="0" lang="en-US" altLang="zh-CN" sz="200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 biscuit</a:t>
            </a:r>
            <a:r>
              <a:rPr kumimoji="0" lang="zh-CN" altLang="en-US" sz="200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，</a:t>
            </a: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latin typeface="Georgia" panose="02040502050405020303" pitchFamily="18" charset="0"/>
                <a:sym typeface="+mn-ea"/>
              </a:rPr>
              <a:t>no  stopping , cross, take a train/plane/bus to..., go across, go  past/by, walk past/by, pass,on one’ s way to, point to,point at.</a:t>
            </a:r>
            <a:endParaRPr kumimoji="0" lang="en-US" altLang="zh-CN" sz="200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2</a:t>
            </a: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.</a:t>
            </a: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</a:rPr>
              <a:t>掌握本课重点句子：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(1)They are walking because it’s sunny.   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(2)Cross the street.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(3)We will go past some of my favourite shops.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(4)Soon they walk past a big store window.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</a:rPr>
              <a:t>(5)Soon they pass a bookstore.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lang="en-US" altLang="zh-CN" sz="2000" b="1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3.</a:t>
            </a:r>
            <a:r>
              <a:rPr lang="zh-CN" altLang="en-US" sz="2000" b="1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能仿照本课语言编写</a:t>
            </a:r>
            <a:r>
              <a:rPr lang="en-US" altLang="zh-CN" sz="2000" b="1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自己上学路上所</a:t>
            </a:r>
            <a:r>
              <a:rPr lang="zh-CN" altLang="en-US" sz="2000" b="1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做的事的一段对话</a:t>
            </a:r>
            <a:r>
              <a:rPr lang="en-US" altLang="zh-CN" sz="2000" b="1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。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lang="zh-CN" altLang="en-US" sz="2000" b="1" noProof="0" smtClean="0">
                <a:ln>
                  <a:noFill/>
                </a:ln>
                <a:effectLst/>
                <a:uLnTx/>
                <a:uFillTx/>
                <a:latin typeface="Georgia" panose="02040502050405020303" pitchFamily="18" charset="0"/>
                <a:sym typeface="+mn-ea"/>
              </a:rPr>
              <a:t>重点：词汇，句子及because引导的原因状语从句。</a:t>
            </a:r>
            <a:endParaRPr kumimoji="0" lang="zh-CN" altLang="en-US" sz="20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lang="zh-CN" altLang="en-US" sz="2000" b="1" noProof="0" smtClean="0">
                <a:ln>
                  <a:noFill/>
                </a:ln>
                <a:effectLst/>
                <a:uLnTx/>
                <a:uFillTx/>
                <a:latin typeface="Georgia" panose="02040502050405020303" pitchFamily="18" charset="0"/>
                <a:sym typeface="+mn-ea"/>
              </a:rPr>
              <a:t>难点： 对本课知识的综合运用</a:t>
            </a: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latin typeface="+mj-ea"/>
                <a:ea typeface="+mj-ea"/>
                <a:sym typeface="+mn-ea"/>
              </a:rPr>
              <a:t>。</a:t>
            </a:r>
            <a:endParaRPr kumimoji="0" lang="en-US" altLang="zh-CN" sz="20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591377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-95250" y="495300"/>
            <a:ext cx="9095105" cy="39624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endParaRPr kumimoji="0" lang="en-US" altLang="zh-CN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6600FF"/>
              </a:buClr>
              <a:buSzTx/>
              <a:buFontTx/>
              <a:buNone/>
              <a:defRPr/>
            </a:pPr>
            <a:r>
              <a:rPr kumimoji="0" lang="en-US" altLang="zh-CN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                                                                  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51460" y="403225"/>
            <a:ext cx="346329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FF0000"/>
                </a:solidFill>
                <a:latin typeface="Lucida Console" panose="020b0609040504020204" pitchFamily="49" charset="0"/>
              </a:rPr>
              <a:t>New words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51460" y="1447800"/>
            <a:ext cx="4798060" cy="2042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bake    v.</a:t>
            </a:r>
            <a:r>
              <a:rPr lang="zh-CN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烘，烤，焙 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baker   n.</a:t>
            </a:r>
            <a:r>
              <a:rPr lang="zh-CN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面包师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bakery  n.</a:t>
            </a:r>
            <a:r>
              <a:rPr lang="zh-CN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面包店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biscuit n.</a:t>
            </a:r>
            <a:r>
              <a:rPr lang="zh-CN" altLang="zh-CN" sz="3200" b="1" i="1">
                <a:solidFill>
                  <a:srgbClr val="CC00FF"/>
                </a:solidFill>
                <a:latin typeface="Lucida Console" panose="020b0609040504020204" pitchFamily="49" charset="0"/>
              </a:rPr>
              <a:t>饼干 </a:t>
            </a:r>
          </a:p>
        </p:txBody>
      </p:sp>
    </p:spTree>
    <p:extLst>
      <p:ext uri="{BB962C8B-B14F-4D97-AF65-F5344CB8AC3E}">
        <p14:creationId xmlns:p14="http://schemas.microsoft.com/office/powerpoint/2010/main" val="231088205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514985" y="752475"/>
            <a:ext cx="5791200" cy="762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kern="0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+mj-cs"/>
              </a:rPr>
              <a:t>Listen and read the text.</a:t>
            </a:r>
          </a:p>
        </p:txBody>
      </p:sp>
      <p:sp>
        <p:nvSpPr>
          <p:cNvPr id="9220" name="TextBox 5"/>
          <p:cNvSpPr txBox="1"/>
          <p:nvPr/>
        </p:nvSpPr>
        <p:spPr>
          <a:xfrm>
            <a:off x="1981200" y="533400"/>
            <a:ext cx="184150" cy="1200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3600" b="1" i="1">
              <a:solidFill>
                <a:srgbClr val="000000"/>
              </a:solidFill>
              <a:latin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14985" y="2805430"/>
            <a:ext cx="5715000" cy="64008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kern="0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+mj-cs"/>
                <a:sym typeface="+mn-ea"/>
              </a:rPr>
              <a:t>Read the text in groups.</a:t>
            </a: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0281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1435" y="167640"/>
            <a:ext cx="8250555" cy="11887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kern="0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+mj-cs"/>
                <a:sym typeface="+mn-ea"/>
              </a:rPr>
              <a:t>Skipping reading the text and write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kern="0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+mj-cs"/>
                <a:sym typeface="+mn-ea"/>
              </a:rPr>
              <a:t>true(T)or false(F).</a:t>
            </a: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1435" y="1356360"/>
            <a:ext cx="903160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1.Jenny and Brian are on their way to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school.(  )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2.They usually ride bicycles to school.( 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3.Brian wants to go into a bakery and buy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something. ( 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4.Jenny's favourite store is the bookstore.  (  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5.They can stop to buy something or read books.(  )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821815" y="1700530"/>
            <a:ext cx="680085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T 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835150" y="2600325"/>
            <a:ext cx="680085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F 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3114040" y="3429000"/>
            <a:ext cx="680085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T 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916555" y="4286250"/>
            <a:ext cx="680085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T 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1565275" y="5145405"/>
            <a:ext cx="680085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F </a:t>
            </a:r>
          </a:p>
        </p:txBody>
      </p:sp>
    </p:spTree>
    <p:extLst>
      <p:ext uri="{BB962C8B-B14F-4D97-AF65-F5344CB8AC3E}">
        <p14:creationId xmlns:p14="http://schemas.microsoft.com/office/powerpoint/2010/main" val="960269936"/>
      </p:ext>
    </p:extLst>
  </p:cSld>
  <p:clrMapOvr>
    <a:masterClrMapping/>
  </p:clrMapOvr>
  <p:transition>
    <p:sndAc>
      <p:stSnd>
        <p:snd r:embed="rId2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/>
          </p:cNvSpPr>
          <p:nvPr>
            <p:ph type="body" idx="4294967295"/>
          </p:nvPr>
        </p:nvSpPr>
        <p:spPr>
          <a:xfrm>
            <a:off x="50165" y="914400"/>
            <a:ext cx="8925560" cy="5139690"/>
          </a:xfrm>
        </p:spPr>
        <p:txBody>
          <a:bodyPr vert="horz" wrap="square" lIns="91440" tIns="45720" rIns="91440" bIns="45720" anchor="t"/>
          <a:lstStyle/>
          <a:p>
            <a:pPr marL="381000" lvl="0" indent="-381000" eaLnBrk="1" hangingPunct="1">
              <a:lnSpc>
                <a:spcPct val="150000"/>
              </a:lnSpc>
              <a:buClr>
                <a:srgbClr val="6600FF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1. No stopping!</a:t>
            </a:r>
          </a:p>
          <a:p>
            <a:pPr marL="381000" lvl="0" indent="-381000" eaLnBrk="1" latinLnBrk="0" hangingPunct="1">
              <a:lnSpc>
                <a:spcPts val="3580"/>
              </a:lnSpc>
              <a:spcBef>
                <a:spcPct val="0"/>
              </a:spcBef>
              <a:buClr>
                <a:srgbClr val="6600FF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No + n. / v-ing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（多用于公共场所）表示禁止性的警语</a:t>
            </a:r>
          </a:p>
          <a:p>
            <a:pPr marL="381000" lvl="0" indent="-381000" eaLnBrk="1" latinLnBrk="0" hangingPunct="1"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e.g. No smoking!     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禁止吸烟！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No fishing! </a:t>
            </a:r>
            <a:r>
              <a:rPr lang="zh-CN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禁止钓鱼！</a:t>
            </a:r>
          </a:p>
          <a:p>
            <a:pPr marL="381000" lvl="0" indent="-381000" eaLnBrk="1" latinLnBrk="0" hangingPunct="1"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      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No parking!       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禁止停车！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No photos!    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禁止拍照！</a:t>
            </a:r>
            <a:endParaRPr lang="zh-CN" altLang="en-US" sz="2400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marL="381000" lvl="0" indent="-381000" eaLnBrk="1" latinLnBrk="0" hangingPunct="1"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2. Jenny and Brian are on their way to school.</a:t>
            </a:r>
          </a:p>
          <a:p>
            <a:pPr marL="381000" lvl="0" indent="-381000" eaLnBrk="1" hangingPunct="1">
              <a:lnSpc>
                <a:spcPct val="150000"/>
              </a:lnSpc>
              <a:buNone/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 on one’s/ the way to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   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在某人去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··· ···</a:t>
            </a: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的路上</a:t>
            </a:r>
          </a:p>
          <a:p>
            <a:pPr marL="381000" lvl="0" indent="-381000" eaLnBrk="1" hangingPunct="1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</a:t>
            </a: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e.g. </a:t>
            </a:r>
            <a:r>
              <a:rPr lang="en-US" altLang="zh-CN" sz="2400">
                <a:latin typeface="Georgia" panose="02040502050405020303" pitchFamily="18" charset="0"/>
              </a:rPr>
              <a:t>① On </a:t>
            </a:r>
            <a:r>
              <a:rPr lang="en-US" altLang="zh-CN" sz="2400">
                <a:solidFill>
                  <a:srgbClr val="FF0000"/>
                </a:solidFill>
                <a:latin typeface="Georgia" panose="02040502050405020303" pitchFamily="18" charset="0"/>
              </a:rPr>
              <a:t>my</a:t>
            </a:r>
            <a:r>
              <a:rPr lang="en-US" altLang="zh-CN" sz="2400">
                <a:latin typeface="Georgia" panose="02040502050405020303" pitchFamily="18" charset="0"/>
              </a:rPr>
              <a:t> way to library, </a:t>
            </a:r>
            <a:r>
              <a:rPr lang="en-US" altLang="zh-CN" sz="2400">
                <a:solidFill>
                  <a:srgbClr val="FF0000"/>
                </a:solidFill>
                <a:latin typeface="Georgia" panose="02040502050405020303" pitchFamily="18" charset="0"/>
              </a:rPr>
              <a:t>I</a:t>
            </a:r>
            <a:r>
              <a:rPr lang="en-US" altLang="zh-CN" sz="2400">
                <a:latin typeface="Georgia" panose="02040502050405020303" pitchFamily="18" charset="0"/>
              </a:rPr>
              <a:t> met Jenny.</a:t>
            </a:r>
          </a:p>
          <a:p>
            <a:pPr marL="381000" lvl="0" indent="-381000" eaLnBrk="1" hangingPunct="1"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     </a:t>
            </a:r>
            <a:r>
              <a:rPr lang="en-US" altLang="zh-CN" sz="2400">
                <a:latin typeface="Georgia" panose="02040502050405020303" pitchFamily="18" charset="0"/>
              </a:rPr>
              <a:t>② I’m on the way to school.</a:t>
            </a:r>
          </a:p>
          <a:p>
            <a:pPr marL="381000" lvl="0" indent="-381000" eaLnBrk="1" hangingPunct="1"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      </a:t>
            </a:r>
            <a:r>
              <a:rPr lang="en-US" altLang="zh-CN" sz="2400">
                <a:latin typeface="Georgia" panose="02040502050405020303" pitchFamily="18" charset="0"/>
              </a:rPr>
              <a:t>③ On </a:t>
            </a:r>
            <a:r>
              <a:rPr lang="en-US" altLang="zh-CN" sz="2400">
                <a:solidFill>
                  <a:srgbClr val="FF0000"/>
                </a:solidFill>
                <a:latin typeface="Georgia" panose="02040502050405020303" pitchFamily="18" charset="0"/>
              </a:rPr>
              <a:t>their</a:t>
            </a:r>
            <a:r>
              <a:rPr lang="en-US" altLang="zh-CN" sz="2400">
                <a:latin typeface="Georgia" panose="02040502050405020303" pitchFamily="18" charset="0"/>
              </a:rPr>
              <a:t> way home, </a:t>
            </a:r>
            <a:r>
              <a:rPr lang="en-US" altLang="zh-CN" sz="2400">
                <a:solidFill>
                  <a:srgbClr val="FF0000"/>
                </a:solidFill>
                <a:latin typeface="Georgia" panose="02040502050405020303" pitchFamily="18" charset="0"/>
              </a:rPr>
              <a:t>they</a:t>
            </a:r>
            <a:r>
              <a:rPr lang="en-US" altLang="zh-CN" sz="2400">
                <a:latin typeface="Georgia" panose="02040502050405020303" pitchFamily="18" charset="0"/>
              </a:rPr>
              <a:t> bought the presents.</a:t>
            </a: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19050" y="380999"/>
            <a:ext cx="9052560" cy="72326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ts val="382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000" b="1" kern="0">
                <a:solidFill>
                  <a:srgbClr val="FC260A"/>
                </a:solidFill>
                <a:latin typeface="新宋体" panose="02010609030101010101" charset="-122"/>
                <a:ea typeface="新宋体" panose="02010609030101010101" charset="-122"/>
                <a:cs typeface="+mj-cs"/>
              </a:rPr>
              <a:t>language  points.</a:t>
            </a:r>
          </a:p>
        </p:txBody>
      </p:sp>
    </p:spTree>
    <p:extLst>
      <p:ext uri="{BB962C8B-B14F-4D97-AF65-F5344CB8AC3E}">
        <p14:creationId xmlns:p14="http://schemas.microsoft.com/office/powerpoint/2010/main" val="1459177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3" descr="6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24510" y="354330"/>
            <a:ext cx="844423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3. They are walking because it’s sunny.</a:t>
            </a: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此处because引导原因状语从句，主句:they are walking 表示结果,在英语中，because 和so不能同时出现。此句的同义句是：</a:t>
            </a: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  <a:cs typeface="+mn-ea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</a:rPr>
              <a:t>4. Usually we take the school bus.</a:t>
            </a: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take a bus     </a:t>
            </a:r>
            <a:endParaRPr lang="zh-CN" altLang="en-US" sz="2400" b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by bus </a:t>
            </a: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4510" y="3089275"/>
            <a:ext cx="8443595" cy="2834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    </a:t>
            </a:r>
            <a:endParaRPr lang="zh-CN" altLang="en-US" sz="2400" b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                         </a:t>
            </a:r>
            <a:r>
              <a:rPr lang="zh-CN" altLang="en-US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乘坐汽车，动词短语，作谓语；</a:t>
            </a:r>
            <a:endParaRPr lang="zh-CN" altLang="en-US" sz="2400" b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                        </a:t>
            </a:r>
            <a:r>
              <a:rPr lang="zh-CN" altLang="en-US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乘汽车，介词短语，作状语。</a:t>
            </a:r>
            <a:endParaRPr lang="zh-CN" altLang="en-US" sz="2400" b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  </a:t>
            </a: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eg. I often </a:t>
            </a:r>
            <a:r>
              <a:rPr lang="en-US" altLang="zh-CN" sz="2400" b="1">
                <a:solidFill>
                  <a:srgbClr val="FF0000"/>
                </a:solidFill>
                <a:latin typeface="Georgia" panose="02040502050405020303" pitchFamily="18" charset="0"/>
                <a:sym typeface="+mn-ea"/>
              </a:rPr>
              <a:t>take a bus </a:t>
            </a: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to school.=</a:t>
            </a:r>
            <a:endParaRPr lang="en-US" altLang="zh-CN" sz="2400" b="1">
              <a:solidFill>
                <a:srgbClr val="000000"/>
              </a:solidFill>
              <a:latin typeface="Georgia" panose="02040502050405020303" pitchFamily="18" charset="0"/>
            </a:endParaRPr>
          </a:p>
          <a:p>
            <a:pPr marL="381000" indent="-3810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        I often go to school </a:t>
            </a:r>
            <a:r>
              <a:rPr lang="en-US" altLang="zh-CN" sz="2400" b="1">
                <a:solidFill>
                  <a:srgbClr val="FF0000"/>
                </a:solidFill>
                <a:latin typeface="Georgia" panose="02040502050405020303" pitchFamily="18" charset="0"/>
                <a:sym typeface="+mn-ea"/>
              </a:rPr>
              <a:t>by bus</a:t>
            </a: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.</a:t>
            </a:r>
            <a:endParaRPr lang="zh-CN" altLang="en-US" sz="24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22630" y="2663825"/>
            <a:ext cx="6904990" cy="51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</a:rPr>
              <a:t>It's sunny so they are walking.</a:t>
            </a:r>
          </a:p>
        </p:txBody>
      </p:sp>
    </p:spTree>
    <p:extLst>
      <p:ext uri="{BB962C8B-B14F-4D97-AF65-F5344CB8AC3E}">
        <p14:creationId xmlns:p14="http://schemas.microsoft.com/office/powerpoint/2010/main" val="1246553295"/>
      </p:ext>
    </p:extLst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>
            <a:spLocks noGrp="1"/>
          </p:cNvSpPr>
          <p:nvPr>
            <p:ph type="body" idx="4294967295"/>
          </p:nvPr>
        </p:nvSpPr>
        <p:spPr>
          <a:xfrm>
            <a:off x="133350" y="165100"/>
            <a:ext cx="8458200" cy="5815965"/>
          </a:xfrm>
        </p:spPr>
        <p:txBody>
          <a:bodyPr vert="horz" wrap="square" lIns="91440" tIns="45720" rIns="91440" bIns="45720" anchor="t"/>
          <a:lstStyle/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5. </a:t>
            </a:r>
            <a:r>
              <a:rPr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He is pointing to the right.</a:t>
            </a:r>
            <a:r>
              <a:rPr lang="zh-CN" altLang="en-US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 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</a:rPr>
              <a:t> </a:t>
            </a:r>
          </a:p>
          <a:p>
            <a:pPr lvl="0" eaLnBrk="1" hangingPunct="1"/>
            <a:endParaRPr lang="en-US" altLang="zh-CN" sz="2800"/>
          </a:p>
          <a:p>
            <a:pPr lvl="0" eaLnBrk="1" hangingPunct="1">
              <a:buClr>
                <a:schemeClr val="tx1"/>
              </a:buClr>
              <a:buFont typeface="Comic Sans MS" panose="030f0702030302020204" pitchFamily="66" charset="0"/>
              <a:buNone/>
            </a:pPr>
            <a:endParaRPr lang="en-US" altLang="zh-CN" sz="2800">
              <a:solidFill>
                <a:srgbClr val="000000"/>
              </a:solidFill>
              <a:latin typeface="Times New Roman" pitchFamily="18" charset="0"/>
              <a:ea typeface="楷体_GB2312" pitchFamily="49" charset="-122"/>
            </a:endParaRPr>
          </a:p>
          <a:p>
            <a:pPr lvl="0" eaLnBrk="1" hangingPunct="1">
              <a:lnSpc>
                <a:spcPct val="80000"/>
              </a:lnSpc>
              <a:buClr>
                <a:schemeClr val="tx1"/>
              </a:buClr>
              <a:buFont typeface="Comic Sans MS" panose="030f0702030302020204" pitchFamily="66" charset="0"/>
              <a:buNone/>
            </a:pPr>
            <a:endParaRPr lang="en-US" altLang="zh-CN" sz="3600">
              <a:solidFill>
                <a:srgbClr val="6600FF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 eaLnBrk="1" hangingPunct="1">
              <a:buNone/>
            </a:pPr>
            <a:r>
              <a:rPr lang="en-US" altLang="zh-CN" sz="2400"/>
              <a:t>6</a:t>
            </a:r>
            <a:r>
              <a:rPr lang="en-US" altLang="zh-CN"/>
              <a:t>.</a:t>
            </a:r>
            <a:r>
              <a:rPr lang="en-US" altLang="zh-CN" sz="2400" b="1"/>
              <a:t>Cross the street.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78130" y="753110"/>
            <a:ext cx="8169275" cy="22860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point to  </a:t>
            </a:r>
            <a:r>
              <a:rPr lang="zh-CN" altLang="en-US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（远距离）指着</a:t>
            </a:r>
            <a:r>
              <a:rPr lang="en-US" altLang="zh-CN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;</a:t>
            </a:r>
            <a:r>
              <a:rPr lang="zh-CN" altLang="zh-CN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指向</a:t>
            </a:r>
            <a:endParaRPr lang="zh-CN" altLang="zh-CN" sz="2400" b="1" i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Comic Sans MS" panose="030f0702030302020204" pitchFamily="66" charset="0"/>
              <a:buNone/>
            </a:pPr>
            <a:r>
              <a:rPr lang="en-US" altLang="zh-CN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point at    (</a:t>
            </a:r>
            <a:r>
              <a:rPr lang="zh-CN" altLang="en-US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近距离</a:t>
            </a:r>
            <a:r>
              <a:rPr lang="en-US" altLang="zh-CN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)</a:t>
            </a:r>
            <a:r>
              <a:rPr lang="zh-CN" altLang="en-US" sz="24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指着</a:t>
            </a:r>
            <a:endParaRPr lang="zh-CN" altLang="en-US" sz="2400" b="1" i="1">
              <a:solidFill>
                <a:srgbClr val="000000"/>
              </a:solidFill>
              <a:latin typeface="Georgia" panose="02040502050405020303" pitchFamily="18" charset="0"/>
              <a:ea typeface="楷体_GB2312" pitchFamily="49" charset="-122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Comic Sans MS" panose="030f0702030302020204" pitchFamily="66" charset="0"/>
              <a:buNone/>
            </a:pPr>
            <a:r>
              <a:rPr lang="zh-CN" altLang="en-US" sz="20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  </a:t>
            </a:r>
            <a:r>
              <a:rPr lang="en-US" altLang="zh-CN" sz="2000" b="1" i="1">
                <a:solidFill>
                  <a:srgbClr val="000000"/>
                </a:solidFill>
                <a:latin typeface="Georgia" panose="02040502050405020303" pitchFamily="18" charset="0"/>
                <a:ea typeface="楷体_GB2312" pitchFamily="49" charset="-122"/>
                <a:sym typeface="+mn-ea"/>
              </a:rPr>
              <a:t>e.g. </a:t>
            </a:r>
            <a:r>
              <a:rPr lang="en-US" altLang="zh-CN" sz="2400" i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①They are</a:t>
            </a:r>
            <a:r>
              <a:rPr lang="en-US" altLang="zh-CN" sz="2400" b="1" i="1">
                <a:solidFill>
                  <a:srgbClr val="CC00FF"/>
                </a:solidFill>
                <a:latin typeface="Georgia" panose="02040502050405020303" pitchFamily="18" charset="0"/>
                <a:sym typeface="+mn-ea"/>
              </a:rPr>
              <a:t> </a:t>
            </a:r>
            <a:r>
              <a:rPr lang="en-US" altLang="zh-CN" sz="2400" b="1" i="1">
                <a:solidFill>
                  <a:srgbClr val="FF0000"/>
                </a:solidFill>
                <a:latin typeface="Georgia" panose="02040502050405020303" pitchFamily="18" charset="0"/>
                <a:sym typeface="+mn-ea"/>
              </a:rPr>
              <a:t>pointing to</a:t>
            </a:r>
            <a:r>
              <a:rPr lang="en-US" altLang="zh-CN" sz="2400" b="1" i="1">
                <a:solidFill>
                  <a:srgbClr val="CC00FF"/>
                </a:solidFill>
                <a:latin typeface="Georgia" panose="02040502050405020303" pitchFamily="18" charset="0"/>
                <a:sym typeface="+mn-ea"/>
              </a:rPr>
              <a:t> </a:t>
            </a:r>
            <a:r>
              <a:rPr lang="en-US" altLang="zh-CN" sz="2400" i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the hill.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Comic Sans MS" panose="030f0702030302020204" pitchFamily="66" charset="0"/>
              <a:buNone/>
            </a:pPr>
            <a:r>
              <a:rPr lang="en-US" altLang="zh-CN" sz="2400" b="1" i="1">
                <a:solidFill>
                  <a:srgbClr val="CC00FF"/>
                </a:solidFill>
                <a:latin typeface="Georgia" panose="02040502050405020303" pitchFamily="18" charset="0"/>
                <a:sym typeface="+mn-ea"/>
              </a:rPr>
              <a:t>        </a:t>
            </a:r>
            <a:r>
              <a:rPr lang="en-US" altLang="zh-CN" sz="2400" i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② It is wrong to</a:t>
            </a:r>
            <a:r>
              <a:rPr lang="en-US" altLang="zh-CN" sz="2400" b="1" i="1">
                <a:solidFill>
                  <a:srgbClr val="CC00FF"/>
                </a:solidFill>
                <a:latin typeface="Georgia" panose="02040502050405020303" pitchFamily="18" charset="0"/>
                <a:sym typeface="+mn-ea"/>
              </a:rPr>
              <a:t> </a:t>
            </a:r>
            <a:r>
              <a:rPr lang="en-US" altLang="zh-CN" sz="2400" b="1" i="1">
                <a:solidFill>
                  <a:srgbClr val="FF0000"/>
                </a:solidFill>
                <a:latin typeface="Georgia" panose="02040502050405020303" pitchFamily="18" charset="0"/>
                <a:sym typeface="+mn-ea"/>
              </a:rPr>
              <a:t>point at</a:t>
            </a:r>
            <a:r>
              <a:rPr lang="en-US" altLang="zh-CN" sz="2400" b="1" i="1">
                <a:solidFill>
                  <a:srgbClr val="CC00FF"/>
                </a:solidFill>
                <a:latin typeface="Georgia" panose="02040502050405020303" pitchFamily="18" charset="0"/>
                <a:sym typeface="+mn-ea"/>
              </a:rPr>
              <a:t> </a:t>
            </a:r>
            <a:r>
              <a:rPr lang="en-US" altLang="zh-CN" sz="2400" i="1">
                <a:solidFill>
                  <a:srgbClr val="000000"/>
                </a:solidFill>
                <a:latin typeface="Georgia" panose="02040502050405020303" pitchFamily="18" charset="0"/>
                <a:sym typeface="+mn-ea"/>
              </a:rPr>
              <a:t>people with a fingure.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54610" y="3845560"/>
            <a:ext cx="9063355" cy="8229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i="1">
                <a:solidFill>
                  <a:srgbClr val="CC00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cross</a:t>
            </a:r>
            <a:r>
              <a:rPr lang="zh-CN" altLang="en-US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作动词，意为</a:t>
            </a:r>
            <a:r>
              <a:rPr lang="en-US" altLang="zh-CN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穿过，越过</a:t>
            </a:r>
            <a:r>
              <a:rPr lang="en-US" altLang="zh-CN" sz="2400" b="1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,”</a:t>
            </a:r>
            <a:r>
              <a:rPr lang="zh-CN" altLang="en-US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指从表面上穿过，相当于</a:t>
            </a:r>
            <a:r>
              <a:rPr lang="en-US" altLang="zh-CN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go across,across </a:t>
            </a:r>
            <a:r>
              <a:rPr lang="zh-CN" altLang="zh-CN" sz="24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为介词。</a:t>
            </a:r>
          </a:p>
        </p:txBody>
      </p:sp>
    </p:spTree>
    <p:extLst>
      <p:ext uri="{BB962C8B-B14F-4D97-AF65-F5344CB8AC3E}">
        <p14:creationId xmlns:p14="http://schemas.microsoft.com/office/powerpoint/2010/main" val="11100282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-38100" y="185420"/>
            <a:ext cx="9175115" cy="355663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kern="0">
                <a:solidFill>
                  <a:srgbClr val="000000"/>
                </a:solidFill>
                <a:latin typeface="新宋体" panose="02010609030101010101" charset="-122"/>
                <a:ea typeface="新宋体" panose="02010609030101010101" charset="-122"/>
                <a:cs typeface="+mj-cs"/>
              </a:rPr>
              <a:t>7.We will go past some of my favourite shops.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kern="0">
                <a:solidFill>
                  <a:srgbClr val="000000"/>
                </a:solidFill>
                <a:latin typeface="新宋体" panose="02010609030101010101" charset="-122"/>
                <a:ea typeface="新宋体" panose="02010609030101010101" charset="-122"/>
                <a:cs typeface="+mj-cs"/>
              </a:rPr>
              <a:t>8.Soon they walk past a big store window.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000" b="1" kern="0">
                <a:solidFill>
                  <a:srgbClr val="000000"/>
                </a:solidFill>
                <a:latin typeface="新宋体" panose="02010609030101010101" charset="-122"/>
                <a:ea typeface="新宋体" panose="02010609030101010101" charset="-122"/>
                <a:cs typeface="+mj-cs"/>
              </a:rPr>
              <a:t>9.Soon they pass a bookstore.</a:t>
            </a:r>
          </a:p>
        </p:txBody>
      </p:sp>
      <p:sp>
        <p:nvSpPr>
          <p:cNvPr id="9220" name="TextBox 5"/>
          <p:cNvSpPr txBox="1"/>
          <p:nvPr/>
        </p:nvSpPr>
        <p:spPr>
          <a:xfrm>
            <a:off x="1981200" y="533400"/>
            <a:ext cx="184150" cy="1200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3600" b="1" i="1">
              <a:solidFill>
                <a:srgbClr val="000000"/>
              </a:solidFill>
              <a:latin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3600" b="1" i="1">
              <a:solidFill>
                <a:srgbClr val="CC00FF"/>
              </a:solidFill>
              <a:latin typeface="Lucida Console" panose="020b0609040504020204" pitchFamily="49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70815" y="1733550"/>
            <a:ext cx="7849235" cy="579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2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走过，路过</a:t>
            </a:r>
            <a:r>
              <a:rPr lang="en-US" altLang="zh-CN" sz="32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____________=go by/walk by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6040" y="2312670"/>
            <a:ext cx="9413875" cy="2103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辨析 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pass 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和 </a:t>
            </a:r>
            <a:r>
              <a:rPr lang="en-US" altLang="zh-CN" sz="28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past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pass 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作动词：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(1)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经过；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pass=walk/go past 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常见搭配：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pass by 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2)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传递；常用于“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pass sb.sth </a:t>
            </a: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或“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pass sth. to sb.</a:t>
            </a: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”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past 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作介词：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(1) 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从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......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经过，常用于动词后，相当于“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by</a:t>
            </a: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”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(2)</a:t>
            </a:r>
            <a:r>
              <a:rPr lang="zh-CN" altLang="en-US" sz="26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几点过几分，如：</a:t>
            </a:r>
            <a:r>
              <a:rPr lang="en-US" altLang="zh-CN" sz="2600" i="1">
                <a:solidFill>
                  <a:srgbClr val="000000"/>
                </a:solidFill>
                <a:latin typeface="Times New Roman" pitchFamily="18" charset="0"/>
                <a:ea typeface="Times New Roman" panose="02020603050405020304" pitchFamily="18" charset="0"/>
                <a:cs typeface="Times New Roman" pitchFamily="18" charset="0"/>
              </a:rPr>
              <a:t>ten past seven</a:t>
            </a:r>
          </a:p>
        </p:txBody>
      </p:sp>
    </p:spTree>
    <p:extLst>
      <p:ext uri="{BB962C8B-B14F-4D97-AF65-F5344CB8AC3E}">
        <p14:creationId xmlns:p14="http://schemas.microsoft.com/office/powerpoint/2010/main" val="381137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603250" y="990600"/>
            <a:ext cx="8540750" cy="6324600"/>
          </a:xfrm>
        </p:spPr>
        <p:txBody>
          <a:bodyPr vert="horz" wrap="square" lIns="91440" tIns="45720" rIns="91440" bIns="45720" anchor="t"/>
          <a:lstStyle/>
          <a:p>
            <a:pPr lvl="0" eaLnBrk="1" hangingPunct="1">
              <a:lnSpc>
                <a:spcPct val="125000"/>
              </a:lnSpc>
              <a:buNone/>
            </a:pPr>
            <a:r>
              <a:rPr lang="en-US" altLang="zh-CN" sz="2000"/>
              <a:t>            </a:t>
            </a:r>
            <a:endParaRPr lang="en-US" altLang="zh-CN" sz="2400" b="1">
              <a:solidFill>
                <a:srgbClr val="6600FF"/>
              </a:solidFill>
              <a:latin typeface="Georgia" panose="02040502050405020303" pitchFamily="18" charset="0"/>
            </a:endParaRPr>
          </a:p>
        </p:txBody>
      </p: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152400" y="457200"/>
            <a:ext cx="6705600" cy="381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kern="0">
              <a:solidFill>
                <a:srgbClr val="FF0000"/>
              </a:solidFill>
              <a:latin typeface="Snap ITC" pitchFamily="82" charset="0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26060" y="457200"/>
            <a:ext cx="8692515" cy="57607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Test in class</a:t>
            </a:r>
            <a:r>
              <a:rPr lang="zh-CN" altLang="en-US" sz="3600" b="1" i="1">
                <a:solidFill>
                  <a:srgbClr val="FF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：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CC00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【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巩固基础，反馈提升】基础知识巩固题</a:t>
            </a:r>
            <a:r>
              <a:rPr lang="en-US" altLang="zh-CN" sz="2800" i="1">
                <a:solidFill>
                  <a:srgbClr val="000000"/>
                </a:solidFill>
                <a:latin typeface="Tahoma" panose="020b0604030504040204" charset="0"/>
                <a:ea typeface="Tahoma" panose="020b0604030504040204" charset="0"/>
                <a:cs typeface="Tahoma" panose="020b0604030504040204" charset="0"/>
              </a:rPr>
              <a:t>--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把简单的事做好就叫不简单！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【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】写出下列短语或句子：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在某人去某地的路上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__________________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乘火车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公交车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飞机去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_____________________________________________=_________________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指向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______________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指着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______________</a:t>
            </a:r>
            <a:endParaRPr lang="en-US" altLang="zh-CN" sz="2800" i="1">
              <a:solidFill>
                <a:srgbClr val="000000"/>
              </a:solidFill>
              <a:latin typeface="Times New Roman" pitchFamily="18" charset="0"/>
              <a:ea typeface="Times New Roman" panose="02020603050405020304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2800" i="1">
              <a:solidFill>
                <a:srgbClr val="000000"/>
              </a:solidFill>
              <a:latin typeface="Times New Roman" pitchFamily="18" charset="0"/>
              <a:ea typeface="Times New Roman" panose="02020603050405020304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走过，路过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____________=_______________</a:t>
            </a:r>
            <a:endParaRPr lang="en-US" altLang="zh-CN" sz="2800" i="1">
              <a:solidFill>
                <a:srgbClr val="000000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2800" i="1">
              <a:solidFill>
                <a:srgbClr val="000000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93795" y="2157730"/>
            <a:ext cx="5080000" cy="5791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on their way to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09575" y="3002280"/>
            <a:ext cx="6448425" cy="579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take a train/bus/plane to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26060" y="3489960"/>
            <a:ext cx="7546340" cy="579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go to...by train/bus/plane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094105" y="3863340"/>
            <a:ext cx="5080000" cy="5791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point to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154430" y="4366260"/>
            <a:ext cx="5080000" cy="5791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point at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032635" y="5125720"/>
            <a:ext cx="5633085" cy="5791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go past/by  walk past/by</a:t>
            </a:r>
          </a:p>
        </p:txBody>
      </p:sp>
    </p:spTree>
    <p:extLst>
      <p:ext uri="{BB962C8B-B14F-4D97-AF65-F5344CB8AC3E}">
        <p14:creationId xmlns:p14="http://schemas.microsoft.com/office/powerpoint/2010/main" val="24894499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603250" y="990600"/>
            <a:ext cx="8540750" cy="6324600"/>
          </a:xfrm>
        </p:spPr>
        <p:txBody>
          <a:bodyPr vert="horz" wrap="square" lIns="91440" tIns="45720" rIns="91440" bIns="45720" anchor="t"/>
          <a:lstStyle/>
          <a:p>
            <a:pPr lvl="0" eaLnBrk="1" hangingPunct="1">
              <a:lnSpc>
                <a:spcPct val="125000"/>
              </a:lnSpc>
              <a:buNone/>
            </a:pPr>
            <a:r>
              <a:rPr lang="en-US" altLang="zh-CN" sz="2000"/>
              <a:t>            </a:t>
            </a:r>
            <a:endParaRPr lang="en-US" altLang="zh-CN" sz="2400" b="1">
              <a:solidFill>
                <a:srgbClr val="6600FF"/>
              </a:solidFill>
              <a:latin typeface="Georgia" panose="02040502050405020303" pitchFamily="18" charset="0"/>
            </a:endParaRPr>
          </a:p>
        </p:txBody>
      </p: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152400" y="457200"/>
            <a:ext cx="6705600" cy="381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kern="0">
              <a:solidFill>
                <a:srgbClr val="FF0000"/>
              </a:solidFill>
              <a:latin typeface="Snap ITC" pitchFamily="82" charset="0"/>
              <a:cs typeface="+mj-cs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73685" y="179070"/>
            <a:ext cx="8692515" cy="5212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2800" i="1">
              <a:solidFill>
                <a:srgbClr val="CC00FF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【</a:t>
            </a:r>
            <a:r>
              <a:rPr lang="en-US" altLang="zh-CN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】单项选择：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1.Tom and Jim are _____ home.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A. in the way   B. on the way to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C. on their way D. on their way to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2.He often____ the bus to work.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A. by  B. on  C. in   D. takes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3.-Would you please tell me the way to the Pacific Hotel?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-Go _____ the post office.</a:t>
            </a:r>
            <a:r>
              <a:rPr lang="en-US" altLang="zh-CN" sz="2800" b="1" i="1" err="1">
                <a:solidFill>
                  <a:srgbClr val="000000"/>
                </a:solidFill>
                <a:latin typeface="Lucida Console" panose="020b0609040504020204" pitchFamily="49" charset="0"/>
                <a:cs typeface="+mn-ea"/>
              </a:rPr>
              <a:t>and</a:t>
            </a:r>
            <a:r>
              <a:rPr lang="zh-CN" altLang="en-US" sz="2800" i="1">
                <a:solidFill>
                  <a:srgbClr val="0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you'll find it on the left.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A.pass B.past  C.to pass  D.passed</a:t>
            </a:r>
            <a:endParaRPr lang="en-US" altLang="zh-CN" sz="2800" b="1" i="1">
              <a:solidFill>
                <a:srgbClr val="000000"/>
              </a:solidFill>
              <a:latin typeface="Lucida Console" panose="020b0609040504020204" pitchFamily="49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432935" y="838200"/>
            <a:ext cx="10401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C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725420" y="2170430"/>
            <a:ext cx="10401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D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960245" y="3924300"/>
            <a:ext cx="10401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598609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603250" y="990600"/>
            <a:ext cx="8540750" cy="6324600"/>
          </a:xfrm>
        </p:spPr>
        <p:txBody>
          <a:bodyPr vert="horz" wrap="square" lIns="91440" tIns="45720" rIns="91440" bIns="45720" anchor="t"/>
          <a:lstStyle/>
          <a:p>
            <a:pPr lvl="0" eaLnBrk="1" hangingPunct="1">
              <a:lnSpc>
                <a:spcPct val="125000"/>
              </a:lnSpc>
              <a:buNone/>
            </a:pPr>
            <a:r>
              <a:rPr lang="en-US" altLang="zh-CN" sz="2000"/>
              <a:t>            </a:t>
            </a:r>
            <a:endParaRPr lang="en-US" altLang="zh-CN" sz="2400" b="1">
              <a:solidFill>
                <a:srgbClr val="6600FF"/>
              </a:solidFill>
              <a:latin typeface="Georgia" panose="02040502050405020303" pitchFamily="18" charset="0"/>
            </a:endParaRPr>
          </a:p>
        </p:txBody>
      </p: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152400" y="457200"/>
            <a:ext cx="6705600" cy="381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kern="0">
              <a:solidFill>
                <a:srgbClr val="FF0000"/>
              </a:solidFill>
              <a:latin typeface="Snap ITC" pitchFamily="82" charset="0"/>
              <a:cs typeface="+mj-cs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-5715" y="170815"/>
            <a:ext cx="9149080" cy="3931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4.On my way home,I go___ a bookstore.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A.beside   B.by  C. on   D. through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5.When you  ____ the street,you should look left,then right.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  A.across B.cross C.down  D.along</a:t>
            </a:r>
            <a:endParaRPr lang="en-US" altLang="zh-CN" sz="2800" b="1" i="1">
              <a:solidFill>
                <a:srgbClr val="000000"/>
              </a:solidFill>
              <a:latin typeface="Lucida Console" panose="020b0609040504020204" pitchFamily="49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6.Danny and Kate are on ___ way to the cinema.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 i="1">
                <a:solidFill>
                  <a:srgbClr val="000000"/>
                </a:solidFill>
                <a:latin typeface="Lucida Console" panose="020b0609040504020204" pitchFamily="49" charset="0"/>
              </a:rPr>
              <a:t>A. they B.them C. their  D. theirs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2800" b="1" i="1">
              <a:solidFill>
                <a:srgbClr val="000000"/>
              </a:solidFill>
              <a:latin typeface="Lucida Console" panose="020b0609040504020204" pitchFamily="49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641215" y="25400"/>
            <a:ext cx="8877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B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649220" y="838200"/>
            <a:ext cx="8877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B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220970" y="2143760"/>
            <a:ext cx="887730" cy="64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i="1">
                <a:solidFill>
                  <a:srgbClr val="CC00FF"/>
                </a:solidFill>
                <a:latin typeface="Lucida Console" panose="020b0609040504020204" pitchFamily="49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3022618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>
            <a:spLocks noGrp="1"/>
          </p:cNvSpPr>
          <p:nvPr>
            <p:ph type="body" idx="4294967295"/>
          </p:nvPr>
        </p:nvSpPr>
        <p:spPr>
          <a:xfrm>
            <a:off x="54610" y="109220"/>
            <a:ext cx="9182100" cy="6107430"/>
          </a:xfrm>
        </p:spPr>
        <p:txBody>
          <a:bodyPr vert="horz" wrap="square" lIns="91440" tIns="45720" rIns="91440" bIns="45720" anchor="t"/>
          <a:lstStyle/>
          <a:p>
            <a:pPr lvl="0" eaLnBrk="1" hangingPunct="1">
              <a:lnSpc>
                <a:spcPct val="150000"/>
              </a:lnSpc>
              <a:buNone/>
            </a:pP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【</a:t>
            </a:r>
            <a:r>
              <a:rPr lang="en-US" altLang="zh-CN"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3</a:t>
            </a:r>
            <a:r>
              <a:rPr lang="zh-CN" altLang="en-US" sz="2800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】</a:t>
            </a:r>
            <a:r>
              <a:rPr lang="en-US" altLang="zh-CN" sz="2800" b="1">
                <a:latin typeface="Georgia" panose="02040502050405020303" pitchFamily="18" charset="0"/>
                <a:sym typeface="+mn-ea"/>
              </a:rPr>
              <a:t>Talk to your classmates what  do you do on your way to school.Then make up a dialogue with your partner.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/>
              <a:t>You can ask the following questions: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/>
              <a:t>  How do you usually get to school?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/>
              <a:t>  What places do you pass on your way to school?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/>
              <a:t>  What are your favourite places?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en-US" altLang="zh-CN" sz="2400" b="1"/>
              <a:t>  Do you stop anywhere?Why or Why not</a:t>
            </a:r>
            <a:r>
              <a:rPr lang="en-US" altLang="zh-CN" sz="2400" b="1" smtClean="0"/>
              <a:t>? </a:t>
            </a:r>
            <a:endParaRPr lang="en-US" altLang="zh-CN" sz="2400" b="1"/>
          </a:p>
        </p:txBody>
      </p:sp>
      <p:sp>
        <p:nvSpPr>
          <p:cNvPr id="100" name="文本框 99"/>
          <p:cNvSpPr txBox="1"/>
          <p:nvPr/>
        </p:nvSpPr>
        <p:spPr>
          <a:xfrm>
            <a:off x="54610" y="3845560"/>
            <a:ext cx="9063355" cy="2743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i="1">
                <a:solidFill>
                  <a:srgbClr val="CC00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zh-CN" sz="2400" b="1" i="1">
              <a:solidFill>
                <a:srgbClr val="000000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063852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>
            <a:spLocks noGrp="1"/>
          </p:cNvSpPr>
          <p:nvPr>
            <p:ph idx="1"/>
          </p:nvPr>
        </p:nvSpPr>
        <p:spPr>
          <a:xfrm>
            <a:off x="990600" y="1685925"/>
            <a:ext cx="8153400" cy="2438400"/>
          </a:xfrm>
        </p:spPr>
        <p:txBody>
          <a:bodyPr vert="horz" wrap="square" lIns="91440" tIns="45720" rIns="91440" bIns="45720" anchor="t"/>
          <a:lstStyle/>
          <a:p>
            <a:pPr eaLnBrk="1" hangingPunct="1"/>
            <a:endParaRPr lang="en-US" altLang="zh-CN" sz="2400"/>
          </a:p>
          <a:p>
            <a:pPr eaLnBrk="1" hangingPunct="1">
              <a:lnSpc>
                <a:spcPct val="150000"/>
              </a:lnSpc>
              <a:buClr>
                <a:srgbClr val="CC00FF"/>
              </a:buClr>
              <a:buFont typeface="Wingdings" panose="05000000000000000000" pitchFamily="2" charset="2"/>
              <a:buChar char="4"/>
            </a:pPr>
            <a:r>
              <a:rPr lang="en-US" altLang="zh-CN" sz="2000" b="1">
                <a:latin typeface="Georgia" panose="02040502050405020303" pitchFamily="18" charset="0"/>
              </a:rPr>
              <a:t>Remember the new words , phrases and important sentences</a:t>
            </a:r>
            <a:r>
              <a:rPr lang="en-US" altLang="zh-CN" sz="2000" b="1" smtClean="0">
                <a:latin typeface="Georgia" panose="02040502050405020303" pitchFamily="18" charset="0"/>
              </a:rPr>
              <a:t>.</a:t>
            </a:r>
            <a:endParaRPr lang="en-US" altLang="zh-CN" sz="2000" b="1">
              <a:latin typeface="Georgia" panose="02040502050405020303" pitchFamily="18" charset="0"/>
            </a:endParaRPr>
          </a:p>
          <a:p>
            <a:pPr eaLnBrk="1" hangingPunct="1">
              <a:lnSpc>
                <a:spcPct val="150000"/>
              </a:lnSpc>
              <a:buClr>
                <a:srgbClr val="CC00FF"/>
              </a:buClr>
              <a:buFont typeface="Wingdings" panose="05000000000000000000" pitchFamily="2" charset="2"/>
              <a:buChar char="4"/>
            </a:pPr>
            <a:r>
              <a:rPr lang="en-US" altLang="zh-CN" sz="2000" b="1">
                <a:latin typeface="Georgia" panose="02040502050405020303" pitchFamily="18" charset="0"/>
              </a:rPr>
              <a:t>Preview Lesson 21.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914400"/>
            <a:ext cx="9144000" cy="762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000" b="1" kern="0">
                <a:solidFill>
                  <a:srgbClr val="FF0000"/>
                </a:solidFill>
                <a:latin typeface="Snap ITC" pitchFamily="82" charset="0"/>
                <a:cs typeface="+mj-cs"/>
              </a:rPr>
              <a:t>Homework</a:t>
            </a:r>
          </a:p>
        </p:txBody>
      </p:sp>
    </p:spTree>
    <p:extLst>
      <p:ext uri="{BB962C8B-B14F-4D97-AF65-F5344CB8AC3E}">
        <p14:creationId xmlns:p14="http://schemas.microsoft.com/office/powerpoint/2010/main" val="2549781942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043608" y="1272551"/>
            <a:ext cx="666115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 smtClean="0">
                <a:solidFill>
                  <a:schemeClr val="tx2"/>
                </a:solidFill>
                <a:latin typeface="Times New Roman" pitchFamily="18" charset="0"/>
              </a:rPr>
              <a:t>Lesson 20</a:t>
            </a:r>
          </a:p>
          <a:p>
            <a:r>
              <a:rPr lang="en-US" altLang="zh-CN" sz="7200" b="1" smtClean="0">
                <a:solidFill>
                  <a:schemeClr val="tx2"/>
                </a:solidFill>
                <a:latin typeface="Times New Roman" pitchFamily="18" charset="0"/>
              </a:rPr>
              <a:t>No </a:t>
            </a:r>
            <a:r>
              <a:rPr lang="en-US" altLang="zh-CN" sz="7200" b="1">
                <a:solidFill>
                  <a:schemeClr val="tx2"/>
                </a:solidFill>
                <a:latin typeface="Times New Roman" pitchFamily="18" charset="0"/>
              </a:rPr>
              <a:t>Stopping</a:t>
            </a:r>
            <a:r>
              <a:rPr lang="zh-CN" altLang="en-US" sz="7200" b="1">
                <a:solidFill>
                  <a:schemeClr val="tx2"/>
                </a:solidFill>
                <a:latin typeface="Times New Roman" pitchFamily="18" charset="0"/>
              </a:rPr>
              <a:t>！</a:t>
            </a:r>
          </a:p>
        </p:txBody>
      </p:sp>
      <p:sp>
        <p:nvSpPr>
          <p:cNvPr id="5" name="矩形 4"/>
          <p:cNvSpPr/>
          <p:nvPr/>
        </p:nvSpPr>
        <p:spPr>
          <a:xfrm>
            <a:off x="1043608" y="5589239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700" name="Picture 4" descr="9467743_100245428175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0638" y="6350"/>
            <a:ext cx="9126537" cy="684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2443163" y="762000"/>
            <a:ext cx="49593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FF6600"/>
                </a:solidFill>
                <a:latin typeface="Times New Roman" pitchFamily="18" charset="0"/>
              </a:rPr>
              <a:t>THINK ABOUT 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  <p:bldP spid="29701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https://d.book118.com/457110163025006030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3600" b="1" i="1" u="none" strike="noStrike" cap="none" normalizeH="0" baseline="0" smtClean="0">
            <ns0:ln>
              <ns0:noFill/>
            </ns0:ln>
            <ns0:solidFill>
              <ns0:srgbClr val="CC00FF"/>
            </ns0:solidFill>
            <ns0:effectLst/>
            <ns0:latin typeface="Lucida Console" panose="020B0609040504020204" pitchFamily="49" charset="0"/>
            <ns0:ea typeface="宋体" panose="02010600030101010101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3600" b="1" i="1" u="none" strike="noStrike" cap="none" normalizeH="0" baseline="0" smtClean="0">
            <ns0:ln>
              <ns0:noFill/>
            </ns0:ln>
            <ns0:solidFill>
              <ns0:srgbClr val="CC00FF"/>
            </ns0:solidFill>
            <ns0:effectLst/>
            <ns0:latin typeface="Lucida Console" panose="020B0609040504020204" pitchFamily="49" charset="0"/>
            <ns0:ea typeface="宋体" panose="02010600030101010101" pitchFamily="2" charset="-122"/>
          </ns0:defRPr>
        </ns0:defPPr>
      </ns0:lstStyle>
    </ns0:lnDef>
  </ns0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Crayons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Crayons">
      <a:majorFont>
        <a:latin typeface="Comic Sans MS"/>
        <a:ea typeface="宋体"/>
        <a:cs typeface="Arial"/>
      </a:majorFont>
      <a:minorFont>
        <a:latin typeface="Comic Sans MS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3600" b="1" i="1" u="none" strike="noStrike" cap="none" normalizeH="0" baseline="0" smtClean="0">
            <ns0:ln>
              <ns0:noFill/>
            </ns0:ln>
            <ns0:solidFill>
              <ns0:srgbClr val="CC00FF"/>
            </ns0:solidFill>
            <ns0:effectLst/>
            <ns0:latin typeface="Lucida Console" panose="020B0609040504020204" pitchFamily="49" charset="0"/>
            <ns0:ea typeface="宋体" panose="02010600030101010101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3600" b="1" i="1" u="none" strike="noStrike" cap="none" normalizeH="0" baseline="0" smtClean="0">
            <ns0:ln>
              <ns0:noFill/>
            </ns0:ln>
            <ns0:solidFill>
              <ns0:srgbClr val="CC00FF"/>
            </ns0:solidFill>
            <ns0:effectLst/>
            <ns0:latin typeface="Lucida Console" panose="020B0609040504020204" pitchFamily="49" charset="0"/>
            <ns0:ea typeface="宋体" panose="02010600030101010101" pitchFamily="2" charset="-122"/>
          </ns0:defRPr>
        </ns0:defPPr>
      </ns0:lstStyle>
    </ns0:lnDef>
  </ns0:objectDefaults>
  <a:extraClrSchemeLst>
    <a:extraClrScheme>
      <a:clrScheme name="Crayons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宋体</vt:lpstr>
      <vt:lpstr>Times New Roman</vt:lpstr>
      <vt:lpstr>微软雅黑</vt:lpstr>
      <vt:lpstr>Georgia</vt:lpstr>
      <vt:lpstr>Lucida Console</vt:lpstr>
      <vt:lpstr>新宋体</vt:lpstr>
      <vt:lpstr>Wingdings</vt:lpstr>
      <vt:lpstr>楷体_GB2312</vt:lpstr>
      <vt:lpstr>Comic Sans MS</vt:lpstr>
      <vt:lpstr>Snap ITC</vt:lpstr>
      <vt:lpstr>Tahoma</vt:lpstr>
      <vt:lpstr>Office Theme</vt:lpstr>
      <vt:lpstr>Lesson 20No Stopping！</vt:lpstr>
      <vt:lpstr>PowerPoint Presentation</vt:lpstr>
      <vt:lpstr>Learning aims 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2024-09-01T16:01:58.882</cp:lastPrinted>
  <dcterms:created xsi:type="dcterms:W3CDTF">2024-09-01T08:01:58Z</dcterms:created>
  <dcterms:modified xsi:type="dcterms:W3CDTF">2024-09-01T08:02:00Z</dcterms:modified>
</cp:coreProperties>
</file>