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NOLJA+MS-Gothic,Bold"/>
      <p:regular r:id="rId16"/>
    </p:embeddedFont>
    <p:embeddedFont>
      <p:font typeface="TQDCIQ+MS-Gothic"/>
      <p:regular r:id="rId17"/>
    </p:embeddedFont>
    <p:embeddedFont>
      <p:font typeface="OUSMVC+CourierNewPS-BoldMT"/>
      <p:regular r:id="rId18"/>
    </p:embeddedFont>
    <p:embeddedFont>
      <p:font typeface="GURAOP+CourierNewPSMT"/>
      <p:regular r:id="rId19"/>
    </p:embeddedFont>
    <p:embeddedFont>
      <p:font typeface="Times New Roman"/>
      <p:regular r:id="rId20"/>
    </p:embeddedFont>
    <p:embeddedFont>
      <p:font typeface="NVCNPJ+Wingdings-Regular"/>
      <p:regular r:id="rId21"/>
    </p:embeddedFont>
    <p:embeddedFont>
      <p:font typeface="NAUMSW+ArialMT"/>
      <p:regular r:id="rId22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font" Target="fonts/font7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3CFB1-48F8-412C-8B7C-EF89F9D16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1B17C-27BC-44E9-B6B8-4FAC24D5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CFF96-D8A6-42F7-B528-2AED02DC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16547-22AF-41C3-B18C-FB52D178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8C29B-E8F4-402C-AD1B-2C5B29753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93CC06-4D13-430F-B2E6-11CE9739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3A0A9-EDCE-4CAE-91E4-70C76C700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FAFD3-17E9-4601-9E60-AB00E6E1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18517-34F6-4440-BAA8-61536FAD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8A610-0823-405A-9389-BD463687C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D82CA-5054-495D-BB80-57A1311D5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5065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0" y="894074"/>
            <a:ext cx="1371600" cy="1257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600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FFFFFF"/>
                </a:solidFill>
                <a:latin typeface="ENOLJA+MS-Gothic,Bold"/>
                <a:cs typeface="ENOLJA+MS-Gothic,Bold"/>
              </a:rPr>
              <a:t>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85736" y="1931459"/>
            <a:ext cx="381000" cy="40895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与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健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康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有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关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的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食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物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以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及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民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71536" y="1931459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季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357336" y="1931459"/>
            <a:ext cx="381000" cy="23518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万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物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随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寒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气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增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043136" y="1931459"/>
            <a:ext cx="381000" cy="1656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而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气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始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寒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28936" y="1931459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而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14736" y="1931459"/>
            <a:ext cx="381000" cy="961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候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集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00536" y="1931459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感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786336" y="1931459"/>
            <a:ext cx="2667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137" y="1931459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露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786336" y="2278990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大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671536" y="2626521"/>
            <a:ext cx="2667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728936" y="2626521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露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100536" y="2626521"/>
            <a:ext cx="381000" cy="26994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到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凉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爽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的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秋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天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到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来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877234" y="2626521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2671536" y="2974052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化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4819834" y="2974052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6786336" y="2974052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夜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5414736" y="3151852"/>
            <a:ext cx="2667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4728936" y="3321583"/>
            <a:ext cx="381000" cy="961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秋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属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金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4222935" y="3547008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5414736" y="3635908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露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2671536" y="3669114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程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中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6786336" y="3669114"/>
            <a:ext cx="381000" cy="1656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会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感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到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一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4043136" y="4119964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露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2762434" y="4364177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3448234" y="4364177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4819834" y="4364177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5414736" y="4467496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的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2671536" y="4711708"/>
            <a:ext cx="381000" cy="2004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丰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收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的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秋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季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3357336" y="4711708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逐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4728936" y="4711708"/>
            <a:ext cx="381000" cy="961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金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色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4043136" y="4951552"/>
            <a:ext cx="381000" cy="1656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代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表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着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暑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6" name="object 36"/>
          <p:cNvSpPr txBox="1"/>
          <p:nvPr/>
        </p:nvSpPr>
        <p:spPr>
          <a:xfrm>
            <a:off x="5414736" y="5162558"/>
            <a:ext cx="2667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7" name="object 37"/>
          <p:cNvSpPr txBox="1"/>
          <p:nvPr/>
        </p:nvSpPr>
        <p:spPr>
          <a:xfrm>
            <a:off x="6280333" y="5148139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8" name="object 38"/>
          <p:cNvSpPr txBox="1"/>
          <p:nvPr/>
        </p:nvSpPr>
        <p:spPr>
          <a:xfrm>
            <a:off x="3357336" y="5406770"/>
            <a:ext cx="2667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9" name="object 39"/>
          <p:cNvSpPr txBox="1"/>
          <p:nvPr/>
        </p:nvSpPr>
        <p:spPr>
          <a:xfrm>
            <a:off x="6786336" y="5406770"/>
            <a:ext cx="2667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40" name="object 40"/>
          <p:cNvSpPr txBox="1"/>
          <p:nvPr/>
        </p:nvSpPr>
        <p:spPr>
          <a:xfrm>
            <a:off x="6100536" y="5584570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据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57336" y="5754301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落</a:t>
            </a:r>
          </a:p>
        </p:txBody>
      </p:sp>
      <p:sp>
        <p:nvSpPr>
          <p:cNvPr id="42" name="object 42"/>
          <p:cNvSpPr txBox="1"/>
          <p:nvPr/>
        </p:nvSpPr>
        <p:spPr>
          <a:xfrm>
            <a:off x="4819834" y="5754301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6786336" y="5754301"/>
            <a:ext cx="381000" cy="961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的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凉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意</a:t>
            </a:r>
          </a:p>
        </p:txBody>
      </p:sp>
      <p:sp>
        <p:nvSpPr>
          <p:cNvPr id="44" name="object 44"/>
          <p:cNvSpPr txBox="1"/>
          <p:nvPr/>
        </p:nvSpPr>
        <p:spPr>
          <a:xfrm>
            <a:off x="2165534" y="5843201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45" name="object 45"/>
          <p:cNvSpPr txBox="1"/>
          <p:nvPr/>
        </p:nvSpPr>
        <p:spPr>
          <a:xfrm>
            <a:off x="3537134" y="5843201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、</a:t>
            </a:r>
          </a:p>
        </p:txBody>
      </p:sp>
      <p:sp>
        <p:nvSpPr>
          <p:cNvPr id="46" name="object 46"/>
          <p:cNvSpPr txBox="1"/>
          <p:nvPr/>
        </p:nvSpPr>
        <p:spPr>
          <a:xfrm>
            <a:off x="5414736" y="5919664"/>
            <a:ext cx="381000" cy="961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水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土</a:t>
            </a:r>
          </a:p>
          <a:p>
            <a:pPr marL="0" marR="0">
              <a:lnSpc>
                <a:spcPts val="1800"/>
              </a:lnSpc>
              <a:spcBef>
                <a:spcPts val="98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湿</a:t>
            </a:r>
          </a:p>
        </p:txBody>
      </p:sp>
      <p:sp>
        <p:nvSpPr>
          <p:cNvPr id="47" name="object 47"/>
          <p:cNvSpPr txBox="1"/>
          <p:nvPr/>
        </p:nvSpPr>
        <p:spPr>
          <a:xfrm>
            <a:off x="4728936" y="6101832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者</a:t>
            </a:r>
          </a:p>
        </p:txBody>
      </p:sp>
      <p:sp>
        <p:nvSpPr>
          <p:cNvPr id="48" name="object 48"/>
          <p:cNvSpPr txBox="1"/>
          <p:nvPr/>
        </p:nvSpPr>
        <p:spPr>
          <a:xfrm>
            <a:off x="6100536" y="6109901"/>
            <a:ext cx="381000" cy="6142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月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令</a:t>
            </a:r>
          </a:p>
        </p:txBody>
      </p:sp>
      <p:sp>
        <p:nvSpPr>
          <p:cNvPr id="49" name="object 49"/>
          <p:cNvSpPr txBox="1"/>
          <p:nvPr/>
        </p:nvSpPr>
        <p:spPr>
          <a:xfrm>
            <a:off x="3357336" y="6279632"/>
            <a:ext cx="381000" cy="61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成</a:t>
            </a:r>
          </a:p>
          <a:p>
            <a:pPr marL="0" marR="0">
              <a:lnSpc>
                <a:spcPts val="1800"/>
              </a:lnSpc>
              <a:spcBef>
                <a:spcPts val="936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熟</a:t>
            </a:r>
          </a:p>
        </p:txBody>
      </p:sp>
      <p:sp>
        <p:nvSpPr>
          <p:cNvPr id="50" name="object 50"/>
          <p:cNvSpPr txBox="1"/>
          <p:nvPr/>
        </p:nvSpPr>
        <p:spPr>
          <a:xfrm>
            <a:off x="4043136" y="6689207"/>
            <a:ext cx="3810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TQDCIQ+MS-Gothic"/>
                <a:cs typeface="TQDCIQ+MS-Gothic"/>
              </a:rPr>
              <a:t>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48610" y="659786"/>
            <a:ext cx="1168400" cy="2273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FFFFFF"/>
                </a:solidFill>
                <a:latin typeface="ENOLJA+MS-Gothic,Bold"/>
                <a:cs typeface="ENOLJA+MS-Gothic,Bold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00"/>
              </a:spcBef>
              <a:spcAft>
                <a:spcPct val="0"/>
              </a:spcAft>
            </a:pPr>
            <a:r>
              <a:rPr sz="8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39815" y="1301120"/>
            <a:ext cx="914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ꢀ气ꢀ介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82565" y="1498441"/>
            <a:ext cx="457249" cy="407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6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01</a:t>
            </a:r>
          </a:p>
          <a:p>
            <a:pPr marL="0" marR="0">
              <a:lnSpc>
                <a:spcPts val="2265"/>
              </a:lnSpc>
              <a:spcBef>
                <a:spcPts val="7514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02</a:t>
            </a:r>
          </a:p>
          <a:p>
            <a:pPr marL="0" marR="0">
              <a:lnSpc>
                <a:spcPts val="2265"/>
              </a:lnSpc>
              <a:spcBef>
                <a:spcPts val="7514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03</a:t>
            </a:r>
          </a:p>
          <a:p>
            <a:pPr marL="0" marR="0">
              <a:lnSpc>
                <a:spcPts val="2265"/>
              </a:lnSpc>
              <a:spcBef>
                <a:spcPts val="7564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39816" y="1703853"/>
            <a:ext cx="5059710" cy="2148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白露，是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二十四ꢀ气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中的第十五个ꢀ气，干支ꢀ申月的ꢀ束与酉月的起始。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39815" y="2549530"/>
            <a:ext cx="1168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气候特征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39816" y="2952262"/>
            <a:ext cx="38862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白露基本ꢀ束了暑天的ꢀꢀ，是秋季由ꢀꢀꢀ向凉爽的ꢀ折点。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39815" y="3797940"/>
            <a:ext cx="660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民俗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39816" y="4200673"/>
            <a:ext cx="38862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古人以四ꢀ配五行，秋属金，金色白，故以白形容秋露。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39815" y="5046350"/>
            <a:ext cx="1041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ꢀ气相关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139816" y="5449083"/>
            <a:ext cx="5181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夏季ꢀ逐步被冬季ꢀ所代替，冷空气分批南下，往往ꢀ来一定范ꢀ的降温幅度。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84165" y="1209691"/>
            <a:ext cx="533400" cy="800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9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84165" y="2124091"/>
            <a:ext cx="914400" cy="2628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9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气</a:t>
            </a:r>
          </a:p>
          <a:p>
            <a:pPr marL="0" marR="0">
              <a:lnSpc>
                <a:spcPts val="5999"/>
              </a:lnSpc>
              <a:spcBef>
                <a:spcPts val="120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  <a:p>
            <a:pPr marL="0" marR="0">
              <a:lnSpc>
                <a:spcPts val="5999"/>
              </a:lnSpc>
              <a:spcBef>
                <a:spcPts val="120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57913" y="2501018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15113" y="25010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高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山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河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套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瘠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薄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72313" y="2501018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底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肥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29513" y="25010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早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秋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作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物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普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遍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6713" y="2501018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43913" y="2501018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露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186713" y="2732706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去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247312" y="296439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357913" y="3196081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追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和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272313" y="3196081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足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快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耕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耙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186713" y="3196081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上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午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修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棉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下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午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摘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643913" y="3196081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地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643913" y="3659455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黄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24185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28757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33329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37901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47045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2357913" y="43545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冬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南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摘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家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来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2815113" y="43545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此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刻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即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可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种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小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麦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3272313" y="4354518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秸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729513" y="4354518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割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运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打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4643913" y="43545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棉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花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地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里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人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如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海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4306843" y="4645736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3272313" y="4817892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3272313" y="5049580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田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土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里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埋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3729513" y="5281267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莫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懈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怠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24780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29352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33924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38496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6" name="object 36"/>
          <p:cNvSpPr txBox="1"/>
          <p:nvPr/>
        </p:nvSpPr>
        <p:spPr>
          <a:xfrm>
            <a:off x="4704512" y="59763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37" name="object 37"/>
          <p:cNvSpPr txBox="1"/>
          <p:nvPr/>
        </p:nvSpPr>
        <p:spPr>
          <a:xfrm>
            <a:off x="4643913" y="6208017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杈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子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2800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8095" y="316870"/>
            <a:ext cx="279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06818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89704" y="4367952"/>
            <a:ext cx="8473529" cy="9463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白露是二十四ꢀ气之一，当太阳到</a:t>
            </a:r>
            <a:r>
              <a:rPr sz="1200" spc="-195">
                <a:solidFill>
                  <a:srgbClr val="FFFFFF"/>
                </a:solidFill>
                <a:latin typeface="GURAOP+CourierNewPSMT"/>
                <a:cs typeface="GURAOP+CourierNewPSMT"/>
              </a:rPr>
              <a:t>1</a:t>
            </a:r>
            <a:r>
              <a:rPr sz="1200" spc="-1005">
                <a:solidFill>
                  <a:srgbClr val="FFFFFF"/>
                </a:solidFill>
                <a:latin typeface="TQDCIQ+MS-Gothic"/>
                <a:cs typeface="TQDCIQ+MS-Gothic"/>
              </a:rPr>
              <a:t>达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65</a:t>
            </a:r>
            <a:r>
              <a:rPr sz="1200" spc="-765">
                <a:solidFill>
                  <a:srgbClr val="FFFFFF"/>
                </a:solidFill>
                <a:latin typeface="TQDCIQ+MS-Gothic"/>
                <a:cs typeface="TQDCIQ+MS-Gothic"/>
              </a:rPr>
              <a:t>黄</a:t>
            </a:r>
            <a:r>
              <a:rPr sz="1200" spc="20">
                <a:solidFill>
                  <a:srgbClr val="FFFFFF"/>
                </a:solidFill>
                <a:latin typeface="GURAOP+CourierNewPSMT"/>
                <a:cs typeface="GURAOP+CourierNewPSMT"/>
              </a:rPr>
              <a:t>°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ꢀꢀ白露ꢀ气。白露是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二十四ꢀ气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中的第十五个ꢀ气，秋天的第三个ꢀ气，表示孟秋ꢀ</a:t>
            </a:r>
          </a:p>
          <a:p>
            <a:pPr marL="0" marR="0">
              <a:lnSpc>
                <a:spcPts val="1359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ꢀ的ꢀ束和仲秋ꢀꢀ的开始。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是反映自然界气温ꢀ化的重要ꢀ令。白露ꢀ气基本ꢀ束了暑天的ꢀꢀ，是秋季由ꢀꢀ凉的ꢀ折点。白</a:t>
            </a:r>
          </a:p>
          <a:p>
            <a:pPr marL="0" marR="0">
              <a:lnSpc>
                <a:spcPts val="1359"/>
              </a:lnSpc>
              <a:spcBef>
                <a:spcPts val="148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露ꢀꢀ，秋ꢀ在降温的同ꢀ，把空气中的水分也吹干了，ꢀ种干燥的气</a:t>
            </a:r>
            <a:r>
              <a:rPr sz="1200" spc="-27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462">
                <a:solidFill>
                  <a:srgbClr val="FFFFFF"/>
                </a:solidFill>
                <a:latin typeface="TQDCIQ+MS-Gothic"/>
                <a:cs typeface="TQDCIQ+MS-Gothic"/>
              </a:rPr>
              <a:t>候秋</a:t>
            </a:r>
            <a:r>
              <a:rPr sz="1200" spc="-57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 spc="-462">
                <a:solidFill>
                  <a:srgbClr val="FFFFFF"/>
                </a:solidFill>
                <a:latin typeface="TQDCIQ+MS-Gothic"/>
                <a:cs typeface="TQDCIQ+MS-Gothic"/>
              </a:rPr>
              <a:t>特燥</a:t>
            </a:r>
            <a:r>
              <a:rPr sz="1200" spc="-469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 spc="-158">
                <a:solidFill>
                  <a:srgbClr val="FFFFFF"/>
                </a:solidFill>
                <a:latin typeface="TQDCIQ+MS-Gothic"/>
                <a:cs typeface="TQDCIQ+MS-Gothic"/>
              </a:rPr>
              <a:t>点，称白ꢀ露的气候特点就是干燥。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07915" y="316870"/>
            <a:ext cx="279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2800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8095" y="316870"/>
            <a:ext cx="279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6818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319507" y="1536613"/>
            <a:ext cx="35052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秋季的前两个ꢀ气立秋与ꢀ暑，ꢀ是酷ꢀ天气，因太阳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447018" y="1787258"/>
            <a:ext cx="426764" cy="297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9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19507" y="1902373"/>
            <a:ext cx="3230909" cy="2148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所ꢀ来的ꢀ力未减弱。所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ꢀ在三伏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，三伏天出ꢀ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24290" y="3631603"/>
            <a:ext cx="3251199" cy="1287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 spc="-525">
                <a:solidFill>
                  <a:srgbClr val="FFFFFF"/>
                </a:solidFill>
                <a:latin typeface="TQDCIQ+MS-Gothic"/>
                <a:cs typeface="TQDCIQ+MS-Gothic"/>
              </a:rPr>
              <a:t>伏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湿度高原因是，三伏天吹ꢀ南ꢀ，而ꢀ南</a:t>
            </a:r>
          </a:p>
          <a:p>
            <a:pPr marL="127000" marR="0">
              <a:lnSpc>
                <a:spcPts val="1200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洋和印度洋，空气潮湿，ꢀ的潮湿造成了三伏</a:t>
            </a:r>
          </a:p>
          <a:p>
            <a:pPr marL="127000" marR="0">
              <a:lnSpc>
                <a:spcPts val="1200"/>
              </a:lnSpc>
              <a:spcBef>
                <a:spcPts val="168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；到了深秋之后ꢀ相反，吹西北ꢀ，而西北方</a:t>
            </a:r>
          </a:p>
          <a:p>
            <a:pPr marL="127000" marR="0">
              <a:lnSpc>
                <a:spcPts val="1200"/>
              </a:lnSpc>
              <a:spcBef>
                <a:spcPts val="167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内ꢀ，干燥的西北ꢀ造成深秋之后气候干燥。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07915" y="316870"/>
            <a:ext cx="279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2800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8095" y="316870"/>
            <a:ext cx="279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6818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62929" y="2280323"/>
            <a:ext cx="6339855" cy="5805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ꢀ入白露ꢀ气后，冷空气分批南下，往往ꢀ来一定范ꢀ的降温幅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467">
                <a:solidFill>
                  <a:srgbClr val="FFFFFF"/>
                </a:solidFill>
                <a:latin typeface="TQDCIQ+MS-Gothic"/>
                <a:cs typeface="TQDCIQ+MS-Gothic"/>
              </a:rPr>
              <a:t>白度露。秋民ꢀꢀ夜</a:t>
            </a:r>
            <a:r>
              <a:rPr sz="1200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  <a:r>
              <a:rPr sz="1200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一</a:t>
            </a:r>
            <a:r>
              <a:rPr sz="1200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夜</a:t>
            </a:r>
            <a:r>
              <a:rPr sz="1200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凉</a:t>
            </a:r>
            <a:r>
              <a:rPr sz="1200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一</a:t>
            </a:r>
            <a:r>
              <a:rPr sz="1200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夜</a:t>
            </a:r>
          </a:p>
          <a:p>
            <a:pPr marL="0" marR="0">
              <a:lnSpc>
                <a:spcPts val="1359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描述了气温下降速度加快的情形。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62929" y="3557943"/>
            <a:ext cx="6096000" cy="556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秋季的前两个ꢀ气均ꢀꢀ，秋季真正凉爽一般要到白露ꢀ气之后，自白露ꢀ气起ꢀꢀꢀ向凉爽、干</a:t>
            </a:r>
          </a:p>
          <a:p>
            <a:pPr marL="0" marR="0">
              <a:lnSpc>
                <a:spcPts val="1200"/>
              </a:lnSpc>
              <a:spcBef>
                <a:spcPts val="168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62929" y="4835563"/>
            <a:ext cx="6096000" cy="556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随着ꢀ入深秋，ꢀ是ꢀ与冷交替的季ꢀ。秋季最明ꢀ的ꢀ化草木的叶子从繁茂的ꢀ色到ꢀ黄，并开</a:t>
            </a:r>
          </a:p>
          <a:p>
            <a:pPr marL="0" marR="0">
              <a:lnSpc>
                <a:spcPts val="1200"/>
              </a:lnSpc>
              <a:spcBef>
                <a:spcPts val="168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始落叶，庄稼ꢀ开始成熟。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84165" y="1209691"/>
            <a:ext cx="914400" cy="3543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9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气</a:t>
            </a:r>
          </a:p>
          <a:p>
            <a:pPr marL="0" marR="0">
              <a:lnSpc>
                <a:spcPts val="5999"/>
              </a:lnSpc>
              <a:spcBef>
                <a:spcPts val="120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候</a:t>
            </a:r>
          </a:p>
          <a:p>
            <a:pPr marL="0" marR="0">
              <a:lnSpc>
                <a:spcPts val="5999"/>
              </a:lnSpc>
              <a:spcBef>
                <a:spcPts val="120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特</a:t>
            </a:r>
          </a:p>
          <a:p>
            <a:pPr marL="0" marR="0">
              <a:lnSpc>
                <a:spcPts val="5999"/>
              </a:lnSpc>
              <a:spcBef>
                <a:spcPts val="120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57913" y="2501018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15113" y="25010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禽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防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疫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普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打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72313" y="2501018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秸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729513" y="2501018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86713" y="25010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苹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梨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子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大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批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43913" y="2501018"/>
            <a:ext cx="304800" cy="15806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冬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暖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大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棚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忙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修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57913" y="2732706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足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水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29513" y="2732706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72313" y="2964393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青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29513" y="2964393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成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熟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适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357913" y="3427768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养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好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272313" y="3427768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272313" y="3659455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养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高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3729513" y="389114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收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24185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28757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33329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37901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42473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4704512" y="41228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2357913" y="4354518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土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壮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藕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蒲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2815113" y="4354518"/>
            <a:ext cx="304800" cy="13489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牲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配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种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好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272313" y="4354518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3729513" y="4354518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深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4186713" y="4354518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出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售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4643913" y="4354518"/>
            <a:ext cx="2286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3272313" y="4586205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牛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猪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羊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4643913" y="4586205"/>
            <a:ext cx="304800" cy="13489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构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科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学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巧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安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排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3729513" y="4817892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加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工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再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外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4186713" y="5049580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拉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又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船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3272313" y="5373342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上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等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菜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2357913" y="5512955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得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乖</a:t>
            </a:r>
          </a:p>
        </p:txBody>
      </p:sp>
      <p:sp>
        <p:nvSpPr>
          <p:cNvPr id="36" name="object 36"/>
          <p:cNvSpPr txBox="1"/>
          <p:nvPr/>
        </p:nvSpPr>
        <p:spPr>
          <a:xfrm>
            <a:off x="2815113" y="5744642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胎</a:t>
            </a:r>
          </a:p>
        </p:txBody>
      </p:sp>
      <p:sp>
        <p:nvSpPr>
          <p:cNvPr id="37" name="object 37"/>
          <p:cNvSpPr txBox="1"/>
          <p:nvPr/>
        </p:nvSpPr>
        <p:spPr>
          <a:xfrm>
            <a:off x="24780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8" name="object 38"/>
          <p:cNvSpPr txBox="1"/>
          <p:nvPr/>
        </p:nvSpPr>
        <p:spPr>
          <a:xfrm>
            <a:off x="29352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9" name="object 39"/>
          <p:cNvSpPr txBox="1"/>
          <p:nvPr/>
        </p:nvSpPr>
        <p:spPr>
          <a:xfrm>
            <a:off x="38496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40" name="object 40"/>
          <p:cNvSpPr txBox="1"/>
          <p:nvPr/>
        </p:nvSpPr>
        <p:spPr>
          <a:xfrm>
            <a:off x="43068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4764043" y="580417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42" name="object 42"/>
          <p:cNvSpPr txBox="1"/>
          <p:nvPr/>
        </p:nvSpPr>
        <p:spPr>
          <a:xfrm>
            <a:off x="3392443" y="598832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0791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2800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809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6818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64322" y="2866565"/>
            <a:ext cx="426764" cy="297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9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91038" y="2866565"/>
            <a:ext cx="426764" cy="297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9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17752" y="2866565"/>
            <a:ext cx="426764" cy="297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9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344468" y="2866565"/>
            <a:ext cx="426764" cy="297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9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04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69436" y="3853218"/>
            <a:ext cx="2895600" cy="1287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白露ꢀ气ꢀ后，把空气中的水分也吹干了，</a:t>
            </a:r>
          </a:p>
          <a:p>
            <a:pPr marL="73025" marR="0">
              <a:lnSpc>
                <a:spcPts val="1359"/>
              </a:lnSpc>
              <a:spcBef>
                <a:spcPts val="163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ꢀ种干燥的气候特点在中医上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494">
                <a:solidFill>
                  <a:srgbClr val="FFFFFF"/>
                </a:solidFill>
                <a:latin typeface="TQDCIQ+MS-Gothic"/>
                <a:cs typeface="TQDCIQ+MS-Gothic"/>
              </a:rPr>
              <a:t>秋称</a:t>
            </a:r>
            <a:r>
              <a:rPr sz="1200" spc="-51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 spc="-494">
                <a:solidFill>
                  <a:srgbClr val="FFFFFF"/>
                </a:solidFill>
                <a:latin typeface="TQDCIQ+MS-Gothic"/>
                <a:cs typeface="TQDCIQ+MS-Gothic"/>
              </a:rPr>
              <a:t>燥ꢀ</a:t>
            </a:r>
          </a:p>
          <a:p>
            <a:pPr marL="73025" marR="0">
              <a:lnSpc>
                <a:spcPts val="1359"/>
              </a:lnSpc>
              <a:spcBef>
                <a:spcPts val="148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，很多人会出ꢀ口干、咽干、眼干、皮</a:t>
            </a:r>
          </a:p>
          <a:p>
            <a:pPr marL="773906" marR="0">
              <a:lnSpc>
                <a:spcPts val="1200"/>
              </a:lnSpc>
              <a:spcBef>
                <a:spcPts val="148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肤干等症状。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555682" y="3853218"/>
            <a:ext cx="2773709" cy="1287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987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白露的气候特点就是干燥。</a:t>
            </a:r>
            <a:r>
              <a:rPr sz="1200" spc="-383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406">
                <a:solidFill>
                  <a:srgbClr val="FFFFFF"/>
                </a:solidFill>
                <a:latin typeface="TQDCIQ+MS-Gothic"/>
                <a:cs typeface="TQDCIQ+MS-Gothic"/>
              </a:rPr>
              <a:t>白露</a:t>
            </a:r>
            <a:r>
              <a:rPr sz="1200" spc="-687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露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 spc="5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的</a:t>
            </a:r>
          </a:p>
          <a:p>
            <a:pPr marL="0" marR="0">
              <a:lnSpc>
                <a:spcPts val="1200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是一种自然ꢀ象。ꢀ气至此，白昼阳光尚</a:t>
            </a:r>
          </a:p>
          <a:p>
            <a:pPr marL="0" marR="0">
              <a:lnSpc>
                <a:spcPts val="1200"/>
              </a:lnSpc>
              <a:spcBef>
                <a:spcPts val="167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ꢀ，水汽蒸ꢀ，太阳一ꢀ山，气温便很快</a:t>
            </a:r>
          </a:p>
          <a:p>
            <a:pPr marL="892968" marR="0">
              <a:lnSpc>
                <a:spcPts val="1200"/>
              </a:lnSpc>
              <a:spcBef>
                <a:spcPts val="168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下降。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482397" y="3853218"/>
            <a:ext cx="2758455" cy="9220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493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到了白露就算是真正ꢀ入凉</a:t>
            </a:r>
            <a:r>
              <a:rPr sz="1200" spc="-45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587">
                <a:solidFill>
                  <a:srgbClr val="FFFFFF"/>
                </a:solidFill>
                <a:latin typeface="TQDCIQ+MS-Gothic"/>
                <a:cs typeface="TQDCIQ+MS-Gothic"/>
              </a:rPr>
              <a:t>爽白，露</a:t>
            </a:r>
            <a:r>
              <a:rPr sz="1200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基</a:t>
            </a:r>
          </a:p>
          <a:p>
            <a:pPr marL="26987" marR="0">
              <a:lnSpc>
                <a:spcPts val="1359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本ꢀ束了暑天的ꢀꢀ。ꢀ入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，昼</a:t>
            </a:r>
          </a:p>
          <a:p>
            <a:pPr marL="0" marR="0">
              <a:lnSpc>
                <a:spcPts val="1200"/>
              </a:lnSpc>
              <a:spcBef>
                <a:spcPts val="148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夜温差ꢀ大，夜ꢀ会感到一ꢀꢀ的凉意。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349581" y="3853218"/>
            <a:ext cx="2895600" cy="13121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9531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夏日残留的暑气逐ꢀ消失，天地的阴气上</a:t>
            </a:r>
          </a:p>
          <a:p>
            <a:pPr marL="59531" marR="0">
              <a:lnSpc>
                <a:spcPts val="1200"/>
              </a:lnSpc>
              <a:spcBef>
                <a:spcPts val="168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升ꢀ散，天气ꢀꢀꢀ凉，清晨的露水日益</a:t>
            </a:r>
          </a:p>
          <a:p>
            <a:pPr marL="0" marR="0">
              <a:lnSpc>
                <a:spcPts val="1200"/>
              </a:lnSpc>
              <a:spcBef>
                <a:spcPts val="168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加厚，在草叶面上凝ꢀ成一ꢀ白白的水滴，</a:t>
            </a:r>
          </a:p>
          <a:p>
            <a:pPr marL="443706" marR="0">
              <a:lnSpc>
                <a:spcPts val="1359"/>
              </a:lnSpc>
              <a:spcBef>
                <a:spcPts val="162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ꢀ也是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白露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名由之一。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0791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2800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809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6818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796665" y="2504172"/>
            <a:ext cx="8553449" cy="592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87"/>
              </a:lnSpc>
              <a:spcBef>
                <a:spcPct val="0"/>
              </a:spcBef>
              <a:spcAft>
                <a:spcPct val="0"/>
              </a:spcAft>
            </a:pPr>
            <a:r>
              <a:rPr sz="1250">
                <a:solidFill>
                  <a:srgbClr val="FFFFFF"/>
                </a:solidFill>
                <a:latin typeface="NVCNPJ+Wingdings-Regular"/>
                <a:cs typeface="NVCNPJ+Wingdings-Regular"/>
              </a:rPr>
              <a:t></a:t>
            </a:r>
            <a:r>
              <a:rPr sz="1250" spc="44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植物开始有露水。ꢀ入白露ꢀ气后，夏季ꢀ逐步被冬季ꢀ所代替，冷空气ꢀ守ꢀ攻，暖空气逐ꢀ退避三舍。冷空气分批南下，往往ꢀ</a:t>
            </a:r>
          </a:p>
          <a:p>
            <a:pPr marL="1009650" marR="0">
              <a:lnSpc>
                <a:spcPts val="1359"/>
              </a:lnSpc>
              <a:spcBef>
                <a:spcPts val="1535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降温幅度。人ꢀ</a:t>
            </a:r>
            <a:r>
              <a:rPr sz="1200" spc="-383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117">
                <a:solidFill>
                  <a:srgbClr val="FFFFFF"/>
                </a:solidFill>
                <a:latin typeface="TQDCIQ+MS-Gothic"/>
                <a:cs typeface="TQDCIQ+MS-Gothic"/>
              </a:rPr>
              <a:t>ꢀ白用露秋ꢀ夜，一夜凉一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 spc="-63">
                <a:solidFill>
                  <a:srgbClr val="FFFFFF"/>
                </a:solidFill>
                <a:latin typeface="TQDCIQ+MS-Gothic"/>
                <a:cs typeface="TQDCIQ+MS-Gothic"/>
              </a:rPr>
              <a:t>的夜ꢀꢀ来形容气温下降速度加快的情形。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3247428"/>
            <a:ext cx="5958855" cy="2148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后特有的一种自然ꢀ象。此ꢀ的天气，正如《礼ꢀ》中</a:t>
            </a:r>
            <a:r>
              <a:rPr sz="1200" spc="-45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297">
                <a:solidFill>
                  <a:srgbClr val="FFFFFF"/>
                </a:solidFill>
                <a:latin typeface="TQDCIQ+MS-Gothic"/>
                <a:cs typeface="TQDCIQ+MS-Gothic"/>
              </a:rPr>
              <a:t>所凉云ꢀ至的，：白露降，寒蝉ꢀ。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84165" y="1209691"/>
            <a:ext cx="9144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9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民</a:t>
            </a:r>
          </a:p>
          <a:p>
            <a:pPr marL="0" marR="0">
              <a:lnSpc>
                <a:spcPts val="5999"/>
              </a:lnSpc>
              <a:spcBef>
                <a:spcPts val="120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NOLJA+MS-Gothic,Bold"/>
                <a:cs typeface="ENOLJA+MS-Gothic,Bold"/>
              </a:rPr>
              <a:t>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57913" y="2501018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十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15113" y="2501018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种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麦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上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足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72313" y="2501018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底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729513" y="2501018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麦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喜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胎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里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86713" y="2501018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白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露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不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低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43913" y="2501018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几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日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无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太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57913" y="2964393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八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72313" y="2964393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小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麦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苗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418512" y="3427768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357913" y="3659455"/>
            <a:ext cx="304800" cy="885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不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如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底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875712" y="3659455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790112" y="3659455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247312" y="3659455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704512" y="3659455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2815113" y="3891143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家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里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座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上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囤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3272313" y="3891143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谷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3729513" y="3891143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底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肥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是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基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4186713" y="3891143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割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倒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喂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老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牛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4643913" y="3891143"/>
            <a:ext cx="304800" cy="1117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吐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絮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就</a:t>
            </a:r>
          </a:p>
          <a:p>
            <a:pPr marL="0" marR="0">
              <a:lnSpc>
                <a:spcPts val="1200"/>
              </a:lnSpc>
              <a:spcBef>
                <a:spcPts val="67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不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3392443" y="3950674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3272313" y="4241893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麦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子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2357913" y="4586205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一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2478043" y="4877424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2935243" y="4877424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3849643" y="4877424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4764043" y="4877424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3272313" y="4936955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底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4186713" y="5168642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指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晚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稻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3332912" y="5400330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，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3272313" y="5632017"/>
            <a:ext cx="304800" cy="422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越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4306843" y="5810611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3272313" y="6095392"/>
            <a:ext cx="304800" cy="653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越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有</a:t>
            </a:r>
          </a:p>
          <a:p>
            <a:pPr marL="0" marR="0">
              <a:lnSpc>
                <a:spcPts val="1200"/>
              </a:lnSpc>
              <a:spcBef>
                <a:spcPts val="624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</a:t>
            </a:r>
          </a:p>
        </p:txBody>
      </p:sp>
      <p:sp>
        <p:nvSpPr>
          <p:cNvPr id="36" name="object 36"/>
          <p:cNvSpPr txBox="1"/>
          <p:nvPr/>
        </p:nvSpPr>
        <p:spPr>
          <a:xfrm>
            <a:off x="3392443" y="6618298"/>
            <a:ext cx="304800" cy="190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3242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43675" y="316870"/>
            <a:ext cx="406400" cy="29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ENOLJA+MS-Gothic,Bold"/>
                <a:cs typeface="ENOLJA+MS-Gothic,Bold"/>
              </a:rPr>
              <a:t>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20190" y="1925388"/>
            <a:ext cx="8382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ENOLJA+MS-Gothic,Bold"/>
                <a:cs typeface="ENOLJA+MS-Gothic,Bold"/>
              </a:rPr>
              <a:t>收清露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1873" y="1925388"/>
            <a:ext cx="7239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ENOLJA+MS-Gothic,Bold"/>
                <a:cs typeface="ENOLJA+MS-Gothic,Bold"/>
              </a:rPr>
              <a:t>吃ꢀ眼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6450" y="2158857"/>
            <a:ext cx="426764" cy="2566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9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01</a:t>
            </a:r>
          </a:p>
          <a:p>
            <a:pPr marL="0" marR="0">
              <a:lnSpc>
                <a:spcPts val="2039"/>
              </a:lnSpc>
              <a:spcBef>
                <a:spcPts val="1588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OUSMVC+CourierNewPS-BoldMT"/>
                <a:cs typeface="OUSMVC+CourierNewPS-BoldMT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20190" y="2377479"/>
            <a:ext cx="3383309" cy="5805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我国民ꢀ在白露ꢀ气</a:t>
            </a:r>
            <a:r>
              <a:rPr sz="1200" spc="-494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175">
                <a:solidFill>
                  <a:srgbClr val="FFFFFF"/>
                </a:solidFill>
                <a:latin typeface="TQDCIQ+MS-Gothic"/>
                <a:cs typeface="TQDCIQ+MS-Gothic"/>
              </a:rPr>
              <a:t>有收清露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的ꢀ俗，明朝李ꢀ珍</a:t>
            </a:r>
          </a:p>
          <a:p>
            <a:pPr marL="0" marR="0">
              <a:lnSpc>
                <a:spcPts val="1359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目》上ꢀꢀ：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秋露繁ꢀ，以ꢀ收取，煎如ꢀ，令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31873" y="2377479"/>
            <a:ext cx="3810000" cy="5562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民ꢀ的意思是，在白露ꢀ一天吃ꢀ眼有大ꢀ身体的奇效。因</a:t>
            </a:r>
          </a:p>
          <a:p>
            <a:pPr marL="0" marR="0">
              <a:lnSpc>
                <a:spcPts val="1200"/>
              </a:lnSpc>
              <a:spcBef>
                <a:spcPts val="167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眼本身就有益气ꢀ脾、养血安神、ꢀ肤美容等多种功效。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520190" y="4194879"/>
            <a:ext cx="8382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ENOLJA+MS-Gothic,Bold"/>
                <a:cs typeface="ENOLJA+MS-Gothic,Bold"/>
              </a:rPr>
              <a:t>祭禹王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31873" y="4194879"/>
            <a:ext cx="838200" cy="266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ENOLJA+MS-Gothic,Bold"/>
                <a:cs typeface="ENOLJA+MS-Gothic,Bold"/>
              </a:rPr>
              <a:t>白露茶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520190" y="4646968"/>
            <a:ext cx="3444255" cy="9220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禹王是ꢀꢀ中治水英雄大禹，太湖畔ꢀ民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 spc="-437">
                <a:solidFill>
                  <a:srgbClr val="FFFFFF"/>
                </a:solidFill>
                <a:latin typeface="TQDCIQ+MS-Gothic"/>
                <a:cs typeface="TQDCIQ+MS-Gothic"/>
              </a:rPr>
              <a:t>水称</a:t>
            </a:r>
            <a:r>
              <a:rPr sz="1200" spc="-6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 spc="-437">
                <a:solidFill>
                  <a:srgbClr val="FFFFFF"/>
                </a:solidFill>
                <a:latin typeface="TQDCIQ+MS-Gothic"/>
                <a:cs typeface="TQDCIQ+MS-Gothic"/>
              </a:rPr>
              <a:t>路ꢀ</a:t>
            </a:r>
            <a:r>
              <a:rPr sz="1200" spc="41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之</a:t>
            </a:r>
          </a:p>
          <a:p>
            <a:pPr marL="0" marR="0">
              <a:lnSpc>
                <a:spcPts val="1200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正月初八、清明、七月初七和白露ꢀꢀ，ꢀ里都</a:t>
            </a:r>
          </a:p>
          <a:p>
            <a:pPr marL="0" marR="0">
              <a:lnSpc>
                <a:spcPts val="1200"/>
              </a:lnSpc>
              <a:spcBef>
                <a:spcPts val="167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香会。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631873" y="4646968"/>
            <a:ext cx="4069109" cy="5562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9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民ꢀ有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“</a:t>
            </a: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春茶苦，夏茶ꢀ，要喝茶，秋</a:t>
            </a:r>
            <a:r>
              <a:rPr sz="1200">
                <a:solidFill>
                  <a:srgbClr val="FFFFFF"/>
                </a:solidFill>
                <a:latin typeface="GURAOP+CourierNewPSMT"/>
                <a:cs typeface="GURAOP+CourierNewPSMT"/>
              </a:rPr>
              <a:t>”</a:t>
            </a:r>
            <a:r>
              <a:rPr sz="1200" spc="-218">
                <a:solidFill>
                  <a:srgbClr val="FFFFFF"/>
                </a:solidFill>
                <a:latin typeface="TQDCIQ+MS-Gothic"/>
                <a:cs typeface="TQDCIQ+MS-Gothic"/>
              </a:rPr>
              <a:t>的白ꢀ露法，此ꢀ的茶ꢀ</a:t>
            </a:r>
          </a:p>
          <a:p>
            <a:pPr marL="0" marR="0">
              <a:lnSpc>
                <a:spcPts val="1200"/>
              </a:lnSpc>
              <a:spcBef>
                <a:spcPts val="1438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TQDCIQ+MS-Gothic"/>
                <a:cs typeface="TQDCIQ+MS-Gothic"/>
              </a:rPr>
              <a:t>ꢀꢀ夏季的酷ꢀ，白露前后正是它生ꢀ的极好ꢀ期。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https://d.book118.com/457115065130006035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ENOLJA+MS-Gothic,Bold</vt:lpstr>
      <vt:lpstr>TQDCIQ+MS-Gothic</vt:lpstr>
      <vt:lpstr>OUSMVC+CourierNewPS-BoldMT</vt:lpstr>
      <vt:lpstr>GURAOP+CourierNewPSMT</vt:lpstr>
      <vt:lpstr>Times New Roman</vt:lpstr>
      <vt:lpstr>NVCNPJ+Wingdings-Regular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2024-09-10T06:41:07.001</cp:lastPrinted>
  <dcterms:created xsi:type="dcterms:W3CDTF">2024-09-09T22:41:07Z</dcterms:created>
  <dcterms:modified xsi:type="dcterms:W3CDTF">2024-09-09T22:41:08Z</dcterms:modified>
</cp:coreProperties>
</file>