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46438-E442-42CA-86E5-58DFDCEA1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C4255-C7CF-47F3-850E-3CE03D828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481D2-48D7-4E4D-BBB4-C52D82E06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3E89A-3E4F-4935-9F11-7463DD08E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2AD6B9-53FD-469F-A807-64AA375A9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7A7791-6B16-437D-A6B5-2EE717F38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8BB53C-69A1-4438-93FF-3610E5C0E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18E60-B705-4687-A5B6-88033CDE3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637CB-4647-488F-98DA-21B27BB32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8D5B0-7D97-4084-AF90-A78CE79D6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273ED-6A06-4023-A155-A34BBBF36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2203313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气动工具竞争格局分析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营销策略与渠道分析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未来竞争格局预测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500" r="15500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6943" r="16943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气动工具是一种使用压缩空气为动力源，通过气缸或气马达等装置来驱动的工具。根据用途和功能的不同，气动工具可以分为多种类型，如气钻、气动砂轮机、气动钉枪等。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气动工具定义及分类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气动工具行业的发展与压缩空气技术的进步密切相关。自20世纪初压缩空气技术问世以来，气动工具逐渐应用于各个行业。近年来，随着制造业和建筑业的快速发展，气动工具行业得到了广泛应用和推广。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165532" y="2928505"/>
            <a:ext cx="1195366" cy="834187"/>
          </a:xfrm>
          <a:custGeom>
            <a:rect l="l" t="t" r="r" b="b"/>
            <a:pathLst>
              <a:path w="193" h="134">
                <a:moveTo>
                  <a:pt x="177" y="133"/>
                </a:moveTo>
                <a:cubicBezTo>
                  <a:pt x="193" y="58"/>
                  <a:pt x="159" y="0"/>
                  <a:pt x="97" y="0"/>
                </a:cubicBezTo>
                <a:cubicBezTo>
                  <a:pt x="36" y="0"/>
                  <a:pt x="0" y="61"/>
                  <a:pt x="17" y="134"/>
                </a:cubicBezTo>
                <a:cubicBezTo>
                  <a:pt x="177" y="133"/>
                  <a:pt x="177" y="133"/>
                  <a:pt x="177" y="133"/>
                </a:cubicBezTo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77789" y="3041376"/>
            <a:ext cx="978744" cy="1605412"/>
          </a:xfrm>
          <a:custGeom>
            <a:rect l="l" t="t" r="r" b="b"/>
            <a:pathLst>
              <a:path w="158" h="258">
                <a:moveTo>
                  <a:pt x="16" y="157"/>
                </a:moveTo>
                <a:cubicBezTo>
                  <a:pt x="15" y="193"/>
                  <a:pt x="35" y="210"/>
                  <a:pt x="35" y="210"/>
                </a:cubicBezTo>
                <a:cubicBezTo>
                  <a:pt x="35" y="235"/>
                  <a:pt x="35" y="235"/>
                  <a:pt x="35" y="235"/>
                </a:cubicBezTo>
                <a:cubicBezTo>
                  <a:pt x="35" y="235"/>
                  <a:pt x="32" y="237"/>
                  <a:pt x="33" y="237"/>
                </a:cubicBezTo>
                <a:cubicBezTo>
                  <a:pt x="30" y="236"/>
                  <a:pt x="62" y="257"/>
                  <a:pt x="81" y="258"/>
                </a:cubicBezTo>
                <a:cubicBezTo>
                  <a:pt x="81" y="258"/>
                  <a:pt x="131" y="239"/>
                  <a:pt x="129" y="237"/>
                </a:cubicBezTo>
                <a:cubicBezTo>
                  <a:pt x="126" y="235"/>
                  <a:pt x="126" y="235"/>
                  <a:pt x="126" y="235"/>
                </a:cubicBezTo>
                <a:cubicBezTo>
                  <a:pt x="126" y="210"/>
                  <a:pt x="126" y="210"/>
                  <a:pt x="126" y="210"/>
                </a:cubicBezTo>
                <a:cubicBezTo>
                  <a:pt x="126" y="210"/>
                  <a:pt x="144" y="200"/>
                  <a:pt x="144" y="156"/>
                </a:cubicBezTo>
                <a:cubicBezTo>
                  <a:pt x="145" y="144"/>
                  <a:pt x="156" y="152"/>
                  <a:pt x="158" y="118"/>
                </a:cubicBezTo>
                <a:cubicBezTo>
                  <a:pt x="158" y="115"/>
                  <a:pt x="158" y="112"/>
                  <a:pt x="157" y="106"/>
                </a:cubicBezTo>
                <a:cubicBezTo>
                  <a:pt x="155" y="103"/>
                  <a:pt x="149" y="100"/>
                  <a:pt x="150" y="96"/>
                </a:cubicBezTo>
                <a:cubicBezTo>
                  <a:pt x="154" y="40"/>
                  <a:pt x="123" y="4"/>
                  <a:pt x="79" y="1"/>
                </a:cubicBezTo>
                <a:cubicBezTo>
                  <a:pt x="79" y="0"/>
                  <a:pt x="79" y="0"/>
                  <a:pt x="79" y="0"/>
                </a:cubicBezTo>
                <a:cubicBezTo>
                  <a:pt x="78" y="0"/>
                  <a:pt x="78" y="1"/>
                  <a:pt x="78" y="1"/>
                </a:cubicBezTo>
                <a:cubicBezTo>
                  <a:pt x="77" y="1"/>
                  <a:pt x="77" y="0"/>
                  <a:pt x="76" y="0"/>
                </a:cubicBezTo>
                <a:cubicBezTo>
                  <a:pt x="76" y="1"/>
                  <a:pt x="76" y="1"/>
                  <a:pt x="76" y="1"/>
                </a:cubicBezTo>
                <a:cubicBezTo>
                  <a:pt x="32" y="4"/>
                  <a:pt x="4" y="40"/>
                  <a:pt x="9" y="96"/>
                </a:cubicBezTo>
                <a:cubicBezTo>
                  <a:pt x="9" y="100"/>
                  <a:pt x="3" y="103"/>
                  <a:pt x="2" y="106"/>
                </a:cubicBezTo>
                <a:cubicBezTo>
                  <a:pt x="0" y="112"/>
                  <a:pt x="0" y="116"/>
                  <a:pt x="0" y="119"/>
                </a:cubicBezTo>
                <a:cubicBezTo>
                  <a:pt x="2" y="152"/>
                  <a:pt x="16" y="148"/>
                  <a:pt x="16" y="157"/>
                </a:cubicBezTo>
              </a:path>
            </a:pathLst>
          </a:custGeom>
          <a:solidFill>
            <a:srgbClr val="EAC48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44772" y="4347680"/>
            <a:ext cx="686349" cy="322564"/>
          </a:xfrm>
          <a:custGeom>
            <a:rect l="l" t="t" r="r" b="b"/>
            <a:pathLst>
              <a:path w="110" h="52">
                <a:moveTo>
                  <a:pt x="99" y="25"/>
                </a:moveTo>
                <a:cubicBezTo>
                  <a:pt x="99" y="0"/>
                  <a:pt x="99" y="0"/>
                  <a:pt x="99" y="0"/>
                </a:cubicBezTo>
                <a:cubicBezTo>
                  <a:pt x="99" y="0"/>
                  <a:pt x="86" y="15"/>
                  <a:pt x="53" y="13"/>
                </a:cubicBezTo>
                <a:cubicBezTo>
                  <a:pt x="19" y="13"/>
                  <a:pt x="8" y="0"/>
                  <a:pt x="8" y="0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2" y="31"/>
                  <a:pt x="3" y="32"/>
                </a:cubicBezTo>
                <a:cubicBezTo>
                  <a:pt x="0" y="31"/>
                  <a:pt x="36" y="52"/>
                  <a:pt x="55" y="52"/>
                </a:cubicBezTo>
                <a:cubicBezTo>
                  <a:pt x="55" y="52"/>
                  <a:pt x="111" y="52"/>
                  <a:pt x="110" y="51"/>
                </a:cubicBezTo>
                <a:cubicBezTo>
                  <a:pt x="99" y="25"/>
                  <a:pt x="99" y="25"/>
                  <a:pt x="99" y="25"/>
                </a:cubicBezTo>
              </a:path>
            </a:pathLst>
          </a:custGeom>
          <a:solidFill>
            <a:srgbClr val="E0B57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724188" y="2834152"/>
            <a:ext cx="600226" cy="535079"/>
          </a:xfrm>
          <a:custGeom>
            <a:rect l="l" t="t" r="r" b="b"/>
            <a:pathLst>
              <a:path w="97" h="86">
                <a:moveTo>
                  <a:pt x="56" y="0"/>
                </a:moveTo>
                <a:cubicBezTo>
                  <a:pt x="49" y="0"/>
                  <a:pt x="25" y="8"/>
                  <a:pt x="14" y="11"/>
                </a:cubicBezTo>
                <a:cubicBezTo>
                  <a:pt x="9" y="13"/>
                  <a:pt x="5" y="14"/>
                  <a:pt x="0" y="16"/>
                </a:cubicBezTo>
                <a:cubicBezTo>
                  <a:pt x="2" y="16"/>
                  <a:pt x="5" y="15"/>
                  <a:pt x="7" y="15"/>
                </a:cubicBezTo>
                <a:cubicBezTo>
                  <a:pt x="50" y="15"/>
                  <a:pt x="80" y="43"/>
                  <a:pt x="88" y="86"/>
                </a:cubicBezTo>
                <a:cubicBezTo>
                  <a:pt x="90" y="74"/>
                  <a:pt x="97" y="32"/>
                  <a:pt x="94" y="22"/>
                </a:cubicBezTo>
                <a:cubicBezTo>
                  <a:pt x="94" y="21"/>
                  <a:pt x="94" y="21"/>
                  <a:pt x="93" y="21"/>
                </a:cubicBezTo>
                <a:cubicBezTo>
                  <a:pt x="92" y="21"/>
                  <a:pt x="91" y="22"/>
                  <a:pt x="89" y="23"/>
                </a:cubicBezTo>
                <a:cubicBezTo>
                  <a:pt x="88" y="24"/>
                  <a:pt x="86" y="25"/>
                  <a:pt x="85" y="25"/>
                </a:cubicBezTo>
                <a:cubicBezTo>
                  <a:pt x="85" y="25"/>
                  <a:pt x="84" y="25"/>
                  <a:pt x="84" y="24"/>
                </a:cubicBezTo>
                <a:cubicBezTo>
                  <a:pt x="81" y="20"/>
                  <a:pt x="80" y="9"/>
                  <a:pt x="78" y="7"/>
                </a:cubicBezTo>
                <a:cubicBezTo>
                  <a:pt x="78" y="6"/>
                  <a:pt x="77" y="6"/>
                  <a:pt x="77" y="6"/>
                </a:cubicBezTo>
                <a:cubicBezTo>
                  <a:pt x="75" y="6"/>
                  <a:pt x="73" y="8"/>
                  <a:pt x="70" y="10"/>
                </a:cubicBezTo>
                <a:cubicBezTo>
                  <a:pt x="68" y="11"/>
                  <a:pt x="65" y="13"/>
                  <a:pt x="63" y="13"/>
                </a:cubicBezTo>
                <a:cubicBezTo>
                  <a:pt x="63" y="13"/>
                  <a:pt x="63" y="13"/>
                  <a:pt x="62" y="13"/>
                </a:cubicBezTo>
                <a:cubicBezTo>
                  <a:pt x="57" y="11"/>
                  <a:pt x="61" y="1"/>
                  <a:pt x="56" y="0"/>
                </a:cubicBezTo>
                <a:cubicBezTo>
                  <a:pt x="56" y="0"/>
                  <a:pt x="56" y="0"/>
                  <a:pt x="56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251654" y="2928505"/>
            <a:ext cx="1017859" cy="584989"/>
          </a:xfrm>
          <a:custGeom>
            <a:rect l="l" t="t" r="r" b="b"/>
            <a:pathLst>
              <a:path w="164" h="94">
                <a:moveTo>
                  <a:pt x="83" y="0"/>
                </a:moveTo>
                <a:cubicBezTo>
                  <a:pt x="81" y="0"/>
                  <a:pt x="78" y="1"/>
                  <a:pt x="76" y="1"/>
                </a:cubicBezTo>
                <a:cubicBezTo>
                  <a:pt x="41" y="13"/>
                  <a:pt x="17" y="32"/>
                  <a:pt x="3" y="73"/>
                </a:cubicBezTo>
                <a:cubicBezTo>
                  <a:pt x="0" y="82"/>
                  <a:pt x="1" y="94"/>
                  <a:pt x="11" y="94"/>
                </a:cubicBezTo>
                <a:cubicBezTo>
                  <a:pt x="11" y="94"/>
                  <a:pt x="12" y="94"/>
                  <a:pt x="12" y="94"/>
                </a:cubicBezTo>
                <a:cubicBezTo>
                  <a:pt x="12" y="94"/>
                  <a:pt x="12" y="94"/>
                  <a:pt x="12" y="94"/>
                </a:cubicBezTo>
                <a:cubicBezTo>
                  <a:pt x="15" y="50"/>
                  <a:pt x="42" y="22"/>
                  <a:pt x="80" y="19"/>
                </a:cubicBezTo>
                <a:cubicBezTo>
                  <a:pt x="80" y="18"/>
                  <a:pt x="80" y="18"/>
                  <a:pt x="80" y="18"/>
                </a:cubicBezTo>
                <a:cubicBezTo>
                  <a:pt x="81" y="18"/>
                  <a:pt x="81" y="19"/>
                  <a:pt x="82" y="19"/>
                </a:cubicBezTo>
                <a:cubicBezTo>
                  <a:pt x="82" y="19"/>
                  <a:pt x="82" y="18"/>
                  <a:pt x="83" y="18"/>
                </a:cubicBezTo>
                <a:cubicBezTo>
                  <a:pt x="83" y="19"/>
                  <a:pt x="83" y="19"/>
                  <a:pt x="83" y="19"/>
                </a:cubicBezTo>
                <a:cubicBezTo>
                  <a:pt x="111" y="21"/>
                  <a:pt x="134" y="36"/>
                  <a:pt x="145" y="61"/>
                </a:cubicBezTo>
                <a:cubicBezTo>
                  <a:pt x="151" y="64"/>
                  <a:pt x="157" y="68"/>
                  <a:pt x="164" y="73"/>
                </a:cubicBezTo>
                <a:cubicBezTo>
                  <a:pt x="164" y="73"/>
                  <a:pt x="164" y="72"/>
                  <a:pt x="164" y="71"/>
                </a:cubicBezTo>
                <a:cubicBezTo>
                  <a:pt x="156" y="28"/>
                  <a:pt x="126" y="0"/>
                  <a:pt x="83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327428" y="3041376"/>
            <a:ext cx="824741" cy="472118"/>
          </a:xfrm>
          <a:custGeom>
            <a:rect l="l" t="t" r="r" b="b"/>
            <a:pathLst>
              <a:path w="133" h="76">
                <a:moveTo>
                  <a:pt x="71" y="0"/>
                </a:moveTo>
                <a:cubicBezTo>
                  <a:pt x="70" y="0"/>
                  <a:pt x="70" y="1"/>
                  <a:pt x="70" y="1"/>
                </a:cubicBezTo>
                <a:cubicBezTo>
                  <a:pt x="69" y="1"/>
                  <a:pt x="69" y="0"/>
                  <a:pt x="68" y="0"/>
                </a:cubicBezTo>
                <a:cubicBezTo>
                  <a:pt x="68" y="1"/>
                  <a:pt x="68" y="1"/>
                  <a:pt x="68" y="1"/>
                </a:cubicBezTo>
                <a:cubicBezTo>
                  <a:pt x="30" y="4"/>
                  <a:pt x="3" y="32"/>
                  <a:pt x="0" y="76"/>
                </a:cubicBezTo>
                <a:cubicBezTo>
                  <a:pt x="48" y="71"/>
                  <a:pt x="74" y="36"/>
                  <a:pt x="108" y="36"/>
                </a:cubicBezTo>
                <a:cubicBezTo>
                  <a:pt x="116" y="36"/>
                  <a:pt x="124" y="38"/>
                  <a:pt x="133" y="43"/>
                </a:cubicBezTo>
                <a:cubicBezTo>
                  <a:pt x="122" y="18"/>
                  <a:pt x="99" y="3"/>
                  <a:pt x="71" y="1"/>
                </a:cubicBezTo>
                <a:cubicBezTo>
                  <a:pt x="71" y="0"/>
                  <a:pt x="71" y="0"/>
                  <a:pt x="71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129048" y="2810519"/>
            <a:ext cx="1195366" cy="653240"/>
          </a:xfrm>
          <a:custGeom>
            <a:rect l="l" t="t" r="r" b="b"/>
            <a:pathLst>
              <a:path w="193" h="105">
                <a:moveTo>
                  <a:pt x="181" y="96"/>
                </a:moveTo>
                <a:cubicBezTo>
                  <a:pt x="188" y="87"/>
                  <a:pt x="193" y="34"/>
                  <a:pt x="190" y="23"/>
                </a:cubicBezTo>
                <a:cubicBezTo>
                  <a:pt x="189" y="18"/>
                  <a:pt x="182" y="28"/>
                  <a:pt x="180" y="25"/>
                </a:cubicBezTo>
                <a:cubicBezTo>
                  <a:pt x="177" y="21"/>
                  <a:pt x="176" y="10"/>
                  <a:pt x="174" y="7"/>
                </a:cubicBezTo>
                <a:cubicBezTo>
                  <a:pt x="171" y="4"/>
                  <a:pt x="163" y="15"/>
                  <a:pt x="158" y="14"/>
                </a:cubicBezTo>
                <a:cubicBezTo>
                  <a:pt x="153" y="12"/>
                  <a:pt x="157" y="1"/>
                  <a:pt x="152" y="1"/>
                </a:cubicBezTo>
                <a:cubicBezTo>
                  <a:pt x="147" y="0"/>
                  <a:pt x="121" y="9"/>
                  <a:pt x="110" y="12"/>
                </a:cubicBezTo>
                <a:cubicBezTo>
                  <a:pt x="67" y="24"/>
                  <a:pt x="0" y="50"/>
                  <a:pt x="22" y="93"/>
                </a:cubicBezTo>
                <a:cubicBezTo>
                  <a:pt x="23" y="95"/>
                  <a:pt x="19" y="105"/>
                  <a:pt x="28" y="105"/>
                </a:cubicBezTo>
                <a:cubicBezTo>
                  <a:pt x="94" y="103"/>
                  <a:pt x="121" y="41"/>
                  <a:pt x="182" y="91"/>
                </a:cubicBezTo>
                <a:lnTo>
                  <a:pt x="181" y="96"/>
                </a:lnTo>
                <a:close/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05431" y="4515576"/>
            <a:ext cx="1928722" cy="1159396"/>
          </a:xfrm>
          <a:custGeom>
            <a:rect l="l" t="t" r="r" b="b"/>
            <a:pathLst>
              <a:path w="311" h="186">
                <a:moveTo>
                  <a:pt x="280" y="23"/>
                </a:moveTo>
                <a:cubicBezTo>
                  <a:pt x="264" y="10"/>
                  <a:pt x="246" y="4"/>
                  <a:pt x="235" y="2"/>
                </a:cubicBezTo>
                <a:cubicBezTo>
                  <a:pt x="154" y="9"/>
                  <a:pt x="154" y="9"/>
                  <a:pt x="154" y="9"/>
                </a:cubicBezTo>
                <a:cubicBezTo>
                  <a:pt x="80" y="0"/>
                  <a:pt x="80" y="0"/>
                  <a:pt x="80" y="0"/>
                </a:cubicBezTo>
                <a:cubicBezTo>
                  <a:pt x="71" y="3"/>
                  <a:pt x="45" y="11"/>
                  <a:pt x="31" y="23"/>
                </a:cubicBezTo>
                <a:cubicBezTo>
                  <a:pt x="17" y="33"/>
                  <a:pt x="7" y="47"/>
                  <a:pt x="0" y="63"/>
                </a:cubicBezTo>
                <a:cubicBezTo>
                  <a:pt x="0" y="186"/>
                  <a:pt x="0" y="186"/>
                  <a:pt x="0" y="186"/>
                </a:cubicBezTo>
                <a:cubicBezTo>
                  <a:pt x="311" y="186"/>
                  <a:pt x="311" y="186"/>
                  <a:pt x="311" y="186"/>
                </a:cubicBezTo>
                <a:cubicBezTo>
                  <a:pt x="311" y="63"/>
                  <a:pt x="311" y="63"/>
                  <a:pt x="311" y="63"/>
                </a:cubicBezTo>
                <a:cubicBezTo>
                  <a:pt x="304" y="47"/>
                  <a:pt x="294" y="33"/>
                  <a:pt x="280" y="23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499673" y="4352794"/>
            <a:ext cx="7893" cy="0"/>
          </a:xfrm>
          <a:custGeom>
            <a:rect l="l" t="t" r="r" b="b"/>
            <a:pathLst>
              <a:path w="1" h="1">
                <a:moveTo>
                  <a:pt x="0" y="0"/>
                </a:move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531070" y="4360731"/>
            <a:ext cx="514104" cy="68252"/>
          </a:xfrm>
          <a:custGeom>
            <a:rect l="l" t="t" r="r" b="b"/>
            <a:pathLst>
              <a:path w="83" h="11">
                <a:moveTo>
                  <a:pt x="69" y="7"/>
                </a:moveTo>
                <a:cubicBezTo>
                  <a:pt x="63" y="9"/>
                  <a:pt x="53" y="11"/>
                  <a:pt x="39" y="11"/>
                </a:cubicBezTo>
                <a:cubicBezTo>
                  <a:pt x="38" y="11"/>
                  <a:pt x="38" y="11"/>
                  <a:pt x="38" y="11"/>
                </a:cubicBezTo>
                <a:cubicBezTo>
                  <a:pt x="37" y="11"/>
                  <a:pt x="36" y="11"/>
                  <a:pt x="35" y="11"/>
                </a:cubicBezTo>
                <a:cubicBezTo>
                  <a:pt x="36" y="11"/>
                  <a:pt x="38" y="11"/>
                  <a:pt x="39" y="11"/>
                </a:cubicBezTo>
                <a:cubicBezTo>
                  <a:pt x="41" y="11"/>
                  <a:pt x="42" y="11"/>
                  <a:pt x="44" y="11"/>
                </a:cubicBezTo>
                <a:cubicBezTo>
                  <a:pt x="55" y="11"/>
                  <a:pt x="63" y="9"/>
                  <a:pt x="69" y="7"/>
                </a:cubicBezTo>
                <a:moveTo>
                  <a:pt x="0" y="2"/>
                </a:moveTo>
                <a:cubicBezTo>
                  <a:pt x="4" y="4"/>
                  <a:pt x="9" y="6"/>
                  <a:pt x="15" y="8"/>
                </a:cubicBezTo>
                <a:cubicBezTo>
                  <a:pt x="9" y="6"/>
                  <a:pt x="4" y="4"/>
                  <a:pt x="0" y="2"/>
                </a:cubicBezTo>
                <a:moveTo>
                  <a:pt x="83" y="0"/>
                </a:moveTo>
                <a:cubicBezTo>
                  <a:pt x="82" y="0"/>
                  <a:pt x="81" y="1"/>
                  <a:pt x="80" y="2"/>
                </a:cubicBezTo>
                <a:cubicBezTo>
                  <a:pt x="80" y="2"/>
                  <a:pt x="80" y="1"/>
                  <a:pt x="81" y="1"/>
                </a:cubicBezTo>
                <a:cubicBezTo>
                  <a:pt x="82" y="0"/>
                  <a:pt x="83" y="0"/>
                  <a:pt x="83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507566" y="4352794"/>
            <a:ext cx="524628" cy="131212"/>
          </a:xfrm>
          <a:custGeom>
            <a:rect l="l" t="t" r="r" b="b"/>
            <a:pathLst>
              <a:path w="85" h="21">
                <a:moveTo>
                  <a:pt x="0" y="0"/>
                </a:moveTo>
                <a:cubicBezTo>
                  <a:pt x="5" y="5"/>
                  <a:pt x="10" y="20"/>
                  <a:pt x="36" y="21"/>
                </a:cubicBezTo>
                <a:cubicBezTo>
                  <a:pt x="36" y="21"/>
                  <a:pt x="37" y="21"/>
                  <a:pt x="37" y="21"/>
                </a:cubicBezTo>
                <a:cubicBezTo>
                  <a:pt x="60" y="21"/>
                  <a:pt x="79" y="7"/>
                  <a:pt x="85" y="2"/>
                </a:cubicBezTo>
                <a:cubicBezTo>
                  <a:pt x="84" y="2"/>
                  <a:pt x="84" y="3"/>
                  <a:pt x="84" y="3"/>
                </a:cubicBezTo>
                <a:cubicBezTo>
                  <a:pt x="81" y="5"/>
                  <a:pt x="78" y="6"/>
                  <a:pt x="73" y="8"/>
                </a:cubicBezTo>
                <a:cubicBezTo>
                  <a:pt x="67" y="10"/>
                  <a:pt x="59" y="12"/>
                  <a:pt x="48" y="12"/>
                </a:cubicBezTo>
                <a:cubicBezTo>
                  <a:pt x="46" y="12"/>
                  <a:pt x="45" y="12"/>
                  <a:pt x="43" y="12"/>
                </a:cubicBezTo>
                <a:cubicBezTo>
                  <a:pt x="42" y="12"/>
                  <a:pt x="40" y="12"/>
                  <a:pt x="39" y="12"/>
                </a:cubicBezTo>
                <a:cubicBezTo>
                  <a:pt x="31" y="11"/>
                  <a:pt x="25" y="10"/>
                  <a:pt x="19" y="9"/>
                </a:cubicBezTo>
                <a:cubicBezTo>
                  <a:pt x="13" y="7"/>
                  <a:pt x="8" y="5"/>
                  <a:pt x="4" y="3"/>
                </a:cubicBezTo>
                <a:cubicBezTo>
                  <a:pt x="2" y="2"/>
                  <a:pt x="1" y="1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58153" y="4392123"/>
            <a:ext cx="80860" cy="81302"/>
          </a:xfrm>
          <a:custGeom>
            <a:rect l="l" t="t" r="r" b="b"/>
            <a:pathLst>
              <a:path w="31" h="31">
                <a:moveTo>
                  <a:pt x="0" y="31"/>
                </a:moveTo>
                <a:lnTo>
                  <a:pt x="17" y="21"/>
                </a:lnTo>
                <a:lnTo>
                  <a:pt x="31" y="9"/>
                </a:lnTo>
                <a:lnTo>
                  <a:pt x="0" y="0"/>
                </a:lnTo>
                <a:lnTo>
                  <a:pt x="0" y="31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413550" y="4392123"/>
            <a:ext cx="80860" cy="81302"/>
          </a:xfrm>
          <a:custGeom>
            <a:rect l="l" t="t" r="r" b="b"/>
            <a:pathLst>
              <a:path w="31" h="31">
                <a:moveTo>
                  <a:pt x="31" y="0"/>
                </a:moveTo>
                <a:lnTo>
                  <a:pt x="0" y="7"/>
                </a:lnTo>
                <a:lnTo>
                  <a:pt x="31" y="31"/>
                </a:lnTo>
                <a:lnTo>
                  <a:pt x="31" y="0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447786" y="4510285"/>
            <a:ext cx="2693475" cy="2339779"/>
          </a:xfrm>
          <a:custGeom>
            <a:rect l="l" t="t" r="r" b="b"/>
            <a:pathLst>
              <a:path w="435" h="376">
                <a:moveTo>
                  <a:pt x="403" y="38"/>
                </a:moveTo>
                <a:cubicBezTo>
                  <a:pt x="390" y="26"/>
                  <a:pt x="339" y="11"/>
                  <a:pt x="317" y="8"/>
                </a:cubicBezTo>
                <a:cubicBezTo>
                  <a:pt x="291" y="0"/>
                  <a:pt x="291" y="0"/>
                  <a:pt x="291" y="0"/>
                </a:cubicBezTo>
                <a:cubicBezTo>
                  <a:pt x="241" y="119"/>
                  <a:pt x="241" y="119"/>
                  <a:pt x="241" y="119"/>
                </a:cubicBezTo>
                <a:cubicBezTo>
                  <a:pt x="192" y="119"/>
                  <a:pt x="192" y="119"/>
                  <a:pt x="192" y="119"/>
                </a:cubicBezTo>
                <a:cubicBezTo>
                  <a:pt x="138" y="1"/>
                  <a:pt x="138" y="1"/>
                  <a:pt x="138" y="1"/>
                </a:cubicBezTo>
                <a:cubicBezTo>
                  <a:pt x="111" y="8"/>
                  <a:pt x="111" y="8"/>
                  <a:pt x="111" y="8"/>
                </a:cubicBezTo>
                <a:cubicBezTo>
                  <a:pt x="93" y="11"/>
                  <a:pt x="44" y="27"/>
                  <a:pt x="31" y="38"/>
                </a:cubicBezTo>
                <a:cubicBezTo>
                  <a:pt x="17" y="48"/>
                  <a:pt x="0" y="292"/>
                  <a:pt x="0" y="308"/>
                </a:cubicBezTo>
                <a:cubicBezTo>
                  <a:pt x="44" y="376"/>
                  <a:pt x="44" y="376"/>
                  <a:pt x="44" y="376"/>
                </a:cubicBezTo>
                <a:cubicBezTo>
                  <a:pt x="397" y="375"/>
                  <a:pt x="397" y="375"/>
                  <a:pt x="397" y="375"/>
                </a:cubicBezTo>
                <a:cubicBezTo>
                  <a:pt x="435" y="308"/>
                  <a:pt x="435" y="308"/>
                  <a:pt x="435" y="308"/>
                </a:cubicBezTo>
                <a:cubicBezTo>
                  <a:pt x="435" y="290"/>
                  <a:pt x="418" y="48"/>
                  <a:pt x="403" y="38"/>
                </a:cubicBezTo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46794" y="4583651"/>
            <a:ext cx="125237" cy="634723"/>
          </a:xfrm>
          <a:custGeom>
            <a:rect l="l" t="t" r="r" b="b"/>
            <a:pathLst>
              <a:path w="20" h="102">
                <a:moveTo>
                  <a:pt x="8" y="0"/>
                </a:moveTo>
                <a:cubicBezTo>
                  <a:pt x="0" y="26"/>
                  <a:pt x="0" y="26"/>
                  <a:pt x="0" y="26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20" y="95"/>
                  <a:pt x="20" y="95"/>
                  <a:pt x="20" y="95"/>
                </a:cubicBezTo>
                <a:cubicBezTo>
                  <a:pt x="1" y="26"/>
                  <a:pt x="1" y="26"/>
                  <a:pt x="1" y="26"/>
                </a:cubicBezTo>
                <a:cubicBezTo>
                  <a:pt x="10" y="2"/>
                  <a:pt x="10" y="2"/>
                  <a:pt x="10" y="2"/>
                </a:cubicBezTo>
                <a:cubicBezTo>
                  <a:pt x="9" y="2"/>
                  <a:pt x="9" y="1"/>
                  <a:pt x="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  <a:close/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525808" y="4533917"/>
            <a:ext cx="501124" cy="1600122"/>
          </a:xfrm>
          <a:custGeom>
            <a:rect l="l" t="t" r="r" b="b"/>
            <a:pathLst>
              <a:path w="81" h="257">
                <a:moveTo>
                  <a:pt x="52" y="34"/>
                </a:moveTo>
                <a:cubicBezTo>
                  <a:pt x="63" y="0"/>
                  <a:pt x="63" y="0"/>
                  <a:pt x="63" y="0"/>
                </a:cubicBezTo>
                <a:cubicBezTo>
                  <a:pt x="63" y="0"/>
                  <a:pt x="52" y="4"/>
                  <a:pt x="39" y="4"/>
                </a:cubicBezTo>
                <a:cubicBezTo>
                  <a:pt x="28" y="4"/>
                  <a:pt x="14" y="0"/>
                  <a:pt x="14" y="0"/>
                </a:cubicBezTo>
                <a:cubicBezTo>
                  <a:pt x="28" y="33"/>
                  <a:pt x="28" y="33"/>
                  <a:pt x="28" y="33"/>
                </a:cubicBezTo>
                <a:cubicBezTo>
                  <a:pt x="28" y="33"/>
                  <a:pt x="28" y="33"/>
                  <a:pt x="28" y="33"/>
                </a:cubicBezTo>
                <a:cubicBezTo>
                  <a:pt x="0" y="164"/>
                  <a:pt x="0" y="164"/>
                  <a:pt x="0" y="164"/>
                </a:cubicBezTo>
                <a:cubicBezTo>
                  <a:pt x="43" y="257"/>
                  <a:pt x="43" y="257"/>
                  <a:pt x="43" y="257"/>
                </a:cubicBezTo>
                <a:cubicBezTo>
                  <a:pt x="81" y="163"/>
                  <a:pt x="81" y="163"/>
                  <a:pt x="81" y="163"/>
                </a:cubicBezTo>
                <a:cubicBezTo>
                  <a:pt x="52" y="34"/>
                  <a:pt x="52" y="34"/>
                  <a:pt x="52" y="34"/>
                </a:cubicBez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698053" y="4746256"/>
            <a:ext cx="148741" cy="44619"/>
          </a:xfrm>
          <a:custGeom>
            <a:rect l="l" t="t" r="r" b="b"/>
            <a:pathLst>
              <a:path w="24" h="7">
                <a:moveTo>
                  <a:pt x="0" y="0"/>
                </a:moveTo>
                <a:cubicBezTo>
                  <a:pt x="0" y="1"/>
                  <a:pt x="0" y="1"/>
                  <a:pt x="0" y="1"/>
                </a:cubicBezTo>
                <a:cubicBezTo>
                  <a:pt x="0" y="1"/>
                  <a:pt x="2" y="7"/>
                  <a:pt x="9" y="7"/>
                </a:cubicBezTo>
                <a:cubicBezTo>
                  <a:pt x="17" y="7"/>
                  <a:pt x="24" y="1"/>
                  <a:pt x="24" y="1"/>
                </a:cubicBezTo>
                <a:cubicBezTo>
                  <a:pt x="24" y="0"/>
                  <a:pt x="24" y="0"/>
                  <a:pt x="24" y="0"/>
                </a:cubicBezTo>
                <a:cubicBezTo>
                  <a:pt x="24" y="0"/>
                  <a:pt x="19" y="2"/>
                  <a:pt x="12" y="2"/>
                </a:cubicBezTo>
                <a:cubicBezTo>
                  <a:pt x="4" y="2"/>
                  <a:pt x="0" y="0"/>
                  <a:pt x="0" y="0"/>
                </a:cubicBezTo>
              </a:path>
            </a:pathLst>
          </a:custGeom>
          <a:solidFill>
            <a:srgbClr val="A5482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301293" y="4515576"/>
            <a:ext cx="174876" cy="18342"/>
          </a:xfrm>
          <a:custGeom>
            <a:rect l="l" t="t" r="r" b="b"/>
            <a:pathLst>
              <a:path w="28" h="3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2"/>
                  <a:pt x="28" y="2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468276" y="4528626"/>
            <a:ext cx="148741" cy="23632"/>
          </a:xfrm>
          <a:custGeom>
            <a:rect l="l" t="t" r="r" b="b"/>
            <a:pathLst>
              <a:path w="24" h="4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24" y="4"/>
                  <a:pt x="24" y="4"/>
                  <a:pt x="24" y="4"/>
                </a:cubicBezTo>
                <a:cubicBezTo>
                  <a:pt x="23" y="2"/>
                  <a:pt x="23" y="2"/>
                  <a:pt x="23" y="2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301293" y="4515576"/>
            <a:ext cx="336772" cy="417093"/>
          </a:xfrm>
          <a:custGeom>
            <a:rect l="l" t="t" r="r" b="b"/>
            <a:pathLst>
              <a:path w="54" h="6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30" y="67"/>
                  <a:pt x="30" y="67"/>
                  <a:pt x="30" y="67"/>
                </a:cubicBezTo>
                <a:cubicBezTo>
                  <a:pt x="37" y="52"/>
                  <a:pt x="49" y="28"/>
                  <a:pt x="54" y="14"/>
                </a:cubicBezTo>
                <a:cubicBezTo>
                  <a:pt x="51" y="6"/>
                  <a:pt x="51" y="6"/>
                  <a:pt x="51" y="6"/>
                </a:cubicBezTo>
                <a:cubicBezTo>
                  <a:pt x="27" y="3"/>
                  <a:pt x="27" y="3"/>
                  <a:pt x="27" y="3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96031" y="4515576"/>
            <a:ext cx="5262" cy="0"/>
          </a:xfrm>
          <a:custGeom>
            <a:rect l="l" t="t" r="r" b="b"/>
            <a:pathLst>
              <a:path w="1" h="1">
                <a:moveTo>
                  <a:pt x="1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638065" y="4541677"/>
            <a:ext cx="23504" cy="5291"/>
          </a:xfrm>
          <a:custGeom>
            <a:rect l="l" t="t" r="r" b="b"/>
            <a:pathLst>
              <a:path w="4" h="1">
                <a:moveTo>
                  <a:pt x="0" y="0"/>
                </a:moveTo>
                <a:cubicBezTo>
                  <a:pt x="1" y="0"/>
                  <a:pt x="2" y="1"/>
                  <a:pt x="4" y="1"/>
                </a:cubicBezTo>
                <a:cubicBezTo>
                  <a:pt x="4" y="1"/>
                  <a:pt x="4" y="1"/>
                  <a:pt x="4" y="1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96031" y="4515576"/>
            <a:ext cx="193118" cy="480054"/>
          </a:xfrm>
          <a:custGeom>
            <a:rect l="l" t="t" r="r" b="b"/>
            <a:pathLst>
              <a:path w="31" h="77">
                <a:moveTo>
                  <a:pt x="1" y="0"/>
                </a:move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6" y="77"/>
                  <a:pt x="26" y="77"/>
                  <a:pt x="26" y="77"/>
                </a:cubicBezTo>
                <a:cubicBezTo>
                  <a:pt x="26" y="77"/>
                  <a:pt x="28" y="73"/>
                  <a:pt x="31" y="67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611930" y="4541677"/>
            <a:ext cx="49639" cy="60315"/>
          </a:xfrm>
          <a:custGeom>
            <a:rect l="l" t="t" r="r" b="b"/>
            <a:pathLst>
              <a:path w="8" h="10">
                <a:moveTo>
                  <a:pt x="0" y="0"/>
                </a:moveTo>
                <a:cubicBezTo>
                  <a:pt x="1" y="2"/>
                  <a:pt x="1" y="2"/>
                  <a:pt x="1" y="2"/>
                </a:cubicBezTo>
                <a:cubicBezTo>
                  <a:pt x="4" y="10"/>
                  <a:pt x="4" y="10"/>
                  <a:pt x="4" y="10"/>
                </a:cubicBezTo>
                <a:cubicBezTo>
                  <a:pt x="6" y="6"/>
                  <a:pt x="7" y="2"/>
                  <a:pt x="8" y="1"/>
                </a:cubicBezTo>
                <a:cubicBezTo>
                  <a:pt x="6" y="1"/>
                  <a:pt x="5" y="0"/>
                  <a:pt x="4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83051" y="4410641"/>
            <a:ext cx="360101" cy="485345"/>
          </a:xfrm>
          <a:custGeom>
            <a:rect l="l" t="t" r="r" b="b"/>
            <a:pathLst>
              <a:path w="57" h="78">
                <a:moveTo>
                  <a:pt x="27" y="78"/>
                </a:moveTo>
                <a:cubicBezTo>
                  <a:pt x="27" y="78"/>
                  <a:pt x="58" y="22"/>
                  <a:pt x="58" y="21"/>
                </a:cubicBezTo>
                <a:cubicBezTo>
                  <a:pt x="54" y="20"/>
                  <a:pt x="47" y="19"/>
                  <a:pt x="37" y="12"/>
                </a:cubicBezTo>
                <a:cubicBezTo>
                  <a:pt x="29" y="7"/>
                  <a:pt x="21" y="0"/>
                  <a:pt x="21" y="0"/>
                </a:cubicBezTo>
                <a:cubicBezTo>
                  <a:pt x="2" y="17"/>
                  <a:pt x="2" y="17"/>
                  <a:pt x="2" y="17"/>
                </a:cubicBezTo>
                <a:cubicBezTo>
                  <a:pt x="0" y="17"/>
                  <a:pt x="27" y="78"/>
                  <a:pt x="27" y="7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071309" y="4515576"/>
            <a:ext cx="172245" cy="26278"/>
          </a:xfrm>
          <a:custGeom>
            <a:rect l="l" t="t" r="r" b="b"/>
            <a:pathLst>
              <a:path w="28" h="4">
                <a:moveTo>
                  <a:pt x="28" y="0"/>
                </a:moveTo>
                <a:cubicBezTo>
                  <a:pt x="0" y="2"/>
                  <a:pt x="0" y="2"/>
                  <a:pt x="0" y="2"/>
                </a:cubicBezTo>
                <a:cubicBezTo>
                  <a:pt x="1" y="4"/>
                  <a:pt x="1" y="4"/>
                  <a:pt x="1" y="4"/>
                </a:cubicBezTo>
                <a:cubicBezTo>
                  <a:pt x="28" y="2"/>
                  <a:pt x="28" y="2"/>
                  <a:pt x="28" y="2"/>
                </a:cubicBezTo>
                <a:cubicBezTo>
                  <a:pt x="28" y="1"/>
                  <a:pt x="28" y="0"/>
                  <a:pt x="28" y="0"/>
                </a:cubicBezTo>
                <a:moveTo>
                  <a:pt x="28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909413" y="4528626"/>
            <a:ext cx="166983" cy="23632"/>
          </a:xfrm>
          <a:custGeom>
            <a:rect l="l" t="t" r="r" b="b"/>
            <a:pathLst>
              <a:path w="27" h="4">
                <a:moveTo>
                  <a:pt x="26" y="0"/>
                </a:moveTo>
                <a:cubicBezTo>
                  <a:pt x="1" y="2"/>
                  <a:pt x="1" y="2"/>
                  <a:pt x="1" y="2"/>
                </a:cubicBezTo>
                <a:cubicBezTo>
                  <a:pt x="0" y="3"/>
                  <a:pt x="0" y="3"/>
                  <a:pt x="0" y="3"/>
                </a:cubicBezTo>
                <a:cubicBezTo>
                  <a:pt x="2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2" y="4"/>
                  <a:pt x="2" y="4"/>
                  <a:pt x="2" y="4"/>
                </a:cubicBezTo>
                <a:cubicBezTo>
                  <a:pt x="27" y="2"/>
                  <a:pt x="27" y="2"/>
                  <a:pt x="27" y="2"/>
                </a:cubicBezTo>
                <a:cubicBezTo>
                  <a:pt x="26" y="0"/>
                  <a:pt x="26" y="0"/>
                  <a:pt x="26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09413" y="4528626"/>
            <a:ext cx="334141" cy="367183"/>
          </a:xfrm>
          <a:custGeom>
            <a:rect l="l" t="t" r="r" b="b"/>
            <a:pathLst>
              <a:path w="54" h="59">
                <a:moveTo>
                  <a:pt x="54" y="0"/>
                </a:moveTo>
                <a:cubicBezTo>
                  <a:pt x="27" y="2"/>
                  <a:pt x="27" y="2"/>
                  <a:pt x="27" y="2"/>
                </a:cubicBezTo>
                <a:cubicBezTo>
                  <a:pt x="2" y="4"/>
                  <a:pt x="2" y="4"/>
                  <a:pt x="2" y="4"/>
                </a:cubicBezTo>
                <a:cubicBezTo>
                  <a:pt x="0" y="11"/>
                  <a:pt x="0" y="11"/>
                  <a:pt x="0" y="11"/>
                </a:cubicBezTo>
                <a:cubicBezTo>
                  <a:pt x="7" y="23"/>
                  <a:pt x="20" y="44"/>
                  <a:pt x="29" y="59"/>
                </a:cubicBezTo>
                <a:cubicBezTo>
                  <a:pt x="53" y="2"/>
                  <a:pt x="53" y="2"/>
                  <a:pt x="53" y="2"/>
                </a:cubicBezTo>
                <a:cubicBezTo>
                  <a:pt x="53" y="1"/>
                  <a:pt x="53" y="1"/>
                  <a:pt x="54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883277" y="4541677"/>
            <a:ext cx="12980" cy="0"/>
          </a:xfrm>
          <a:custGeom>
            <a:rect l="l" t="t" r="r" b="b"/>
            <a:pathLst>
              <a:path w="2" h="1">
                <a:moveTo>
                  <a:pt x="2" y="0"/>
                </a:moveTo>
                <a:cubicBezTo>
                  <a:pt x="2" y="0"/>
                  <a:pt x="2" y="0"/>
                  <a:pt x="2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2" y="0"/>
                  <a:pt x="2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089550" y="4541677"/>
            <a:ext cx="148741" cy="459067"/>
          </a:xfrm>
          <a:custGeom>
            <a:rect l="l" t="t" r="r" b="b"/>
            <a:pathLst>
              <a:path w="24" h="74">
                <a:moveTo>
                  <a:pt x="24" y="0"/>
                </a:moveTo>
                <a:cubicBezTo>
                  <a:pt x="0" y="57"/>
                  <a:pt x="0" y="57"/>
                  <a:pt x="0" y="57"/>
                </a:cubicBezTo>
                <a:cubicBezTo>
                  <a:pt x="6" y="67"/>
                  <a:pt x="10" y="74"/>
                  <a:pt x="10" y="74"/>
                </a:cubicBezTo>
                <a:cubicBezTo>
                  <a:pt x="10" y="74"/>
                  <a:pt x="21" y="15"/>
                  <a:pt x="24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909413" y="4546968"/>
            <a:ext cx="18242" cy="13051"/>
          </a:xfrm>
          <a:custGeom>
            <a:rect l="l" t="t" r="r" b="b"/>
            <a:pathLst>
              <a:path w="3" h="2">
                <a:moveTo>
                  <a:pt x="3" y="0"/>
                </a:moveTo>
                <a:cubicBezTo>
                  <a:pt x="3" y="0"/>
                  <a:pt x="2" y="0"/>
                  <a:pt x="0" y="0"/>
                </a:cubicBezTo>
                <a:cubicBezTo>
                  <a:pt x="0" y="2"/>
                  <a:pt x="0" y="2"/>
                  <a:pt x="0" y="2"/>
                </a:cubicBezTo>
                <a:cubicBezTo>
                  <a:pt x="2" y="1"/>
                  <a:pt x="2" y="1"/>
                  <a:pt x="2" y="1"/>
                </a:cubicBezTo>
                <a:cubicBezTo>
                  <a:pt x="3" y="0"/>
                  <a:pt x="3" y="0"/>
                  <a:pt x="3" y="0"/>
                </a:cubicBezTo>
              </a:path>
            </a:pathLst>
          </a:custGeom>
          <a:solidFill>
            <a:srgbClr val="6D583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896433" y="4552259"/>
            <a:ext cx="26135" cy="44619"/>
          </a:xfrm>
          <a:custGeom>
            <a:rect l="l" t="t" r="r" b="b"/>
            <a:pathLst>
              <a:path w="4" h="7">
                <a:moveTo>
                  <a:pt x="4" y="0"/>
                </a:moveTo>
                <a:cubicBezTo>
                  <a:pt x="2" y="1"/>
                  <a:pt x="2" y="1"/>
                  <a:pt x="2" y="1"/>
                </a:cubicBezTo>
                <a:cubicBezTo>
                  <a:pt x="0" y="5"/>
                  <a:pt x="0" y="5"/>
                  <a:pt x="0" y="5"/>
                </a:cubicBezTo>
                <a:cubicBezTo>
                  <a:pt x="1" y="6"/>
                  <a:pt x="1" y="7"/>
                  <a:pt x="2" y="7"/>
                </a:cubicBezTo>
                <a:cubicBezTo>
                  <a:pt x="4" y="0"/>
                  <a:pt x="4" y="0"/>
                  <a:pt x="4" y="0"/>
                </a:cubicBezTo>
              </a:path>
            </a:pathLst>
          </a:custGeom>
          <a:solidFill>
            <a:srgbClr val="7C7C7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2872929" y="4541677"/>
            <a:ext cx="41746" cy="41974"/>
          </a:xfrm>
          <a:custGeom>
            <a:rect l="l" t="t" r="r" b="b"/>
            <a:pathLst>
              <a:path w="7" h="7">
                <a:moveTo>
                  <a:pt x="7" y="0"/>
                </a:moveTo>
                <a:cubicBezTo>
                  <a:pt x="4" y="0"/>
                  <a:pt x="4" y="0"/>
                  <a:pt x="4" y="0"/>
                </a:cubicBezTo>
                <a:cubicBezTo>
                  <a:pt x="4" y="0"/>
                  <a:pt x="3" y="0"/>
                  <a:pt x="2" y="0"/>
                </a:cubicBezTo>
                <a:cubicBezTo>
                  <a:pt x="0" y="1"/>
                  <a:pt x="0" y="1"/>
                  <a:pt x="0" y="1"/>
                </a:cubicBezTo>
                <a:cubicBezTo>
                  <a:pt x="1" y="2"/>
                  <a:pt x="2" y="4"/>
                  <a:pt x="4" y="7"/>
                </a:cubicBezTo>
                <a:cubicBezTo>
                  <a:pt x="6" y="3"/>
                  <a:pt x="6" y="3"/>
                  <a:pt x="6" y="3"/>
                </a:cubicBezTo>
                <a:cubicBezTo>
                  <a:pt x="6" y="1"/>
                  <a:pt x="6" y="1"/>
                  <a:pt x="6" y="1"/>
                </a:cubicBezTo>
                <a:cubicBezTo>
                  <a:pt x="7" y="0"/>
                  <a:pt x="7" y="0"/>
                  <a:pt x="7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2891171" y="4415755"/>
            <a:ext cx="365363" cy="480054"/>
          </a:xfrm>
          <a:custGeom>
            <a:rect l="l" t="t" r="r" b="b"/>
            <a:pathLst>
              <a:path w="59" h="77">
                <a:moveTo>
                  <a:pt x="42" y="77"/>
                </a:moveTo>
                <a:cubicBezTo>
                  <a:pt x="42" y="77"/>
                  <a:pt x="59" y="15"/>
                  <a:pt x="58" y="15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4" y="5"/>
                  <a:pt x="27" y="9"/>
                </a:cubicBezTo>
                <a:cubicBezTo>
                  <a:pt x="25" y="11"/>
                  <a:pt x="5" y="19"/>
                  <a:pt x="2" y="20"/>
                </a:cubicBezTo>
                <a:cubicBezTo>
                  <a:pt x="1" y="20"/>
                  <a:pt x="0" y="20"/>
                  <a:pt x="0" y="20"/>
                </a:cubicBezTo>
                <a:cubicBezTo>
                  <a:pt x="3" y="24"/>
                  <a:pt x="42" y="77"/>
                  <a:pt x="42" y="7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309186" y="3631479"/>
            <a:ext cx="947347" cy="49910"/>
          </a:xfrm>
          <a:custGeom>
            <a:rect l="l" t="t" r="r" b="b"/>
            <a:pathLst>
              <a:path w="153" h="8">
                <a:moveTo>
                  <a:pt x="4" y="0"/>
                </a:moveTo>
                <a:cubicBezTo>
                  <a:pt x="2" y="1"/>
                  <a:pt x="1" y="2"/>
                  <a:pt x="0" y="3"/>
                </a:cubicBezTo>
                <a:cubicBezTo>
                  <a:pt x="0" y="4"/>
                  <a:pt x="0" y="5"/>
                  <a:pt x="1" y="6"/>
                </a:cubicBezTo>
                <a:cubicBezTo>
                  <a:pt x="2" y="5"/>
                  <a:pt x="4" y="3"/>
                  <a:pt x="4" y="1"/>
                </a:cubicBezTo>
                <a:cubicBezTo>
                  <a:pt x="4" y="1"/>
                  <a:pt x="4" y="1"/>
                  <a:pt x="4" y="0"/>
                </a:cubicBezTo>
                <a:moveTo>
                  <a:pt x="149" y="0"/>
                </a:moveTo>
                <a:cubicBezTo>
                  <a:pt x="149" y="0"/>
                  <a:pt x="148" y="0"/>
                  <a:pt x="148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5" y="1"/>
                  <a:pt x="145" y="1"/>
                  <a:pt x="145" y="1"/>
                </a:cubicBezTo>
                <a:cubicBezTo>
                  <a:pt x="144" y="4"/>
                  <a:pt x="147" y="6"/>
                  <a:pt x="149" y="8"/>
                </a:cubicBezTo>
                <a:cubicBezTo>
                  <a:pt x="150" y="7"/>
                  <a:pt x="150" y="7"/>
                  <a:pt x="150" y="7"/>
                </a:cubicBezTo>
                <a:cubicBezTo>
                  <a:pt x="152" y="6"/>
                  <a:pt x="153" y="4"/>
                  <a:pt x="153" y="2"/>
                </a:cubicBezTo>
                <a:cubicBezTo>
                  <a:pt x="152" y="1"/>
                  <a:pt x="151" y="0"/>
                  <a:pt x="149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314273" y="3594796"/>
            <a:ext cx="916125" cy="236147"/>
          </a:xfrm>
          <a:custGeom>
            <a:rect l="l" t="t" r="r" b="b"/>
            <a:pathLst>
              <a:path w="148" h="38">
                <a:moveTo>
                  <a:pt x="27" y="33"/>
                </a:moveTo>
                <a:cubicBezTo>
                  <a:pt x="21" y="33"/>
                  <a:pt x="17" y="29"/>
                  <a:pt x="17" y="23"/>
                </a:cubicBezTo>
                <a:cubicBezTo>
                  <a:pt x="17" y="15"/>
                  <a:pt x="17" y="15"/>
                  <a:pt x="17" y="15"/>
                </a:cubicBezTo>
                <a:cubicBezTo>
                  <a:pt x="17" y="9"/>
                  <a:pt x="21" y="5"/>
                  <a:pt x="27" y="5"/>
                </a:cubicBezTo>
                <a:cubicBezTo>
                  <a:pt x="52" y="5"/>
                  <a:pt x="52" y="5"/>
                  <a:pt x="52" y="5"/>
                </a:cubicBezTo>
                <a:cubicBezTo>
                  <a:pt x="58" y="5"/>
                  <a:pt x="62" y="9"/>
                  <a:pt x="62" y="15"/>
                </a:cubicBezTo>
                <a:cubicBezTo>
                  <a:pt x="62" y="23"/>
                  <a:pt x="62" y="23"/>
                  <a:pt x="62" y="23"/>
                </a:cubicBezTo>
                <a:cubicBezTo>
                  <a:pt x="62" y="29"/>
                  <a:pt x="58" y="33"/>
                  <a:pt x="52" y="33"/>
                </a:cubicBezTo>
                <a:cubicBezTo>
                  <a:pt x="27" y="33"/>
                  <a:pt x="27" y="33"/>
                  <a:pt x="27" y="33"/>
                </a:cubicBezTo>
                <a:moveTo>
                  <a:pt x="98" y="33"/>
                </a:moveTo>
                <a:cubicBezTo>
                  <a:pt x="93" y="33"/>
                  <a:pt x="88" y="29"/>
                  <a:pt x="88" y="23"/>
                </a:cubicBezTo>
                <a:cubicBezTo>
                  <a:pt x="88" y="15"/>
                  <a:pt x="88" y="15"/>
                  <a:pt x="88" y="15"/>
                </a:cubicBezTo>
                <a:cubicBezTo>
                  <a:pt x="88" y="9"/>
                  <a:pt x="93" y="5"/>
                  <a:pt x="98" y="5"/>
                </a:cubicBezTo>
                <a:cubicBezTo>
                  <a:pt x="124" y="5"/>
                  <a:pt x="124" y="5"/>
                  <a:pt x="124" y="5"/>
                </a:cubicBezTo>
                <a:cubicBezTo>
                  <a:pt x="129" y="5"/>
                  <a:pt x="134" y="9"/>
                  <a:pt x="134" y="15"/>
                </a:cubicBezTo>
                <a:cubicBezTo>
                  <a:pt x="134" y="23"/>
                  <a:pt x="134" y="23"/>
                  <a:pt x="134" y="23"/>
                </a:cubicBezTo>
                <a:cubicBezTo>
                  <a:pt x="134" y="29"/>
                  <a:pt x="129" y="33"/>
                  <a:pt x="124" y="33"/>
                </a:cubicBezTo>
                <a:cubicBezTo>
                  <a:pt x="98" y="33"/>
                  <a:pt x="98" y="33"/>
                  <a:pt x="98" y="33"/>
                </a:cubicBezTo>
                <a:moveTo>
                  <a:pt x="124" y="0"/>
                </a:moveTo>
                <a:cubicBezTo>
                  <a:pt x="98" y="0"/>
                  <a:pt x="98" y="0"/>
                  <a:pt x="98" y="0"/>
                </a:cubicBezTo>
                <a:cubicBezTo>
                  <a:pt x="90" y="0"/>
                  <a:pt x="84" y="6"/>
                  <a:pt x="83" y="14"/>
                </a:cubicBezTo>
                <a:cubicBezTo>
                  <a:pt x="83" y="14"/>
                  <a:pt x="83" y="14"/>
                  <a:pt x="83" y="14"/>
                </a:cubicBezTo>
                <a:cubicBezTo>
                  <a:pt x="69" y="14"/>
                  <a:pt x="69" y="14"/>
                  <a:pt x="69" y="14"/>
                </a:cubicBezTo>
                <a:cubicBezTo>
                  <a:pt x="68" y="14"/>
                  <a:pt x="68" y="14"/>
                  <a:pt x="67" y="14"/>
                </a:cubicBezTo>
                <a:cubicBezTo>
                  <a:pt x="67" y="6"/>
                  <a:pt x="60" y="0"/>
                  <a:pt x="52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21" y="0"/>
                  <a:pt x="15" y="4"/>
                  <a:pt x="13" y="9"/>
                </a:cubicBezTo>
                <a:cubicBezTo>
                  <a:pt x="4" y="7"/>
                  <a:pt x="4" y="7"/>
                  <a:pt x="4" y="7"/>
                </a:cubicBezTo>
                <a:cubicBezTo>
                  <a:pt x="4" y="6"/>
                  <a:pt x="3" y="6"/>
                  <a:pt x="3" y="6"/>
                </a:cubicBezTo>
                <a:cubicBezTo>
                  <a:pt x="3" y="6"/>
                  <a:pt x="3" y="6"/>
                  <a:pt x="3" y="6"/>
                </a:cubicBezTo>
                <a:cubicBezTo>
                  <a:pt x="3" y="7"/>
                  <a:pt x="3" y="7"/>
                  <a:pt x="3" y="7"/>
                </a:cubicBezTo>
                <a:cubicBezTo>
                  <a:pt x="3" y="9"/>
                  <a:pt x="1" y="11"/>
                  <a:pt x="0" y="12"/>
                </a:cubicBezTo>
                <a:cubicBezTo>
                  <a:pt x="0" y="13"/>
                  <a:pt x="1" y="14"/>
                  <a:pt x="2" y="14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23"/>
                  <a:pt x="12" y="23"/>
                  <a:pt x="12" y="23"/>
                </a:cubicBezTo>
                <a:cubicBezTo>
                  <a:pt x="12" y="31"/>
                  <a:pt x="19" y="38"/>
                  <a:pt x="27" y="38"/>
                </a:cubicBezTo>
                <a:cubicBezTo>
                  <a:pt x="52" y="38"/>
                  <a:pt x="52" y="38"/>
                  <a:pt x="52" y="38"/>
                </a:cubicBezTo>
                <a:cubicBezTo>
                  <a:pt x="61" y="38"/>
                  <a:pt x="67" y="31"/>
                  <a:pt x="67" y="23"/>
                </a:cubicBezTo>
                <a:cubicBezTo>
                  <a:pt x="67" y="21"/>
                  <a:pt x="67" y="21"/>
                  <a:pt x="67" y="21"/>
                </a:cubicBezTo>
                <a:cubicBezTo>
                  <a:pt x="68" y="21"/>
                  <a:pt x="68" y="21"/>
                  <a:pt x="69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3"/>
                  <a:pt x="83" y="23"/>
                  <a:pt x="83" y="23"/>
                </a:cubicBezTo>
                <a:cubicBezTo>
                  <a:pt x="83" y="31"/>
                  <a:pt x="90" y="38"/>
                  <a:pt x="98" y="38"/>
                </a:cubicBezTo>
                <a:cubicBezTo>
                  <a:pt x="124" y="38"/>
                  <a:pt x="124" y="38"/>
                  <a:pt x="124" y="38"/>
                </a:cubicBezTo>
                <a:cubicBezTo>
                  <a:pt x="132" y="38"/>
                  <a:pt x="139" y="31"/>
                  <a:pt x="139" y="23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48" y="14"/>
                  <a:pt x="148" y="14"/>
                  <a:pt x="148" y="14"/>
                </a:cubicBezTo>
                <a:cubicBezTo>
                  <a:pt x="146" y="12"/>
                  <a:pt x="143" y="10"/>
                  <a:pt x="144" y="7"/>
                </a:cubicBezTo>
                <a:cubicBezTo>
                  <a:pt x="144" y="7"/>
                  <a:pt x="144" y="7"/>
                  <a:pt x="144" y="7"/>
                </a:cubicBezTo>
                <a:cubicBezTo>
                  <a:pt x="138" y="9"/>
                  <a:pt x="138" y="9"/>
                  <a:pt x="138" y="9"/>
                </a:cubicBezTo>
                <a:cubicBezTo>
                  <a:pt x="135" y="4"/>
                  <a:pt x="130" y="0"/>
                  <a:pt x="124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290944" y="3576454"/>
            <a:ext cx="952609" cy="254489"/>
          </a:xfrm>
          <a:custGeom>
            <a:rect l="l" t="t" r="r" b="b"/>
            <a:pathLst>
              <a:path w="154" h="41">
                <a:moveTo>
                  <a:pt x="153" y="9"/>
                </a:moveTo>
                <a:cubicBezTo>
                  <a:pt x="153" y="7"/>
                  <a:pt x="150" y="6"/>
                  <a:pt x="148" y="7"/>
                </a:cubicBezTo>
                <a:cubicBezTo>
                  <a:pt x="140" y="10"/>
                  <a:pt x="140" y="10"/>
                  <a:pt x="140" y="10"/>
                </a:cubicBezTo>
                <a:cubicBezTo>
                  <a:pt x="137" y="5"/>
                  <a:pt x="132" y="0"/>
                  <a:pt x="125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92" y="0"/>
                  <a:pt x="86" y="7"/>
                  <a:pt x="85" y="15"/>
                </a:cubicBezTo>
                <a:cubicBezTo>
                  <a:pt x="84" y="15"/>
                  <a:pt x="84" y="15"/>
                  <a:pt x="84" y="15"/>
                </a:cubicBezTo>
                <a:cubicBezTo>
                  <a:pt x="71" y="15"/>
                  <a:pt x="71" y="15"/>
                  <a:pt x="71" y="15"/>
                </a:cubicBezTo>
                <a:cubicBezTo>
                  <a:pt x="70" y="15"/>
                  <a:pt x="70" y="15"/>
                  <a:pt x="69" y="15"/>
                </a:cubicBezTo>
                <a:cubicBezTo>
                  <a:pt x="69" y="7"/>
                  <a:pt x="62" y="0"/>
                  <a:pt x="54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22" y="0"/>
                  <a:pt x="17" y="5"/>
                  <a:pt x="15" y="10"/>
                </a:cubicBezTo>
                <a:cubicBezTo>
                  <a:pt x="6" y="8"/>
                  <a:pt x="6" y="8"/>
                  <a:pt x="6" y="8"/>
                </a:cubicBezTo>
                <a:cubicBezTo>
                  <a:pt x="4" y="7"/>
                  <a:pt x="1" y="8"/>
                  <a:pt x="1" y="10"/>
                </a:cubicBezTo>
                <a:cubicBezTo>
                  <a:pt x="0" y="12"/>
                  <a:pt x="1" y="15"/>
                  <a:pt x="3" y="15"/>
                </a:cubicBezTo>
                <a:cubicBezTo>
                  <a:pt x="13" y="18"/>
                  <a:pt x="13" y="18"/>
                  <a:pt x="13" y="18"/>
                </a:cubicBezTo>
                <a:cubicBezTo>
                  <a:pt x="13" y="25"/>
                  <a:pt x="13" y="25"/>
                  <a:pt x="13" y="25"/>
                </a:cubicBezTo>
                <a:cubicBezTo>
                  <a:pt x="13" y="34"/>
                  <a:pt x="20" y="41"/>
                  <a:pt x="29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62" y="41"/>
                  <a:pt x="69" y="34"/>
                  <a:pt x="69" y="25"/>
                </a:cubicBezTo>
                <a:cubicBezTo>
                  <a:pt x="69" y="23"/>
                  <a:pt x="69" y="23"/>
                  <a:pt x="69" y="23"/>
                </a:cubicBezTo>
                <a:cubicBezTo>
                  <a:pt x="70" y="23"/>
                  <a:pt x="70" y="23"/>
                  <a:pt x="71" y="23"/>
                </a:cubicBezTo>
                <a:cubicBezTo>
                  <a:pt x="84" y="23"/>
                  <a:pt x="84" y="23"/>
                  <a:pt x="84" y="23"/>
                </a:cubicBezTo>
                <a:cubicBezTo>
                  <a:pt x="85" y="23"/>
                  <a:pt x="85" y="23"/>
                  <a:pt x="85" y="23"/>
                </a:cubicBezTo>
                <a:cubicBezTo>
                  <a:pt x="85" y="25"/>
                  <a:pt x="85" y="25"/>
                  <a:pt x="85" y="25"/>
                </a:cubicBezTo>
                <a:cubicBezTo>
                  <a:pt x="85" y="34"/>
                  <a:pt x="92" y="41"/>
                  <a:pt x="100" y="41"/>
                </a:cubicBezTo>
                <a:cubicBezTo>
                  <a:pt x="125" y="41"/>
                  <a:pt x="125" y="41"/>
                  <a:pt x="125" y="41"/>
                </a:cubicBezTo>
                <a:cubicBezTo>
                  <a:pt x="134" y="41"/>
                  <a:pt x="141" y="34"/>
                  <a:pt x="141" y="25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51" y="14"/>
                  <a:pt x="151" y="14"/>
                  <a:pt x="151" y="14"/>
                </a:cubicBezTo>
                <a:cubicBezTo>
                  <a:pt x="153" y="13"/>
                  <a:pt x="154" y="11"/>
                  <a:pt x="153" y="9"/>
                </a:cubicBezTo>
                <a:close/>
                <a:moveTo>
                  <a:pt x="64" y="25"/>
                </a:moveTo>
                <a:cubicBezTo>
                  <a:pt x="64" y="31"/>
                  <a:pt x="59" y="35"/>
                  <a:pt x="54" y="35"/>
                </a:cubicBezTo>
                <a:cubicBezTo>
                  <a:pt x="29" y="35"/>
                  <a:pt x="29" y="35"/>
                  <a:pt x="29" y="35"/>
                </a:cubicBezTo>
                <a:cubicBezTo>
                  <a:pt x="23" y="35"/>
                  <a:pt x="19" y="31"/>
                  <a:pt x="19" y="25"/>
                </a:cubicBezTo>
                <a:cubicBezTo>
                  <a:pt x="19" y="16"/>
                  <a:pt x="19" y="16"/>
                  <a:pt x="19" y="16"/>
                </a:cubicBezTo>
                <a:cubicBezTo>
                  <a:pt x="19" y="10"/>
                  <a:pt x="23" y="6"/>
                  <a:pt x="29" y="6"/>
                </a:cubicBezTo>
                <a:cubicBezTo>
                  <a:pt x="54" y="6"/>
                  <a:pt x="54" y="6"/>
                  <a:pt x="54" y="6"/>
                </a:cubicBezTo>
                <a:cubicBezTo>
                  <a:pt x="59" y="6"/>
                  <a:pt x="64" y="10"/>
                  <a:pt x="64" y="16"/>
                </a:cubicBezTo>
                <a:lnTo>
                  <a:pt x="64" y="25"/>
                </a:lnTo>
                <a:close/>
                <a:moveTo>
                  <a:pt x="135" y="25"/>
                </a:moveTo>
                <a:cubicBezTo>
                  <a:pt x="135" y="31"/>
                  <a:pt x="131" y="35"/>
                  <a:pt x="125" y="35"/>
                </a:cubicBezTo>
                <a:cubicBezTo>
                  <a:pt x="100" y="35"/>
                  <a:pt x="100" y="35"/>
                  <a:pt x="100" y="35"/>
                </a:cubicBezTo>
                <a:cubicBezTo>
                  <a:pt x="95" y="35"/>
                  <a:pt x="90" y="31"/>
                  <a:pt x="90" y="25"/>
                </a:cubicBezTo>
                <a:cubicBezTo>
                  <a:pt x="90" y="16"/>
                  <a:pt x="90" y="16"/>
                  <a:pt x="90" y="16"/>
                </a:cubicBezTo>
                <a:cubicBezTo>
                  <a:pt x="90" y="10"/>
                  <a:pt x="95" y="6"/>
                  <a:pt x="100" y="6"/>
                </a:cubicBezTo>
                <a:cubicBezTo>
                  <a:pt x="125" y="6"/>
                  <a:pt x="125" y="6"/>
                  <a:pt x="125" y="6"/>
                </a:cubicBezTo>
                <a:cubicBezTo>
                  <a:pt x="131" y="6"/>
                  <a:pt x="135" y="10"/>
                  <a:pt x="135" y="16"/>
                </a:cubicBezTo>
                <a:lnTo>
                  <a:pt x="135" y="25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0398" y="5158235"/>
            <a:ext cx="464640" cy="430144"/>
          </a:xfrm>
          <a:prstGeom prst="rect">
            <a:avLst/>
          </a:prstGeom>
        </p:spPr>
      </p:pic>
      <p:sp>
        <p:nvSpPr>
          <p:cNvPr id="43" name="Freeform 43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164" y="5087337"/>
            <a:ext cx="425350" cy="131212"/>
          </a:xfrm>
          <a:prstGeom prst="rect">
            <a:avLst/>
          </a:prstGeom>
        </p:spPr>
      </p:pic>
      <p:sp>
        <p:nvSpPr>
          <p:cNvPr id="46" name="AutoShape 46"/>
          <p:cNvSpPr/>
          <p:nvPr/>
        </p:nvSpPr>
        <p:spPr>
          <a:xfrm>
            <a:off x="3256533" y="5194917"/>
            <a:ext cx="415001" cy="49910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184300" y="5567568"/>
            <a:ext cx="2528773" cy="1281614"/>
          </a:xfrm>
          <a:custGeom>
            <a:rect l="l" t="t" r="r" b="b"/>
            <a:pathLst>
              <a:path w="408" h="206">
                <a:moveTo>
                  <a:pt x="407" y="183"/>
                </a:moveTo>
                <a:cubicBezTo>
                  <a:pt x="376" y="183"/>
                  <a:pt x="376" y="183"/>
                  <a:pt x="376" y="183"/>
                </a:cubicBezTo>
                <a:cubicBezTo>
                  <a:pt x="376" y="20"/>
                  <a:pt x="376" y="20"/>
                  <a:pt x="376" y="20"/>
                </a:cubicBezTo>
                <a:cubicBezTo>
                  <a:pt x="376" y="9"/>
                  <a:pt x="366" y="0"/>
                  <a:pt x="35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41" y="0"/>
                  <a:pt x="30" y="9"/>
                  <a:pt x="30" y="20"/>
                </a:cubicBezTo>
                <a:cubicBezTo>
                  <a:pt x="30" y="183"/>
                  <a:pt x="30" y="183"/>
                  <a:pt x="30" y="183"/>
                </a:cubicBezTo>
                <a:cubicBezTo>
                  <a:pt x="1" y="183"/>
                  <a:pt x="1" y="183"/>
                  <a:pt x="1" y="183"/>
                </a:cubicBezTo>
                <a:cubicBezTo>
                  <a:pt x="0" y="205"/>
                  <a:pt x="18" y="206"/>
                  <a:pt x="18" y="206"/>
                </a:cubicBezTo>
                <a:cubicBezTo>
                  <a:pt x="389" y="206"/>
                  <a:pt x="389" y="206"/>
                  <a:pt x="389" y="206"/>
                </a:cubicBezTo>
                <a:cubicBezTo>
                  <a:pt x="389" y="206"/>
                  <a:pt x="408" y="205"/>
                  <a:pt x="407" y="183"/>
                </a:cubicBezTo>
                <a:close/>
              </a:path>
            </a:pathLst>
          </a:custGeom>
          <a:solidFill>
            <a:srgbClr val="C1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580533" y="6278302"/>
            <a:ext cx="600226" cy="579698"/>
          </a:xfrm>
          <a:custGeom>
            <a:rect l="l" t="t" r="r" b="b"/>
            <a:pathLst>
              <a:path w="97" h="93">
                <a:moveTo>
                  <a:pt x="78" y="12"/>
                </a:moveTo>
                <a:cubicBezTo>
                  <a:pt x="76" y="12"/>
                  <a:pt x="74" y="12"/>
                  <a:pt x="73" y="11"/>
                </a:cubicBezTo>
                <a:cubicBezTo>
                  <a:pt x="73" y="7"/>
                  <a:pt x="73" y="7"/>
                  <a:pt x="73" y="7"/>
                </a:cubicBezTo>
                <a:cubicBezTo>
                  <a:pt x="73" y="3"/>
                  <a:pt x="70" y="0"/>
                  <a:pt x="66" y="0"/>
                </a:cubicBezTo>
                <a:cubicBezTo>
                  <a:pt x="7" y="0"/>
                  <a:pt x="7" y="0"/>
                  <a:pt x="7" y="0"/>
                </a:cubicBezTo>
                <a:cubicBezTo>
                  <a:pt x="4" y="0"/>
                  <a:pt x="0" y="3"/>
                  <a:pt x="0" y="7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90"/>
                  <a:pt x="4" y="93"/>
                  <a:pt x="7" y="93"/>
                </a:cubicBezTo>
                <a:cubicBezTo>
                  <a:pt x="66" y="93"/>
                  <a:pt x="66" y="93"/>
                  <a:pt x="66" y="93"/>
                </a:cubicBezTo>
                <a:cubicBezTo>
                  <a:pt x="70" y="93"/>
                  <a:pt x="73" y="90"/>
                  <a:pt x="73" y="85"/>
                </a:cubicBezTo>
                <a:cubicBezTo>
                  <a:pt x="73" y="75"/>
                  <a:pt x="73" y="75"/>
                  <a:pt x="73" y="75"/>
                </a:cubicBezTo>
                <a:cubicBezTo>
                  <a:pt x="74" y="73"/>
                  <a:pt x="76" y="73"/>
                  <a:pt x="78" y="73"/>
                </a:cubicBezTo>
                <a:cubicBezTo>
                  <a:pt x="89" y="73"/>
                  <a:pt x="97" y="62"/>
                  <a:pt x="97" y="50"/>
                </a:cubicBezTo>
                <a:cubicBezTo>
                  <a:pt x="97" y="36"/>
                  <a:pt x="97" y="36"/>
                  <a:pt x="97" y="36"/>
                </a:cubicBezTo>
                <a:cubicBezTo>
                  <a:pt x="97" y="23"/>
                  <a:pt x="89" y="12"/>
                  <a:pt x="78" y="12"/>
                </a:cubicBezTo>
                <a:close/>
                <a:moveTo>
                  <a:pt x="88" y="45"/>
                </a:moveTo>
                <a:cubicBezTo>
                  <a:pt x="88" y="53"/>
                  <a:pt x="84" y="56"/>
                  <a:pt x="78" y="56"/>
                </a:cubicBezTo>
                <a:cubicBezTo>
                  <a:pt x="73" y="56"/>
                  <a:pt x="71" y="53"/>
                  <a:pt x="71" y="45"/>
                </a:cubicBezTo>
                <a:cubicBezTo>
                  <a:pt x="72" y="37"/>
                  <a:pt x="72" y="37"/>
                  <a:pt x="72" y="37"/>
                </a:cubicBezTo>
                <a:cubicBezTo>
                  <a:pt x="72" y="30"/>
                  <a:pt x="74" y="26"/>
                  <a:pt x="79" y="26"/>
                </a:cubicBezTo>
                <a:cubicBezTo>
                  <a:pt x="84" y="26"/>
                  <a:pt x="88" y="30"/>
                  <a:pt x="88" y="37"/>
                </a:cubicBezTo>
                <a:lnTo>
                  <a:pt x="88" y="45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2544050" y="5703719"/>
            <a:ext cx="446398" cy="516737"/>
          </a:xfrm>
          <a:custGeom>
            <a:rect l="l" t="t" r="r" b="b"/>
            <a:pathLst>
              <a:path w="72" h="83">
                <a:moveTo>
                  <a:pt x="46" y="83"/>
                </a:moveTo>
                <a:cubicBezTo>
                  <a:pt x="46" y="83"/>
                  <a:pt x="0" y="54"/>
                  <a:pt x="27" y="34"/>
                </a:cubicBezTo>
                <a:cubicBezTo>
                  <a:pt x="45" y="21"/>
                  <a:pt x="49" y="19"/>
                  <a:pt x="45" y="1"/>
                </a:cubicBezTo>
                <a:cubicBezTo>
                  <a:pt x="45" y="0"/>
                  <a:pt x="72" y="25"/>
                  <a:pt x="47" y="41"/>
                </a:cubicBezTo>
                <a:cubicBezTo>
                  <a:pt x="22" y="58"/>
                  <a:pt x="43" y="78"/>
                  <a:pt x="46" y="83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2724188" y="5861209"/>
            <a:ext cx="266260" cy="354133"/>
          </a:xfrm>
          <a:custGeom>
            <a:rect l="l" t="t" r="r" b="b"/>
            <a:pathLst>
              <a:path w="43" h="57">
                <a:moveTo>
                  <a:pt x="21" y="57"/>
                </a:moveTo>
                <a:cubicBezTo>
                  <a:pt x="21" y="57"/>
                  <a:pt x="0" y="40"/>
                  <a:pt x="16" y="26"/>
                </a:cubicBezTo>
                <a:cubicBezTo>
                  <a:pt x="27" y="17"/>
                  <a:pt x="34" y="13"/>
                  <a:pt x="32" y="0"/>
                </a:cubicBezTo>
                <a:cubicBezTo>
                  <a:pt x="32" y="0"/>
                  <a:pt x="43" y="20"/>
                  <a:pt x="28" y="31"/>
                </a:cubicBezTo>
                <a:cubicBezTo>
                  <a:pt x="13" y="42"/>
                  <a:pt x="20" y="54"/>
                  <a:pt x="21" y="57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897199" y="5580443"/>
            <a:ext cx="1051887" cy="1269621"/>
          </a:xfrm>
          <a:custGeom>
            <a:rect l="l" t="t" r="r" b="b"/>
            <a:pathLst>
              <a:path w="170" h="204">
                <a:moveTo>
                  <a:pt x="170" y="184"/>
                </a:moveTo>
                <a:cubicBezTo>
                  <a:pt x="170" y="195"/>
                  <a:pt x="160" y="204"/>
                  <a:pt x="149" y="204"/>
                </a:cubicBezTo>
                <a:cubicBezTo>
                  <a:pt x="21" y="204"/>
                  <a:pt x="21" y="204"/>
                  <a:pt x="21" y="204"/>
                </a:cubicBezTo>
                <a:cubicBezTo>
                  <a:pt x="10" y="204"/>
                  <a:pt x="0" y="195"/>
                  <a:pt x="0" y="184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ubicBezTo>
                  <a:pt x="149" y="0"/>
                  <a:pt x="149" y="0"/>
                  <a:pt x="149" y="0"/>
                </a:cubicBezTo>
                <a:cubicBezTo>
                  <a:pt x="160" y="0"/>
                  <a:pt x="170" y="9"/>
                  <a:pt x="170" y="20"/>
                </a:cubicBezTo>
                <a:lnTo>
                  <a:pt x="170" y="184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02286" y="5543759"/>
            <a:ext cx="1028383" cy="1274912"/>
          </a:xfrm>
          <a:custGeom>
            <a:rect l="l" t="t" r="r" b="b"/>
            <a:pathLst>
              <a:path w="166" h="205">
                <a:moveTo>
                  <a:pt x="166" y="184"/>
                </a:moveTo>
                <a:cubicBezTo>
                  <a:pt x="166" y="196"/>
                  <a:pt x="157" y="205"/>
                  <a:pt x="145" y="205"/>
                </a:cubicBezTo>
                <a:cubicBezTo>
                  <a:pt x="21" y="205"/>
                  <a:pt x="21" y="205"/>
                  <a:pt x="21" y="205"/>
                </a:cubicBezTo>
                <a:cubicBezTo>
                  <a:pt x="9" y="205"/>
                  <a:pt x="0" y="196"/>
                  <a:pt x="0" y="184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ubicBezTo>
                  <a:pt x="145" y="0"/>
                  <a:pt x="145" y="0"/>
                  <a:pt x="145" y="0"/>
                </a:cubicBezTo>
                <a:cubicBezTo>
                  <a:pt x="157" y="0"/>
                  <a:pt x="166" y="10"/>
                  <a:pt x="166" y="21"/>
                </a:cubicBezTo>
                <a:lnTo>
                  <a:pt x="166" y="18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1539171" y="5685377"/>
            <a:ext cx="224515" cy="94353"/>
          </a:xfrm>
          <a:custGeom>
            <a:rect l="l" t="t" r="r" b="b"/>
            <a:pathLst>
              <a:path w="36" h="15">
                <a:moveTo>
                  <a:pt x="1" y="6"/>
                </a:moveTo>
                <a:cubicBezTo>
                  <a:pt x="1" y="3"/>
                  <a:pt x="3" y="0"/>
                  <a:pt x="7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33" y="0"/>
                  <a:pt x="35" y="3"/>
                  <a:pt x="36" y="6"/>
                </a:cubicBezTo>
                <a:cubicBezTo>
                  <a:pt x="36" y="15"/>
                  <a:pt x="36" y="15"/>
                  <a:pt x="36" y="15"/>
                </a:cubicBezTo>
                <a:cubicBezTo>
                  <a:pt x="0" y="15"/>
                  <a:pt x="0" y="15"/>
                  <a:pt x="0" y="15"/>
                </a:cubicBezTo>
                <a:lnTo>
                  <a:pt x="1" y="6"/>
                </a:lnTo>
                <a:close/>
              </a:path>
            </a:pathLst>
          </a:custGeom>
          <a:solidFill>
            <a:srgbClr val="FFA52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1539171" y="6401578"/>
            <a:ext cx="224515" cy="180946"/>
          </a:xfrm>
          <a:custGeom>
            <a:rect l="l" t="t" r="r" b="b"/>
            <a:pathLst>
              <a:path w="36" h="28">
                <a:moveTo>
                  <a:pt x="36" y="0"/>
                </a:moveTo>
                <a:cubicBezTo>
                  <a:pt x="24" y="29"/>
                  <a:pt x="24" y="29"/>
                  <a:pt x="24" y="29"/>
                </a:cubicBezTo>
                <a:cubicBezTo>
                  <a:pt x="12" y="29"/>
                  <a:pt x="12" y="29"/>
                  <a:pt x="12" y="29"/>
                </a:cubicBezTo>
                <a:cubicBezTo>
                  <a:pt x="0" y="4"/>
                  <a:pt x="0" y="4"/>
                  <a:pt x="0" y="4"/>
                </a:cubicBezTo>
                <a:cubicBezTo>
                  <a:pt x="0" y="3"/>
                  <a:pt x="36" y="0"/>
                  <a:pt x="36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1539171" y="5779907"/>
            <a:ext cx="224515" cy="689924"/>
          </a:xfrm>
          <a:custGeom>
            <a:rect l="l" t="t" r="r" b="b"/>
            <a:pathLst>
              <a:path w="36" h="110">
                <a:moveTo>
                  <a:pt x="0" y="94"/>
                </a:moveTo>
                <a:cubicBezTo>
                  <a:pt x="0" y="4"/>
                  <a:pt x="0" y="4"/>
                  <a:pt x="0" y="4"/>
                </a:cubicBezTo>
                <a:cubicBezTo>
                  <a:pt x="0" y="0"/>
                  <a:pt x="0" y="0"/>
                  <a:pt x="0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91"/>
                  <a:pt x="36" y="91"/>
                  <a:pt x="36" y="91"/>
                </a:cubicBezTo>
                <a:cubicBezTo>
                  <a:pt x="36" y="96"/>
                  <a:pt x="36" y="96"/>
                  <a:pt x="36" y="96"/>
                </a:cubicBezTo>
                <a:cubicBezTo>
                  <a:pt x="36" y="99"/>
                  <a:pt x="36" y="99"/>
                  <a:pt x="36" y="99"/>
                </a:cubicBezTo>
                <a:cubicBezTo>
                  <a:pt x="36" y="100"/>
                  <a:pt x="36" y="100"/>
                  <a:pt x="36" y="100"/>
                </a:cubicBezTo>
                <a:cubicBezTo>
                  <a:pt x="36" y="100"/>
                  <a:pt x="35" y="102"/>
                  <a:pt x="33" y="107"/>
                </a:cubicBezTo>
                <a:cubicBezTo>
                  <a:pt x="31" y="111"/>
                  <a:pt x="30" y="101"/>
                  <a:pt x="30" y="101"/>
                </a:cubicBezTo>
                <a:cubicBezTo>
                  <a:pt x="30" y="101"/>
                  <a:pt x="25" y="108"/>
                  <a:pt x="22" y="108"/>
                </a:cubicBezTo>
                <a:cubicBezTo>
                  <a:pt x="19" y="108"/>
                  <a:pt x="14" y="102"/>
                  <a:pt x="14" y="102"/>
                </a:cubicBezTo>
                <a:cubicBezTo>
                  <a:pt x="14" y="102"/>
                  <a:pt x="9" y="111"/>
                  <a:pt x="6" y="110"/>
                </a:cubicBezTo>
                <a:cubicBezTo>
                  <a:pt x="3" y="108"/>
                  <a:pt x="0" y="104"/>
                  <a:pt x="0" y="104"/>
                </a:cubicBezTo>
                <a:cubicBezTo>
                  <a:pt x="0" y="103"/>
                  <a:pt x="0" y="103"/>
                  <a:pt x="0" y="103"/>
                </a:cubicBezTo>
                <a:cubicBezTo>
                  <a:pt x="0" y="99"/>
                  <a:pt x="0" y="99"/>
                  <a:pt x="0" y="99"/>
                </a:cubicBezTo>
                <a:lnTo>
                  <a:pt x="0" y="94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1614945" y="6577233"/>
            <a:ext cx="73143" cy="91884"/>
          </a:xfrm>
          <a:custGeom>
            <a:rect l="l" t="t" r="r" b="b"/>
            <a:pathLst>
              <a:path w="12" h="15">
                <a:moveTo>
                  <a:pt x="12" y="0"/>
                </a:moveTo>
                <a:cubicBezTo>
                  <a:pt x="6" y="14"/>
                  <a:pt x="6" y="14"/>
                  <a:pt x="6" y="14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4"/>
                  <a:pt x="6" y="14"/>
                  <a:pt x="6" y="14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8" y="0"/>
                  <a:pt x="12" y="0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76326" y="5979194"/>
            <a:ext cx="1067497" cy="81302"/>
          </a:xfrm>
          <a:custGeom>
            <a:rect l="l" t="t" r="r" b="b"/>
            <a:pathLst>
              <a:path w="172" h="13">
                <a:moveTo>
                  <a:pt x="172" y="6"/>
                </a:moveTo>
                <a:cubicBezTo>
                  <a:pt x="172" y="9"/>
                  <a:pt x="170" y="12"/>
                  <a:pt x="167" y="12"/>
                </a:cubicBezTo>
                <a:cubicBezTo>
                  <a:pt x="4" y="13"/>
                  <a:pt x="4" y="13"/>
                  <a:pt x="4" y="13"/>
                </a:cubicBezTo>
                <a:cubicBezTo>
                  <a:pt x="2" y="13"/>
                  <a:pt x="0" y="11"/>
                  <a:pt x="0" y="7"/>
                </a:cubicBezTo>
                <a:cubicBezTo>
                  <a:pt x="0" y="4"/>
                  <a:pt x="2" y="1"/>
                  <a:pt x="4" y="1"/>
                </a:cubicBezTo>
                <a:cubicBezTo>
                  <a:pt x="167" y="0"/>
                  <a:pt x="167" y="0"/>
                  <a:pt x="167" y="0"/>
                </a:cubicBezTo>
                <a:cubicBezTo>
                  <a:pt x="170" y="0"/>
                  <a:pt x="172" y="2"/>
                  <a:pt x="172" y="6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65802" y="5960852"/>
            <a:ext cx="1101350" cy="55025"/>
          </a:xfrm>
          <a:custGeom>
            <a:rect l="l" t="t" r="r" b="b"/>
            <a:pathLst>
              <a:path w="178" h="9">
                <a:moveTo>
                  <a:pt x="178" y="5"/>
                </a:moveTo>
                <a:cubicBezTo>
                  <a:pt x="178" y="7"/>
                  <a:pt x="176" y="9"/>
                  <a:pt x="173" y="9"/>
                </a:cubicBezTo>
                <a:cubicBezTo>
                  <a:pt x="5" y="9"/>
                  <a:pt x="5" y="9"/>
                  <a:pt x="5" y="9"/>
                </a:cubicBezTo>
                <a:cubicBezTo>
                  <a:pt x="2" y="9"/>
                  <a:pt x="0" y="7"/>
                  <a:pt x="0" y="5"/>
                </a:cubicBezTo>
                <a:cubicBezTo>
                  <a:pt x="0" y="2"/>
                  <a:pt x="2" y="0"/>
                  <a:pt x="5" y="0"/>
                </a:cubicBezTo>
                <a:cubicBezTo>
                  <a:pt x="173" y="0"/>
                  <a:pt x="173" y="0"/>
                  <a:pt x="173" y="0"/>
                </a:cubicBezTo>
                <a:cubicBezTo>
                  <a:pt x="176" y="0"/>
                  <a:pt x="178" y="2"/>
                  <a:pt x="178" y="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TextBox 7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行业市场规模与增长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根据市场调研机构的数据显示，全球气动工具市场规模持续扩大，年复合增长率保持在5%左右。随着技术的不断进步和应用领域的拓展，气动工具行业将继续保持稳定增长。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牧田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牧田是全球知名的电动工具制造商，其气动工具产品线同样完整，市场表现良好。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马牌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马牌是世界知名的工业用橡胶带和输送带制造商，其气动工具产品线虽然相对较短，但品质优良，市场份额稳步增长。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史丹利百得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作为气动工具行业的领导者，史丹利百得拥有强大的研发能力和品牌影响力，其产品线完整，市场占有率较高。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主要竞争者分析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852041" y="2608040"/>
            <a:ext cx="1741075" cy="1743361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74404" y="4143661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V="1">
            <a:off x="2474404" y="244182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74404" y="4143661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V="1">
            <a:off x="2474404" y="244182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474404" y="4143661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74404" y="244182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476214" y="4143661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2476214" y="244182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852041" y="2607469"/>
            <a:ext cx="1741075" cy="1743361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474404" y="414308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flipV="1">
            <a:off x="2474404" y="2441257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474404" y="414308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flipV="1">
            <a:off x="2474404" y="2441257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474404" y="414308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flipV="1">
            <a:off x="2474404" y="2441257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476214" y="414308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flipV="1">
            <a:off x="2476214" y="2441257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653980" y="3200971"/>
            <a:ext cx="2390966" cy="2394109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508754" y="5309807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flipV="1">
            <a:off x="4508754" y="2972753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508754" y="5309807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flipV="1">
            <a:off x="4508754" y="2972753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508754" y="5309807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flipV="1">
            <a:off x="4508754" y="2972753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511135" y="5309807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V="1">
            <a:off x="4511135" y="2972753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648742" y="3197923"/>
            <a:ext cx="2396966" cy="2400109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505706" y="531209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flipV="1">
            <a:off x="4505706" y="296913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505706" y="531209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 flipV="1">
            <a:off x="4505706" y="296913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505706" y="531209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flipV="1">
            <a:off x="4505706" y="296913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508087" y="531209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 flipV="1">
            <a:off x="4508087" y="296913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124670" y="2332768"/>
            <a:ext cx="2128075" cy="2130933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885432" y="4209764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 flipV="1">
            <a:off x="6885432" y="2129600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6885432" y="4209764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 flipV="1">
            <a:off x="6885432" y="2129600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885432" y="4209764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 flipV="1">
            <a:off x="6885432" y="2129600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887527" y="4209764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 flipV="1">
            <a:off x="6887527" y="2129600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128195" y="2331911"/>
            <a:ext cx="2132933" cy="2135696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890766" y="4213193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 flipV="1">
            <a:off x="6890766" y="2128361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90766" y="4213193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 flipV="1">
            <a:off x="6890766" y="2128361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890766" y="4213193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 flipV="1">
            <a:off x="6890766" y="2128361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6892861" y="4213193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 flipV="1">
            <a:off x="6892861" y="2128361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8370475" y="3384518"/>
            <a:ext cx="1691640" cy="1693831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975217" y="4876514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flipV="1">
            <a:off x="8975217" y="3223070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8975217" y="4876514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 flipV="1">
            <a:off x="8975217" y="3223070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8975217" y="4876514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 flipV="1">
            <a:off x="8975217" y="3223070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8976932" y="4876514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 flipV="1">
            <a:off x="8976932" y="3223070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8365141" y="3394805"/>
            <a:ext cx="1696498" cy="1698688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Freeform 66"/>
          <p:cNvSpPr/>
          <p:nvPr/>
        </p:nvSpPr>
        <p:spPr>
          <a:xfrm>
            <a:off x="8971692" y="4891088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 flipV="1">
            <a:off x="8971692" y="3232880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8971692" y="4891088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 flipV="1">
            <a:off x="8971692" y="3232880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8971692" y="4891088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 flipV="1">
            <a:off x="8971692" y="3232880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8973312" y="4891088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 flipV="1">
            <a:off x="8973312" y="3232880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1619844" y="1921020"/>
            <a:ext cx="2205469" cy="520809"/>
          </a:xfrm>
          <a:prstGeom prst="roundRect">
            <a:avLst>
              <a:gd name="adj" fmla="val 50000"/>
            </a:avLst>
          </a:prstGeom>
          <a:noFill/>
        </p:spPr>
        <p:txBody>
          <a:bodyPr wrap="square" lIns="82772" tIns="41434" rIns="82772" bIns="41434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史丹利百得</a:t>
            </a:r>
            <a:endParaRPr lang="en-US" sz="1100"/>
          </a:p>
        </p:txBody>
      </p:sp>
      <p:sp>
        <p:nvSpPr>
          <p:cNvPr id="75" name="AutoShape 75"/>
          <p:cNvSpPr/>
          <p:nvPr/>
        </p:nvSpPr>
        <p:spPr>
          <a:xfrm>
            <a:off x="3653980" y="2347636"/>
            <a:ext cx="2360697" cy="520809"/>
          </a:xfrm>
          <a:prstGeom prst="roundRect">
            <a:avLst>
              <a:gd name="adj" fmla="val 50000"/>
            </a:avLst>
          </a:prstGeom>
          <a:noFill/>
        </p:spPr>
        <p:txBody>
          <a:bodyPr wrap="square" lIns="82772" tIns="41434" rIns="82772" bIns="41434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牧田</a:t>
            </a:r>
            <a:endParaRPr lang="en-US" sz="1100"/>
          </a:p>
        </p:txBody>
      </p:sp>
      <p:sp>
        <p:nvSpPr>
          <p:cNvPr id="76" name="AutoShape 76"/>
          <p:cNvSpPr/>
          <p:nvPr/>
        </p:nvSpPr>
        <p:spPr>
          <a:xfrm>
            <a:off x="5984529" y="4788998"/>
            <a:ext cx="2408357" cy="520809"/>
          </a:xfrm>
          <a:prstGeom prst="roundRect">
            <a:avLst>
              <a:gd name="adj" fmla="val 50000"/>
            </a:avLst>
          </a:prstGeom>
          <a:noFill/>
        </p:spPr>
        <p:txBody>
          <a:bodyPr wrap="square" lIns="82772" tIns="41434" rIns="82772" bIns="41434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马牌</a:t>
            </a:r>
            <a:endParaRPr lang="en-US" sz="1100"/>
          </a:p>
        </p:txBody>
      </p:sp>
      <p:sp>
        <p:nvSpPr>
          <p:cNvPr id="77" name="AutoShape 77"/>
          <p:cNvSpPr/>
          <p:nvPr/>
        </p:nvSpPr>
        <p:spPr>
          <a:xfrm>
            <a:off x="8019920" y="2441829"/>
            <a:ext cx="2392750" cy="520809"/>
          </a:xfrm>
          <a:prstGeom prst="roundRect">
            <a:avLst>
              <a:gd name="adj" fmla="val 50000"/>
            </a:avLst>
          </a:prstGeom>
          <a:noFill/>
        </p:spPr>
        <p:txBody>
          <a:bodyPr wrap="square" lIns="82772" tIns="41434" rIns="82772" bIns="41434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其他品牌</a:t>
            </a:r>
            <a:endParaRPr lang="en-US" sz="1100"/>
          </a:p>
        </p:txBody>
      </p:sp>
      <p:sp>
        <p:nvSpPr>
          <p:cNvPr id="78" name="AutoShape 7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AutoShape 9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AutoShape 9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TextBox 9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99" name="AutoShape 99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  <a:noFill/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约30%的市场份额</a:t>
            </a:r>
            <a:endParaRPr lang="en-US" sz="1100"/>
          </a:p>
        </p:txBody>
      </p:sp>
      <p:sp>
        <p:nvSpPr>
          <p:cNvPr id="100" name="AutoShape 100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  <a:noFill/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约25%的市场份额</a:t>
            </a:r>
            <a:endParaRPr lang="en-US" sz="1100"/>
          </a:p>
        </p:txBody>
      </p:sp>
      <p:sp>
        <p:nvSpPr>
          <p:cNvPr id="101" name="AutoShape 101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  <a:noFill/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约15%的市场份额</a:t>
            </a:r>
            <a:endParaRPr lang="en-US" sz="1100"/>
          </a:p>
        </p:txBody>
      </p:sp>
      <p:sp>
        <p:nvSpPr>
          <p:cNvPr id="102" name="AutoShape 102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  <a:noFill/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约30%的市场份额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史丹利百得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行业领导者，史丹利百得具有技术领先、品牌影响力大、产品线完整等优势。同时，其国际化程度高，在全球范围内拥有广泛的销售网络和渠道。然而，其劣势在于价格相对较高，部分消费者可能因为价格因素选择其他品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牧田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牧田的优势在于其电动工具制造经验丰富，产品品质可靠。此外，牧田在亚洲市场的品牌影响力较大。然而，与史丹利百得相比，牧田的全球影响力较弱。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马牌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马牌的优势在于其输送带制造经验丰富，对工业应用的理解深刻。此外，马牌的气动工具产品线虽然较短，但产品品质优良。然而，与前两个品牌相比，马牌在全球市场的影响力较小。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竞争优劣势分析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技术发展与趋势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气动技术作为一种传统的动力技术，在工业自动化领域得到了广泛应用。目前，气动技术正朝着高精度、高效率、节能和环保的方向发展。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气动技术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气动工具是利用压缩空气为动力源，通过气缸、气阀等执行元件来驱动工作部件完成各种作业的工具。目前，气动工具已经在建筑、汽车、电子、航空等领域得到广泛应用。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气动工具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技术发展现状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随着工业自动化程度的不断提高，对气动工具的效率要求也越来越高。因此，研发高效的气动工具成为了未来的发展趋势。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随着人工智能技术的不断发展，智能化成为了气动工具的重要发展方向。智能化的气动工具可以提高作业精度和效率，同时也可以降低工人的劳动强度。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随着环保意识的不断提高，气动工具的环保性能也越来越受到关注。因此，研发环保型的气动工具成为了未来的发展趋势。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环保化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技术发展趋势与方向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https://d.book118.com/457122033130006051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2024-09-24T21:25:59.006</cp:lastPrinted>
  <dcterms:created xsi:type="dcterms:W3CDTF">2024-09-24T13:25:59Z</dcterms:created>
  <dcterms:modified xsi:type="dcterms:W3CDTF">2024-09-24T13:26:00Z</dcterms:modified>
</cp:coreProperties>
</file>